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70" r:id="rId5"/>
    <p:sldId id="273" r:id="rId6"/>
    <p:sldId id="268" r:id="rId7"/>
    <p:sldId id="274" r:id="rId8"/>
    <p:sldId id="272" r:id="rId9"/>
    <p:sldId id="275" r:id="rId10"/>
    <p:sldId id="269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05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04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66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71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13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74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05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20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23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77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34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312D6-C8DF-48F5-BA19-094B1DFEC21A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51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565439" y="2280595"/>
            <a:ext cx="6353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Pandas</a:t>
            </a:r>
            <a:r>
              <a:rPr lang="zh-TW" altLang="en-US" sz="4000" dirty="0"/>
              <a:t>資料分析</a:t>
            </a:r>
            <a:r>
              <a:rPr lang="zh-TW" altLang="en-US" sz="4000" dirty="0" smtClean="0"/>
              <a:t>實戰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786830" y="3361552"/>
            <a:ext cx="4309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/>
              <a:t>報告人：張楡</a:t>
            </a:r>
            <a:endParaRPr lang="en-US" altLang="zh-TW" sz="2400" dirty="0" smtClean="0"/>
          </a:p>
          <a:p>
            <a:pPr algn="ctr"/>
            <a:r>
              <a:rPr lang="zh-TW" altLang="en-US" sz="2400" dirty="0" smtClean="0"/>
              <a:t>指導恩師：龍大大</a:t>
            </a:r>
            <a:endParaRPr lang="en-US" altLang="zh-TW" sz="2400" dirty="0" smtClean="0"/>
          </a:p>
          <a:p>
            <a:pPr algn="ctr"/>
            <a:r>
              <a:rPr lang="zh-TW" altLang="en-US" sz="2400" dirty="0"/>
              <a:t>繳交日期</a:t>
            </a:r>
            <a:r>
              <a:rPr lang="zh-TW" altLang="en-US" sz="2400" dirty="0" smtClean="0"/>
              <a:t>：</a:t>
            </a:r>
            <a:r>
              <a:rPr lang="en-US" altLang="zh-TW" sz="2400" smtClean="0"/>
              <a:t>2020.05.07</a:t>
            </a:r>
            <a:endParaRPr lang="en-US" altLang="zh-TW" sz="2400" dirty="0" smtClean="0"/>
          </a:p>
        </p:txBody>
      </p:sp>
      <p:sp>
        <p:nvSpPr>
          <p:cNvPr id="2" name="文字方塊 1"/>
          <p:cNvSpPr txBox="1"/>
          <p:nvPr/>
        </p:nvSpPr>
        <p:spPr>
          <a:xfrm>
            <a:off x="247650" y="371475"/>
            <a:ext cx="46291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崑山科技大學資工</a:t>
            </a:r>
            <a:r>
              <a:rPr lang="zh-TW" altLang="en-US" dirty="0" smtClean="0"/>
              <a:t>所</a:t>
            </a:r>
            <a:endParaRPr lang="en-US" altLang="zh-TW" dirty="0" smtClean="0"/>
          </a:p>
          <a:p>
            <a:r>
              <a:rPr lang="zh-TW" altLang="en-US" sz="2400" b="1" dirty="0"/>
              <a:t>深度學習</a:t>
            </a:r>
            <a:r>
              <a:rPr lang="en-US" altLang="zh-TW" sz="2400" b="1" dirty="0" smtClean="0"/>
              <a:t>Deep Learning</a:t>
            </a:r>
            <a:r>
              <a:rPr lang="zh-TW" altLang="en-US" sz="2400" b="1" dirty="0" smtClean="0"/>
              <a:t>課程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2428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ndas_clipboard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" y="1416908"/>
            <a:ext cx="10515600" cy="4223480"/>
          </a:xfrm>
        </p:spPr>
      </p:pic>
      <p:sp>
        <p:nvSpPr>
          <p:cNvPr id="5" name="矩形 4"/>
          <p:cNvSpPr/>
          <p:nvPr/>
        </p:nvSpPr>
        <p:spPr>
          <a:xfrm>
            <a:off x="1117195" y="389109"/>
            <a:ext cx="58360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/>
              <a:t>將剪貼簿內容轉換成 </a:t>
            </a:r>
            <a:r>
              <a:rPr lang="en-US" altLang="zh-TW" sz="3200" b="1" dirty="0" err="1" smtClean="0"/>
              <a:t>DataFrame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973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7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6128" y="568410"/>
            <a:ext cx="41825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/>
              <a:t>Pasdas</a:t>
            </a:r>
            <a:r>
              <a:rPr lang="zh-TW" altLang="en-US" sz="3200" b="1" dirty="0" smtClean="0"/>
              <a:t>常用技術</a:t>
            </a:r>
            <a:r>
              <a:rPr lang="en-US" altLang="zh-TW" sz="3200" b="1" dirty="0" smtClean="0"/>
              <a:t>---</a:t>
            </a:r>
            <a:r>
              <a:rPr lang="zh-TW" altLang="en-US" sz="3200" b="1" dirty="0" smtClean="0"/>
              <a:t>建立</a:t>
            </a:r>
            <a:endParaRPr lang="en-US" altLang="zh-TW" sz="32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2127250"/>
            <a:ext cx="7358816" cy="328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2128837"/>
            <a:ext cx="10040668" cy="328136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20798" y="551934"/>
            <a:ext cx="41825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/>
              <a:t>Pasdas</a:t>
            </a:r>
            <a:r>
              <a:rPr lang="zh-TW" altLang="en-US" sz="3200" b="1" dirty="0" smtClean="0"/>
              <a:t>常用技術</a:t>
            </a:r>
            <a:r>
              <a:rPr lang="en-US" altLang="zh-TW" sz="3200" b="1" dirty="0" smtClean="0"/>
              <a:t>---</a:t>
            </a:r>
            <a:r>
              <a:rPr lang="zh-TW" altLang="en-US" sz="3200" b="1" dirty="0" smtClean="0"/>
              <a:t>運算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253233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7611" y="416354"/>
            <a:ext cx="5003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/>
              <a:t>Pasdas</a:t>
            </a:r>
            <a:r>
              <a:rPr lang="zh-TW" altLang="en-US" sz="3200" b="1" dirty="0" smtClean="0"/>
              <a:t>常用技術</a:t>
            </a:r>
            <a:r>
              <a:rPr lang="en-US" altLang="zh-TW" sz="3200" b="1" dirty="0" smtClean="0"/>
              <a:t>---</a:t>
            </a:r>
            <a:r>
              <a:rPr lang="zh-TW" altLang="en-US" sz="3200" b="1" dirty="0" smtClean="0"/>
              <a:t>獲取數據</a:t>
            </a:r>
            <a:endParaRPr lang="en-US" altLang="zh-TW" sz="32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794" y="317500"/>
            <a:ext cx="5395149" cy="628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r="27023"/>
          <a:stretch/>
        </p:blipFill>
        <p:spPr>
          <a:xfrm>
            <a:off x="820738" y="2067697"/>
            <a:ext cx="5903912" cy="351954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r="35371"/>
          <a:stretch/>
        </p:blipFill>
        <p:spPr>
          <a:xfrm>
            <a:off x="6900863" y="2590800"/>
            <a:ext cx="4643437" cy="281781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86085" y="441325"/>
            <a:ext cx="5824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/>
              <a:t>Pasdas</a:t>
            </a:r>
            <a:r>
              <a:rPr lang="zh-TW" altLang="en-US" sz="3200" b="1" dirty="0" smtClean="0"/>
              <a:t>常用技術</a:t>
            </a:r>
            <a:r>
              <a:rPr lang="en-US" altLang="zh-TW" sz="3200" b="1" dirty="0" smtClean="0"/>
              <a:t>---</a:t>
            </a:r>
            <a:r>
              <a:rPr lang="zh-TW" altLang="en-US" sz="3200" b="1" dirty="0"/>
              <a:t>處理資料遺漏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38632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3958" y="367784"/>
            <a:ext cx="101931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/>
              <a:t>讀入並合併多個 </a:t>
            </a:r>
            <a:r>
              <a:rPr lang="en-US" altLang="zh-TW" sz="3200" b="1" dirty="0"/>
              <a:t>CSV </a:t>
            </a:r>
            <a:r>
              <a:rPr lang="zh-TW" altLang="en-US" sz="3200" b="1" dirty="0"/>
              <a:t>檔案成單一 </a:t>
            </a:r>
            <a:r>
              <a:rPr lang="en-US" altLang="zh-TW" sz="3200" b="1" dirty="0" err="1"/>
              <a:t>DataFrame</a:t>
            </a:r>
            <a:endParaRPr lang="en-US" altLang="zh-TW" sz="3200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805" y="1131209"/>
            <a:ext cx="8350208" cy="55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1395412"/>
            <a:ext cx="8601075" cy="40671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93958" y="367784"/>
            <a:ext cx="101931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/>
              <a:t>讀入並合併多個 </a:t>
            </a:r>
            <a:r>
              <a:rPr lang="en-US" altLang="zh-TW" sz="3200" b="1" dirty="0"/>
              <a:t>CSV </a:t>
            </a:r>
            <a:r>
              <a:rPr lang="zh-TW" altLang="en-US" sz="3200" b="1" dirty="0"/>
              <a:t>檔案成單一 </a:t>
            </a:r>
            <a:r>
              <a:rPr lang="en-US" altLang="zh-TW" sz="3200" b="1" dirty="0" err="1"/>
              <a:t>DataFrame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378152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343" y="793057"/>
            <a:ext cx="8231145" cy="598874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51083" y="284482"/>
            <a:ext cx="101931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/>
              <a:t>在</a:t>
            </a:r>
            <a:r>
              <a:rPr lang="en-US" altLang="zh-TW" sz="3200" b="1" dirty="0" smtClean="0"/>
              <a:t>google</a:t>
            </a:r>
            <a:r>
              <a:rPr lang="zh-TW" altLang="en-US" sz="3200" b="1" dirty="0" smtClean="0"/>
              <a:t> </a:t>
            </a:r>
            <a:r>
              <a:rPr lang="en-US" altLang="zh-TW" sz="3200" b="1" dirty="0" err="1" smtClean="0"/>
              <a:t>colab</a:t>
            </a:r>
            <a:r>
              <a:rPr lang="zh-TW" altLang="en-US" sz="3200" b="1" dirty="0" smtClean="0"/>
              <a:t>環境讀取</a:t>
            </a:r>
            <a:r>
              <a:rPr lang="en-US" altLang="zh-TW" sz="3200" b="1" dirty="0" smtClean="0"/>
              <a:t>.csv</a:t>
            </a:r>
            <a:r>
              <a:rPr lang="zh-TW" altLang="en-US" sz="3200" b="1" dirty="0"/>
              <a:t>檔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3820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53298" y="411891"/>
            <a:ext cx="8287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/>
              <a:t>目錄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153298" y="1503404"/>
            <a:ext cx="82872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3200" b="1" dirty="0" smtClean="0"/>
              <a:t>data science-</a:t>
            </a:r>
            <a:r>
              <a:rPr lang="zh-TW" altLang="en-US" sz="3200" b="1" dirty="0" smtClean="0"/>
              <a:t>資料科學</a:t>
            </a:r>
            <a:endParaRPr lang="en-US" altLang="zh-TW" sz="3200" b="1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3200" b="1" dirty="0"/>
              <a:t>資料</a:t>
            </a:r>
            <a:r>
              <a:rPr lang="zh-TW" altLang="en-US" sz="3200" b="1" dirty="0" smtClean="0"/>
              <a:t>科學分析技術</a:t>
            </a:r>
            <a:r>
              <a:rPr lang="en-US" altLang="zh-TW" sz="3200" b="1" dirty="0" smtClean="0"/>
              <a:t>----</a:t>
            </a:r>
            <a:r>
              <a:rPr lang="en-US" altLang="zh-TW" sz="3200" b="1" dirty="0" err="1" smtClean="0"/>
              <a:t>Numpy</a:t>
            </a:r>
            <a:r>
              <a:rPr lang="zh-TW" altLang="en-US" sz="3200" b="1" dirty="0" smtClean="0"/>
              <a:t>、</a:t>
            </a:r>
            <a:r>
              <a:rPr lang="en-US" altLang="zh-TW" sz="3200" b="1" dirty="0" smtClean="0"/>
              <a:t>Pandas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3200" b="1" dirty="0"/>
              <a:t>Pandas </a:t>
            </a:r>
            <a:r>
              <a:rPr lang="zh-TW" altLang="en-US" sz="3200" b="1" dirty="0"/>
              <a:t>提供的資料結構</a:t>
            </a:r>
            <a:endParaRPr lang="en-US" altLang="zh-TW" sz="3200" b="1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3200" b="1" dirty="0" err="1" smtClean="0"/>
              <a:t>Pasdas</a:t>
            </a:r>
            <a:r>
              <a:rPr lang="zh-TW" altLang="en-US" sz="3200" b="1" dirty="0" smtClean="0"/>
              <a:t>常用技術</a:t>
            </a:r>
            <a:endParaRPr lang="en-US" altLang="zh-TW" sz="3200" b="1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3200" b="1" dirty="0" smtClean="0"/>
              <a:t>Case study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13287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9170" y="272239"/>
            <a:ext cx="71800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b="1" dirty="0" smtClean="0"/>
              <a:t>data science---</a:t>
            </a:r>
            <a:r>
              <a:rPr lang="zh-TW" altLang="en-US" sz="4400" b="1" dirty="0" smtClean="0"/>
              <a:t>資料科學</a:t>
            </a:r>
            <a:endParaRPr lang="en-US" altLang="zh-TW" sz="4400" b="1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18031" r="17488"/>
          <a:stretch/>
        </p:blipFill>
        <p:spPr>
          <a:xfrm>
            <a:off x="255373" y="2232454"/>
            <a:ext cx="6658900" cy="400461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36261" y="1452401"/>
            <a:ext cx="4258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https://en.wikipedia.org/wiki/Data_science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68065" y="2488536"/>
            <a:ext cx="47944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資料科學</a:t>
            </a:r>
            <a:r>
              <a:rPr lang="zh-TW" altLang="en-US" dirty="0">
                <a:solidFill>
                  <a:srgbClr val="202122"/>
                </a:solidFill>
                <a:latin typeface="Arial" panose="020B0604020202020204" pitchFamily="34" charset="0"/>
              </a:rPr>
              <a:t>（英語：</a:t>
            </a:r>
            <a:r>
              <a:rPr lang="en-US" altLang="zh-TW" b="1" dirty="0">
                <a:solidFill>
                  <a:srgbClr val="202122"/>
                </a:solidFill>
                <a:latin typeface="Arial" panose="020B0604020202020204" pitchFamily="34" charset="0"/>
              </a:rPr>
              <a:t>data science</a:t>
            </a:r>
            <a:r>
              <a:rPr lang="zh-TW" altLang="en-US" dirty="0">
                <a:solidFill>
                  <a:srgbClr val="202122"/>
                </a:solidFill>
                <a:latin typeface="Arial" panose="020B0604020202020204" pitchFamily="34" charset="0"/>
              </a:rPr>
              <a:t>）是一門利用資料學習知識的學科，其目標是通過從資料中提取出有價值的部分來生產資料</a:t>
            </a:r>
            <a:r>
              <a:rPr lang="zh-TW" altLang="en-US" dirty="0" smtClean="0">
                <a:solidFill>
                  <a:srgbClr val="202122"/>
                </a:solidFill>
                <a:latin typeface="Arial" panose="020B0604020202020204" pitchFamily="34" charset="0"/>
              </a:rPr>
              <a:t>產品。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00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6309" y="200368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+mn-lt"/>
                <a:ea typeface="+mn-ea"/>
                <a:cs typeface="+mn-cs"/>
              </a:rPr>
              <a:t>資料科學分析技術</a:t>
            </a:r>
            <a:r>
              <a:rPr lang="en-US" altLang="zh-TW" b="1" dirty="0">
                <a:latin typeface="+mn-lt"/>
                <a:ea typeface="+mn-ea"/>
                <a:cs typeface="+mn-cs"/>
              </a:rPr>
              <a:t>---NUMPY</a:t>
            </a:r>
            <a:endParaRPr lang="zh-TW" altLang="en-US" b="1" dirty="0"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72281" y="2240344"/>
            <a:ext cx="85529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 err="1" smtClean="0">
                <a:latin typeface="medium-content-serif-font"/>
              </a:rPr>
              <a:t>NumPy</a:t>
            </a:r>
            <a:r>
              <a:rPr lang="zh-TW" altLang="en-US" sz="2400" dirty="0" smtClean="0">
                <a:latin typeface="medium-content-serif-font"/>
              </a:rPr>
              <a:t>是</a:t>
            </a:r>
            <a:r>
              <a:rPr lang="en-US" altLang="zh-TW" sz="2400" dirty="0" smtClean="0">
                <a:latin typeface="medium-content-serif-font"/>
              </a:rPr>
              <a:t>Python</a:t>
            </a:r>
            <a:r>
              <a:rPr lang="zh-TW" altLang="en-US" sz="2400" dirty="0" smtClean="0">
                <a:latin typeface="medium-content-serif-font"/>
              </a:rPr>
              <a:t>語言的</a:t>
            </a:r>
            <a:r>
              <a:rPr lang="zh-TW" altLang="en-US" sz="2400" dirty="0">
                <a:latin typeface="medium-content-serif-font"/>
              </a:rPr>
              <a:t>一個</a:t>
            </a:r>
            <a:r>
              <a:rPr lang="zh-TW" altLang="en-US" sz="2400" b="1" dirty="0">
                <a:solidFill>
                  <a:srgbClr val="FF0000"/>
                </a:solidFill>
                <a:latin typeface="medium-content-serif-font"/>
              </a:rPr>
              <a:t>擴充程式庫</a:t>
            </a:r>
            <a:r>
              <a:rPr lang="zh-TW" altLang="en-US" sz="2400" dirty="0">
                <a:latin typeface="medium-content-serif-font"/>
              </a:rPr>
              <a:t>。支援高階大量的維度</a:t>
            </a:r>
            <a:r>
              <a:rPr lang="zh-TW" altLang="en-US" sz="2400" dirty="0">
                <a:solidFill>
                  <a:srgbClr val="FF0000"/>
                </a:solidFill>
                <a:latin typeface="medium-content-serif-font"/>
              </a:rPr>
              <a:t>陣列與矩陣運算</a:t>
            </a:r>
            <a:r>
              <a:rPr lang="zh-TW" altLang="en-US" sz="2400" dirty="0">
                <a:latin typeface="medium-content-serif-font"/>
              </a:rPr>
              <a:t>，此外也針對陣列運算提供大量的數學函式函式庫</a:t>
            </a:r>
            <a:r>
              <a:rPr lang="zh-TW" altLang="en-US" sz="2400" dirty="0" smtClean="0">
                <a:latin typeface="medium-content-serif-font"/>
              </a:rPr>
              <a:t>。</a:t>
            </a:r>
            <a:endParaRPr lang="en-US" altLang="zh-TW" sz="2400" dirty="0" smtClean="0">
              <a:latin typeface="medium-content-serif-fon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 err="1" smtClean="0">
                <a:latin typeface="medium-content-serif-font"/>
              </a:rPr>
              <a:t>NumPy</a:t>
            </a:r>
            <a:r>
              <a:rPr lang="zh-TW" altLang="en-US" sz="2400" dirty="0">
                <a:latin typeface="medium-content-serif-font"/>
              </a:rPr>
              <a:t>的前身</a:t>
            </a:r>
            <a:r>
              <a:rPr lang="en-US" altLang="zh-TW" sz="2400" dirty="0">
                <a:latin typeface="medium-content-serif-font"/>
              </a:rPr>
              <a:t>Numeric</a:t>
            </a:r>
            <a:r>
              <a:rPr lang="zh-TW" altLang="en-US" sz="2400" dirty="0">
                <a:latin typeface="medium-content-serif-font"/>
              </a:rPr>
              <a:t>最早是由</a:t>
            </a:r>
            <a:r>
              <a:rPr lang="en-US" altLang="zh-TW" sz="2400" dirty="0">
                <a:latin typeface="medium-content-serif-font"/>
              </a:rPr>
              <a:t>Jim </a:t>
            </a:r>
            <a:r>
              <a:rPr lang="en-US" altLang="zh-TW" sz="2400" dirty="0" err="1">
                <a:latin typeface="medium-content-serif-font"/>
              </a:rPr>
              <a:t>Hugunin</a:t>
            </a:r>
            <a:r>
              <a:rPr lang="zh-TW" altLang="en-US" sz="2400" dirty="0">
                <a:latin typeface="medium-content-serif-font"/>
              </a:rPr>
              <a:t>與其它協作者共同開發，</a:t>
            </a:r>
            <a:r>
              <a:rPr lang="en-US" altLang="zh-TW" sz="2400" dirty="0">
                <a:latin typeface="medium-content-serif-font"/>
              </a:rPr>
              <a:t>2005</a:t>
            </a:r>
            <a:r>
              <a:rPr lang="zh-TW" altLang="en-US" sz="2400" dirty="0">
                <a:latin typeface="medium-content-serif-font"/>
              </a:rPr>
              <a:t>年，</a:t>
            </a:r>
            <a:r>
              <a:rPr lang="en-US" altLang="zh-TW" sz="2400" dirty="0">
                <a:latin typeface="medium-content-serif-font"/>
              </a:rPr>
              <a:t>Travis Oliphant</a:t>
            </a:r>
            <a:r>
              <a:rPr lang="zh-TW" altLang="en-US" sz="2400" dirty="0">
                <a:latin typeface="medium-content-serif-font"/>
              </a:rPr>
              <a:t>在</a:t>
            </a:r>
            <a:r>
              <a:rPr lang="en-US" altLang="zh-TW" sz="2400" dirty="0">
                <a:latin typeface="medium-content-serif-font"/>
              </a:rPr>
              <a:t>Numeric</a:t>
            </a:r>
            <a:r>
              <a:rPr lang="zh-TW" altLang="en-US" sz="2400" dirty="0">
                <a:latin typeface="medium-content-serif-font"/>
              </a:rPr>
              <a:t>中結合了另一個同性質的程式庫</a:t>
            </a:r>
            <a:r>
              <a:rPr lang="en-US" altLang="zh-TW" sz="2400" dirty="0" err="1">
                <a:latin typeface="medium-content-serif-font"/>
              </a:rPr>
              <a:t>Numarray</a:t>
            </a:r>
            <a:r>
              <a:rPr lang="zh-TW" altLang="en-US" sz="2400" dirty="0">
                <a:latin typeface="medium-content-serif-font"/>
              </a:rPr>
              <a:t>的特色，並加入了其它擴充功能而開發了</a:t>
            </a:r>
            <a:r>
              <a:rPr lang="en-US" altLang="zh-TW" sz="2400" dirty="0" err="1">
                <a:latin typeface="medium-content-serif-font"/>
              </a:rPr>
              <a:t>NumPy</a:t>
            </a:r>
            <a:r>
              <a:rPr lang="zh-TW" altLang="en-US" sz="2400" dirty="0" smtClean="0">
                <a:latin typeface="medium-content-serif-font"/>
              </a:rPr>
              <a:t>。</a:t>
            </a:r>
            <a:endParaRPr lang="en-US" altLang="zh-TW" sz="2400" dirty="0" smtClean="0">
              <a:latin typeface="medium-content-serif-fon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 err="1" smtClean="0">
                <a:latin typeface="medium-content-serif-font"/>
              </a:rPr>
              <a:t>NumPy</a:t>
            </a:r>
            <a:r>
              <a:rPr lang="zh-TW" altLang="en-US" sz="2400" dirty="0">
                <a:latin typeface="medium-content-serif-font"/>
              </a:rPr>
              <a:t>為開放原始碼並且由許多協作者共同維護開發。</a:t>
            </a:r>
          </a:p>
        </p:txBody>
      </p:sp>
    </p:spTree>
    <p:extLst>
      <p:ext uri="{BB962C8B-B14F-4D97-AF65-F5344CB8AC3E}">
        <p14:creationId xmlns:p14="http://schemas.microsoft.com/office/powerpoint/2010/main" val="428663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1681" y="274509"/>
            <a:ext cx="7028935" cy="1325563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+mn-lt"/>
                <a:ea typeface="+mn-ea"/>
                <a:cs typeface="+mn-cs"/>
              </a:rPr>
              <a:t>資料科學分析技術</a:t>
            </a:r>
            <a:r>
              <a:rPr lang="en-US" altLang="zh-TW" b="1" dirty="0" smtClean="0">
                <a:latin typeface="+mn-lt"/>
                <a:ea typeface="+mn-ea"/>
                <a:cs typeface="+mn-cs"/>
              </a:rPr>
              <a:t>---Pandas</a:t>
            </a:r>
            <a:endParaRPr lang="zh-TW" altLang="en-US" b="1" dirty="0"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40690" y="2022033"/>
            <a:ext cx="797422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3A4145"/>
                </a:solidFill>
                <a:latin typeface="merriweather"/>
              </a:rPr>
              <a:t>Pandas </a:t>
            </a:r>
            <a:r>
              <a:rPr lang="zh-TW" altLang="en-US" dirty="0">
                <a:solidFill>
                  <a:srgbClr val="3A4145"/>
                </a:solidFill>
                <a:latin typeface="merriweather"/>
              </a:rPr>
              <a:t>是 </a:t>
            </a:r>
            <a:r>
              <a:rPr lang="en-US" altLang="zh-TW" dirty="0">
                <a:solidFill>
                  <a:srgbClr val="3A4145"/>
                </a:solidFill>
                <a:latin typeface="merriweather"/>
              </a:rPr>
              <a:t>python </a:t>
            </a:r>
            <a:r>
              <a:rPr lang="zh-TW" altLang="en-US" dirty="0">
                <a:solidFill>
                  <a:srgbClr val="3A4145"/>
                </a:solidFill>
                <a:latin typeface="merriweather"/>
              </a:rPr>
              <a:t>的一個數據分析 </a:t>
            </a:r>
            <a:r>
              <a:rPr lang="en-US" altLang="zh-TW" dirty="0">
                <a:solidFill>
                  <a:srgbClr val="3A4145"/>
                </a:solidFill>
                <a:latin typeface="merriweather"/>
              </a:rPr>
              <a:t>lib</a:t>
            </a:r>
            <a:r>
              <a:rPr lang="zh-TW" altLang="en-US" dirty="0">
                <a:solidFill>
                  <a:srgbClr val="3A4145"/>
                </a:solidFill>
                <a:latin typeface="merriweather"/>
              </a:rPr>
              <a:t>，</a:t>
            </a:r>
            <a:r>
              <a:rPr lang="en-US" altLang="zh-TW" dirty="0">
                <a:solidFill>
                  <a:srgbClr val="3A4145"/>
                </a:solidFill>
                <a:latin typeface="merriweather"/>
              </a:rPr>
              <a:t>2009 </a:t>
            </a:r>
            <a:r>
              <a:rPr lang="zh-TW" altLang="en-US" dirty="0">
                <a:solidFill>
                  <a:srgbClr val="3A4145"/>
                </a:solidFill>
                <a:latin typeface="merriweather"/>
              </a:rPr>
              <a:t>年底開源出來，提供高效能、簡易使用的資料格式</a:t>
            </a:r>
            <a:r>
              <a:rPr lang="en-US" altLang="zh-TW" dirty="0">
                <a:solidFill>
                  <a:srgbClr val="3A4145"/>
                </a:solidFill>
                <a:latin typeface="merriweather"/>
              </a:rPr>
              <a:t>(Data Frame)</a:t>
            </a:r>
            <a:r>
              <a:rPr lang="zh-TW" altLang="en-US" dirty="0">
                <a:solidFill>
                  <a:srgbClr val="3A4145"/>
                </a:solidFill>
                <a:latin typeface="merriweather"/>
              </a:rPr>
              <a:t>讓使用者可以快速操作及分析資料，主要特色描述如下</a:t>
            </a:r>
            <a:r>
              <a:rPr lang="zh-TW" altLang="en-US" dirty="0" smtClean="0">
                <a:solidFill>
                  <a:srgbClr val="3A4145"/>
                </a:solidFill>
                <a:latin typeface="merriweather"/>
              </a:rPr>
              <a:t>：</a:t>
            </a:r>
            <a:endParaRPr lang="en-US" altLang="zh-TW" dirty="0" smtClean="0">
              <a:solidFill>
                <a:srgbClr val="3A4145"/>
              </a:solidFill>
              <a:latin typeface="merriweather"/>
            </a:endParaRPr>
          </a:p>
          <a:p>
            <a:endParaRPr lang="en-US" altLang="zh-TW" dirty="0" smtClean="0">
              <a:solidFill>
                <a:srgbClr val="3A4145"/>
              </a:solidFill>
              <a:latin typeface="merriweather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rgbClr val="3A4145"/>
                </a:solidFill>
                <a:latin typeface="merriweather"/>
              </a:rPr>
              <a:t>在</a:t>
            </a:r>
            <a:r>
              <a:rPr lang="zh-TW" altLang="en-US" dirty="0">
                <a:solidFill>
                  <a:srgbClr val="3A4145"/>
                </a:solidFill>
                <a:latin typeface="merriweather"/>
              </a:rPr>
              <a:t>異質數據的</a:t>
            </a:r>
            <a:r>
              <a:rPr lang="zh-TW" altLang="en-US" b="1" dirty="0">
                <a:solidFill>
                  <a:srgbClr val="FF0000"/>
                </a:solidFill>
                <a:latin typeface="merriweather"/>
              </a:rPr>
              <a:t>讀取、轉換和處理</a:t>
            </a:r>
            <a:r>
              <a:rPr lang="zh-TW" altLang="en-US" dirty="0">
                <a:solidFill>
                  <a:srgbClr val="3A4145"/>
                </a:solidFill>
                <a:latin typeface="merriweather"/>
              </a:rPr>
              <a:t>上，都讓分析人員更容易處理，例如：從列欄試算表中找到想要的值</a:t>
            </a:r>
            <a:r>
              <a:rPr lang="zh-TW" altLang="en-US" dirty="0" smtClean="0">
                <a:solidFill>
                  <a:srgbClr val="3A4145"/>
                </a:solidFill>
                <a:latin typeface="merriweather"/>
              </a:rPr>
              <a:t>。</a:t>
            </a:r>
            <a:endParaRPr lang="en-US" altLang="zh-TW" dirty="0" smtClean="0">
              <a:solidFill>
                <a:srgbClr val="3A4145"/>
              </a:solidFill>
              <a:latin typeface="merriweather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smtClean="0">
                <a:solidFill>
                  <a:srgbClr val="3A4145"/>
                </a:solidFill>
                <a:latin typeface="merriweather"/>
              </a:rPr>
              <a:t>Pandas </a:t>
            </a:r>
            <a:r>
              <a:rPr lang="zh-TW" altLang="en-US" dirty="0">
                <a:solidFill>
                  <a:srgbClr val="3A4145"/>
                </a:solidFill>
                <a:latin typeface="merriweather"/>
              </a:rPr>
              <a:t>提供兩種主要的資料結構，</a:t>
            </a:r>
            <a:r>
              <a:rPr lang="en-US" altLang="zh-TW" b="1" dirty="0">
                <a:solidFill>
                  <a:srgbClr val="FF0000"/>
                </a:solidFill>
                <a:latin typeface="merriweather"/>
              </a:rPr>
              <a:t>Series </a:t>
            </a:r>
            <a:r>
              <a:rPr lang="zh-TW" altLang="en-US" b="1" dirty="0">
                <a:solidFill>
                  <a:srgbClr val="FF0000"/>
                </a:solidFill>
                <a:latin typeface="merriweather"/>
              </a:rPr>
              <a:t>與 </a:t>
            </a:r>
            <a:r>
              <a:rPr lang="en-US" altLang="zh-TW" b="1" dirty="0" err="1">
                <a:solidFill>
                  <a:srgbClr val="FF0000"/>
                </a:solidFill>
                <a:latin typeface="merriweather"/>
              </a:rPr>
              <a:t>DataFrame</a:t>
            </a:r>
            <a:r>
              <a:rPr lang="zh-TW" altLang="en-US" dirty="0">
                <a:solidFill>
                  <a:srgbClr val="3A4145"/>
                </a:solidFill>
                <a:latin typeface="merriweather"/>
              </a:rPr>
              <a:t>。</a:t>
            </a:r>
            <a:r>
              <a:rPr lang="en-US" altLang="zh-TW" dirty="0">
                <a:solidFill>
                  <a:srgbClr val="3A4145"/>
                </a:solidFill>
                <a:latin typeface="merriweather"/>
              </a:rPr>
              <a:t>Series </a:t>
            </a:r>
            <a:r>
              <a:rPr lang="zh-TW" altLang="en-US" dirty="0">
                <a:solidFill>
                  <a:srgbClr val="3A4145"/>
                </a:solidFill>
                <a:latin typeface="merriweather"/>
              </a:rPr>
              <a:t>顧名思義就是用來處理</a:t>
            </a:r>
            <a:r>
              <a:rPr lang="zh-TW" altLang="en-US" b="1" dirty="0">
                <a:solidFill>
                  <a:srgbClr val="FF0000"/>
                </a:solidFill>
                <a:latin typeface="merriweather"/>
              </a:rPr>
              <a:t>時間序列</a:t>
            </a:r>
            <a:r>
              <a:rPr lang="zh-TW" altLang="en-US" dirty="0">
                <a:solidFill>
                  <a:srgbClr val="3A4145"/>
                </a:solidFill>
                <a:latin typeface="merriweather"/>
              </a:rPr>
              <a:t>相關的資料</a:t>
            </a:r>
            <a:r>
              <a:rPr lang="en-US" altLang="zh-TW" dirty="0">
                <a:solidFill>
                  <a:srgbClr val="3A4145"/>
                </a:solidFill>
                <a:latin typeface="merriweather"/>
              </a:rPr>
              <a:t>(</a:t>
            </a:r>
            <a:r>
              <a:rPr lang="zh-TW" altLang="en-US" dirty="0">
                <a:solidFill>
                  <a:srgbClr val="3A4145"/>
                </a:solidFill>
                <a:latin typeface="merriweather"/>
              </a:rPr>
              <a:t>如感測器資料等</a:t>
            </a:r>
            <a:r>
              <a:rPr lang="en-US" altLang="zh-TW" dirty="0">
                <a:solidFill>
                  <a:srgbClr val="3A4145"/>
                </a:solidFill>
                <a:latin typeface="merriweather"/>
              </a:rPr>
              <a:t>)</a:t>
            </a:r>
            <a:r>
              <a:rPr lang="zh-TW" altLang="en-US" dirty="0">
                <a:solidFill>
                  <a:srgbClr val="3A4145"/>
                </a:solidFill>
                <a:latin typeface="merriweather"/>
              </a:rPr>
              <a:t>，主要為建立索引的一維陣列。</a:t>
            </a:r>
            <a:r>
              <a:rPr lang="en-US" altLang="zh-TW" dirty="0" err="1">
                <a:solidFill>
                  <a:srgbClr val="3A4145"/>
                </a:solidFill>
                <a:latin typeface="merriweather"/>
              </a:rPr>
              <a:t>DataFrame</a:t>
            </a:r>
            <a:r>
              <a:rPr lang="en-US" altLang="zh-TW" dirty="0">
                <a:solidFill>
                  <a:srgbClr val="3A4145"/>
                </a:solidFill>
                <a:latin typeface="merriweather"/>
              </a:rPr>
              <a:t> </a:t>
            </a:r>
            <a:r>
              <a:rPr lang="zh-TW" altLang="en-US" dirty="0">
                <a:solidFill>
                  <a:srgbClr val="3A4145"/>
                </a:solidFill>
                <a:latin typeface="merriweather"/>
              </a:rPr>
              <a:t>則是用來處理</a:t>
            </a:r>
            <a:r>
              <a:rPr lang="zh-TW" altLang="en-US" b="1" dirty="0">
                <a:solidFill>
                  <a:srgbClr val="FF0000"/>
                </a:solidFill>
                <a:latin typeface="merriweather"/>
              </a:rPr>
              <a:t>結構化</a:t>
            </a:r>
            <a:r>
              <a:rPr lang="en-US" altLang="zh-TW" b="1" dirty="0">
                <a:solidFill>
                  <a:srgbClr val="FF0000"/>
                </a:solidFill>
                <a:latin typeface="merriweather"/>
              </a:rPr>
              <a:t>(Table like)</a:t>
            </a:r>
            <a:r>
              <a:rPr lang="zh-TW" altLang="en-US" dirty="0">
                <a:solidFill>
                  <a:srgbClr val="3A4145"/>
                </a:solidFill>
                <a:latin typeface="merriweather"/>
              </a:rPr>
              <a:t>的資料，有列索引與欄標籤的二維資料集，例如關聯式資料庫、</a:t>
            </a:r>
            <a:r>
              <a:rPr lang="en-US" altLang="zh-TW" dirty="0">
                <a:solidFill>
                  <a:srgbClr val="3A4145"/>
                </a:solidFill>
                <a:latin typeface="merriweather"/>
              </a:rPr>
              <a:t>CSV </a:t>
            </a:r>
            <a:r>
              <a:rPr lang="zh-TW" altLang="en-US" dirty="0">
                <a:solidFill>
                  <a:srgbClr val="3A4145"/>
                </a:solidFill>
                <a:latin typeface="merriweather"/>
              </a:rPr>
              <a:t>等等</a:t>
            </a:r>
            <a:r>
              <a:rPr lang="zh-TW" altLang="en-US" dirty="0" smtClean="0">
                <a:solidFill>
                  <a:srgbClr val="3A4145"/>
                </a:solidFill>
                <a:latin typeface="merriweather"/>
              </a:rPr>
              <a:t>。</a:t>
            </a:r>
            <a:endParaRPr lang="en-US" altLang="zh-TW" dirty="0" smtClean="0">
              <a:solidFill>
                <a:srgbClr val="3A4145"/>
              </a:solidFill>
              <a:latin typeface="merriweather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rgbClr val="3A4145"/>
                </a:solidFill>
                <a:latin typeface="merriweather"/>
              </a:rPr>
              <a:t>透過</a:t>
            </a:r>
            <a:r>
              <a:rPr lang="zh-TW" altLang="en-US" dirty="0">
                <a:solidFill>
                  <a:srgbClr val="3A4145"/>
                </a:solidFill>
                <a:latin typeface="merriweather"/>
              </a:rPr>
              <a:t>載入至 </a:t>
            </a:r>
            <a:r>
              <a:rPr lang="en-US" altLang="zh-TW" dirty="0">
                <a:solidFill>
                  <a:srgbClr val="3A4145"/>
                </a:solidFill>
                <a:latin typeface="merriweather"/>
              </a:rPr>
              <a:t>Pandas </a:t>
            </a:r>
            <a:r>
              <a:rPr lang="zh-TW" altLang="en-US" dirty="0">
                <a:solidFill>
                  <a:srgbClr val="3A4145"/>
                </a:solidFill>
                <a:latin typeface="merriweather"/>
              </a:rPr>
              <a:t>的資料結構物件後，可以透過結構化物件所提供的方法，來快速地進行資料的前處理，如</a:t>
            </a:r>
            <a:r>
              <a:rPr lang="zh-TW" altLang="en-US" b="1" dirty="0">
                <a:solidFill>
                  <a:srgbClr val="FF0000"/>
                </a:solidFill>
                <a:latin typeface="merriweather"/>
              </a:rPr>
              <a:t>資料補值，空值去除或取代</a:t>
            </a:r>
            <a:r>
              <a:rPr lang="zh-TW" altLang="en-US" dirty="0">
                <a:solidFill>
                  <a:srgbClr val="3A4145"/>
                </a:solidFill>
                <a:latin typeface="merriweather"/>
              </a:rPr>
              <a:t>等</a:t>
            </a:r>
            <a:r>
              <a:rPr lang="zh-TW" altLang="en-US" dirty="0" smtClean="0">
                <a:solidFill>
                  <a:srgbClr val="3A4145"/>
                </a:solidFill>
                <a:latin typeface="merriweather"/>
              </a:rPr>
              <a:t>。</a:t>
            </a:r>
            <a:endParaRPr lang="en-US" altLang="zh-TW" dirty="0" smtClean="0">
              <a:solidFill>
                <a:srgbClr val="3A4145"/>
              </a:solidFill>
              <a:latin typeface="merriweather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rgbClr val="3A4145"/>
                </a:solidFill>
                <a:latin typeface="merriweather"/>
              </a:rPr>
              <a:t>更</a:t>
            </a:r>
            <a:r>
              <a:rPr lang="zh-TW" altLang="en-US" dirty="0">
                <a:solidFill>
                  <a:srgbClr val="3A4145"/>
                </a:solidFill>
                <a:latin typeface="merriweather"/>
              </a:rPr>
              <a:t>多的輸入來源及輸出整合性，例如：可以從資料庫讀取資料進入 </a:t>
            </a:r>
            <a:r>
              <a:rPr lang="en-US" altLang="zh-TW" dirty="0" err="1">
                <a:solidFill>
                  <a:srgbClr val="3A4145"/>
                </a:solidFill>
                <a:latin typeface="merriweather"/>
              </a:rPr>
              <a:t>Dataframe</a:t>
            </a:r>
            <a:r>
              <a:rPr lang="zh-TW" altLang="en-US" dirty="0">
                <a:solidFill>
                  <a:srgbClr val="3A4145"/>
                </a:solidFill>
                <a:latin typeface="merriweather"/>
              </a:rPr>
              <a:t>，也可將處理完的資料存回資料庫。</a:t>
            </a:r>
            <a:endParaRPr lang="zh-TW" altLang="en-US" b="0" i="0" dirty="0">
              <a:solidFill>
                <a:srgbClr val="3A4145"/>
              </a:solidFill>
              <a:effectLst/>
              <a:latin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269119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91384" y="921263"/>
            <a:ext cx="48932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/>
              <a:t>Pandas </a:t>
            </a:r>
            <a:r>
              <a:rPr lang="zh-TW" altLang="en-US" sz="3600" b="1" dirty="0"/>
              <a:t>提供的資料結構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042079"/>
              </p:ext>
            </p:extLst>
          </p:nvPr>
        </p:nvGraphicFramePr>
        <p:xfrm>
          <a:off x="2273644" y="2561968"/>
          <a:ext cx="7743568" cy="2457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085"/>
                <a:gridCol w="6149483"/>
              </a:tblGrid>
              <a:tr h="44675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資料結構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特性</a:t>
                      </a:r>
                      <a:endParaRPr lang="zh-TW" altLang="en-US" dirty="0"/>
                    </a:p>
                  </a:txBody>
                  <a:tcPr/>
                </a:tc>
              </a:tr>
              <a:tr h="781824">
                <a:tc>
                  <a:txBody>
                    <a:bodyPr/>
                    <a:lstStyle/>
                    <a:p>
                      <a:r>
                        <a:rPr lang="en-US" altLang="zh-TW" sz="18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edium-content-serif-font"/>
                        </a:rPr>
                        <a:t>Series</a:t>
                      </a:r>
                      <a:endParaRPr lang="zh-TW" alt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medium-content-serif-font"/>
                        </a:rPr>
                        <a:t>用來處理</a:t>
                      </a:r>
                      <a:r>
                        <a:rPr lang="zh-TW" altLang="en-US" sz="1800" b="1" dirty="0" smtClean="0">
                          <a:solidFill>
                            <a:srgbClr val="FF0000"/>
                          </a:solidFill>
                          <a:latin typeface="medium-content-serif-font"/>
                        </a:rPr>
                        <a:t>時間序列</a:t>
                      </a:r>
                      <a:r>
                        <a:rPr lang="zh-TW" altLang="en-US" sz="1800" dirty="0" smtClean="0">
                          <a:latin typeface="medium-content-serif-font"/>
                        </a:rPr>
                        <a:t>相關的資料</a:t>
                      </a:r>
                      <a:r>
                        <a:rPr lang="en-US" altLang="zh-TW" sz="1800" dirty="0" smtClean="0">
                          <a:latin typeface="medium-content-serif-font"/>
                        </a:rPr>
                        <a:t>(</a:t>
                      </a:r>
                      <a:r>
                        <a:rPr lang="zh-TW" altLang="en-US" sz="1800" dirty="0" smtClean="0">
                          <a:latin typeface="medium-content-serif-font"/>
                        </a:rPr>
                        <a:t>如感測器資料等</a:t>
                      </a:r>
                      <a:r>
                        <a:rPr lang="en-US" altLang="zh-TW" sz="1800" dirty="0" smtClean="0">
                          <a:latin typeface="medium-content-serif-font"/>
                        </a:rPr>
                        <a:t>)</a:t>
                      </a:r>
                      <a:r>
                        <a:rPr lang="zh-TW" altLang="en-US" sz="1800" dirty="0" smtClean="0">
                          <a:latin typeface="medium-content-serif-font"/>
                        </a:rPr>
                        <a:t>，主要為建立索引的一維陣列。</a:t>
                      </a:r>
                      <a:endParaRPr lang="zh-TW" alt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78182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edium-content-serif-font"/>
                          <a:ea typeface="+mn-ea"/>
                          <a:cs typeface="+mn-cs"/>
                        </a:rPr>
                        <a:t>DataFrame</a:t>
                      </a:r>
                      <a:endParaRPr lang="zh-TW" altLang="en-US" sz="1800" b="1" i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edium-content-serif-fon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latin typeface="medium-content-serif-font"/>
                        </a:rPr>
                        <a:t>用來處理結構化</a:t>
                      </a:r>
                      <a:r>
                        <a:rPr lang="en-US" altLang="zh-TW" sz="1800" dirty="0" smtClean="0">
                          <a:latin typeface="medium-content-serif-font"/>
                        </a:rPr>
                        <a:t>(Table like)</a:t>
                      </a:r>
                      <a:r>
                        <a:rPr lang="zh-TW" altLang="en-US" sz="1800" dirty="0" smtClean="0">
                          <a:latin typeface="medium-content-serif-font"/>
                        </a:rPr>
                        <a:t>的資料，有列索引與欄標籤的</a:t>
                      </a:r>
                      <a:r>
                        <a:rPr lang="zh-TW" altLang="en-US" sz="1800" b="1" dirty="0" smtClean="0">
                          <a:solidFill>
                            <a:srgbClr val="FF0000"/>
                          </a:solidFill>
                          <a:latin typeface="medium-content-serif-font"/>
                        </a:rPr>
                        <a:t>二維資料集</a:t>
                      </a:r>
                      <a:r>
                        <a:rPr lang="zh-TW" altLang="en-US" sz="1800" dirty="0" smtClean="0">
                          <a:latin typeface="medium-content-serif-font"/>
                        </a:rPr>
                        <a:t>，例如關聯式資料庫、</a:t>
                      </a:r>
                      <a:r>
                        <a:rPr lang="en-US" altLang="zh-TW" sz="1800" dirty="0" smtClean="0">
                          <a:latin typeface="medium-content-serif-font"/>
                        </a:rPr>
                        <a:t>CSV </a:t>
                      </a:r>
                      <a:r>
                        <a:rPr lang="zh-TW" altLang="en-US" sz="1800" dirty="0" smtClean="0">
                          <a:latin typeface="medium-content-serif-font"/>
                        </a:rPr>
                        <a:t>等等。</a:t>
                      </a:r>
                    </a:p>
                  </a:txBody>
                  <a:tcPr/>
                </a:tc>
              </a:tr>
              <a:tr h="4467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edium-content-serif-font"/>
                          <a:ea typeface="+mn-ea"/>
                          <a:cs typeface="+mn-cs"/>
                        </a:rPr>
                        <a:t>Panel</a:t>
                      </a:r>
                      <a:endParaRPr lang="zh-TW" altLang="en-US" sz="1800" b="1" i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edium-content-serif-fon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latin typeface="medium-content-serif-font"/>
                        </a:rPr>
                        <a:t>用來處理有資料及索引、列索引與欄標籤的</a:t>
                      </a:r>
                      <a:r>
                        <a:rPr lang="zh-TW" altLang="en-US" sz="1800" b="1" dirty="0" smtClean="0">
                          <a:solidFill>
                            <a:srgbClr val="FF0000"/>
                          </a:solidFill>
                          <a:latin typeface="medium-content-serif-font"/>
                        </a:rPr>
                        <a:t>三維資料集</a:t>
                      </a:r>
                      <a:r>
                        <a:rPr lang="zh-TW" altLang="en-US" sz="1800" dirty="0" smtClean="0">
                          <a:latin typeface="medium-content-serif-font"/>
                        </a:rPr>
                        <a:t>。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7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29729" y="1754659"/>
            <a:ext cx="909457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df</a:t>
            </a:r>
            <a:r>
              <a:rPr lang="en-US" altLang="zh-TW" sz="2800" dirty="0"/>
              <a:t> = </a:t>
            </a:r>
            <a:r>
              <a:rPr lang="en-US" altLang="zh-TW" sz="2800" dirty="0" err="1"/>
              <a:t>DataFrame</a:t>
            </a:r>
            <a:r>
              <a:rPr lang="en-US" altLang="zh-TW" sz="2800" dirty="0"/>
              <a:t>({'key1' : ['a', 'a', 'b', 'b', 'a'],</a:t>
            </a:r>
          </a:p>
          <a:p>
            <a:r>
              <a:rPr lang="en-US" altLang="zh-TW" sz="2800" dirty="0"/>
              <a:t>                'key2' : ['one', 'two', 'one', 'two', 'one'],</a:t>
            </a:r>
          </a:p>
          <a:p>
            <a:r>
              <a:rPr lang="en-US" altLang="zh-TW" sz="2800" dirty="0"/>
              <a:t>                'data1' : </a:t>
            </a:r>
            <a:r>
              <a:rPr lang="en-US" altLang="zh-TW" sz="2800" dirty="0" err="1"/>
              <a:t>np.random.randn</a:t>
            </a:r>
            <a:r>
              <a:rPr lang="en-US" altLang="zh-TW" sz="2800" dirty="0"/>
              <a:t>(5),</a:t>
            </a:r>
          </a:p>
          <a:p>
            <a:r>
              <a:rPr lang="en-US" altLang="zh-TW" sz="2800" dirty="0"/>
              <a:t>                'data2' : </a:t>
            </a:r>
            <a:r>
              <a:rPr lang="en-US" altLang="zh-TW" sz="2800" dirty="0" err="1"/>
              <a:t>np.random.randn</a:t>
            </a:r>
            <a:r>
              <a:rPr lang="en-US" altLang="zh-TW" sz="2800" dirty="0"/>
              <a:t>(5)})</a:t>
            </a:r>
          </a:p>
          <a:p>
            <a:r>
              <a:rPr lang="en-US" altLang="zh-TW" sz="2800" dirty="0" err="1"/>
              <a:t>df</a:t>
            </a:r>
            <a:endParaRPr lang="zh-TW" altLang="en-US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324" y="3925228"/>
            <a:ext cx="4882979" cy="2382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 smtClean="0"/>
              <a:t>Pandas|</a:t>
            </a:r>
            <a:r>
              <a:rPr lang="zh-TW" altLang="en-US" b="1" dirty="0" smtClean="0"/>
              <a:t> </a:t>
            </a:r>
            <a:r>
              <a:rPr lang="en-US" altLang="zh-TW" b="1" dirty="0" err="1" smtClean="0"/>
              <a:t>DataFrame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52778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71030"/>
            <a:ext cx="6724650" cy="892175"/>
          </a:xfrm>
        </p:spPr>
        <p:txBody>
          <a:bodyPr>
            <a:normAutofit/>
          </a:bodyPr>
          <a:lstStyle/>
          <a:p>
            <a:r>
              <a:rPr lang="en-US" altLang="zh-TW" sz="3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dium-content-serif-font"/>
              </a:rPr>
              <a:t>DataFrame</a:t>
            </a:r>
            <a:r>
              <a:rPr lang="zh-TW" altLang="en-US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dium-content-serif-font"/>
              </a:rPr>
              <a:t>常用技術</a:t>
            </a:r>
            <a:r>
              <a:rPr lang="en-US" altLang="zh-TW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dium-content-serif-font"/>
              </a:rPr>
              <a:t>(</a:t>
            </a:r>
            <a:r>
              <a:rPr lang="zh-TW" altLang="en-US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dium-content-serif-font"/>
              </a:rPr>
              <a:t>函數</a:t>
            </a:r>
            <a:r>
              <a:rPr lang="en-US" altLang="zh-TW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dium-content-serif-font"/>
              </a:rPr>
              <a:t>)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414128"/>
              </p:ext>
            </p:extLst>
          </p:nvPr>
        </p:nvGraphicFramePr>
        <p:xfrm>
          <a:off x="628650" y="869155"/>
          <a:ext cx="10327674" cy="5372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382"/>
                <a:gridCol w="8946292"/>
              </a:tblGrid>
              <a:tr h="2852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方法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函數</a:t>
                      </a:r>
                      <a:endParaRPr lang="zh-TW" altLang="en-US" sz="1600" dirty="0"/>
                    </a:p>
                  </a:txBody>
                  <a:tcPr/>
                </a:tc>
              </a:tr>
              <a:tr h="336245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資料整理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DataFrame.at 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查找一個值</a:t>
                      </a:r>
                      <a:endParaRPr lang="en-US" altLang="zh-TW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DataFrame.loc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查找一組行和列</a:t>
                      </a:r>
                      <a:endParaRPr lang="en-US" altLang="zh-TW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DataFrame.size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元素的數量</a:t>
                      </a:r>
                      <a:endParaRPr lang="en-US" altLang="zh-TW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DataFrame.add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axis ='columns'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= None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TW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fill_value</a:t>
                      </a: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None 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）加法</a:t>
                      </a:r>
                    </a:p>
                  </a:txBody>
                  <a:tcPr/>
                </a:tc>
              </a:tr>
              <a:tr h="336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前處理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DataFrame.isna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 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）檢測缺失值</a:t>
                      </a:r>
                      <a:endParaRPr lang="en-US" altLang="zh-TW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624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連接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DataFrame.cumsum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axis = None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TW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skipna</a:t>
                      </a: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True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zh-TW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** </a:t>
                      </a:r>
                      <a:r>
                        <a:rPr lang="en-US" altLang="zh-TW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）累積總和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624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合併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DataFrame.merge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 ='inner'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= None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TW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left_on</a:t>
                      </a: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None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TW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right_on</a:t>
                      </a: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None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TW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left_index</a:t>
                      </a: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False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TW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right_index</a:t>
                      </a: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False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 = False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，後綴</a:t>
                      </a: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'_ x'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 _y '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），</a:t>
                      </a: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 = True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indicator = False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validate = None 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altLang="zh-TW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TW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DataFrame.concat</a:t>
                      </a: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35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重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塑</a:t>
                      </a:r>
                      <a:endParaRPr lang="zh-TW" alt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DataFrame.stack</a:t>
                      </a: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將數據的列索引轉為行索引</a:t>
                      </a:r>
                      <a:endParaRPr lang="en-US" altLang="zh-TW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DataFrame.unstack</a:t>
                      </a: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將數據的行索引轉為列索引</a:t>
                      </a:r>
                      <a:endParaRPr lang="en-US" altLang="zh-TW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DataFrame.unstack</a:t>
                      </a: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(level=0)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通過</a:t>
                      </a: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參數指定旋轉軸的層次</a:t>
                      </a:r>
                      <a:endParaRPr lang="en-US" altLang="zh-TW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290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Aggregation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Operations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DataFrame.aggregate</a:t>
                      </a: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(self, </a:t>
                      </a:r>
                      <a:r>
                        <a:rPr lang="en-US" altLang="zh-TW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axis=0, *</a:t>
                      </a:r>
                      <a:r>
                        <a:rPr lang="en-US" altLang="zh-TW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**</a:t>
                      </a:r>
                      <a:r>
                        <a:rPr lang="en-US" altLang="zh-TW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匯總</a:t>
                      </a:r>
                      <a:endParaRPr lang="en-US" altLang="zh-TW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61167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Data</a:t>
                      </a:r>
                      <a:r>
                        <a:rPr lang="zh-TW" altLang="en-US" sz="1600" dirty="0" smtClean="0"/>
                        <a:t> </a:t>
                      </a:r>
                      <a:r>
                        <a:rPr lang="en-US" altLang="zh-TW" sz="1600" dirty="0" smtClean="0"/>
                        <a:t>Group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DataFrame.GroupBy</a:t>
                      </a: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分组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62747" y="6324080"/>
            <a:ext cx="10696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https://github.com/wangruinju/python-for-data-analysis/tree/master/pydata-book-2nd-edition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6670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9125" y="204570"/>
            <a:ext cx="5162550" cy="996950"/>
          </a:xfrm>
        </p:spPr>
        <p:txBody>
          <a:bodyPr/>
          <a:lstStyle/>
          <a:p>
            <a:r>
              <a:rPr lang="en-US" altLang="zh-TW" b="1" dirty="0" err="1" smtClean="0"/>
              <a:t>DataFrame.groupby</a:t>
            </a:r>
            <a:r>
              <a:rPr lang="en-US" altLang="zh-TW" b="1" dirty="0" smtClean="0"/>
              <a:t>()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9125" y="1806575"/>
            <a:ext cx="10125075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 err="1"/>
              <a:t>DataFrame.groupby</a:t>
            </a:r>
            <a:r>
              <a:rPr lang="en-US" altLang="zh-TW" dirty="0" smtClean="0"/>
              <a:t>(</a:t>
            </a:r>
          </a:p>
          <a:p>
            <a:pPr marL="0" indent="0">
              <a:buNone/>
            </a:pPr>
            <a:r>
              <a:rPr lang="en-US" altLang="zh-TW" dirty="0" smtClean="0"/>
              <a:t>self, </a:t>
            </a:r>
          </a:p>
          <a:p>
            <a:pPr marL="0" indent="0">
              <a:buNone/>
            </a:pPr>
            <a:r>
              <a:rPr lang="en-US" altLang="zh-TW" dirty="0" smtClean="0"/>
              <a:t>by=None, </a:t>
            </a:r>
            <a:r>
              <a:rPr lang="en-US" altLang="zh-TW" sz="2100" b="1" dirty="0">
                <a:solidFill>
                  <a:srgbClr val="FF0000"/>
                </a:solidFill>
              </a:rPr>
              <a:t>---</a:t>
            </a:r>
            <a:r>
              <a:rPr lang="en-US" altLang="zh-TW" sz="2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100" b="1" dirty="0" smtClean="0">
                <a:solidFill>
                  <a:srgbClr val="FF0000"/>
                </a:solidFill>
              </a:rPr>
              <a:t>用於</a:t>
            </a:r>
            <a:r>
              <a:rPr lang="zh-TW" altLang="en-US" sz="2100" b="1" dirty="0">
                <a:solidFill>
                  <a:srgbClr val="FF0000"/>
                </a:solidFill>
              </a:rPr>
              <a:t>確定分組依據的</a:t>
            </a:r>
            <a:r>
              <a:rPr lang="zh-TW" altLang="en-US" sz="2100" b="1" dirty="0" smtClean="0">
                <a:solidFill>
                  <a:srgbClr val="FF0000"/>
                </a:solidFill>
              </a:rPr>
              <a:t>分組</a:t>
            </a:r>
            <a:endParaRPr lang="en-US" altLang="zh-TW" sz="2100" dirty="0" smtClean="0"/>
          </a:p>
          <a:p>
            <a:pPr marL="0" indent="0">
              <a:buNone/>
            </a:pPr>
            <a:r>
              <a:rPr lang="en-US" altLang="zh-TW" dirty="0" smtClean="0"/>
              <a:t>axis=0</a:t>
            </a:r>
            <a:r>
              <a:rPr lang="en-US" altLang="zh-TW" dirty="0"/>
              <a:t>, </a:t>
            </a:r>
            <a:r>
              <a:rPr lang="en-US" altLang="zh-TW" sz="2100" b="1" dirty="0" smtClean="0">
                <a:solidFill>
                  <a:srgbClr val="FF0000"/>
                </a:solidFill>
              </a:rPr>
              <a:t>---</a:t>
            </a:r>
            <a:r>
              <a:rPr lang="en-US" altLang="zh-TW" sz="2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100" b="1" dirty="0">
                <a:solidFill>
                  <a:srgbClr val="FF0000"/>
                </a:solidFill>
              </a:rPr>
              <a:t>沿行（</a:t>
            </a:r>
            <a:r>
              <a:rPr lang="en-US" altLang="zh-TW" sz="2100" b="1" dirty="0">
                <a:solidFill>
                  <a:srgbClr val="FF0000"/>
                </a:solidFill>
              </a:rPr>
              <a:t>0</a:t>
            </a:r>
            <a:r>
              <a:rPr lang="zh-TW" altLang="en-US" sz="2100" b="1" dirty="0">
                <a:solidFill>
                  <a:srgbClr val="FF0000"/>
                </a:solidFill>
              </a:rPr>
              <a:t>）或列（</a:t>
            </a:r>
            <a:r>
              <a:rPr lang="en-US" altLang="zh-TW" sz="2100" b="1" dirty="0">
                <a:solidFill>
                  <a:srgbClr val="FF0000"/>
                </a:solidFill>
              </a:rPr>
              <a:t>1</a:t>
            </a:r>
            <a:r>
              <a:rPr lang="zh-TW" altLang="en-US" sz="2100" b="1" dirty="0">
                <a:solidFill>
                  <a:srgbClr val="FF0000"/>
                </a:solidFill>
              </a:rPr>
              <a:t>）拆分。</a:t>
            </a:r>
            <a:endParaRPr lang="en-US" altLang="zh-TW" sz="21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level=None</a:t>
            </a:r>
            <a:r>
              <a:rPr lang="en-US" altLang="zh-TW" dirty="0"/>
              <a:t>, </a:t>
            </a:r>
            <a:r>
              <a:rPr lang="en-US" altLang="zh-TW" sz="2100" b="1" dirty="0">
                <a:solidFill>
                  <a:srgbClr val="FF0000"/>
                </a:solidFill>
              </a:rPr>
              <a:t>---</a:t>
            </a:r>
            <a:r>
              <a:rPr lang="en-US" altLang="zh-TW" sz="2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TW" sz="21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altLang="zh-TW" sz="2100" b="1" dirty="0" err="1" smtClean="0">
                <a:solidFill>
                  <a:srgbClr val="FF0000"/>
                </a:solidFill>
              </a:rPr>
              <a:t>nt</a:t>
            </a:r>
            <a:r>
              <a:rPr lang="zh-TW" altLang="en-US" sz="2100" b="1" dirty="0">
                <a:solidFill>
                  <a:srgbClr val="FF0000"/>
                </a:solidFill>
              </a:rPr>
              <a:t>，級別名稱或其序列，默認為無</a:t>
            </a:r>
            <a:endParaRPr lang="en-US" altLang="zh-TW" sz="21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err="1" smtClean="0"/>
              <a:t>as_index</a:t>
            </a:r>
            <a:r>
              <a:rPr lang="en-US" altLang="zh-TW" dirty="0"/>
              <a:t>: bool = True, </a:t>
            </a:r>
            <a:r>
              <a:rPr lang="en-US" altLang="zh-TW" sz="2100" b="1" dirty="0" smtClean="0">
                <a:solidFill>
                  <a:srgbClr val="FF0000"/>
                </a:solidFill>
              </a:rPr>
              <a:t>---</a:t>
            </a:r>
            <a:r>
              <a:rPr lang="en-US" altLang="zh-TW" sz="2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100" b="1" dirty="0">
                <a:solidFill>
                  <a:srgbClr val="FF0000"/>
                </a:solidFill>
              </a:rPr>
              <a:t>返回帶有組標籤</a:t>
            </a:r>
            <a:r>
              <a:rPr lang="zh-TW" altLang="en-US" sz="2100" b="1" dirty="0" smtClean="0">
                <a:solidFill>
                  <a:srgbClr val="FF0000"/>
                </a:solidFill>
              </a:rPr>
              <a:t>的對</a:t>
            </a:r>
            <a:r>
              <a:rPr lang="zh-TW" altLang="en-US" sz="2100" b="1" dirty="0">
                <a:solidFill>
                  <a:srgbClr val="FF0000"/>
                </a:solidFill>
              </a:rPr>
              <a:t>象</a:t>
            </a:r>
            <a:r>
              <a:rPr lang="zh-TW" altLang="en-US" sz="2100" b="1" dirty="0" smtClean="0">
                <a:solidFill>
                  <a:srgbClr val="FF0000"/>
                </a:solidFill>
              </a:rPr>
              <a:t>作為</a:t>
            </a:r>
            <a:r>
              <a:rPr lang="zh-TW" altLang="en-US" sz="2100" b="1" dirty="0">
                <a:solidFill>
                  <a:srgbClr val="FF0000"/>
                </a:solidFill>
              </a:rPr>
              <a:t>索引， </a:t>
            </a:r>
            <a:r>
              <a:rPr lang="en-US" altLang="zh-TW" sz="2100" b="1" dirty="0">
                <a:solidFill>
                  <a:srgbClr val="FF0000"/>
                </a:solidFill>
              </a:rPr>
              <a:t>bool</a:t>
            </a:r>
            <a:r>
              <a:rPr lang="zh-TW" altLang="en-US" sz="2100" b="1" dirty="0">
                <a:solidFill>
                  <a:srgbClr val="FF0000"/>
                </a:solidFill>
              </a:rPr>
              <a:t>，默認為</a:t>
            </a:r>
            <a:r>
              <a:rPr lang="en-US" altLang="zh-TW" sz="2100" b="1" dirty="0">
                <a:solidFill>
                  <a:srgbClr val="FF0000"/>
                </a:solidFill>
              </a:rPr>
              <a:t>True</a:t>
            </a:r>
          </a:p>
          <a:p>
            <a:pPr marL="0" indent="0">
              <a:buNone/>
            </a:pPr>
            <a:r>
              <a:rPr lang="en-US" altLang="zh-TW" dirty="0" smtClean="0"/>
              <a:t>sort</a:t>
            </a:r>
            <a:r>
              <a:rPr lang="en-US" altLang="zh-TW" dirty="0"/>
              <a:t>: bool = True,</a:t>
            </a:r>
            <a:r>
              <a:rPr lang="en-US" altLang="zh-TW" sz="2100" b="1" dirty="0">
                <a:solidFill>
                  <a:srgbClr val="FF0000"/>
                </a:solidFill>
              </a:rPr>
              <a:t> </a:t>
            </a:r>
            <a:r>
              <a:rPr lang="en-US" altLang="zh-TW" sz="2100" b="1" dirty="0" smtClean="0">
                <a:solidFill>
                  <a:srgbClr val="FF0000"/>
                </a:solidFill>
              </a:rPr>
              <a:t>---</a:t>
            </a:r>
            <a:r>
              <a:rPr lang="en-US" altLang="zh-TW" sz="2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100" b="1" dirty="0" smtClean="0">
                <a:solidFill>
                  <a:srgbClr val="FF0000"/>
                </a:solidFill>
              </a:rPr>
              <a:t>排序組鍵。關閉此功能可獲得更好的性能。布爾值，默認為</a:t>
            </a:r>
            <a:r>
              <a:rPr lang="en-US" altLang="zh-TW" sz="2100" b="1" dirty="0" smtClean="0">
                <a:solidFill>
                  <a:srgbClr val="FF0000"/>
                </a:solidFill>
              </a:rPr>
              <a:t>True</a:t>
            </a:r>
          </a:p>
          <a:p>
            <a:pPr marL="0" indent="0">
              <a:buNone/>
            </a:pPr>
            <a:r>
              <a:rPr lang="en-US" altLang="zh-TW" dirty="0" err="1" smtClean="0"/>
              <a:t>group_keys</a:t>
            </a:r>
            <a:r>
              <a:rPr lang="en-US" altLang="zh-TW" dirty="0" smtClean="0"/>
              <a:t>: bool = True, </a:t>
            </a:r>
            <a:r>
              <a:rPr lang="en-US" altLang="zh-TW" sz="2100" b="1" dirty="0" smtClean="0">
                <a:solidFill>
                  <a:srgbClr val="FF0000"/>
                </a:solidFill>
              </a:rPr>
              <a:t>---</a:t>
            </a:r>
            <a:r>
              <a:rPr lang="en-US" altLang="zh-TW" sz="2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100" b="1" dirty="0" smtClean="0">
                <a:solidFill>
                  <a:srgbClr val="FF0000"/>
                </a:solidFill>
              </a:rPr>
              <a:t>調用</a:t>
            </a:r>
            <a:r>
              <a:rPr lang="en-US" altLang="zh-TW" sz="2100" b="1" dirty="0" smtClean="0">
                <a:solidFill>
                  <a:srgbClr val="FF0000"/>
                </a:solidFill>
              </a:rPr>
              <a:t>apply</a:t>
            </a:r>
            <a:r>
              <a:rPr lang="zh-TW" altLang="en-US" sz="2100" b="1" dirty="0" smtClean="0">
                <a:solidFill>
                  <a:srgbClr val="FF0000"/>
                </a:solidFill>
              </a:rPr>
              <a:t>時，將組鍵添加到索引以識別片段。</a:t>
            </a:r>
            <a:r>
              <a:rPr lang="en-US" altLang="zh-TW" sz="2100" b="1" dirty="0" smtClean="0">
                <a:solidFill>
                  <a:srgbClr val="FF0000"/>
                </a:solidFill>
              </a:rPr>
              <a:t>bool</a:t>
            </a:r>
            <a:r>
              <a:rPr lang="zh-TW" altLang="en-US" sz="2100" b="1" dirty="0" smtClean="0">
                <a:solidFill>
                  <a:srgbClr val="FF0000"/>
                </a:solidFill>
              </a:rPr>
              <a:t>，默認為</a:t>
            </a:r>
            <a:r>
              <a:rPr lang="en-US" altLang="zh-TW" sz="2100" b="1" dirty="0" smtClean="0">
                <a:solidFill>
                  <a:srgbClr val="FF0000"/>
                </a:solidFill>
              </a:rPr>
              <a:t>True</a:t>
            </a:r>
          </a:p>
          <a:p>
            <a:pPr marL="0" indent="0">
              <a:buNone/>
            </a:pPr>
            <a:r>
              <a:rPr lang="en-US" altLang="zh-TW" dirty="0" smtClean="0"/>
              <a:t>squeeze: bool = False, </a:t>
            </a:r>
            <a:r>
              <a:rPr lang="en-US" altLang="zh-TW" sz="2100" b="1" dirty="0" smtClean="0">
                <a:solidFill>
                  <a:srgbClr val="FF0000"/>
                </a:solidFill>
              </a:rPr>
              <a:t>---</a:t>
            </a:r>
            <a:r>
              <a:rPr lang="en-US" altLang="zh-TW" sz="2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100" b="1" dirty="0">
                <a:solidFill>
                  <a:srgbClr val="FF0000"/>
                </a:solidFill>
              </a:rPr>
              <a:t>減小返回類型的維數，否則返回一致的類型。布爾值，默認為</a:t>
            </a:r>
            <a:r>
              <a:rPr lang="en-US" altLang="zh-TW" sz="2100" b="1" dirty="0">
                <a:solidFill>
                  <a:srgbClr val="FF0000"/>
                </a:solidFill>
              </a:rPr>
              <a:t>False</a:t>
            </a:r>
          </a:p>
          <a:p>
            <a:pPr marL="0" indent="0">
              <a:buNone/>
            </a:pPr>
            <a:r>
              <a:rPr lang="en-US" altLang="zh-TW" dirty="0" smtClean="0"/>
              <a:t>observed</a:t>
            </a:r>
            <a:r>
              <a:rPr lang="en-US" altLang="zh-TW" dirty="0"/>
              <a:t>: bool = </a:t>
            </a:r>
            <a:r>
              <a:rPr lang="en-US" altLang="zh-TW" dirty="0" smtClean="0"/>
              <a:t>False</a:t>
            </a:r>
            <a:r>
              <a:rPr lang="en-US" altLang="zh-TW" sz="2100" b="1" dirty="0" smtClean="0">
                <a:solidFill>
                  <a:srgbClr val="FF0000"/>
                </a:solidFill>
              </a:rPr>
              <a:t>---</a:t>
            </a:r>
            <a:r>
              <a:rPr lang="en-US" altLang="zh-TW" sz="2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100" b="1" dirty="0">
                <a:solidFill>
                  <a:srgbClr val="FF0000"/>
                </a:solidFill>
              </a:rPr>
              <a:t>布爾值，默認為</a:t>
            </a:r>
            <a:r>
              <a:rPr lang="en-US" altLang="zh-TW" sz="2100" b="1" dirty="0" smtClean="0">
                <a:solidFill>
                  <a:srgbClr val="FF0000"/>
                </a:solidFill>
              </a:rPr>
              <a:t>False</a:t>
            </a:r>
            <a:endParaRPr lang="en-US" altLang="zh-TW" sz="21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en-US" altLang="zh-TW" dirty="0"/>
              <a:t>→ '</a:t>
            </a:r>
            <a:r>
              <a:rPr lang="en-US" altLang="zh-TW" dirty="0" err="1"/>
              <a:t>groupby_generic.DataFrameGroupBy</a:t>
            </a:r>
            <a:r>
              <a:rPr lang="en-US" altLang="zh-TW" dirty="0"/>
              <a:t>'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9126" y="1008699"/>
            <a:ext cx="9039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https://pandas.pydata.org/pandas-docs/stable/reference/api/pandas.DataFrame.groupby.html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9819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946</Words>
  <Application>Microsoft Office PowerPoint</Application>
  <PresentationFormat>寬螢幕</PresentationFormat>
  <Paragraphs>88</Paragraphs>
  <Slides>17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medium-content-serif-font</vt:lpstr>
      <vt:lpstr>merriweather</vt:lpstr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資料科學分析技術---NUMPY</vt:lpstr>
      <vt:lpstr>資料科學分析技術---Pandas</vt:lpstr>
      <vt:lpstr>PowerPoint 簡報</vt:lpstr>
      <vt:lpstr>Pandas| DataFrame</vt:lpstr>
      <vt:lpstr>DataFrame常用技術(函數)</vt:lpstr>
      <vt:lpstr>DataFrame.groupby()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cyrus</dc:creator>
  <cp:lastModifiedBy>cyrus</cp:lastModifiedBy>
  <cp:revision>64</cp:revision>
  <dcterms:created xsi:type="dcterms:W3CDTF">2020-04-30T10:07:55Z</dcterms:created>
  <dcterms:modified xsi:type="dcterms:W3CDTF">2020-05-13T16:41:18Z</dcterms:modified>
</cp:coreProperties>
</file>