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356" r:id="rId2"/>
    <p:sldId id="396" r:id="rId3"/>
    <p:sldId id="397" r:id="rId4"/>
    <p:sldId id="375" r:id="rId5"/>
    <p:sldId id="376" r:id="rId6"/>
    <p:sldId id="410" r:id="rId7"/>
    <p:sldId id="416" r:id="rId8"/>
    <p:sldId id="417" r:id="rId9"/>
    <p:sldId id="418" r:id="rId10"/>
    <p:sldId id="403" r:id="rId11"/>
    <p:sldId id="419" r:id="rId12"/>
    <p:sldId id="420" r:id="rId13"/>
    <p:sldId id="421" r:id="rId14"/>
    <p:sldId id="422" r:id="rId15"/>
    <p:sldId id="423" r:id="rId16"/>
    <p:sldId id="424" r:id="rId17"/>
    <p:sldId id="429" r:id="rId18"/>
    <p:sldId id="425" r:id="rId19"/>
    <p:sldId id="426" r:id="rId20"/>
    <p:sldId id="427" r:id="rId21"/>
    <p:sldId id="428" r:id="rId22"/>
    <p:sldId id="430" r:id="rId23"/>
    <p:sldId id="392" r:id="rId24"/>
    <p:sldId id="411" r:id="rId25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FF"/>
    <a:srgbClr val="F2A36E"/>
    <a:srgbClr val="B14AFF"/>
    <a:srgbClr val="E2F1D9"/>
    <a:srgbClr val="DDB0FF"/>
    <a:srgbClr val="99E3FF"/>
    <a:srgbClr val="FCE5D6"/>
    <a:srgbClr val="FFF2CD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CC053-015C-45C8-889B-07FDE9BB6B45}" v="5" dt="2019-04-04T04:16:47.043"/>
    <p1510:client id="{D2D758B4-FF5A-41BF-AF1D-5B730343EA95}" v="605" dt="2019-04-03T15:06:24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87685" autoAdjust="0"/>
  </p:normalViewPr>
  <p:slideViewPr>
    <p:cSldViewPr snapToGrid="0">
      <p:cViewPr varScale="1">
        <p:scale>
          <a:sx n="73" d="100"/>
          <a:sy n="73" d="100"/>
        </p:scale>
        <p:origin x="13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5" d="100"/>
          <a:sy n="105" d="100"/>
        </p:scale>
        <p:origin x="379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7680-5B45-4075-8EF5-A6499484B3D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DFC2-323F-45CF-9F5E-8362F361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BC75996-6902-45E1-91B2-84002FE0FDDD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C3B06DF-F96A-40D8-B2BA-ACB7EF14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5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5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915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C75D92-90CE-4ED3-9A36-29DFB1E6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5" indent="0" algn="ctr"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6752D-E743-417C-AA3D-C4867B0831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9638-28F1-429D-B96F-29A3DE77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4157"/>
            <a:ext cx="3932237" cy="2140168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67299" y="282035"/>
            <a:ext cx="6232071" cy="6439444"/>
          </a:xfrm>
        </p:spPr>
        <p:txBody>
          <a:bodyPr>
            <a:normAutofit/>
          </a:bodyPr>
          <a:lstStyle>
            <a:lvl1pPr marL="274320" indent="-27432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600" b="0" i="0">
                <a:latin typeface="Inconsolata" charset="0"/>
                <a:ea typeface="Inconsolata" charset="0"/>
                <a:cs typeface="Inconsolata" charset="0"/>
              </a:defRPr>
            </a:lvl1pPr>
            <a:lvl2pPr marL="868663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400"/>
            </a:lvl2pPr>
            <a:lvl3pPr marL="1371577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000"/>
            </a:lvl3pPr>
            <a:lvl4pPr marL="1714466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4pPr>
            <a:lvl5pPr marL="2171655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E13-3E7E-4858-A5B5-96DC1B7F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5919FEB-34C0-4CD6-8D87-7CE7256E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317D3A-2C28-428C-8029-888C2331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1839736"/>
            <a:ext cx="10515600" cy="212725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4079526"/>
            <a:ext cx="10515600" cy="22768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3F3952C-1F6F-4440-BACA-D30BFC57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814761"/>
            <a:ext cx="10515600" cy="127489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1D98C-954C-4A69-BF52-0C2C152D3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CB238B-A39E-42C3-B3CA-157593E608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588258-A43D-4701-96C4-813AE59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983782-6221-4FC9-9AB5-B3775786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778399"/>
            <a:ext cx="5157787" cy="648001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  <a:cs typeface="SirinStencil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778399"/>
            <a:ext cx="5183188" cy="648001"/>
          </a:xfrm>
        </p:spPr>
        <p:txBody>
          <a:bodyPr anchor="ctr">
            <a:normAutofit/>
          </a:bodyPr>
          <a:lstStyle>
            <a:lvl1pPr marL="0" indent="0">
              <a:buNone/>
              <a:defRPr lang="en-US" altLang="ko-KR" sz="2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Monoton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0CB61E-C532-4868-B329-DFE0C035E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4387507-0A0F-45DF-B18B-B04E1A3D12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24C6-B087-41BF-B76C-1A64355C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ADE4-37AE-4A4A-845F-13BB6A16F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23471" y="6388585"/>
            <a:ext cx="430429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chemeClr val="bg1"/>
                </a:solidFill>
              </a:defRPr>
            </a:lvl1pPr>
          </a:lstStyle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7C893-BEF0-4B92-9D42-FC12B73C8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8" y="6524949"/>
            <a:ext cx="1553349" cy="29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Hacker’s In </a:t>
            </a:r>
            <a:r>
              <a:rPr lang="en-US" altLang="ko-KR" dirty="0" err="1"/>
              <a:t>inTrusion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59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000" b="0" kern="1200" spc="100" baseline="0">
          <a:solidFill>
            <a:schemeClr val="tx1"/>
          </a:solidFill>
          <a:latin typeface="+mj-lt"/>
          <a:ea typeface="+mj-ea"/>
          <a:cs typeface="Bungee Shade" charset="0"/>
        </a:defRPr>
      </a:lvl1pPr>
    </p:titleStyle>
    <p:bodyStyle>
      <a:lvl1pPr marL="274320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FF3300"/>
        </a:buClr>
        <a:buFont typeface="Arial" panose="020B0604020202020204" pitchFamily="34" charset="0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1pPr>
      <a:lvl2pPr marL="685783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50"/>
        </a:buClr>
        <a:buFont typeface="Wingdings" panose="05000000000000000000" pitchFamily="2" charset="2"/>
        <a:buChar char="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2pPr>
      <a:lvl3pPr marL="1142971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F0"/>
        </a:buClr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3pPr>
      <a:lvl4pPr marL="1600160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4pPr>
      <a:lvl5pPr marL="2057349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Session Messenger Analysis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March 25, 2022</a:t>
            </a:r>
          </a:p>
          <a:p>
            <a:r>
              <a:rPr lang="en-US" altLang="ko-KR" dirty="0" err="1"/>
              <a:t>Seongjune</a:t>
            </a:r>
            <a:r>
              <a:rPr lang="en-US" altLang="ko-KR" dirty="0"/>
              <a:t> </a:t>
            </a:r>
            <a:r>
              <a:rPr lang="en-US" altLang="ko-KR" dirty="0" err="1"/>
              <a:t>kim</a:t>
            </a:r>
            <a:endParaRPr lang="en-US" altLang="ko-KR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9959CD62-A208-49E6-9E2D-F55BA548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1536C86-635D-4986-AEAC-DE43C90A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Message storage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E756CF-05D4-4E44-A1A7-ECECF6127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2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990600" y="19475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Session</a:t>
            </a:r>
            <a:r>
              <a:rPr lang="ko-KR" altLang="en-US" dirty="0"/>
              <a:t>은 위와 같은 </a:t>
            </a:r>
            <a:r>
              <a:rPr lang="en-US" altLang="ko-KR" dirty="0"/>
              <a:t>foundation</a:t>
            </a:r>
            <a:r>
              <a:rPr lang="ko-KR" altLang="en-US" dirty="0"/>
              <a:t>을 기반으로 여러 기능을 제공하게 되는데</a:t>
            </a:r>
            <a:r>
              <a:rPr lang="en-US" altLang="ko-KR" dirty="0"/>
              <a:t>, </a:t>
            </a:r>
            <a:r>
              <a:rPr lang="ko-KR" altLang="en-US" dirty="0"/>
              <a:t>그 중 첫번째가  </a:t>
            </a:r>
            <a:r>
              <a:rPr lang="en-US" altLang="ko-KR" dirty="0"/>
              <a:t>message storage </a:t>
            </a:r>
            <a:r>
              <a:rPr lang="ko-KR" altLang="en-US" dirty="0"/>
              <a:t>기능입니다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Message storage </a:t>
            </a:r>
            <a:r>
              <a:rPr lang="ko-KR" altLang="en-US" dirty="0"/>
              <a:t>기능은 </a:t>
            </a:r>
            <a:r>
              <a:rPr lang="en-US" altLang="ko-KR" dirty="0"/>
              <a:t>chat application</a:t>
            </a:r>
            <a:r>
              <a:rPr lang="ko-KR" altLang="en-US" dirty="0"/>
              <a:t>이라면 필수 인데 왜냐하면</a:t>
            </a:r>
            <a:r>
              <a:rPr lang="en-US" altLang="ko-KR" dirty="0"/>
              <a:t>, storage</a:t>
            </a:r>
            <a:r>
              <a:rPr lang="ko-KR" altLang="en-US" dirty="0"/>
              <a:t>가 없다면</a:t>
            </a:r>
            <a:r>
              <a:rPr lang="en-US" altLang="ko-KR" dirty="0"/>
              <a:t>, </a:t>
            </a:r>
            <a:r>
              <a:rPr lang="ko-KR" altLang="en-US" dirty="0"/>
              <a:t>상대편 </a:t>
            </a:r>
            <a:r>
              <a:rPr lang="en-US" altLang="ko-KR" dirty="0"/>
              <a:t>device</a:t>
            </a:r>
            <a:r>
              <a:rPr lang="ko-KR" altLang="en-US" dirty="0"/>
              <a:t>가 꺼지면 메시지가 전달되지 않는 문제가 생기기 때문입니다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Session</a:t>
            </a:r>
            <a:r>
              <a:rPr lang="ko-KR" altLang="en-US" dirty="0"/>
              <a:t>은 </a:t>
            </a:r>
            <a:r>
              <a:rPr lang="en-US" altLang="ko-KR" dirty="0"/>
              <a:t>decentralized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를 사용하고 있어서 중앙 서버가 메시지를 저장하고 있는게 불가능합니다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11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Swarm#1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990600" y="19475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위와 같은 기능을 수행하기 위해서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Service node</a:t>
            </a:r>
            <a:r>
              <a:rPr lang="ko-KR" altLang="en-US" dirty="0"/>
              <a:t>들이 자신이 </a:t>
            </a:r>
            <a:r>
              <a:rPr lang="en-US" altLang="ko-KR" dirty="0"/>
              <a:t>routing</a:t>
            </a:r>
            <a:r>
              <a:rPr lang="ko-KR" altLang="en-US" dirty="0"/>
              <a:t>하는 메시지를 가지고 있게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이제 </a:t>
            </a:r>
            <a:r>
              <a:rPr lang="en-US" altLang="ko-KR" dirty="0"/>
              <a:t>node</a:t>
            </a:r>
            <a:r>
              <a:rPr lang="ko-KR" altLang="en-US" dirty="0"/>
              <a:t>의 주인이 컴퓨터를 끈다던 지</a:t>
            </a:r>
            <a:r>
              <a:rPr lang="en-US" altLang="ko-KR" dirty="0"/>
              <a:t>, software </a:t>
            </a:r>
            <a:r>
              <a:rPr lang="ko-KR" altLang="en-US" dirty="0"/>
              <a:t>버그가 난다던 지</a:t>
            </a:r>
            <a:r>
              <a:rPr lang="en-US" altLang="ko-KR" dirty="0"/>
              <a:t>, </a:t>
            </a:r>
            <a:r>
              <a:rPr lang="ko-KR" altLang="en-US" dirty="0"/>
              <a:t>정전이 난다던 지 등의 문제가 발생할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Session</a:t>
            </a:r>
            <a:r>
              <a:rPr lang="ko-KR" altLang="en-US" dirty="0"/>
              <a:t>은 </a:t>
            </a:r>
            <a:r>
              <a:rPr lang="en-US" altLang="ko-KR" dirty="0"/>
              <a:t>swarm </a:t>
            </a:r>
            <a:r>
              <a:rPr lang="ko-KR" altLang="en-US" dirty="0"/>
              <a:t>이라는 </a:t>
            </a:r>
            <a:r>
              <a:rPr lang="en-US" altLang="ko-KR" dirty="0"/>
              <a:t>secondary logical layer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0484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Swarm#2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990600" y="19475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Swarm</a:t>
            </a:r>
            <a:r>
              <a:rPr lang="ko-KR" altLang="en-US" dirty="0"/>
              <a:t>은 일종의 </a:t>
            </a:r>
            <a:r>
              <a:rPr lang="en-US" altLang="ko-KR" dirty="0"/>
              <a:t>Service Node</a:t>
            </a:r>
            <a:r>
              <a:rPr lang="ko-KR" altLang="en-US" dirty="0"/>
              <a:t>들의 묶음입니다</a:t>
            </a:r>
            <a:r>
              <a:rPr lang="en-US" altLang="ko-KR" dirty="0"/>
              <a:t>. </a:t>
            </a:r>
            <a:r>
              <a:rPr lang="ko-KR" altLang="en-US" dirty="0"/>
              <a:t>그들은 이제 몇몇 </a:t>
            </a:r>
            <a:r>
              <a:rPr lang="en-US" altLang="ko-KR" dirty="0"/>
              <a:t>client</a:t>
            </a:r>
            <a:r>
              <a:rPr lang="ko-KR" altLang="en-US" dirty="0"/>
              <a:t>들의 메시지가 잘 전달되도록</a:t>
            </a:r>
            <a:r>
              <a:rPr lang="en-US" altLang="ko-KR" dirty="0"/>
              <a:t>, </a:t>
            </a:r>
            <a:r>
              <a:rPr lang="ko-KR" altLang="en-US" dirty="0"/>
              <a:t>메시지를 공유해서 들고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Session</a:t>
            </a:r>
            <a:r>
              <a:rPr lang="ko-KR" altLang="en-US" dirty="0"/>
              <a:t>은 </a:t>
            </a:r>
            <a:r>
              <a:rPr lang="en-US" altLang="ko-KR" dirty="0"/>
              <a:t>swarm</a:t>
            </a:r>
            <a:r>
              <a:rPr lang="ko-KR" altLang="en-US" dirty="0"/>
              <a:t>의 최소 노드 수와 최대 노드 수를 정해서 </a:t>
            </a:r>
            <a:r>
              <a:rPr lang="en-US" altLang="ko-KR" dirty="0"/>
              <a:t>swarm </a:t>
            </a:r>
            <a:r>
              <a:rPr lang="ko-KR" altLang="en-US" dirty="0"/>
              <a:t>이 적정한 노드를 들고 있을 수 있게 유지합니다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어떤 </a:t>
            </a:r>
            <a:r>
              <a:rPr lang="en-US" altLang="ko-KR" dirty="0"/>
              <a:t>swarm</a:t>
            </a:r>
            <a:r>
              <a:rPr lang="ko-KR" altLang="en-US" dirty="0"/>
              <a:t>이 너무 많은 노드를 잃게 돼서</a:t>
            </a:r>
            <a:r>
              <a:rPr lang="en-US" altLang="ko-KR" dirty="0"/>
              <a:t>,</a:t>
            </a:r>
            <a:r>
              <a:rPr lang="ko-KR" altLang="en-US" dirty="0"/>
              <a:t> 최소 노드 수 밑이 된다면</a:t>
            </a:r>
            <a:r>
              <a:rPr lang="en-US" altLang="ko-KR" dirty="0"/>
              <a:t>, </a:t>
            </a:r>
            <a:r>
              <a:rPr lang="ko-KR" altLang="en-US" dirty="0"/>
              <a:t>큰 </a:t>
            </a:r>
            <a:r>
              <a:rPr lang="en-US" altLang="ko-KR" dirty="0"/>
              <a:t>swarm</a:t>
            </a:r>
            <a:r>
              <a:rPr lang="ko-KR" altLang="en-US" dirty="0"/>
              <a:t>으로부터 노드를 뺐어 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노드가 새로운 </a:t>
            </a:r>
            <a:r>
              <a:rPr lang="en-US" altLang="ko-KR" dirty="0"/>
              <a:t>swarm</a:t>
            </a:r>
            <a:r>
              <a:rPr lang="ko-KR" altLang="en-US" dirty="0"/>
              <a:t>에 들어오게 되면 그 노드에 </a:t>
            </a:r>
            <a:r>
              <a:rPr lang="en-US" altLang="ko-KR" dirty="0"/>
              <a:t>swarm</a:t>
            </a:r>
            <a:r>
              <a:rPr lang="ko-KR" altLang="en-US" dirty="0"/>
              <a:t>이 가지고 잇는 정보를 삽입해주고</a:t>
            </a:r>
            <a:r>
              <a:rPr lang="en-US" altLang="ko-KR" dirty="0"/>
              <a:t>, </a:t>
            </a:r>
            <a:r>
              <a:rPr lang="ko-KR" altLang="en-US" dirty="0"/>
              <a:t>노드가 </a:t>
            </a:r>
            <a:r>
              <a:rPr lang="en-US" altLang="ko-KR" dirty="0"/>
              <a:t>swarm</a:t>
            </a:r>
            <a:r>
              <a:rPr lang="ko-KR" altLang="en-US" dirty="0"/>
              <a:t>을 떠나게 된다면 안의 정보가 완전히 제거되게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5978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and Long-term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990600" y="19475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대부분의 </a:t>
            </a:r>
            <a:r>
              <a:rPr lang="en-US" altLang="ko-KR" dirty="0"/>
              <a:t>major</a:t>
            </a:r>
            <a:r>
              <a:rPr lang="ko-KR" altLang="en-US" dirty="0"/>
              <a:t>한 </a:t>
            </a:r>
            <a:r>
              <a:rPr lang="en-US" altLang="ko-KR" dirty="0"/>
              <a:t>messaging app</a:t>
            </a:r>
            <a:r>
              <a:rPr lang="ko-KR" altLang="en-US" dirty="0"/>
              <a:t>들은 유저들에게 </a:t>
            </a:r>
            <a:r>
              <a:rPr lang="en-US" altLang="ko-KR" dirty="0"/>
              <a:t>email</a:t>
            </a:r>
            <a:r>
              <a:rPr lang="ko-KR" altLang="en-US" dirty="0"/>
              <a:t>이나 비밀번호를 요구하는데</a:t>
            </a:r>
            <a:r>
              <a:rPr lang="en-US" altLang="ko-KR" dirty="0"/>
              <a:t>, </a:t>
            </a:r>
            <a:r>
              <a:rPr lang="ko-KR" altLang="en-US" dirty="0"/>
              <a:t>이러한 요구는 여러 장점도 있지만</a:t>
            </a:r>
            <a:r>
              <a:rPr lang="en-US" altLang="ko-KR" dirty="0"/>
              <a:t>, </a:t>
            </a:r>
            <a:r>
              <a:rPr lang="ko-KR" altLang="en-US" dirty="0"/>
              <a:t>여러 </a:t>
            </a:r>
            <a:r>
              <a:rPr lang="en-US" altLang="ko-KR" dirty="0"/>
              <a:t>security issue</a:t>
            </a:r>
            <a:r>
              <a:rPr lang="ko-KR" altLang="en-US" dirty="0"/>
              <a:t> 역시 불러일으킵니다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dirty="0"/>
              <a:t>Sim swapping attack</a:t>
            </a:r>
          </a:p>
          <a:p>
            <a:pPr marL="457200" indent="-457200">
              <a:buAutoNum type="arabicPeriod"/>
            </a:pPr>
            <a:r>
              <a:rPr lang="en-US" altLang="ko-KR" dirty="0"/>
              <a:t>Phone number recycling</a:t>
            </a:r>
          </a:p>
          <a:p>
            <a:pPr marL="457200" indent="-457200">
              <a:buAutoNum type="arabicPeriod"/>
            </a:pPr>
            <a:r>
              <a:rPr lang="en-US" altLang="ko-KR" dirty="0"/>
              <a:t>Service provider hacking</a:t>
            </a:r>
          </a:p>
        </p:txBody>
      </p:sp>
    </p:spTree>
    <p:extLst>
      <p:ext uri="{BB962C8B-B14F-4D97-AF65-F5344CB8AC3E}">
        <p14:creationId xmlns:p14="http://schemas.microsoft.com/office/powerpoint/2010/main" val="1743532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and Long-term key#2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990600" y="19475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Session</a:t>
            </a:r>
            <a:r>
              <a:rPr lang="ko-KR" altLang="en-US" dirty="0"/>
              <a:t>은 이러한 문제를 득 보다 크게 봐서</a:t>
            </a:r>
            <a:r>
              <a:rPr lang="en-US" altLang="ko-KR" dirty="0"/>
              <a:t>, x25519(elliptic curve </a:t>
            </a:r>
            <a:r>
              <a:rPr lang="ko-KR" altLang="en-US" dirty="0"/>
              <a:t>기반 </a:t>
            </a:r>
            <a:r>
              <a:rPr lang="en-US" altLang="ko-KR" dirty="0"/>
              <a:t>Diffie Hellman)</a:t>
            </a:r>
            <a:r>
              <a:rPr lang="ko-KR" altLang="en-US" dirty="0"/>
              <a:t>기반 </a:t>
            </a:r>
            <a:r>
              <a:rPr lang="en-US" altLang="ko-KR" dirty="0"/>
              <a:t>public-privacy key pair</a:t>
            </a:r>
            <a:r>
              <a:rPr lang="ko-KR" altLang="en-US" dirty="0"/>
              <a:t>를 사용해서 </a:t>
            </a:r>
            <a:r>
              <a:rPr lang="en-US" altLang="ko-KR" dirty="0"/>
              <a:t>user identity</a:t>
            </a:r>
            <a:r>
              <a:rPr lang="ko-KR" altLang="en-US" dirty="0"/>
              <a:t>를 진행합니다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계정 복구</a:t>
            </a:r>
            <a:r>
              <a:rPr lang="en-US" altLang="ko-KR" dirty="0"/>
              <a:t>, multi</a:t>
            </a:r>
            <a:r>
              <a:rPr lang="ko-KR" altLang="en-US" dirty="0"/>
              <a:t> </a:t>
            </a:r>
            <a:r>
              <a:rPr lang="en-US" altLang="ko-KR" dirty="0"/>
              <a:t>device </a:t>
            </a:r>
            <a:r>
              <a:rPr lang="ko-KR" altLang="en-US" dirty="0"/>
              <a:t>연결 같은  경우 위의 경로로 생성된 </a:t>
            </a:r>
            <a:r>
              <a:rPr lang="en-US" altLang="ko-KR" dirty="0"/>
              <a:t>long-term private key</a:t>
            </a:r>
            <a:r>
              <a:rPr lang="ko-KR" altLang="en-US" dirty="0"/>
              <a:t>로 진행합니다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9115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identities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990600" y="19475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위에서 생성된 </a:t>
            </a:r>
            <a:r>
              <a:rPr lang="en-US" altLang="ko-KR" dirty="0"/>
              <a:t>public key</a:t>
            </a:r>
            <a:r>
              <a:rPr lang="ko-KR" altLang="en-US" dirty="0"/>
              <a:t>를 기반으로 </a:t>
            </a:r>
            <a:r>
              <a:rPr lang="en-US" altLang="ko-KR" dirty="0"/>
              <a:t>swarm </a:t>
            </a:r>
            <a:r>
              <a:rPr lang="ko-KR" altLang="en-US" dirty="0"/>
              <a:t>분배가 이루어진다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swarm</a:t>
            </a:r>
            <a:r>
              <a:rPr lang="ko-KR" altLang="en-US" dirty="0"/>
              <a:t>은 </a:t>
            </a:r>
            <a:r>
              <a:rPr lang="en-US" altLang="ko-KR" dirty="0"/>
              <a:t>64 bit</a:t>
            </a:r>
            <a:r>
              <a:rPr lang="ko-KR" altLang="en-US" dirty="0"/>
              <a:t>의 </a:t>
            </a:r>
            <a:r>
              <a:rPr lang="en-US" altLang="ko-KR" dirty="0"/>
              <a:t>unsigned int </a:t>
            </a:r>
            <a:r>
              <a:rPr lang="ko-KR" altLang="en-US" dirty="0"/>
              <a:t>번호가 부여되는데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en-US" altLang="ko-KR" dirty="0"/>
              <a:t>swarm </a:t>
            </a:r>
            <a:r>
              <a:rPr lang="ko-KR" altLang="en-US" dirty="0"/>
              <a:t>이생기면 </a:t>
            </a:r>
            <a:r>
              <a:rPr lang="en-US" altLang="ko-KR" dirty="0"/>
              <a:t>swarm </a:t>
            </a:r>
            <a:r>
              <a:rPr lang="ko-KR" altLang="en-US" dirty="0"/>
              <a:t>사이의 </a:t>
            </a:r>
            <a:r>
              <a:rPr lang="en-US" altLang="ko-KR" dirty="0"/>
              <a:t>distance</a:t>
            </a:r>
            <a:r>
              <a:rPr lang="ko-KR" altLang="en-US" dirty="0"/>
              <a:t>의 최대값이 최소가 되도록 번호가 배정이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배정된 </a:t>
            </a:r>
            <a:r>
              <a:rPr lang="en-US" altLang="ko-KR" dirty="0"/>
              <a:t>swarm </a:t>
            </a:r>
            <a:r>
              <a:rPr lang="ko-KR" altLang="en-US" dirty="0"/>
              <a:t>번호를 기반으로 </a:t>
            </a:r>
            <a:r>
              <a:rPr lang="en-US" altLang="ko-KR" dirty="0"/>
              <a:t>public key</a:t>
            </a:r>
            <a:r>
              <a:rPr lang="ko-KR" altLang="en-US" dirty="0"/>
              <a:t>와 가장 가까운 번호가 해당 </a:t>
            </a:r>
            <a:r>
              <a:rPr lang="en-US" altLang="ko-KR" dirty="0"/>
              <a:t>user</a:t>
            </a:r>
            <a:r>
              <a:rPr lang="ko-KR" altLang="en-US" dirty="0"/>
              <a:t>의 </a:t>
            </a:r>
            <a:r>
              <a:rPr lang="en-US" altLang="ko-KR" dirty="0"/>
              <a:t>swarm</a:t>
            </a:r>
            <a:r>
              <a:rPr lang="ko-KR" altLang="en-US" dirty="0"/>
              <a:t>으로 배정된다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DISTANCE </a:t>
            </a:r>
            <a:r>
              <a:rPr lang="ko-KR" altLang="en-US" dirty="0"/>
              <a:t>공식 </a:t>
            </a:r>
            <a:r>
              <a:rPr lang="en-US" altLang="ko-KR" dirty="0"/>
              <a:t>-&gt; 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단 </a:t>
            </a:r>
            <a:r>
              <a:rPr lang="en-US" altLang="ko-KR" dirty="0"/>
              <a:t>B</a:t>
            </a:r>
            <a:r>
              <a:rPr lang="ko-KR" altLang="en-US" dirty="0"/>
              <a:t>가 항상 크다</a:t>
            </a:r>
            <a:r>
              <a:rPr lang="en-US" altLang="ko-KR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34C11E-981B-4244-AB5D-BE10E64D4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435" y="4880087"/>
            <a:ext cx="6785045" cy="76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17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Message Route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E756CF-05D4-4E44-A1A7-ECECF6127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37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990600" y="19475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위와 같은 </a:t>
            </a:r>
            <a:r>
              <a:rPr lang="en-US" altLang="ko-KR" dirty="0"/>
              <a:t>swarm</a:t>
            </a:r>
            <a:r>
              <a:rPr lang="ko-KR" altLang="en-US" dirty="0"/>
              <a:t>을 이용해서 </a:t>
            </a:r>
            <a:r>
              <a:rPr lang="en-US" altLang="ko-KR" dirty="0"/>
              <a:t>session</a:t>
            </a:r>
            <a:r>
              <a:rPr lang="ko-KR" altLang="en-US" dirty="0"/>
              <a:t>은 </a:t>
            </a:r>
            <a:r>
              <a:rPr lang="en-US" altLang="ko-KR" dirty="0"/>
              <a:t>messaging Routing</a:t>
            </a:r>
            <a:r>
              <a:rPr lang="ko-KR" altLang="en-US" dirty="0"/>
              <a:t>을 진행하게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상대가 오프라인일 때를 위한 </a:t>
            </a:r>
            <a:r>
              <a:rPr lang="en-US" altLang="ko-KR" dirty="0"/>
              <a:t>asynchronous routing</a:t>
            </a:r>
          </a:p>
          <a:p>
            <a:r>
              <a:rPr lang="ko-KR" altLang="en-US" dirty="0"/>
              <a:t>상대가 온라인일 때를 위한 </a:t>
            </a:r>
            <a:r>
              <a:rPr lang="en-US" altLang="ko-KR" dirty="0"/>
              <a:t>synchronous routing </a:t>
            </a:r>
            <a:r>
              <a:rPr lang="ko-KR" altLang="en-US" dirty="0"/>
              <a:t>두가지가 있습니다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9364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990600" y="19475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위와 같은 </a:t>
            </a:r>
            <a:r>
              <a:rPr lang="en-US" altLang="ko-KR" dirty="0"/>
              <a:t>swarm</a:t>
            </a:r>
            <a:r>
              <a:rPr lang="ko-KR" altLang="en-US" dirty="0"/>
              <a:t>을 이용해서 </a:t>
            </a:r>
            <a:r>
              <a:rPr lang="en-US" altLang="ko-KR" dirty="0"/>
              <a:t>session</a:t>
            </a:r>
            <a:r>
              <a:rPr lang="ko-KR" altLang="en-US" dirty="0"/>
              <a:t>은 </a:t>
            </a:r>
            <a:r>
              <a:rPr lang="en-US" altLang="ko-KR" dirty="0"/>
              <a:t>messaging Routing</a:t>
            </a:r>
            <a:r>
              <a:rPr lang="ko-KR" altLang="en-US" dirty="0"/>
              <a:t>을 진행하게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상대가 오프라인일 때를 위한 </a:t>
            </a:r>
            <a:r>
              <a:rPr lang="en-US" altLang="ko-KR" dirty="0"/>
              <a:t>asynchronous routing</a:t>
            </a:r>
          </a:p>
          <a:p>
            <a:r>
              <a:rPr lang="ko-KR" altLang="en-US" dirty="0"/>
              <a:t>상대가 온라인일 때를 위한 </a:t>
            </a:r>
            <a:r>
              <a:rPr lang="en-US" altLang="ko-KR" dirty="0"/>
              <a:t>synchronous routing </a:t>
            </a:r>
            <a:r>
              <a:rPr lang="ko-KR" altLang="en-US" dirty="0"/>
              <a:t>두가지가 있습니다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115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39DF7-E8C5-4B6E-813D-7073D81B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</a:t>
            </a:r>
            <a:r>
              <a:rPr lang="en-US" altLang="ko-KR" dirty="0"/>
              <a:t> 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85AE9-BBDD-41D7-B447-30A7603F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Plans for future</a:t>
            </a:r>
          </a:p>
          <a:p>
            <a:r>
              <a:rPr lang="en-US" altLang="ko-KR" dirty="0"/>
              <a:t>What is Session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CCEE1-A0BC-4B1D-89CA-CC3BC8AE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49D90-37B9-4D2A-BD11-A9CBD70D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990600" y="19475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기본적으로 사용하는 </a:t>
            </a:r>
            <a:r>
              <a:rPr lang="en-US" altLang="ko-KR" dirty="0"/>
              <a:t>routing </a:t>
            </a:r>
            <a:r>
              <a:rPr lang="ko-KR" altLang="en-US" dirty="0"/>
              <a:t>방법으로써</a:t>
            </a:r>
            <a:r>
              <a:rPr lang="en-US" altLang="ko-KR" dirty="0"/>
              <a:t>, </a:t>
            </a:r>
            <a:r>
              <a:rPr lang="ko-KR" altLang="en-US" dirty="0"/>
              <a:t>아무 </a:t>
            </a:r>
            <a:r>
              <a:rPr lang="en-US" altLang="ko-KR" dirty="0"/>
              <a:t>swarm</a:t>
            </a:r>
            <a:r>
              <a:rPr lang="ko-KR" altLang="en-US" dirty="0"/>
              <a:t>으로나 </a:t>
            </a:r>
            <a:r>
              <a:rPr lang="en-US" altLang="ko-KR" dirty="0"/>
              <a:t>request</a:t>
            </a:r>
            <a:r>
              <a:rPr lang="ko-KR" altLang="en-US" dirty="0"/>
              <a:t>를 보내면</a:t>
            </a:r>
            <a:r>
              <a:rPr lang="en-US" altLang="ko-KR" dirty="0"/>
              <a:t>, public-key</a:t>
            </a:r>
            <a:r>
              <a:rPr lang="ko-KR" altLang="en-US" dirty="0"/>
              <a:t>와 맞는 </a:t>
            </a:r>
            <a:r>
              <a:rPr lang="en-US" altLang="ko-KR" dirty="0"/>
              <a:t>swarm</a:t>
            </a:r>
            <a:r>
              <a:rPr lang="ko-KR" altLang="en-US" dirty="0"/>
              <a:t>의 번호를 </a:t>
            </a:r>
            <a:r>
              <a:rPr lang="en-US" altLang="ko-KR" dirty="0"/>
              <a:t>node</a:t>
            </a:r>
            <a:r>
              <a:rPr lang="ko-KR" altLang="en-US" dirty="0"/>
              <a:t>가 보내주게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</a:t>
            </a:r>
            <a:r>
              <a:rPr lang="en-US" altLang="ko-KR" dirty="0"/>
              <a:t>sender</a:t>
            </a:r>
            <a:r>
              <a:rPr lang="ko-KR" altLang="en-US" dirty="0"/>
              <a:t>는 상대방의 </a:t>
            </a:r>
            <a:r>
              <a:rPr lang="en-US" altLang="ko-KR" dirty="0"/>
              <a:t>long-term public key, timestamp, </a:t>
            </a:r>
            <a:r>
              <a:rPr lang="en-US" altLang="ko-KR" dirty="0" err="1"/>
              <a:t>ttl</a:t>
            </a:r>
            <a:r>
              <a:rPr lang="en-US" altLang="ko-KR" dirty="0"/>
              <a:t> </a:t>
            </a:r>
            <a:r>
              <a:rPr lang="ko-KR" altLang="en-US" dirty="0"/>
              <a:t>등이 담긴  </a:t>
            </a:r>
            <a:r>
              <a:rPr lang="en-US" altLang="ko-KR" dirty="0" err="1"/>
              <a:t>protobuf</a:t>
            </a:r>
            <a:r>
              <a:rPr lang="ko-KR" altLang="en-US" dirty="0"/>
              <a:t>를 만들고</a:t>
            </a:r>
            <a:r>
              <a:rPr lang="en-US" altLang="ko-KR" dirty="0"/>
              <a:t>, 3</a:t>
            </a:r>
            <a:r>
              <a:rPr lang="ko-KR" altLang="en-US" dirty="0"/>
              <a:t>개이상의 노드를 랜덤하게 정해서 </a:t>
            </a:r>
            <a:r>
              <a:rPr lang="en-US" altLang="ko-KR" dirty="0"/>
              <a:t>swarm</a:t>
            </a:r>
            <a:r>
              <a:rPr lang="ko-KR" altLang="en-US" dirty="0"/>
              <a:t>으로 보내게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Swarm </a:t>
            </a:r>
            <a:r>
              <a:rPr lang="ko-KR" altLang="en-US" dirty="0"/>
              <a:t>중 한 </a:t>
            </a:r>
            <a:r>
              <a:rPr lang="en-US" altLang="ko-KR" dirty="0"/>
              <a:t>node</a:t>
            </a:r>
            <a:r>
              <a:rPr lang="ko-KR" altLang="en-US" dirty="0"/>
              <a:t>가 이를 받으면 </a:t>
            </a:r>
            <a:r>
              <a:rPr lang="en-US" altLang="ko-KR" dirty="0"/>
              <a:t>propagate</a:t>
            </a:r>
            <a:r>
              <a:rPr lang="ko-KR" altLang="en-US" dirty="0"/>
              <a:t>를 진행하고</a:t>
            </a:r>
            <a:r>
              <a:rPr lang="en-US" altLang="ko-KR" dirty="0"/>
              <a:t>, TTL </a:t>
            </a:r>
            <a:r>
              <a:rPr lang="ko-KR" altLang="en-US" dirty="0"/>
              <a:t>동안가지고 있게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9282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Routing#2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pic>
        <p:nvPicPr>
          <p:cNvPr id="3" name="그림 2" descr="텍스트, 현미경, 컴퓨터이(가) 표시된 사진&#10;&#10;자동 생성된 설명">
            <a:extLst>
              <a:ext uri="{FF2B5EF4-FFF2-40B4-BE49-F238E27FC236}">
                <a16:creationId xmlns:a16="http://schemas.microsoft.com/office/drawing/2014/main" id="{0DA2D39B-0FC9-4288-B15D-030A727FF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1687"/>
            <a:ext cx="9778361" cy="190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3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synchronous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3471" y="6388585"/>
            <a:ext cx="430429" cy="43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54E144D-7BE3-4587-AE5C-281CCC911056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3" name="그림 2" descr="텍스트, 전자기기, 프로젝터이(가) 표시된 사진&#10;&#10;자동 생성된 설명">
            <a:extLst>
              <a:ext uri="{FF2B5EF4-FFF2-40B4-BE49-F238E27FC236}">
                <a16:creationId xmlns:a16="http://schemas.microsoft.com/office/drawing/2014/main" id="{4EEE7EFD-68D0-43F8-94EB-BC6143418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4948"/>
            <a:ext cx="10515600" cy="2076830"/>
          </a:xfrm>
          <a:prstGeom prst="rect">
            <a:avLst/>
          </a:prstGeom>
          <a:noFill/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838200" y="4079526"/>
            <a:ext cx="10515600" cy="2276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상대가 </a:t>
            </a:r>
            <a:r>
              <a:rPr lang="en-US" altLang="ko-KR" dirty="0"/>
              <a:t>online </a:t>
            </a:r>
            <a:r>
              <a:rPr lang="ko-KR" altLang="en-US" dirty="0"/>
              <a:t>상태인 것이 확인됐을 때 사용하는 </a:t>
            </a:r>
            <a:r>
              <a:rPr lang="en-US" altLang="ko-KR" dirty="0"/>
              <a:t>routing </a:t>
            </a:r>
            <a:r>
              <a:rPr lang="ko-KR" altLang="en-US" dirty="0"/>
              <a:t>방법</a:t>
            </a:r>
            <a:endParaRPr lang="en-US" altLang="ko-KR" dirty="0"/>
          </a:p>
          <a:p>
            <a:r>
              <a:rPr lang="ko-KR" altLang="en-US" dirty="0"/>
              <a:t>주고 받은 </a:t>
            </a:r>
            <a:r>
              <a:rPr lang="en-US" altLang="ko-KR"/>
              <a:t>protobuf</a:t>
            </a:r>
            <a:r>
              <a:rPr lang="ko-KR" altLang="en-US" dirty="0"/>
              <a:t>를 통해 서로 </a:t>
            </a:r>
            <a:r>
              <a:rPr lang="en-US" altLang="ko-KR" dirty="0"/>
              <a:t>online</a:t>
            </a:r>
            <a:r>
              <a:rPr lang="ko-KR" altLang="en-US" dirty="0"/>
              <a:t>인 것이 확인됐으면</a:t>
            </a:r>
            <a:r>
              <a:rPr lang="en-US" altLang="ko-KR" dirty="0"/>
              <a:t>, </a:t>
            </a:r>
            <a:r>
              <a:rPr lang="ko-KR" altLang="en-US" dirty="0"/>
              <a:t>서로 자신의 </a:t>
            </a:r>
            <a:r>
              <a:rPr lang="en-US" altLang="ko-KR" dirty="0"/>
              <a:t>swarm </a:t>
            </a:r>
            <a:r>
              <a:rPr lang="ko-KR" altLang="en-US" dirty="0"/>
              <a:t>중에 </a:t>
            </a:r>
            <a:r>
              <a:rPr lang="en-US" altLang="ko-KR" dirty="0"/>
              <a:t>listening node</a:t>
            </a:r>
            <a:r>
              <a:rPr lang="ko-KR" altLang="en-US" dirty="0"/>
              <a:t>를 임의로 정하고 </a:t>
            </a:r>
            <a:r>
              <a:rPr lang="en-US" altLang="ko-KR" dirty="0"/>
              <a:t>onion request </a:t>
            </a:r>
            <a:r>
              <a:rPr lang="ko-KR" altLang="en-US" dirty="0"/>
              <a:t>한다 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경우에는 </a:t>
            </a:r>
            <a:r>
              <a:rPr lang="en-US" altLang="ko-KR" dirty="0"/>
              <a:t>ack</a:t>
            </a:r>
            <a:r>
              <a:rPr lang="ko-KR" altLang="en-US" dirty="0"/>
              <a:t>를 통해서 메시지의 </a:t>
            </a:r>
            <a:r>
              <a:rPr lang="en-US" altLang="ko-KR" dirty="0"/>
              <a:t>lost</a:t>
            </a:r>
            <a:r>
              <a:rPr lang="ko-KR" altLang="en-US" dirty="0"/>
              <a:t>를 알면 되기 때문에 </a:t>
            </a:r>
            <a:r>
              <a:rPr lang="en-US" altLang="ko-KR" dirty="0"/>
              <a:t>storage</a:t>
            </a:r>
            <a:r>
              <a:rPr lang="ko-KR" altLang="en-US" dirty="0"/>
              <a:t>는 하지 않습니다</a:t>
            </a:r>
            <a:r>
              <a:rPr lang="en-US" altLang="ko-KR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Hacker’s In inTrusion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4816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D3FB40-EE39-42F6-8541-8944556000F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Foundation</a:t>
            </a:r>
          </a:p>
          <a:p>
            <a:r>
              <a:rPr lang="en-US" altLang="ko-KR" dirty="0"/>
              <a:t>Message Storage</a:t>
            </a:r>
          </a:p>
          <a:p>
            <a:pPr lvl="1"/>
            <a:r>
              <a:rPr lang="en-US" altLang="ko-KR" dirty="0"/>
              <a:t>Swarm</a:t>
            </a:r>
          </a:p>
          <a:p>
            <a:pPr lvl="1"/>
            <a:r>
              <a:rPr lang="en-US" altLang="ko-KR" dirty="0"/>
              <a:t>id distribution</a:t>
            </a:r>
          </a:p>
          <a:p>
            <a:r>
              <a:rPr lang="en-US" altLang="ko-KR" dirty="0"/>
              <a:t>Message Routing</a:t>
            </a:r>
          </a:p>
          <a:p>
            <a:pPr lvl="1"/>
            <a:r>
              <a:rPr lang="en-US" altLang="ko-KR" dirty="0"/>
              <a:t>Sync</a:t>
            </a:r>
          </a:p>
          <a:p>
            <a:pPr lvl="1"/>
            <a:r>
              <a:rPr lang="en-US" altLang="ko-KR" dirty="0"/>
              <a:t>Async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1836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D3FB40-EE39-42F6-8541-8944556000F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Signal Protocol</a:t>
            </a:r>
          </a:p>
          <a:p>
            <a:r>
              <a:rPr lang="en-US" altLang="ko-KR" dirty="0"/>
              <a:t>Additional function</a:t>
            </a:r>
          </a:p>
          <a:p>
            <a:r>
              <a:rPr lang="en-US" altLang="ko-KR" dirty="0" err="1"/>
              <a:t>Etc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466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85894-8A7A-448D-90F3-62D3596C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54B0F7-EBD0-4BF1-B133-32849B5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6B59D-36E3-45CE-BAFB-940DDDE1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710A372-82BC-4FB8-9BB9-CB2034027DCD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Lokinet</a:t>
            </a:r>
            <a:r>
              <a:rPr lang="en-US" altLang="ko-KR" dirty="0"/>
              <a:t> and onion routing</a:t>
            </a:r>
          </a:p>
          <a:p>
            <a:pPr lvl="1"/>
            <a:r>
              <a:rPr lang="en-US" altLang="ko-KR" dirty="0"/>
              <a:t>Transport</a:t>
            </a:r>
          </a:p>
          <a:p>
            <a:pPr lvl="1"/>
            <a:r>
              <a:rPr lang="en-US" altLang="ko-KR" dirty="0"/>
              <a:t>Storage</a:t>
            </a:r>
          </a:p>
          <a:p>
            <a:r>
              <a:rPr lang="en-US" altLang="ko-KR" dirty="0"/>
              <a:t>Encryption and the signal Protocol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161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Foundation</a:t>
            </a:r>
          </a:p>
          <a:p>
            <a:r>
              <a:rPr lang="en-US" altLang="ko-KR" dirty="0"/>
              <a:t>Message storage method</a:t>
            </a:r>
          </a:p>
          <a:p>
            <a:r>
              <a:rPr lang="en-US" altLang="ko-KR" dirty="0"/>
              <a:t>Message Route method</a:t>
            </a:r>
          </a:p>
        </p:txBody>
      </p:sp>
    </p:spTree>
    <p:extLst>
      <p:ext uri="{BB962C8B-B14F-4D97-AF65-F5344CB8AC3E}">
        <p14:creationId xmlns:p14="http://schemas.microsoft.com/office/powerpoint/2010/main" val="193140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Foundation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E756CF-05D4-4E44-A1A7-ECECF6127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2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Service nodes with </a:t>
            </a:r>
            <a:r>
              <a:rPr lang="en-US"/>
              <a:t>lokinet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92"/>
            <a:ext cx="9520003" cy="4664074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많은 </a:t>
            </a:r>
            <a:r>
              <a:rPr lang="en-US" altLang="ko-KR" dirty="0"/>
              <a:t>decentralized </a:t>
            </a:r>
            <a:r>
              <a:rPr lang="en-US" altLang="ko-KR" dirty="0" err="1"/>
              <a:t>networ</a:t>
            </a:r>
            <a:r>
              <a:rPr lang="ko-KR" altLang="en-US" dirty="0"/>
              <a:t>를 구현하려던 프로젝트들은 두가지 문제점을 겪었습니다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규모가 작은 경우에는 공유지의 비극이라는 문제에 마주하게 되었고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규모가 큰 경우에는 </a:t>
            </a:r>
            <a:r>
              <a:rPr lang="en-US" altLang="ko-KR" dirty="0"/>
              <a:t>node </a:t>
            </a:r>
            <a:r>
              <a:rPr lang="ko-KR" altLang="en-US" dirty="0"/>
              <a:t>제공자들을 믿을 수 있는가 하는 문제를 겪었습니다</a:t>
            </a:r>
            <a:r>
              <a:rPr lang="en-US" altLang="ko-KR" dirty="0"/>
              <a:t>.(Sybil attack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Session</a:t>
            </a:r>
            <a:r>
              <a:rPr lang="ko-KR" altLang="en-US" dirty="0"/>
              <a:t>은 이러한 문제들을 회피하기 위해 </a:t>
            </a:r>
            <a:r>
              <a:rPr lang="en-US" altLang="ko-KR" dirty="0" err="1"/>
              <a:t>loki</a:t>
            </a:r>
            <a:r>
              <a:rPr lang="en-US" altLang="ko-KR" dirty="0"/>
              <a:t> blockchain </a:t>
            </a:r>
            <a:r>
              <a:rPr lang="ko-KR" altLang="en-US" dirty="0"/>
              <a:t>기반의 </a:t>
            </a:r>
            <a:r>
              <a:rPr lang="en-US" altLang="ko-KR" dirty="0" err="1"/>
              <a:t>loki</a:t>
            </a:r>
            <a:r>
              <a:rPr lang="en-US" altLang="ko-KR" dirty="0"/>
              <a:t> network</a:t>
            </a:r>
            <a:r>
              <a:rPr lang="ko-KR" altLang="en-US" dirty="0"/>
              <a:t>를 채용하게 됐습니다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726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Lokinet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92"/>
            <a:ext cx="9520003" cy="4664074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토르와는 달리 탈중앙식 네트워크를 사용하고 있고</a:t>
            </a:r>
            <a:r>
              <a:rPr lang="en-US" altLang="ko-KR" dirty="0"/>
              <a:t>, UDP </a:t>
            </a:r>
            <a:r>
              <a:rPr lang="ko-KR" altLang="en-US" dirty="0"/>
              <a:t>기반 프로토콜 역시 사용할 수 있는 장점이 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lokinet</a:t>
            </a:r>
            <a:r>
              <a:rPr lang="ko-KR" altLang="en-US" dirty="0"/>
              <a:t>은 공격자가 </a:t>
            </a:r>
            <a:r>
              <a:rPr lang="en-US" altLang="ko-KR" dirty="0"/>
              <a:t>sybil attack</a:t>
            </a:r>
            <a:r>
              <a:rPr lang="ko-KR" altLang="en-US" dirty="0"/>
              <a:t>을 시도하기 위해서</a:t>
            </a:r>
            <a:r>
              <a:rPr lang="en-US" altLang="ko-KR" dirty="0"/>
              <a:t>, </a:t>
            </a:r>
            <a:r>
              <a:rPr lang="ko-KR" altLang="en-US" dirty="0"/>
              <a:t>큰 지분을 차지하려고 하면 할 수록</a:t>
            </a:r>
            <a:r>
              <a:rPr lang="en-US" altLang="ko-KR" dirty="0"/>
              <a:t>, </a:t>
            </a:r>
            <a:r>
              <a:rPr lang="ko-KR" altLang="en-US" dirty="0"/>
              <a:t>수요와 공급의 상호 작용으로 인해 가격이 올라가서 경제적으로 </a:t>
            </a:r>
            <a:r>
              <a:rPr lang="en-US" altLang="ko-KR" dirty="0"/>
              <a:t>sybil attack</a:t>
            </a:r>
            <a:r>
              <a:rPr lang="ko-KR" altLang="en-US" dirty="0"/>
              <a:t>을 보호한다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7967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Onion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또다른 </a:t>
            </a:r>
            <a:r>
              <a:rPr lang="en-US" altLang="ko-KR" dirty="0"/>
              <a:t>Session</a:t>
            </a:r>
            <a:r>
              <a:rPr lang="ko-KR" altLang="en-US" dirty="0"/>
              <a:t>의 기반 구조는 </a:t>
            </a:r>
            <a:r>
              <a:rPr lang="en-US" altLang="ko-KR" dirty="0"/>
              <a:t>onion routing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Session</a:t>
            </a:r>
            <a:r>
              <a:rPr lang="ko-KR" altLang="en-US" dirty="0"/>
              <a:t> </a:t>
            </a:r>
            <a:r>
              <a:rPr lang="en-US" altLang="ko-KR" dirty="0"/>
              <a:t>client</a:t>
            </a:r>
            <a:r>
              <a:rPr lang="ko-KR" altLang="en-US" dirty="0"/>
              <a:t>는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유출을 방지하기 위해서</a:t>
            </a:r>
            <a:r>
              <a:rPr lang="en-US" altLang="ko-KR" dirty="0"/>
              <a:t>, </a:t>
            </a:r>
            <a:r>
              <a:rPr lang="ko-KR" altLang="en-US" dirty="0"/>
              <a:t>미리 가지고 잇는 </a:t>
            </a:r>
            <a:r>
              <a:rPr lang="en-US" altLang="ko-KR" dirty="0"/>
              <a:t>Service node list </a:t>
            </a:r>
            <a:r>
              <a:rPr lang="ko-KR" altLang="en-US" dirty="0"/>
              <a:t>중에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node</a:t>
            </a:r>
            <a:r>
              <a:rPr lang="ko-KR" altLang="en-US" dirty="0"/>
              <a:t>를 </a:t>
            </a:r>
            <a:r>
              <a:rPr lang="en-US" altLang="ko-KR" dirty="0"/>
              <a:t>random </a:t>
            </a:r>
            <a:r>
              <a:rPr lang="ko-KR" altLang="en-US" dirty="0"/>
              <a:t>하게 선택해서 </a:t>
            </a:r>
            <a:r>
              <a:rPr lang="en-US" altLang="ko-KR" dirty="0"/>
              <a:t>hop</a:t>
            </a:r>
            <a:r>
              <a:rPr lang="ko-KR" altLang="en-US" dirty="0"/>
              <a:t>로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노드는 출발지와 도착지의 정보만 가지게 됨으로써</a:t>
            </a:r>
            <a:r>
              <a:rPr lang="en-US" altLang="ko-KR" dirty="0"/>
              <a:t>,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유출을 막습니다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80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B69188-9372-49ED-85C6-E888D1010739}"/>
              </a:ext>
            </a:extLst>
          </p:cNvPr>
          <p:cNvSpPr txBox="1">
            <a:spLocks/>
          </p:cNvSpPr>
          <p:nvPr/>
        </p:nvSpPr>
        <p:spPr>
          <a:xfrm>
            <a:off x="838200" y="17951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7EDA2-CA63-4D25-9EA2-E147A5E26C40}"/>
              </a:ext>
            </a:extLst>
          </p:cNvPr>
          <p:cNvSpPr txBox="1">
            <a:spLocks/>
          </p:cNvSpPr>
          <p:nvPr/>
        </p:nvSpPr>
        <p:spPr>
          <a:xfrm>
            <a:off x="990600" y="1947592"/>
            <a:ext cx="9520003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이러한 </a:t>
            </a:r>
            <a:r>
              <a:rPr lang="en-US" altLang="ko-KR" dirty="0"/>
              <a:t>Onion request</a:t>
            </a:r>
            <a:r>
              <a:rPr lang="ko-KR" altLang="en-US" dirty="0"/>
              <a:t>를 위해서</a:t>
            </a:r>
            <a:r>
              <a:rPr lang="en-US" altLang="ko-KR" dirty="0"/>
              <a:t>, client</a:t>
            </a:r>
            <a:r>
              <a:rPr lang="ko-KR" altLang="en-US" dirty="0"/>
              <a:t>는 </a:t>
            </a:r>
            <a:r>
              <a:rPr lang="en-US" altLang="ko-KR" dirty="0"/>
              <a:t>service node</a:t>
            </a:r>
            <a:r>
              <a:rPr lang="ko-KR" altLang="en-US" dirty="0"/>
              <a:t>의 </a:t>
            </a:r>
            <a:r>
              <a:rPr lang="en-US" altLang="ko-KR" dirty="0"/>
              <a:t>list</a:t>
            </a:r>
            <a:r>
              <a:rPr lang="ko-KR" altLang="en-US" dirty="0"/>
              <a:t>가 필요한데</a:t>
            </a:r>
            <a:r>
              <a:rPr lang="en-US" altLang="ko-KR" dirty="0"/>
              <a:t>, </a:t>
            </a:r>
            <a:r>
              <a:rPr lang="ko-KR" altLang="en-US" dirty="0"/>
              <a:t>이러한 </a:t>
            </a:r>
            <a:r>
              <a:rPr lang="en-US" altLang="ko-KR" dirty="0"/>
              <a:t>list</a:t>
            </a:r>
            <a:r>
              <a:rPr lang="ko-KR" altLang="en-US" dirty="0"/>
              <a:t>를 들고 오는 과정을 </a:t>
            </a:r>
            <a:r>
              <a:rPr lang="en-US" altLang="ko-KR" dirty="0"/>
              <a:t>bootstrapping </a:t>
            </a:r>
            <a:r>
              <a:rPr lang="ko-KR" altLang="en-US" dirty="0"/>
              <a:t>이라고 부른다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처음 </a:t>
            </a:r>
            <a:r>
              <a:rPr lang="en-US" altLang="ko-KR" dirty="0"/>
              <a:t>session</a:t>
            </a:r>
            <a:r>
              <a:rPr lang="ko-KR" altLang="en-US" dirty="0"/>
              <a:t>을 실행할 때는 설정 되 있는 신뢰 받는 </a:t>
            </a:r>
            <a:r>
              <a:rPr lang="en-US" altLang="ko-KR" dirty="0"/>
              <a:t>node</a:t>
            </a:r>
            <a:r>
              <a:rPr lang="ko-KR" altLang="en-US" dirty="0"/>
              <a:t>들의 </a:t>
            </a:r>
            <a:r>
              <a:rPr lang="en-US" altLang="ko-KR" dirty="0"/>
              <a:t>list</a:t>
            </a:r>
            <a:r>
              <a:rPr lang="ko-KR" altLang="en-US" dirty="0"/>
              <a:t>만 존재해서 해당 노드로 쿼리를 보내서 리스트를 받아오는 과정을 거치게 된다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9961123"/>
      </p:ext>
    </p:extLst>
  </p:cSld>
  <p:clrMapOvr>
    <a:masterClrMapping/>
  </p:clrMapOvr>
</p:sld>
</file>

<file path=ppt/theme/theme1.xml><?xml version="1.0" encoding="utf-8"?>
<a:theme xmlns:a="http://schemas.openxmlformats.org/drawingml/2006/main" name="HIT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4">
      <a:majorFont>
        <a:latin typeface="Britannic Bold"/>
        <a:ea typeface="아리따-부리(TTF)-SemiBold"/>
        <a:cs typeface=""/>
      </a:majorFont>
      <a:minorFont>
        <a:latin typeface="Amaranth"/>
        <a:ea typeface="아리따-부리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.potx" id="{576E892E-1C82-461B-9C0A-F45142AB4FA1}" vid="{CA5F3DAA-E299-447E-9B0A-6ACFC6013F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HIT템플릿</Template>
  <TotalTime>4593</TotalTime>
  <Words>909</Words>
  <Application>Microsoft Office PowerPoint</Application>
  <PresentationFormat>와이드스크린</PresentationFormat>
  <Paragraphs>147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Amaranth</vt:lpstr>
      <vt:lpstr>맑은 고딕</vt:lpstr>
      <vt:lpstr>Arial</vt:lpstr>
      <vt:lpstr>Britannic Bold</vt:lpstr>
      <vt:lpstr>Calibri</vt:lpstr>
      <vt:lpstr>Inconsolata</vt:lpstr>
      <vt:lpstr>Wingdings</vt:lpstr>
      <vt:lpstr>HIT템플릿</vt:lpstr>
      <vt:lpstr>Session Messenger Analysis</vt:lpstr>
      <vt:lpstr>이전 Conclusion</vt:lpstr>
      <vt:lpstr>이전 Future Work</vt:lpstr>
      <vt:lpstr>Contents</vt:lpstr>
      <vt:lpstr>Foundation</vt:lpstr>
      <vt:lpstr>1. Service nodes with lokinet</vt:lpstr>
      <vt:lpstr>Lokinet</vt:lpstr>
      <vt:lpstr>2. Onion Request</vt:lpstr>
      <vt:lpstr>bootstrapping</vt:lpstr>
      <vt:lpstr>Message storage</vt:lpstr>
      <vt:lpstr>Storage</vt:lpstr>
      <vt:lpstr>Swarm#1</vt:lpstr>
      <vt:lpstr>Swarm#2</vt:lpstr>
      <vt:lpstr>Identity and Long-term key</vt:lpstr>
      <vt:lpstr>Identity and Long-term key#2</vt:lpstr>
      <vt:lpstr>Partitioning identities</vt:lpstr>
      <vt:lpstr>Message Route</vt:lpstr>
      <vt:lpstr>Messaging routing</vt:lpstr>
      <vt:lpstr>Messaging routing</vt:lpstr>
      <vt:lpstr>Asynchronous Routing</vt:lpstr>
      <vt:lpstr>Asynchronous Routing#2</vt:lpstr>
      <vt:lpstr>synchronous Routing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글꼴</dc:title>
  <dc:creator>John</dc:creator>
  <cp:lastModifiedBy>김성준</cp:lastModifiedBy>
  <cp:revision>189</cp:revision>
  <cp:lastPrinted>2016-11-28T00:53:03Z</cp:lastPrinted>
  <dcterms:created xsi:type="dcterms:W3CDTF">2019-03-02T03:50:50Z</dcterms:created>
  <dcterms:modified xsi:type="dcterms:W3CDTF">2022-03-24T08:25:40Z</dcterms:modified>
</cp:coreProperties>
</file>