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handoutMasterIdLst>
    <p:handoutMasterId r:id="rId33"/>
  </p:handoutMasterIdLst>
  <p:sldIdLst>
    <p:sldId id="356" r:id="rId2"/>
    <p:sldId id="396" r:id="rId3"/>
    <p:sldId id="397" r:id="rId4"/>
    <p:sldId id="375" r:id="rId5"/>
    <p:sldId id="376" r:id="rId6"/>
    <p:sldId id="410" r:id="rId7"/>
    <p:sldId id="431" r:id="rId8"/>
    <p:sldId id="419" r:id="rId9"/>
    <p:sldId id="433" r:id="rId10"/>
    <p:sldId id="432" r:id="rId11"/>
    <p:sldId id="434" r:id="rId12"/>
    <p:sldId id="435" r:id="rId13"/>
    <p:sldId id="436" r:id="rId14"/>
    <p:sldId id="437" r:id="rId15"/>
    <p:sldId id="420" r:id="rId16"/>
    <p:sldId id="438" r:id="rId17"/>
    <p:sldId id="439" r:id="rId18"/>
    <p:sldId id="440" r:id="rId19"/>
    <p:sldId id="422" r:id="rId20"/>
    <p:sldId id="423" r:id="rId21"/>
    <p:sldId id="441" r:id="rId22"/>
    <p:sldId id="442" r:id="rId23"/>
    <p:sldId id="443" r:id="rId24"/>
    <p:sldId id="445" r:id="rId25"/>
    <p:sldId id="446" r:id="rId26"/>
    <p:sldId id="447" r:id="rId27"/>
    <p:sldId id="448" r:id="rId28"/>
    <p:sldId id="449" r:id="rId29"/>
    <p:sldId id="392" r:id="rId30"/>
    <p:sldId id="411" r:id="rId31"/>
  </p:sldIdLst>
  <p:sldSz cx="12192000" cy="6858000"/>
  <p:notesSz cx="6997700" cy="9283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7FF"/>
    <a:srgbClr val="F2A36E"/>
    <a:srgbClr val="B14AFF"/>
    <a:srgbClr val="E2F1D9"/>
    <a:srgbClr val="DDB0FF"/>
    <a:srgbClr val="99E3FF"/>
    <a:srgbClr val="FCE5D6"/>
    <a:srgbClr val="FFF2CD"/>
    <a:srgbClr val="00B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1CC053-015C-45C8-889B-07FDE9BB6B45}" v="5" dt="2019-04-04T04:16:47.043"/>
    <p1510:client id="{D2D758B4-FF5A-41BF-AF1D-5B730343EA95}" v="605" dt="2019-04-03T15:06:24.49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0" autoAdjust="0"/>
    <p:restoredTop sz="87685" autoAdjust="0"/>
  </p:normalViewPr>
  <p:slideViewPr>
    <p:cSldViewPr snapToGrid="0">
      <p:cViewPr varScale="1">
        <p:scale>
          <a:sx n="56" d="100"/>
          <a:sy n="56" d="100"/>
        </p:scale>
        <p:origin x="90" y="4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5" d="100"/>
          <a:sy n="105" d="100"/>
        </p:scale>
        <p:origin x="3798" y="12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212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63988" y="0"/>
            <a:ext cx="303212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E47680-5B45-4075-8EF5-A6499484B3D5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18563"/>
            <a:ext cx="3032125" cy="4651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63988" y="8818563"/>
            <a:ext cx="3032125" cy="4651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86DFC2-323F-45CF-9F5E-8362F361C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6855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2337" cy="465797"/>
          </a:xfrm>
          <a:prstGeom prst="rect">
            <a:avLst/>
          </a:prstGeom>
        </p:spPr>
        <p:txBody>
          <a:bodyPr vert="horz" lIns="93031" tIns="46516" rIns="93031" bIns="46516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63744" y="0"/>
            <a:ext cx="3032337" cy="465797"/>
          </a:xfrm>
          <a:prstGeom prst="rect">
            <a:avLst/>
          </a:prstGeom>
        </p:spPr>
        <p:txBody>
          <a:bodyPr vert="horz" lIns="93031" tIns="46516" rIns="93031" bIns="46516" rtlCol="0"/>
          <a:lstStyle>
            <a:lvl1pPr algn="r">
              <a:defRPr sz="1200"/>
            </a:lvl1pPr>
          </a:lstStyle>
          <a:p>
            <a:fld id="{7BC75996-6902-45E1-91B2-84002FE0FDDD}" type="datetimeFigureOut">
              <a:rPr lang="ko-KR" altLang="en-US" smtClean="0"/>
              <a:t>2022-03-31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2788" y="1160463"/>
            <a:ext cx="5572125" cy="3133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031" tIns="46516" rIns="93031" bIns="46516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9770" y="4467781"/>
            <a:ext cx="5598160" cy="3655457"/>
          </a:xfrm>
          <a:prstGeom prst="rect">
            <a:avLst/>
          </a:prstGeom>
        </p:spPr>
        <p:txBody>
          <a:bodyPr vert="horz" lIns="93031" tIns="46516" rIns="93031" bIns="46516" rtlCol="0"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7904"/>
            <a:ext cx="3032337" cy="465796"/>
          </a:xfrm>
          <a:prstGeom prst="rect">
            <a:avLst/>
          </a:prstGeom>
        </p:spPr>
        <p:txBody>
          <a:bodyPr vert="horz" lIns="93031" tIns="46516" rIns="93031" bIns="46516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63744" y="8817904"/>
            <a:ext cx="3032337" cy="465796"/>
          </a:xfrm>
          <a:prstGeom prst="rect">
            <a:avLst/>
          </a:prstGeom>
        </p:spPr>
        <p:txBody>
          <a:bodyPr vert="horz" lIns="93031" tIns="46516" rIns="93031" bIns="46516" rtlCol="0" anchor="b"/>
          <a:lstStyle>
            <a:lvl1pPr algn="r">
              <a:defRPr sz="1200"/>
            </a:lvl1pPr>
          </a:lstStyle>
          <a:p>
            <a:fld id="{AC3B06DF-F96A-40D8-B2BA-ACB7EF1480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7953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3B06DF-F96A-40D8-B2BA-ACB7EF14802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85502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89159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2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DFC75D92-90CE-4ED3-9A36-29DFB1E67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068" y="6524949"/>
            <a:ext cx="1553349" cy="295636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Hacker’s In inTrusion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691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/>
            </a:lvl1pPr>
            <a:lvl2pPr marL="457189" indent="0" algn="ctr">
              <a:buNone/>
              <a:defRPr/>
            </a:lvl2pPr>
            <a:lvl3pPr marL="914377" indent="0" algn="ctr">
              <a:buNone/>
              <a:defRPr/>
            </a:lvl3pPr>
            <a:lvl4pPr marL="1371566" indent="0" algn="ctr">
              <a:buNone/>
              <a:defRPr/>
            </a:lvl4pPr>
            <a:lvl5pPr marL="1828755" indent="0" algn="ctr">
              <a:buNone/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D36752D-E743-417C-AA3D-C4867B08319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329638-28F1-429D-B96F-29A3DE77A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068" y="6524949"/>
            <a:ext cx="1553349" cy="295636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Hacker’s In inTrusion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432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2354157"/>
            <a:ext cx="3932237" cy="2140168"/>
          </a:xfrm>
        </p:spPr>
        <p:txBody>
          <a:bodyPr anchor="b">
            <a:noAutofit/>
          </a:bodyPr>
          <a:lstStyle>
            <a:lvl1pPr>
              <a:defRPr sz="36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067299" y="282035"/>
            <a:ext cx="6232071" cy="6439444"/>
          </a:xfrm>
        </p:spPr>
        <p:txBody>
          <a:bodyPr>
            <a:normAutofit/>
          </a:bodyPr>
          <a:lstStyle>
            <a:lvl1pPr marL="274320" indent="-274320" defTabSz="228600">
              <a:lnSpc>
                <a:spcPct val="100000"/>
              </a:lnSpc>
              <a:spcAft>
                <a:spcPts val="0"/>
              </a:spcAft>
              <a:buClr>
                <a:schemeClr val="bg1">
                  <a:lumMod val="75000"/>
                </a:schemeClr>
              </a:buClr>
              <a:buFont typeface="+mj-lt"/>
              <a:buAutoNum type="arabicPeriod"/>
              <a:defRPr sz="1600" b="0" i="0">
                <a:latin typeface="Inconsolata" charset="0"/>
                <a:ea typeface="Inconsolata" charset="0"/>
                <a:cs typeface="Inconsolata" charset="0"/>
              </a:defRPr>
            </a:lvl1pPr>
            <a:lvl2pPr marL="868663" indent="-457200" defTabSz="228600">
              <a:lnSpc>
                <a:spcPct val="100000"/>
              </a:lnSpc>
              <a:spcAft>
                <a:spcPts val="0"/>
              </a:spcAft>
              <a:buClr>
                <a:schemeClr val="bg1">
                  <a:lumMod val="75000"/>
                </a:schemeClr>
              </a:buClr>
              <a:buFont typeface="+mj-lt"/>
              <a:buAutoNum type="arabicPeriod"/>
              <a:defRPr sz="2400"/>
            </a:lvl2pPr>
            <a:lvl3pPr marL="1371577" indent="-457200" defTabSz="228600">
              <a:lnSpc>
                <a:spcPct val="100000"/>
              </a:lnSpc>
              <a:spcAft>
                <a:spcPts val="0"/>
              </a:spcAft>
              <a:buClr>
                <a:schemeClr val="bg1">
                  <a:lumMod val="75000"/>
                </a:schemeClr>
              </a:buClr>
              <a:buFont typeface="+mj-lt"/>
              <a:buAutoNum type="arabicPeriod"/>
              <a:defRPr sz="2000"/>
            </a:lvl3pPr>
            <a:lvl4pPr marL="1714466" indent="-342900" defTabSz="228600">
              <a:lnSpc>
                <a:spcPct val="100000"/>
              </a:lnSpc>
              <a:spcAft>
                <a:spcPts val="0"/>
              </a:spcAft>
              <a:buClr>
                <a:schemeClr val="bg1">
                  <a:lumMod val="75000"/>
                </a:schemeClr>
              </a:buClr>
              <a:buFont typeface="+mj-lt"/>
              <a:buAutoNum type="arabicPeriod"/>
              <a:defRPr sz="1800"/>
            </a:lvl4pPr>
            <a:lvl5pPr marL="2171655" indent="-342900" defTabSz="228600">
              <a:lnSpc>
                <a:spcPct val="100000"/>
              </a:lnSpc>
              <a:spcAft>
                <a:spcPts val="0"/>
              </a:spcAft>
              <a:buClr>
                <a:schemeClr val="bg1">
                  <a:lumMod val="75000"/>
                </a:schemeClr>
              </a:buClr>
              <a:buFont typeface="+mj-lt"/>
              <a:buAutoNum type="arabicPeriod"/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AC2E13-3E7E-4858-A5B5-96DC1B7FD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068" y="6524949"/>
            <a:ext cx="1553349" cy="295636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Hacker’s In inTrusion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231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3867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5919FEB-34C0-4CD6-8D87-7CE7256EB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068" y="6524949"/>
            <a:ext cx="1553349" cy="295636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Hacker’s In </a:t>
            </a:r>
            <a:r>
              <a:rPr lang="en-US" dirty="0" err="1"/>
              <a:t>inTrusion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766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ítulo y objetos"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  <a:lvl2pPr>
              <a:defRPr>
                <a:solidFill>
                  <a:schemeClr val="bg1">
                    <a:lumMod val="85000"/>
                  </a:schemeClr>
                </a:solidFill>
              </a:defRPr>
            </a:lvl2pPr>
            <a:lvl3pPr>
              <a:defRPr>
                <a:solidFill>
                  <a:schemeClr val="bg1">
                    <a:lumMod val="85000"/>
                  </a:schemeClr>
                </a:solidFill>
              </a:defRPr>
            </a:lvl3pPr>
            <a:lvl4pPr>
              <a:defRPr>
                <a:solidFill>
                  <a:schemeClr val="bg1">
                    <a:lumMod val="85000"/>
                  </a:schemeClr>
                </a:solidFill>
              </a:defRPr>
            </a:lvl4pPr>
            <a:lvl5pPr>
              <a:defRPr>
                <a:solidFill>
                  <a:schemeClr val="bg1">
                    <a:lumMod val="85000"/>
                  </a:schemeClr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654E144D-7BE3-4587-AE5C-281CCC91105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E8317D3A-2C28-428C-8029-888C23315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068" y="6524949"/>
            <a:ext cx="1553349" cy="295636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Hacker’s In inTrusion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618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38200" y="1839736"/>
            <a:ext cx="10515600" cy="2127254"/>
          </a:xfrm>
        </p:spPr>
        <p:txBody>
          <a:bodyPr>
            <a:no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838200" y="4079526"/>
            <a:ext cx="10515600" cy="227682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53F3952C-1F6F-4440-BACA-D30BFC573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068" y="6524949"/>
            <a:ext cx="1553349" cy="295636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Hacker’s In inTrusion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047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1" y="4814761"/>
            <a:ext cx="10515600" cy="1274893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3B1D98C-954C-4A69-BF52-0C2C152D38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0CB238B-A39E-42C3-B3CA-157593E6084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6068" y="6524949"/>
            <a:ext cx="1553349" cy="295636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Hacker’s In inTrusion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7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664074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181600" cy="4664075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1735936" y="6401936"/>
            <a:ext cx="432000" cy="432000"/>
          </a:xfrm>
        </p:spPr>
        <p:txBody>
          <a:bodyPr/>
          <a:lstStyle/>
          <a:p>
            <a:fld id="{654E144D-7BE3-4587-AE5C-281CCC91105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EA588258-A43D-4701-96C4-813AE59DA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068" y="6524949"/>
            <a:ext cx="1553349" cy="295636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Hacker’s In inTrusion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633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664074"/>
          </a:xfrm>
        </p:spPr>
        <p:txBody>
          <a:bodyPr anchor="t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181600" cy="4664075"/>
          </a:xfrm>
        </p:spPr>
        <p:txBody>
          <a:bodyPr anchor="t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72983782-6221-4FC9-9AB5-B3775786E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068" y="6524949"/>
            <a:ext cx="1553349" cy="295636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Hacker’s In inTrusion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78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9" y="1778399"/>
            <a:ext cx="5157787" cy="648001"/>
          </a:xfrm>
        </p:spPr>
        <p:txBody>
          <a:bodyPr anchor="ctr">
            <a:normAutofit/>
          </a:bodyPr>
          <a:lstStyle>
            <a:lvl1pPr marL="0" indent="0">
              <a:buNone/>
              <a:defRPr sz="2800" b="1" baseline="0">
                <a:latin typeface="+mj-lt"/>
                <a:ea typeface="+mj-ea"/>
                <a:cs typeface="SirinStencil" charset="0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2" y="1778399"/>
            <a:ext cx="5183188" cy="648001"/>
          </a:xfrm>
        </p:spPr>
        <p:txBody>
          <a:bodyPr anchor="ctr">
            <a:normAutofit/>
          </a:bodyPr>
          <a:lstStyle>
            <a:lvl1pPr marL="0" indent="0">
              <a:buNone/>
              <a:defRPr lang="en-US" altLang="ko-KR" sz="2800" b="1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Monoton" charset="0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marL="0" lvl="0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3300"/>
              </a:buClr>
              <a:buFont typeface="Arial" panose="020B0604020202020204" pitchFamily="34" charset="0"/>
              <a:buNone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970CB61E-C532-4868-B329-DFE0C035EEA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94387507-0A0F-45DF-B18B-B04E1A3D12B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6068" y="6524949"/>
            <a:ext cx="1553349" cy="295636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Hacker’s In inTrusion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044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2B24C6-B087-41BF-B76C-1A64355CD22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C9ADE4-37AE-4A4A-845F-13BB6A16F7F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6068" y="6524949"/>
            <a:ext cx="1553349" cy="295636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Hacker’s In inTrusion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444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10515600" cy="4638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1723471" y="6388585"/>
            <a:ext cx="430429" cy="432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/>
          <a:lstStyle>
            <a:lvl1pPr algn="ctr">
              <a:defRPr lang="en-US" sz="1200" b="1" smtClean="0">
                <a:solidFill>
                  <a:schemeClr val="bg1"/>
                </a:solidFill>
              </a:defRPr>
            </a:lvl1pPr>
          </a:lstStyle>
          <a:p>
            <a:fld id="{654E144D-7BE3-4587-AE5C-281CCC91105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47C893-BEF0-4B92-9D42-FC12B73C81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6068" y="6524949"/>
            <a:ext cx="1553349" cy="29563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ko-KR" dirty="0"/>
              <a:t>Hacker’s In </a:t>
            </a:r>
            <a:r>
              <a:rPr lang="en-US" altLang="ko-KR" dirty="0" err="1"/>
              <a:t>inTrusion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25948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71" r:id="rId7"/>
    <p:sldLayoutId id="2147483667" r:id="rId8"/>
    <p:sldLayoutId id="2147483668" r:id="rId9"/>
    <p:sldLayoutId id="2147483669" r:id="rId10"/>
    <p:sldLayoutId id="2147483670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  <p:hf hdr="0" dt="0"/>
  <p:txStyles>
    <p:titleStyle>
      <a:lvl1pPr algn="l" defTabSz="914377" rtl="0" eaLnBrk="1" latinLnBrk="1" hangingPunct="1">
        <a:lnSpc>
          <a:spcPct val="90000"/>
        </a:lnSpc>
        <a:spcBef>
          <a:spcPct val="0"/>
        </a:spcBef>
        <a:buNone/>
        <a:defRPr sz="4000" b="0" kern="1200" spc="100" baseline="0">
          <a:solidFill>
            <a:schemeClr val="tx1"/>
          </a:solidFill>
          <a:latin typeface="+mj-lt"/>
          <a:ea typeface="+mj-ea"/>
          <a:cs typeface="Bungee Shade" charset="0"/>
        </a:defRPr>
      </a:lvl1pPr>
    </p:titleStyle>
    <p:bodyStyle>
      <a:lvl1pPr marL="274320" indent="-274320" algn="l" defTabSz="914377" rtl="0" eaLnBrk="1" latinLnBrk="1" hangingPunct="1">
        <a:lnSpc>
          <a:spcPct val="100000"/>
        </a:lnSpc>
        <a:spcBef>
          <a:spcPts val="0"/>
        </a:spcBef>
        <a:spcAft>
          <a:spcPts val="900"/>
        </a:spcAft>
        <a:buClr>
          <a:srgbClr val="FF3300"/>
        </a:buClr>
        <a:buFont typeface="Arial" panose="020B0604020202020204" pitchFamily="34" charset="0"/>
        <a:buChar char="•"/>
        <a:defRPr sz="2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Amaranth" charset="0"/>
        </a:defRPr>
      </a:lvl1pPr>
      <a:lvl2pPr marL="685783" indent="-274320" algn="l" defTabSz="914377" rtl="0" eaLnBrk="1" latinLnBrk="1" hangingPunct="1">
        <a:lnSpc>
          <a:spcPct val="100000"/>
        </a:lnSpc>
        <a:spcBef>
          <a:spcPts val="0"/>
        </a:spcBef>
        <a:spcAft>
          <a:spcPts val="900"/>
        </a:spcAft>
        <a:buClr>
          <a:srgbClr val="00B050"/>
        </a:buClr>
        <a:buFont typeface="Wingdings" panose="05000000000000000000" pitchFamily="2" charset="2"/>
        <a:buChar char=""/>
        <a:defRPr sz="20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Amaranth" charset="0"/>
        </a:defRPr>
      </a:lvl2pPr>
      <a:lvl3pPr marL="1142971" indent="-228594" algn="l" defTabSz="914377" rtl="0" eaLnBrk="1" latinLnBrk="1" hangingPunct="1">
        <a:lnSpc>
          <a:spcPct val="100000"/>
        </a:lnSpc>
        <a:spcBef>
          <a:spcPts val="0"/>
        </a:spcBef>
        <a:spcAft>
          <a:spcPts val="900"/>
        </a:spcAft>
        <a:buClr>
          <a:srgbClr val="00B0F0"/>
        </a:buClr>
        <a:buFont typeface="Arial" panose="020B0604020202020204" pitchFamily="34" charset="0"/>
        <a:buChar char="•"/>
        <a:defRPr sz="18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Amaranth" charset="0"/>
        </a:defRPr>
      </a:lvl3pPr>
      <a:lvl4pPr marL="1600160" indent="-228594" algn="l" defTabSz="914377" rtl="0" eaLnBrk="1" latinLnBrk="1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•"/>
        <a:defRPr sz="16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Amaranth" charset="0"/>
        </a:defRPr>
      </a:lvl4pPr>
      <a:lvl5pPr marL="2057349" indent="-228594" algn="l" defTabSz="914377" rtl="0" eaLnBrk="1" latinLnBrk="1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•"/>
        <a:defRPr sz="16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Amaranth" charset="0"/>
        </a:defRPr>
      </a:lvl5pPr>
      <a:lvl6pPr marL="2514537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800" dirty="0"/>
              <a:t>Session Messenger Analysis</a:t>
            </a:r>
            <a:endParaRPr lang="ko-KR" altLang="en-US" sz="4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April</a:t>
            </a:r>
            <a:r>
              <a:rPr lang="ko-KR" altLang="en-US" dirty="0"/>
              <a:t> </a:t>
            </a:r>
            <a:r>
              <a:rPr lang="en-US" altLang="ko-KR" dirty="0"/>
              <a:t>01, 2022</a:t>
            </a:r>
          </a:p>
          <a:p>
            <a:r>
              <a:rPr lang="en-US" altLang="ko-KR" dirty="0" err="1"/>
              <a:t>Seongjune</a:t>
            </a:r>
            <a:r>
              <a:rPr lang="en-US" altLang="ko-KR" dirty="0"/>
              <a:t> </a:t>
            </a:r>
            <a:r>
              <a:rPr lang="en-US" altLang="ko-KR" dirty="0" err="1"/>
              <a:t>kim</a:t>
            </a:r>
            <a:endParaRPr lang="en-US" altLang="ko-KR" dirty="0"/>
          </a:p>
        </p:txBody>
      </p:sp>
      <p:sp>
        <p:nvSpPr>
          <p:cNvPr id="6" name="슬라이드 번호 개체 틀 3">
            <a:extLst>
              <a:ext uri="{FF2B5EF4-FFF2-40B4-BE49-F238E27FC236}">
                <a16:creationId xmlns:a16="http://schemas.microsoft.com/office/drawing/2014/main" id="{9959CD62-A208-49E6-9E2D-F55BA5488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t>1</a:t>
            </a:fld>
            <a:endParaRPr lang="en-US" dirty="0"/>
          </a:p>
        </p:txBody>
      </p:sp>
      <p:sp>
        <p:nvSpPr>
          <p:cNvPr id="7" name="바닥글 개체 틀 4">
            <a:extLst>
              <a:ext uri="{FF2B5EF4-FFF2-40B4-BE49-F238E27FC236}">
                <a16:creationId xmlns:a16="http://schemas.microsoft.com/office/drawing/2014/main" id="{41536C86-635D-4986-AEAC-DE43C90A5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Hacker’s In inTrusion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798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83B0AF2-5C4D-47F6-988A-1801B4C9D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X3DH - </a:t>
            </a:r>
            <a:r>
              <a:rPr lang="ko-KR" altLang="en-US" dirty="0"/>
              <a:t>용어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3DD760-CC7B-410C-9E07-D639D68A7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6E08A-4135-4DFE-9158-DC8701BB7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Hacker’s In </a:t>
            </a:r>
            <a:r>
              <a:rPr lang="en-US" dirty="0" err="1"/>
              <a:t>inTrusion</a:t>
            </a:r>
            <a:endParaRPr lang="en-US" dirty="0"/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B0B69188-9372-49ED-85C6-E888D1010739}"/>
              </a:ext>
            </a:extLst>
          </p:cNvPr>
          <p:cNvSpPr txBox="1">
            <a:spLocks/>
          </p:cNvSpPr>
          <p:nvPr/>
        </p:nvSpPr>
        <p:spPr>
          <a:xfrm>
            <a:off x="838200" y="1795192"/>
            <a:ext cx="9520003" cy="4664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74320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3300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1pPr>
            <a:lvl2pPr marL="685783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50"/>
              </a:buClr>
              <a:buFont typeface="Wingdings" panose="05000000000000000000" pitchFamily="2" charset="2"/>
              <a:buChar char=""/>
              <a:defRPr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2pPr>
            <a:lvl3pPr marL="1142971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F0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3pPr>
            <a:lvl4pPr marL="1600160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4pPr>
            <a:lvl5pPr marL="2057349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5pPr>
            <a:lvl6pPr marL="2514537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AutoNum type="arabicPeriod"/>
            </a:pPr>
            <a:endParaRPr lang="en-US" altLang="ko-KR" dirty="0"/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F917EDA2-CA63-4D25-9EA2-E147A5E26C40}"/>
              </a:ext>
            </a:extLst>
          </p:cNvPr>
          <p:cNvSpPr txBox="1">
            <a:spLocks/>
          </p:cNvSpPr>
          <p:nvPr/>
        </p:nvSpPr>
        <p:spPr>
          <a:xfrm>
            <a:off x="990600" y="1947592"/>
            <a:ext cx="9520003" cy="4664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74320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3300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1pPr>
            <a:lvl2pPr marL="685783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50"/>
              </a:buClr>
              <a:buFont typeface="Wingdings" panose="05000000000000000000" pitchFamily="2" charset="2"/>
              <a:buChar char=""/>
              <a:defRPr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2pPr>
            <a:lvl3pPr marL="1142971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F0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3pPr>
            <a:lvl4pPr marL="1600160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4pPr>
            <a:lvl5pPr marL="2057349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5pPr>
            <a:lvl6pPr marL="2514537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IK -&gt; identity key, Alice </a:t>
            </a:r>
            <a:r>
              <a:rPr lang="ko-KR" altLang="en-US" dirty="0"/>
              <a:t>혹은 </a:t>
            </a:r>
            <a:r>
              <a:rPr lang="en-US" altLang="ko-KR" dirty="0"/>
              <a:t>Bob</a:t>
            </a:r>
            <a:r>
              <a:rPr lang="ko-KR" altLang="en-US" dirty="0"/>
              <a:t>의 </a:t>
            </a:r>
            <a:r>
              <a:rPr lang="en-US" altLang="ko-KR" dirty="0"/>
              <a:t>long term key </a:t>
            </a:r>
            <a:r>
              <a:rPr lang="ko-KR" altLang="en-US" dirty="0"/>
              <a:t>쌍</a:t>
            </a:r>
            <a:endParaRPr lang="en-US" altLang="ko-KR" dirty="0"/>
          </a:p>
          <a:p>
            <a:r>
              <a:rPr lang="en-US" altLang="ko-KR" dirty="0"/>
              <a:t>SK -&gt; signed key, Alice </a:t>
            </a:r>
            <a:r>
              <a:rPr lang="ko-KR" altLang="en-US" dirty="0"/>
              <a:t>혹은 </a:t>
            </a:r>
            <a:r>
              <a:rPr lang="en-US" altLang="ko-KR" dirty="0"/>
              <a:t>Bob</a:t>
            </a:r>
            <a:r>
              <a:rPr lang="ko-KR" altLang="en-US" dirty="0"/>
              <a:t>이 주기적</a:t>
            </a:r>
            <a:r>
              <a:rPr lang="en-US" altLang="ko-KR" dirty="0"/>
              <a:t>(</a:t>
            </a:r>
            <a:r>
              <a:rPr lang="en-US" altLang="ko-KR" dirty="0" err="1"/>
              <a:t>month~week</a:t>
            </a:r>
            <a:r>
              <a:rPr lang="en-US" altLang="ko-KR" dirty="0"/>
              <a:t>) </a:t>
            </a:r>
            <a:r>
              <a:rPr lang="ko-KR" altLang="en-US" dirty="0"/>
              <a:t>으로 바꿔주는 키 쌍</a:t>
            </a:r>
            <a:endParaRPr lang="en-US" altLang="ko-KR" dirty="0"/>
          </a:p>
          <a:p>
            <a:r>
              <a:rPr lang="en-US" altLang="ko-KR" dirty="0"/>
              <a:t>OTK -&gt; One time key, Alice </a:t>
            </a:r>
            <a:r>
              <a:rPr lang="ko-KR" altLang="en-US" dirty="0"/>
              <a:t>혹은 </a:t>
            </a:r>
            <a:r>
              <a:rPr lang="en-US" altLang="ko-KR" dirty="0"/>
              <a:t>bob</a:t>
            </a:r>
            <a:r>
              <a:rPr lang="ko-KR" altLang="en-US" dirty="0"/>
              <a:t>이 메 </a:t>
            </a:r>
            <a:r>
              <a:rPr lang="en-US" altLang="ko-KR" dirty="0"/>
              <a:t>session </a:t>
            </a:r>
            <a:r>
              <a:rPr lang="ko-KR" altLang="en-US" dirty="0"/>
              <a:t>마다 바꿔주는 </a:t>
            </a:r>
            <a:r>
              <a:rPr lang="en-US" altLang="ko-KR" dirty="0"/>
              <a:t>key  </a:t>
            </a:r>
            <a:r>
              <a:rPr lang="ko-KR" altLang="en-US" dirty="0"/>
              <a:t>쌍</a:t>
            </a:r>
            <a:endParaRPr lang="en-US" altLang="ko-KR" dirty="0"/>
          </a:p>
          <a:p>
            <a:r>
              <a:rPr lang="en-US" altLang="ko-KR" dirty="0"/>
              <a:t>EK -&gt; Ephemeral key, Alice </a:t>
            </a:r>
            <a:r>
              <a:rPr lang="ko-KR" altLang="en-US" dirty="0"/>
              <a:t>혹은 </a:t>
            </a:r>
            <a:r>
              <a:rPr lang="en-US" altLang="ko-KR" dirty="0"/>
              <a:t>bob </a:t>
            </a:r>
            <a:r>
              <a:rPr lang="ko-KR" altLang="en-US" dirty="0"/>
              <a:t>중 송신자가 될 사람이 임시로 만드는 </a:t>
            </a:r>
            <a:r>
              <a:rPr lang="en-US" altLang="ko-KR" dirty="0"/>
              <a:t>key </a:t>
            </a:r>
            <a:r>
              <a:rPr lang="ko-KR" altLang="en-US" dirty="0"/>
              <a:t>쌍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242201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83B0AF2-5C4D-47F6-988A-1801B4C9D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Then how X3DH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3DD760-CC7B-410C-9E07-D639D68A7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6E08A-4135-4DFE-9158-DC8701BB7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Hacker’s In </a:t>
            </a:r>
            <a:r>
              <a:rPr lang="en-US" dirty="0" err="1"/>
              <a:t>inTrusion</a:t>
            </a:r>
            <a:endParaRPr lang="en-US" dirty="0"/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B0B69188-9372-49ED-85C6-E888D1010739}"/>
              </a:ext>
            </a:extLst>
          </p:cNvPr>
          <p:cNvSpPr txBox="1">
            <a:spLocks/>
          </p:cNvSpPr>
          <p:nvPr/>
        </p:nvSpPr>
        <p:spPr>
          <a:xfrm>
            <a:off x="838200" y="1795192"/>
            <a:ext cx="9520003" cy="4664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74320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3300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1pPr>
            <a:lvl2pPr marL="685783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50"/>
              </a:buClr>
              <a:buFont typeface="Wingdings" panose="05000000000000000000" pitchFamily="2" charset="2"/>
              <a:buChar char=""/>
              <a:defRPr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2pPr>
            <a:lvl3pPr marL="1142971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F0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3pPr>
            <a:lvl4pPr marL="1600160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4pPr>
            <a:lvl5pPr marL="2057349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5pPr>
            <a:lvl6pPr marL="2514537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AutoNum type="arabicPeriod"/>
            </a:pPr>
            <a:endParaRPr lang="en-US" altLang="ko-KR" dirty="0"/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F917EDA2-CA63-4D25-9EA2-E147A5E26C40}"/>
              </a:ext>
            </a:extLst>
          </p:cNvPr>
          <p:cNvSpPr txBox="1">
            <a:spLocks/>
          </p:cNvSpPr>
          <p:nvPr/>
        </p:nvSpPr>
        <p:spPr>
          <a:xfrm>
            <a:off x="990600" y="1947592"/>
            <a:ext cx="9520003" cy="4664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74320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3300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1pPr>
            <a:lvl2pPr marL="685783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50"/>
              </a:buClr>
              <a:buFont typeface="Wingdings" panose="05000000000000000000" pitchFamily="2" charset="2"/>
              <a:buChar char=""/>
              <a:defRPr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2pPr>
            <a:lvl3pPr marL="1142971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F0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3pPr>
            <a:lvl4pPr marL="1600160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4pPr>
            <a:lvl5pPr marL="2057349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5pPr>
            <a:lvl6pPr marL="2514537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송신자인 </a:t>
            </a:r>
            <a:r>
              <a:rPr lang="en-US" altLang="ko-KR" dirty="0"/>
              <a:t>Alice</a:t>
            </a:r>
            <a:r>
              <a:rPr lang="ko-KR" altLang="en-US" dirty="0"/>
              <a:t>는 </a:t>
            </a:r>
            <a:r>
              <a:rPr lang="en-US" altLang="ko-KR" dirty="0"/>
              <a:t>IK</a:t>
            </a:r>
            <a:r>
              <a:rPr lang="ko-KR" altLang="en-US" dirty="0"/>
              <a:t>와 </a:t>
            </a:r>
            <a:r>
              <a:rPr lang="en-US" altLang="ko-KR" dirty="0"/>
              <a:t>EK</a:t>
            </a:r>
            <a:r>
              <a:rPr lang="ko-KR" altLang="en-US" dirty="0"/>
              <a:t>만 사용</a:t>
            </a:r>
            <a:endParaRPr lang="en-US" altLang="ko-KR" dirty="0"/>
          </a:p>
          <a:p>
            <a:r>
              <a:rPr lang="ko-KR" altLang="en-US" dirty="0"/>
              <a:t>수신자인 </a:t>
            </a:r>
            <a:r>
              <a:rPr lang="en-US" altLang="ko-KR" dirty="0"/>
              <a:t>Bob</a:t>
            </a:r>
            <a:r>
              <a:rPr lang="ko-KR" altLang="en-US" dirty="0"/>
              <a:t>은 </a:t>
            </a:r>
            <a:r>
              <a:rPr lang="en-US" altLang="ko-KR" dirty="0"/>
              <a:t>IK, SK, OPK </a:t>
            </a:r>
            <a:r>
              <a:rPr lang="ko-KR" altLang="en-US" dirty="0"/>
              <a:t>사용</a:t>
            </a:r>
            <a:endParaRPr lang="en-US" altLang="ko-KR" dirty="0"/>
          </a:p>
          <a:p>
            <a:r>
              <a:rPr lang="ko-KR" altLang="en-US" dirty="0"/>
              <a:t>송신자는 잠시 쓸 </a:t>
            </a:r>
            <a:r>
              <a:rPr lang="en-US" altLang="ko-KR" dirty="0"/>
              <a:t>EK </a:t>
            </a:r>
            <a:r>
              <a:rPr lang="ko-KR" altLang="en-US" dirty="0"/>
              <a:t>쌍을 만들고</a:t>
            </a:r>
            <a:r>
              <a:rPr lang="en-US" altLang="ko-KR" dirty="0"/>
              <a:t>, server</a:t>
            </a:r>
            <a:r>
              <a:rPr lang="ko-KR" altLang="en-US" dirty="0"/>
              <a:t>로부터 </a:t>
            </a:r>
            <a:r>
              <a:rPr lang="en-US" altLang="ko-KR" dirty="0"/>
              <a:t>bob</a:t>
            </a:r>
            <a:r>
              <a:rPr lang="ko-KR" altLang="en-US" dirty="0"/>
              <a:t>의 </a:t>
            </a:r>
            <a:r>
              <a:rPr lang="en-US" altLang="ko-KR" dirty="0"/>
              <a:t>key bundle</a:t>
            </a:r>
            <a:r>
              <a:rPr lang="ko-KR" altLang="en-US" dirty="0"/>
              <a:t>을 요청한다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Server</a:t>
            </a:r>
            <a:r>
              <a:rPr lang="ko-KR" altLang="en-US" dirty="0"/>
              <a:t>는 </a:t>
            </a:r>
            <a:r>
              <a:rPr lang="en-US" altLang="ko-KR" dirty="0"/>
              <a:t>IK, SK, OPK</a:t>
            </a:r>
            <a:r>
              <a:rPr lang="ko-KR" altLang="en-US" dirty="0"/>
              <a:t>를 </a:t>
            </a:r>
            <a:r>
              <a:rPr lang="en-US" altLang="ko-KR" dirty="0"/>
              <a:t>Alice</a:t>
            </a:r>
            <a:r>
              <a:rPr lang="ko-KR" altLang="en-US" dirty="0"/>
              <a:t>에게 전달해주고 </a:t>
            </a:r>
            <a:r>
              <a:rPr lang="en-US" altLang="ko-KR" dirty="0"/>
              <a:t>OPK</a:t>
            </a:r>
            <a:r>
              <a:rPr lang="ko-KR" altLang="en-US" dirty="0"/>
              <a:t>는 즉시 파기한다</a:t>
            </a:r>
            <a:r>
              <a:rPr lang="en-US" altLang="ko-KR" dirty="0"/>
              <a:t>. </a:t>
            </a:r>
            <a:r>
              <a:rPr lang="ko-KR" altLang="en-US" dirty="0"/>
              <a:t>없다면 전달 </a:t>
            </a:r>
            <a:r>
              <a:rPr lang="en-US" altLang="ko-KR" dirty="0"/>
              <a:t>X</a:t>
            </a:r>
          </a:p>
          <a:p>
            <a:r>
              <a:rPr lang="ko-KR" altLang="en-US" dirty="0"/>
              <a:t>그리고 </a:t>
            </a:r>
            <a:r>
              <a:rPr lang="en-US" altLang="ko-KR" dirty="0"/>
              <a:t>4</a:t>
            </a:r>
            <a:r>
              <a:rPr lang="ko-KR" altLang="en-US" dirty="0"/>
              <a:t>번의 </a:t>
            </a:r>
            <a:r>
              <a:rPr lang="en-US" altLang="ko-KR" dirty="0"/>
              <a:t>Diffie </a:t>
            </a:r>
            <a:r>
              <a:rPr lang="en-US" altLang="ko-KR" dirty="0" err="1"/>
              <a:t>hellman</a:t>
            </a:r>
            <a:r>
              <a:rPr lang="ko-KR" altLang="en-US" dirty="0"/>
              <a:t>을 진행한다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DH(a’s IK(sec), b’s SK(pub)), DH(a’s EK(sec), b’s IK(pub)), DH(a’s EK(sec), b’s SK(pub)), DH(a’s EK(sec), b’s OPK(pub))</a:t>
            </a:r>
          </a:p>
          <a:p>
            <a:r>
              <a:rPr lang="ko-KR" altLang="en-US" dirty="0"/>
              <a:t>이후에 </a:t>
            </a:r>
            <a:r>
              <a:rPr lang="ko-KR" altLang="en-US" dirty="0" err="1"/>
              <a:t>이값을</a:t>
            </a:r>
            <a:r>
              <a:rPr lang="ko-KR" altLang="en-US" dirty="0"/>
              <a:t> 나란히 연결한 값을 </a:t>
            </a:r>
            <a:r>
              <a:rPr lang="en-US" altLang="ko-KR" dirty="0"/>
              <a:t>KDF</a:t>
            </a:r>
            <a:r>
              <a:rPr lang="ko-KR" altLang="en-US" dirty="0"/>
              <a:t>에 넣으면 </a:t>
            </a:r>
            <a:r>
              <a:rPr lang="en-US" altLang="ko-KR" dirty="0"/>
              <a:t>Double ratchet</a:t>
            </a:r>
            <a:r>
              <a:rPr lang="ko-KR" altLang="en-US" dirty="0"/>
              <a:t>에 쓸 </a:t>
            </a:r>
            <a:r>
              <a:rPr lang="en-US" altLang="ko-KR" dirty="0"/>
              <a:t>key</a:t>
            </a:r>
            <a:r>
              <a:rPr lang="ko-KR" altLang="en-US" dirty="0"/>
              <a:t>가 나온다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268759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83B0AF2-5C4D-47F6-988A-1801B4C9D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of X3DH in Session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3DD760-CC7B-410C-9E07-D639D68A7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6E08A-4135-4DFE-9158-DC8701BB7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Hacker’s In </a:t>
            </a:r>
            <a:r>
              <a:rPr lang="en-US" dirty="0" err="1"/>
              <a:t>inTrusion</a:t>
            </a:r>
            <a:endParaRPr lang="en-US" dirty="0"/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B0B69188-9372-49ED-85C6-E888D1010739}"/>
              </a:ext>
            </a:extLst>
          </p:cNvPr>
          <p:cNvSpPr txBox="1">
            <a:spLocks/>
          </p:cNvSpPr>
          <p:nvPr/>
        </p:nvSpPr>
        <p:spPr>
          <a:xfrm>
            <a:off x="838200" y="1795192"/>
            <a:ext cx="9520003" cy="4664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74320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3300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1pPr>
            <a:lvl2pPr marL="685783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50"/>
              </a:buClr>
              <a:buFont typeface="Wingdings" panose="05000000000000000000" pitchFamily="2" charset="2"/>
              <a:buChar char=""/>
              <a:defRPr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2pPr>
            <a:lvl3pPr marL="1142971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F0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3pPr>
            <a:lvl4pPr marL="1600160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4pPr>
            <a:lvl5pPr marL="2057349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5pPr>
            <a:lvl6pPr marL="2514537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AutoNum type="arabicPeriod"/>
            </a:pPr>
            <a:endParaRPr lang="en-US" altLang="ko-KR" dirty="0"/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F917EDA2-CA63-4D25-9EA2-E147A5E26C40}"/>
              </a:ext>
            </a:extLst>
          </p:cNvPr>
          <p:cNvSpPr txBox="1">
            <a:spLocks/>
          </p:cNvSpPr>
          <p:nvPr/>
        </p:nvSpPr>
        <p:spPr>
          <a:xfrm>
            <a:off x="990600" y="1947592"/>
            <a:ext cx="9520003" cy="4664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74320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3300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1pPr>
            <a:lvl2pPr marL="685783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50"/>
              </a:buClr>
              <a:buFont typeface="Wingdings" panose="05000000000000000000" pitchFamily="2" charset="2"/>
              <a:buChar char=""/>
              <a:defRPr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2pPr>
            <a:lvl3pPr marL="1142971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F0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3pPr>
            <a:lvl4pPr marL="1600160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4pPr>
            <a:lvl5pPr marL="2057349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5pPr>
            <a:lvl6pPr marL="2514537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여기서 문제가 생기는데 </a:t>
            </a:r>
            <a:r>
              <a:rPr lang="en-US" altLang="ko-KR" dirty="0"/>
              <a:t>session </a:t>
            </a:r>
            <a:r>
              <a:rPr lang="ko-KR" altLang="en-US" dirty="0"/>
              <a:t>에는 </a:t>
            </a:r>
            <a:r>
              <a:rPr lang="en-US" altLang="ko-KR" dirty="0"/>
              <a:t>server</a:t>
            </a:r>
            <a:r>
              <a:rPr lang="ko-KR" altLang="en-US" dirty="0"/>
              <a:t>가 없어서 </a:t>
            </a:r>
            <a:r>
              <a:rPr lang="en-US" altLang="ko-KR" dirty="0" err="1"/>
              <a:t>alice</a:t>
            </a:r>
            <a:r>
              <a:rPr lang="en-US" altLang="ko-KR" dirty="0"/>
              <a:t> </a:t>
            </a:r>
            <a:r>
              <a:rPr lang="ko-KR" altLang="en-US" dirty="0"/>
              <a:t>한테 </a:t>
            </a:r>
            <a:r>
              <a:rPr lang="en-US" altLang="ko-KR" dirty="0" err="1"/>
              <a:t>prekey</a:t>
            </a:r>
            <a:r>
              <a:rPr lang="en-US" altLang="ko-KR" dirty="0"/>
              <a:t> bundle</a:t>
            </a:r>
            <a:r>
              <a:rPr lang="ko-KR" altLang="en-US" dirty="0"/>
              <a:t>을 </a:t>
            </a:r>
            <a:r>
              <a:rPr lang="ko-KR" altLang="en-US" dirty="0" err="1"/>
              <a:t>줄수가</a:t>
            </a:r>
            <a:r>
              <a:rPr lang="ko-KR" altLang="en-US" dirty="0"/>
              <a:t> 없다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그래서 </a:t>
            </a:r>
            <a:r>
              <a:rPr lang="en-US" altLang="ko-KR" dirty="0"/>
              <a:t>session</a:t>
            </a:r>
            <a:r>
              <a:rPr lang="ko-KR" altLang="en-US" dirty="0"/>
              <a:t>은 조금의 </a:t>
            </a:r>
            <a:r>
              <a:rPr lang="en-US" altLang="ko-KR" dirty="0"/>
              <a:t>modification</a:t>
            </a:r>
            <a:r>
              <a:rPr lang="ko-KR" altLang="en-US" dirty="0"/>
              <a:t>을 가미했다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이러한 </a:t>
            </a:r>
            <a:r>
              <a:rPr lang="en-US" altLang="ko-KR" dirty="0" err="1"/>
              <a:t>prekey</a:t>
            </a:r>
            <a:r>
              <a:rPr lang="en-US" altLang="ko-KR" dirty="0"/>
              <a:t> bundle </a:t>
            </a:r>
            <a:r>
              <a:rPr lang="ko-KR" altLang="en-US" dirty="0"/>
              <a:t>공유는 </a:t>
            </a:r>
            <a:r>
              <a:rPr lang="en-US" altLang="ko-KR" dirty="0"/>
              <a:t>friend request</a:t>
            </a:r>
            <a:r>
              <a:rPr lang="ko-KR" altLang="en-US" dirty="0"/>
              <a:t>를 통해서 이루어진다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679692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83B0AF2-5C4D-47F6-988A-1801B4C9D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Friend</a:t>
            </a:r>
            <a:r>
              <a:rPr lang="ko-KR" altLang="en-US" dirty="0"/>
              <a:t> </a:t>
            </a:r>
            <a:r>
              <a:rPr lang="en-US" altLang="ko-KR" dirty="0"/>
              <a:t>Request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3DD760-CC7B-410C-9E07-D639D68A7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6E08A-4135-4DFE-9158-DC8701BB7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Hacker’s In </a:t>
            </a:r>
            <a:r>
              <a:rPr lang="en-US" dirty="0" err="1"/>
              <a:t>inTrusion</a:t>
            </a:r>
            <a:endParaRPr lang="en-US" dirty="0"/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B0B69188-9372-49ED-85C6-E888D1010739}"/>
              </a:ext>
            </a:extLst>
          </p:cNvPr>
          <p:cNvSpPr txBox="1">
            <a:spLocks/>
          </p:cNvSpPr>
          <p:nvPr/>
        </p:nvSpPr>
        <p:spPr>
          <a:xfrm>
            <a:off x="838200" y="1795192"/>
            <a:ext cx="9520003" cy="4664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74320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3300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1pPr>
            <a:lvl2pPr marL="685783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50"/>
              </a:buClr>
              <a:buFont typeface="Wingdings" panose="05000000000000000000" pitchFamily="2" charset="2"/>
              <a:buChar char=""/>
              <a:defRPr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2pPr>
            <a:lvl3pPr marL="1142971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F0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3pPr>
            <a:lvl4pPr marL="1600160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4pPr>
            <a:lvl5pPr marL="2057349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5pPr>
            <a:lvl6pPr marL="2514537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AutoNum type="arabicPeriod"/>
            </a:pPr>
            <a:endParaRPr lang="en-US" altLang="ko-KR" dirty="0"/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F917EDA2-CA63-4D25-9EA2-E147A5E26C40}"/>
              </a:ext>
            </a:extLst>
          </p:cNvPr>
          <p:cNvSpPr txBox="1">
            <a:spLocks/>
          </p:cNvSpPr>
          <p:nvPr/>
        </p:nvSpPr>
        <p:spPr>
          <a:xfrm>
            <a:off x="990600" y="1947592"/>
            <a:ext cx="9520003" cy="4664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74320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3300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1pPr>
            <a:lvl2pPr marL="685783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50"/>
              </a:buClr>
              <a:buFont typeface="Wingdings" panose="05000000000000000000" pitchFamily="2" charset="2"/>
              <a:buChar char=""/>
              <a:defRPr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2pPr>
            <a:lvl3pPr marL="1142971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F0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3pPr>
            <a:lvl4pPr marL="1600160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4pPr>
            <a:lvl5pPr marL="2057349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5pPr>
            <a:lvl6pPr marL="2514537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처음 친구요청을 보낼 때</a:t>
            </a:r>
            <a:r>
              <a:rPr lang="en-US" altLang="ko-KR" dirty="0"/>
              <a:t>, </a:t>
            </a:r>
            <a:r>
              <a:rPr lang="ko-KR" altLang="en-US" dirty="0"/>
              <a:t>짧은 </a:t>
            </a:r>
            <a:r>
              <a:rPr lang="en-US" altLang="ko-KR" dirty="0"/>
              <a:t>message</a:t>
            </a:r>
            <a:r>
              <a:rPr lang="ko-KR" altLang="en-US" dirty="0"/>
              <a:t>와 함께 </a:t>
            </a:r>
            <a:r>
              <a:rPr lang="en-US" altLang="ko-KR" dirty="0" err="1"/>
              <a:t>prekey</a:t>
            </a:r>
            <a:r>
              <a:rPr lang="en-US" altLang="ko-KR" dirty="0"/>
              <a:t> bundle</a:t>
            </a:r>
            <a:r>
              <a:rPr lang="ko-KR" altLang="en-US" dirty="0"/>
              <a:t>을 함께 보낸다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해당 </a:t>
            </a:r>
            <a:r>
              <a:rPr lang="en-US" altLang="ko-KR" dirty="0"/>
              <a:t>request</a:t>
            </a:r>
            <a:r>
              <a:rPr lang="ko-KR" altLang="en-US" dirty="0"/>
              <a:t>는 </a:t>
            </a:r>
            <a:r>
              <a:rPr lang="en-US" altLang="ko-KR" dirty="0"/>
              <a:t>receiver</a:t>
            </a:r>
            <a:r>
              <a:rPr lang="ko-KR" altLang="en-US" dirty="0"/>
              <a:t>의 </a:t>
            </a:r>
            <a:r>
              <a:rPr lang="en-US" altLang="ko-KR" dirty="0"/>
              <a:t>IK</a:t>
            </a:r>
            <a:r>
              <a:rPr lang="ko-KR" altLang="en-US" dirty="0"/>
              <a:t>로 </a:t>
            </a:r>
            <a:r>
              <a:rPr lang="en-US" altLang="ko-KR" dirty="0"/>
              <a:t>encryption </a:t>
            </a:r>
            <a:r>
              <a:rPr lang="ko-KR" altLang="en-US" dirty="0"/>
              <a:t>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Receiver</a:t>
            </a:r>
            <a:r>
              <a:rPr lang="ko-KR" altLang="en-US" dirty="0"/>
              <a:t>는 해당 </a:t>
            </a:r>
            <a:r>
              <a:rPr lang="en-US" altLang="ko-KR" dirty="0"/>
              <a:t>request</a:t>
            </a:r>
            <a:r>
              <a:rPr lang="ko-KR" altLang="en-US" dirty="0"/>
              <a:t>를 받을지 말지 결정하고</a:t>
            </a:r>
            <a:r>
              <a:rPr lang="en-US" altLang="ko-KR" dirty="0"/>
              <a:t>, sender</a:t>
            </a:r>
            <a:r>
              <a:rPr lang="ko-KR" altLang="en-US" dirty="0"/>
              <a:t>가 보낸 </a:t>
            </a:r>
            <a:r>
              <a:rPr lang="en-US" altLang="ko-KR" dirty="0" err="1"/>
              <a:t>prekey</a:t>
            </a:r>
            <a:r>
              <a:rPr lang="en-US" altLang="ko-KR" dirty="0"/>
              <a:t> bundle</a:t>
            </a:r>
            <a:r>
              <a:rPr lang="ko-KR" altLang="en-US" dirty="0"/>
              <a:t>로 통신을 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899785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8F372CC3-CFD1-4737-AA63-BA01CE410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Double Ratchet</a:t>
            </a:r>
            <a:endParaRPr lang="ko-KR" altLang="en-US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3CE756CF-05D4-4E44-A1A7-ECECF6127F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9474381-4E48-4572-AC72-7EFC2AD1BD7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t>14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FB8B67-518F-4EA4-A8B8-20882367C98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Hacker’s In inTrusion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9095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83B0AF2-5C4D-47F6-988A-1801B4C9D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KDF chain</a:t>
            </a:r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F917EDA2-CA63-4D25-9EA2-E147A5E26C40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5181600" cy="4664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74320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3300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1pPr>
            <a:lvl2pPr marL="685783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50"/>
              </a:buClr>
              <a:buFont typeface="Wingdings" panose="05000000000000000000" pitchFamily="2" charset="2"/>
              <a:buChar char=""/>
              <a:defRPr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2pPr>
            <a:lvl3pPr marL="1142971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F0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3pPr>
            <a:lvl4pPr marL="1600160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4pPr>
            <a:lvl5pPr marL="2057349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5pPr>
            <a:lvl6pPr marL="2514537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Double Ratchet</a:t>
            </a:r>
            <a:r>
              <a:rPr lang="ko-KR" altLang="en-US" dirty="0"/>
              <a:t>의 핵심은 옆과 같은 </a:t>
            </a:r>
            <a:r>
              <a:rPr lang="en-US" altLang="ko-KR" dirty="0"/>
              <a:t>KDF chain </a:t>
            </a:r>
            <a:r>
              <a:rPr lang="ko-KR" altLang="en-US" dirty="0"/>
              <a:t>입니다</a:t>
            </a:r>
            <a:endParaRPr lang="en-US" altLang="ko-KR" dirty="0"/>
          </a:p>
          <a:p>
            <a:r>
              <a:rPr lang="en-US" altLang="ko-KR" dirty="0"/>
              <a:t>X3DH</a:t>
            </a:r>
            <a:r>
              <a:rPr lang="ko-KR" altLang="en-US" dirty="0"/>
              <a:t>를 앞에 넣으면 </a:t>
            </a:r>
            <a:r>
              <a:rPr lang="en-US" altLang="ko-KR" dirty="0"/>
              <a:t>KDF</a:t>
            </a:r>
            <a:r>
              <a:rPr lang="ko-KR" altLang="en-US" dirty="0"/>
              <a:t>가 두개의 </a:t>
            </a:r>
            <a:r>
              <a:rPr lang="en-US" altLang="ko-KR" dirty="0"/>
              <a:t>output</a:t>
            </a:r>
            <a:r>
              <a:rPr lang="ko-KR" altLang="en-US" dirty="0"/>
              <a:t>을 출력합니다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하나는 다음 </a:t>
            </a:r>
            <a:r>
              <a:rPr lang="en-US" altLang="ko-KR" dirty="0"/>
              <a:t>KDF</a:t>
            </a:r>
            <a:r>
              <a:rPr lang="ko-KR" altLang="en-US" dirty="0"/>
              <a:t>에 쓸 </a:t>
            </a:r>
            <a:r>
              <a:rPr lang="en-US" altLang="ko-KR" dirty="0"/>
              <a:t>KDF key</a:t>
            </a:r>
          </a:p>
          <a:p>
            <a:r>
              <a:rPr lang="ko-KR" altLang="en-US" dirty="0"/>
              <a:t>하나는 메시지에 쓸 </a:t>
            </a:r>
            <a:r>
              <a:rPr lang="en-US" altLang="ko-KR" dirty="0"/>
              <a:t>Output key</a:t>
            </a:r>
          </a:p>
          <a:p>
            <a:r>
              <a:rPr lang="en-US" altLang="ko-KR" dirty="0"/>
              <a:t>Double ratchet</a:t>
            </a:r>
            <a:r>
              <a:rPr lang="ko-KR" altLang="en-US" dirty="0"/>
              <a:t>에서는 이러한 </a:t>
            </a:r>
            <a:r>
              <a:rPr lang="en-US" altLang="ko-KR" dirty="0"/>
              <a:t>chain</a:t>
            </a:r>
            <a:r>
              <a:rPr lang="ko-KR" altLang="en-US" dirty="0"/>
              <a:t>을 </a:t>
            </a:r>
            <a:r>
              <a:rPr lang="en-US" altLang="ko-KR" dirty="0"/>
              <a:t>3</a:t>
            </a:r>
            <a:r>
              <a:rPr lang="ko-KR" altLang="en-US" dirty="0"/>
              <a:t>개 사용한다 </a:t>
            </a:r>
            <a:r>
              <a:rPr lang="en-US" altLang="ko-KR" dirty="0"/>
              <a:t>-&gt; root chain, sending chain, receiving chain</a:t>
            </a:r>
          </a:p>
        </p:txBody>
      </p:sp>
      <p:pic>
        <p:nvPicPr>
          <p:cNvPr id="2050" name="Picture 2" descr="text">
            <a:extLst>
              <a:ext uri="{FF2B5EF4-FFF2-40B4-BE49-F238E27FC236}">
                <a16:creationId xmlns:a16="http://schemas.microsoft.com/office/drawing/2014/main" id="{61F02196-DECC-4208-9235-153C006EDA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6792" y="1825624"/>
            <a:ext cx="4652415" cy="4664075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3DD760-CC7B-410C-9E07-D639D68A7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35936" y="6401936"/>
            <a:ext cx="432000" cy="432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54E144D-7BE3-4587-AE5C-281CCC911056}" type="slidenum">
              <a:rPr lang="en-US" smtClean="0"/>
              <a:pPr>
                <a:spcAft>
                  <a:spcPts val="600"/>
                </a:spcAft>
              </a:pPr>
              <a:t>15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6E08A-4135-4DFE-9158-DC8701BB7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068" y="6524949"/>
            <a:ext cx="1553349" cy="2956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latin typeface="+mn-lt"/>
                <a:ea typeface="+mn-ea"/>
                <a:cs typeface="+mn-cs"/>
              </a:rPr>
              <a:t>Hacker’s In inTrusion</a:t>
            </a:r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B0B69188-9372-49ED-85C6-E888D1010739}"/>
              </a:ext>
            </a:extLst>
          </p:cNvPr>
          <p:cNvSpPr txBox="1">
            <a:spLocks/>
          </p:cNvSpPr>
          <p:nvPr/>
        </p:nvSpPr>
        <p:spPr>
          <a:xfrm>
            <a:off x="838200" y="1795192"/>
            <a:ext cx="9520003" cy="4664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74320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3300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1pPr>
            <a:lvl2pPr marL="685783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50"/>
              </a:buClr>
              <a:buFont typeface="Wingdings" panose="05000000000000000000" pitchFamily="2" charset="2"/>
              <a:buChar char=""/>
              <a:defRPr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2pPr>
            <a:lvl3pPr marL="1142971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F0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3pPr>
            <a:lvl4pPr marL="1600160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4pPr>
            <a:lvl5pPr marL="2057349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5pPr>
            <a:lvl6pPr marL="2514537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AutoNum type="arabicPeriod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804841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83B0AF2-5C4D-47F6-988A-1801B4C9D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Diffie-Hellman ratchet</a:t>
            </a:r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F917EDA2-CA63-4D25-9EA2-E147A5E26C40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5181600" cy="4664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74320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3300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1pPr>
            <a:lvl2pPr marL="685783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50"/>
              </a:buClr>
              <a:buFont typeface="Wingdings" panose="05000000000000000000" pitchFamily="2" charset="2"/>
              <a:buChar char=""/>
              <a:defRPr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2pPr>
            <a:lvl3pPr marL="1142971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F0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3pPr>
            <a:lvl4pPr marL="1600160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4pPr>
            <a:lvl5pPr marL="2057349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5pPr>
            <a:lvl6pPr marL="2514537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3DD760-CC7B-410C-9E07-D639D68A7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35936" y="6401936"/>
            <a:ext cx="432000" cy="432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54E144D-7BE3-4587-AE5C-281CCC911056}" type="slidenum">
              <a:rPr lang="en-US" smtClean="0"/>
              <a:pPr>
                <a:spcAft>
                  <a:spcPts val="600"/>
                </a:spcAft>
              </a:pPr>
              <a:t>16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6E08A-4135-4DFE-9158-DC8701BB7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068" y="6524949"/>
            <a:ext cx="1553349" cy="2956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latin typeface="+mn-lt"/>
                <a:ea typeface="+mn-ea"/>
                <a:cs typeface="+mn-cs"/>
              </a:rPr>
              <a:t>Hacker’s In inTrusion</a:t>
            </a:r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B0B69188-9372-49ED-85C6-E888D1010739}"/>
              </a:ext>
            </a:extLst>
          </p:cNvPr>
          <p:cNvSpPr txBox="1">
            <a:spLocks/>
          </p:cNvSpPr>
          <p:nvPr/>
        </p:nvSpPr>
        <p:spPr>
          <a:xfrm>
            <a:off x="838200" y="1795192"/>
            <a:ext cx="9520003" cy="4664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74320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3300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1pPr>
            <a:lvl2pPr marL="685783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50"/>
              </a:buClr>
              <a:buFont typeface="Wingdings" panose="05000000000000000000" pitchFamily="2" charset="2"/>
              <a:buChar char=""/>
              <a:defRPr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2pPr>
            <a:lvl3pPr marL="1142971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F0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3pPr>
            <a:lvl4pPr marL="1600160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4pPr>
            <a:lvl5pPr marL="2057349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5pPr>
            <a:lvl6pPr marL="2514537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AutoNum type="arabicPeriod"/>
            </a:pPr>
            <a:endParaRPr lang="en-US" altLang="ko-KR" dirty="0"/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75EB58C1-62D4-48EE-8848-A00AC0E29AAA}"/>
              </a:ext>
            </a:extLst>
          </p:cNvPr>
          <p:cNvSpPr txBox="1">
            <a:spLocks/>
          </p:cNvSpPr>
          <p:nvPr/>
        </p:nvSpPr>
        <p:spPr>
          <a:xfrm>
            <a:off x="990599" y="1978025"/>
            <a:ext cx="8767355" cy="4664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74320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3300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1pPr>
            <a:lvl2pPr marL="685783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50"/>
              </a:buClr>
              <a:buFont typeface="Wingdings" panose="05000000000000000000" pitchFamily="2" charset="2"/>
              <a:buChar char=""/>
              <a:defRPr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2pPr>
            <a:lvl3pPr marL="1142971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F0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3pPr>
            <a:lvl4pPr marL="1600160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4pPr>
            <a:lvl5pPr marL="2057349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5pPr>
            <a:lvl6pPr marL="2514537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Alice</a:t>
            </a:r>
            <a:r>
              <a:rPr lang="ko-KR" altLang="en-US" dirty="0"/>
              <a:t>와 </a:t>
            </a:r>
            <a:r>
              <a:rPr lang="en-US" altLang="ko-KR" dirty="0"/>
              <a:t>Bob</a:t>
            </a:r>
            <a:r>
              <a:rPr lang="ko-KR" altLang="en-US" dirty="0"/>
              <a:t>이 매번 </a:t>
            </a:r>
            <a:r>
              <a:rPr lang="en-US" altLang="ko-KR" dirty="0"/>
              <a:t>message</a:t>
            </a:r>
            <a:r>
              <a:rPr lang="ko-KR" altLang="en-US" dirty="0"/>
              <a:t>를 교환할 때 마다 매번 </a:t>
            </a:r>
            <a:r>
              <a:rPr lang="en-US" altLang="ko-KR" dirty="0"/>
              <a:t>Diffie-</a:t>
            </a:r>
            <a:r>
              <a:rPr lang="en-US" altLang="ko-KR" dirty="0" err="1"/>
              <a:t>hellman</a:t>
            </a:r>
            <a:r>
              <a:rPr lang="en-US" altLang="ko-KR" dirty="0"/>
              <a:t> public key </a:t>
            </a:r>
            <a:r>
              <a:rPr lang="ko-KR" altLang="en-US" dirty="0"/>
              <a:t>공유가 일어난다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이후 </a:t>
            </a:r>
            <a:r>
              <a:rPr lang="ko-KR" altLang="en-US" dirty="0" err="1"/>
              <a:t>공유값을</a:t>
            </a:r>
            <a:r>
              <a:rPr lang="ko-KR" altLang="en-US" dirty="0"/>
              <a:t> 계산 한 뒤 </a:t>
            </a:r>
            <a:r>
              <a:rPr lang="en-US" altLang="ko-KR" dirty="0"/>
              <a:t>Root chain</a:t>
            </a:r>
            <a:r>
              <a:rPr lang="ko-KR" altLang="en-US" dirty="0"/>
              <a:t>에 이 값을 넣어준다</a:t>
            </a:r>
            <a:endParaRPr lang="en-US" altLang="ko-KR" dirty="0"/>
          </a:p>
          <a:p>
            <a:r>
              <a:rPr lang="ko-KR" altLang="en-US" dirty="0"/>
              <a:t>이 </a:t>
            </a:r>
            <a:r>
              <a:rPr lang="en-US" altLang="ko-KR" dirty="0"/>
              <a:t>chain</a:t>
            </a:r>
            <a:r>
              <a:rPr lang="ko-KR" altLang="en-US" dirty="0"/>
              <a:t>을 </a:t>
            </a:r>
            <a:r>
              <a:rPr lang="en-US" altLang="ko-KR" dirty="0"/>
              <a:t>Diffie-</a:t>
            </a:r>
            <a:r>
              <a:rPr lang="en-US" altLang="ko-KR" dirty="0" err="1"/>
              <a:t>hellman</a:t>
            </a:r>
            <a:r>
              <a:rPr lang="en-US" altLang="ko-KR" dirty="0"/>
              <a:t> ratchet </a:t>
            </a:r>
            <a:r>
              <a:rPr lang="ko-KR" altLang="en-US" dirty="0"/>
              <a:t>이라고 부른다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root chain</a:t>
            </a:r>
            <a:r>
              <a:rPr lang="ko-KR" altLang="en-US" dirty="0"/>
              <a:t>으로 나온</a:t>
            </a:r>
            <a:r>
              <a:rPr lang="en-US" altLang="ko-KR" dirty="0"/>
              <a:t>key </a:t>
            </a:r>
            <a:r>
              <a:rPr lang="ko-KR" altLang="en-US" dirty="0"/>
              <a:t>두개 중 하나는 다음 </a:t>
            </a:r>
            <a:r>
              <a:rPr lang="en-US" altLang="ko-KR" dirty="0"/>
              <a:t>chain</a:t>
            </a:r>
            <a:r>
              <a:rPr lang="ko-KR" altLang="en-US" dirty="0"/>
              <a:t>으로 하나는 </a:t>
            </a:r>
            <a:r>
              <a:rPr lang="en-US" altLang="ko-KR" dirty="0"/>
              <a:t>receiving chain, sending chain</a:t>
            </a:r>
            <a:r>
              <a:rPr lang="ko-KR" altLang="en-US" dirty="0"/>
              <a:t>의 </a:t>
            </a:r>
            <a:r>
              <a:rPr lang="en-US" altLang="ko-KR" dirty="0"/>
              <a:t>input</a:t>
            </a:r>
            <a:r>
              <a:rPr lang="ko-KR" altLang="en-US" dirty="0"/>
              <a:t>에 사용된다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390368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83B0AF2-5C4D-47F6-988A-1801B4C9D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Diffie-Hellman ratchet#2</a:t>
            </a:r>
          </a:p>
        </p:txBody>
      </p:sp>
      <p:pic>
        <p:nvPicPr>
          <p:cNvPr id="1030" name="Picture 6" descr="text">
            <a:extLst>
              <a:ext uri="{FF2B5EF4-FFF2-40B4-BE49-F238E27FC236}">
                <a16:creationId xmlns:a16="http://schemas.microsoft.com/office/drawing/2014/main" id="{CF616C79-0B2A-470F-BD25-9C46A0AE42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2742" y="1690692"/>
            <a:ext cx="4567483" cy="4498971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text">
            <a:extLst>
              <a:ext uri="{FF2B5EF4-FFF2-40B4-BE49-F238E27FC236}">
                <a16:creationId xmlns:a16="http://schemas.microsoft.com/office/drawing/2014/main" id="{01B8C6F9-C148-44D3-A39D-CADBF9BF11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60976" y="2079816"/>
            <a:ext cx="4792824" cy="4109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3DD760-CC7B-410C-9E07-D639D68A770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723471" y="6388585"/>
            <a:ext cx="430429" cy="432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54E144D-7BE3-4587-AE5C-281CCC911056}" type="slidenum">
              <a:rPr lang="en-US" smtClean="0"/>
              <a:pPr>
                <a:spcAft>
                  <a:spcPts val="600"/>
                </a:spcAft>
              </a:pPr>
              <a:t>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6E08A-4135-4DFE-9158-DC8701BB725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6068" y="6524949"/>
            <a:ext cx="1553349" cy="2956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/>
              <a:t>Hacker’s In inTrusion</a:t>
            </a:r>
          </a:p>
        </p:txBody>
      </p:sp>
    </p:spTree>
    <p:extLst>
      <p:ext uri="{BB962C8B-B14F-4D97-AF65-F5344CB8AC3E}">
        <p14:creationId xmlns:p14="http://schemas.microsoft.com/office/powerpoint/2010/main" val="25445208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83B0AF2-5C4D-47F6-988A-1801B4C9D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Symmetric-key ratchet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75EB58C1-62D4-48EE-8848-A00AC0E29AAA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5181600" cy="4664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74320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3300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1pPr>
            <a:lvl2pPr marL="685783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50"/>
              </a:buClr>
              <a:buFont typeface="Wingdings" panose="05000000000000000000" pitchFamily="2" charset="2"/>
              <a:buChar char=""/>
              <a:defRPr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2pPr>
            <a:lvl3pPr marL="1142971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F0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3pPr>
            <a:lvl4pPr marL="1600160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4pPr>
            <a:lvl5pPr marL="2057349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5pPr>
            <a:lvl6pPr marL="2514537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이렇게 구해낸 </a:t>
            </a:r>
            <a:r>
              <a:rPr lang="en-US" altLang="ko-KR" dirty="0"/>
              <a:t>key</a:t>
            </a:r>
            <a:r>
              <a:rPr lang="ko-KR" altLang="en-US" dirty="0"/>
              <a:t>를 오른쪽과 같은 </a:t>
            </a:r>
            <a:r>
              <a:rPr lang="en-US" altLang="ko-KR" dirty="0"/>
              <a:t>KDF</a:t>
            </a:r>
            <a:r>
              <a:rPr lang="ko-KR" altLang="en-US" dirty="0"/>
              <a:t>에 넣어 주면서 메시지를 </a:t>
            </a:r>
            <a:r>
              <a:rPr lang="ko-KR" altLang="en-US" dirty="0" err="1"/>
              <a:t>보낼때는</a:t>
            </a:r>
            <a:r>
              <a:rPr lang="ko-KR" altLang="en-US" dirty="0"/>
              <a:t> </a:t>
            </a:r>
            <a:r>
              <a:rPr lang="en-US" altLang="ko-KR" dirty="0"/>
              <a:t>sending chain</a:t>
            </a:r>
            <a:r>
              <a:rPr lang="ko-KR" altLang="en-US" dirty="0"/>
              <a:t>을 </a:t>
            </a:r>
            <a:r>
              <a:rPr lang="ko-KR" altLang="en-US" dirty="0" err="1"/>
              <a:t>받을때는</a:t>
            </a:r>
            <a:r>
              <a:rPr lang="ko-KR" altLang="en-US" dirty="0"/>
              <a:t> </a:t>
            </a:r>
            <a:r>
              <a:rPr lang="en-US" altLang="ko-KR" dirty="0"/>
              <a:t>receiving chain</a:t>
            </a:r>
            <a:r>
              <a:rPr lang="ko-KR" altLang="en-US" dirty="0"/>
              <a:t>을 사용해준다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Message key</a:t>
            </a:r>
            <a:r>
              <a:rPr lang="ko-KR" altLang="en-US" dirty="0"/>
              <a:t>는 </a:t>
            </a:r>
            <a:r>
              <a:rPr lang="en-US" altLang="ko-KR" dirty="0"/>
              <a:t>key driven</a:t>
            </a:r>
            <a:r>
              <a:rPr lang="ko-KR" altLang="en-US" dirty="0"/>
              <a:t>에 쓰이지 않으므로</a:t>
            </a:r>
            <a:r>
              <a:rPr lang="en-US" altLang="ko-KR" dirty="0"/>
              <a:t>, </a:t>
            </a:r>
            <a:r>
              <a:rPr lang="ko-KR" altLang="en-US" dirty="0"/>
              <a:t>저장해도 상관이 없다 </a:t>
            </a:r>
            <a:endParaRPr lang="en-US" altLang="ko-KR" dirty="0"/>
          </a:p>
        </p:txBody>
      </p:sp>
      <p:pic>
        <p:nvPicPr>
          <p:cNvPr id="2050" name="Picture 2" descr="text">
            <a:extLst>
              <a:ext uri="{FF2B5EF4-FFF2-40B4-BE49-F238E27FC236}">
                <a16:creationId xmlns:a16="http://schemas.microsoft.com/office/drawing/2014/main" id="{E1E00953-5D76-4291-A8ED-9948FFA3A3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72200" y="2246946"/>
            <a:ext cx="5181600" cy="3821430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3DD760-CC7B-410C-9E07-D639D68A7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35936" y="6401936"/>
            <a:ext cx="432000" cy="432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54E144D-7BE3-4587-AE5C-281CCC911056}" type="slidenum">
              <a:rPr lang="en-US" smtClean="0"/>
              <a:pPr>
                <a:spcAft>
                  <a:spcPts val="600"/>
                </a:spcAft>
              </a:pPr>
              <a:t>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6E08A-4135-4DFE-9158-DC8701BB7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068" y="6524949"/>
            <a:ext cx="1553349" cy="2956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latin typeface="+mn-lt"/>
                <a:ea typeface="+mn-ea"/>
                <a:cs typeface="+mn-cs"/>
              </a:rPr>
              <a:t>Hacker’s In inTrusion</a:t>
            </a:r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F917EDA2-CA63-4D25-9EA2-E147A5E26C40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5181600" cy="4664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74320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3300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1pPr>
            <a:lvl2pPr marL="685783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50"/>
              </a:buClr>
              <a:buFont typeface="Wingdings" panose="05000000000000000000" pitchFamily="2" charset="2"/>
              <a:buChar char=""/>
              <a:defRPr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2pPr>
            <a:lvl3pPr marL="1142971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F0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3pPr>
            <a:lvl4pPr marL="1600160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4pPr>
            <a:lvl5pPr marL="2057349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5pPr>
            <a:lvl6pPr marL="2514537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/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B0B69188-9372-49ED-85C6-E888D1010739}"/>
              </a:ext>
            </a:extLst>
          </p:cNvPr>
          <p:cNvSpPr txBox="1">
            <a:spLocks/>
          </p:cNvSpPr>
          <p:nvPr/>
        </p:nvSpPr>
        <p:spPr>
          <a:xfrm>
            <a:off x="838200" y="1795192"/>
            <a:ext cx="9520003" cy="4664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74320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3300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1pPr>
            <a:lvl2pPr marL="685783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50"/>
              </a:buClr>
              <a:buFont typeface="Wingdings" panose="05000000000000000000" pitchFamily="2" charset="2"/>
              <a:buChar char=""/>
              <a:defRPr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2pPr>
            <a:lvl3pPr marL="1142971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F0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3pPr>
            <a:lvl4pPr marL="1600160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4pPr>
            <a:lvl5pPr marL="2057349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5pPr>
            <a:lvl6pPr marL="2514537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AutoNum type="arabicPeriod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504489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83B0AF2-5C4D-47F6-988A-1801B4C9D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Entire process</a:t>
            </a:r>
          </a:p>
        </p:txBody>
      </p:sp>
      <p:pic>
        <p:nvPicPr>
          <p:cNvPr id="3076" name="Picture 4" descr="text">
            <a:extLst>
              <a:ext uri="{FF2B5EF4-FFF2-40B4-BE49-F238E27FC236}">
                <a16:creationId xmlns:a16="http://schemas.microsoft.com/office/drawing/2014/main" id="{B67EB7A3-6B9E-4233-BEE0-7C79C5207D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22412" y="1825624"/>
            <a:ext cx="5347176" cy="4638676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3DD760-CC7B-410C-9E07-D639D68A7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3471" y="6388585"/>
            <a:ext cx="430429" cy="43200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654E144D-7BE3-4587-AE5C-281CCC911056}" type="slidenum">
              <a:rPr lang="en-US" smtClean="0"/>
              <a:pPr>
                <a:spcAft>
                  <a:spcPts val="600"/>
                </a:spcAft>
              </a:pPr>
              <a:t>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6E08A-4135-4DFE-9158-DC8701BB7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068" y="6524949"/>
            <a:ext cx="1553349" cy="295636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Hacker’s In </a:t>
            </a:r>
            <a:r>
              <a:rPr lang="en-US" dirty="0" err="1"/>
              <a:t>inTrusion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532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A39DF7-E8C5-4B6E-813D-7073D81BE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이전</a:t>
            </a:r>
            <a:r>
              <a:rPr lang="en-US" altLang="ko-KR" dirty="0"/>
              <a:t> Conclusion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585AE9-BBDD-41D7-B447-30A7603FC9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Foundation – </a:t>
            </a:r>
            <a:r>
              <a:rPr lang="en-US" altLang="ko-KR" dirty="0" err="1"/>
              <a:t>lokinet</a:t>
            </a:r>
            <a:r>
              <a:rPr lang="en-US" altLang="ko-KR" dirty="0"/>
              <a:t>, onion routing</a:t>
            </a:r>
          </a:p>
          <a:p>
            <a:r>
              <a:rPr lang="en-US" altLang="ko-KR" dirty="0"/>
              <a:t>Message Storage – swarm, id</a:t>
            </a:r>
          </a:p>
          <a:p>
            <a:r>
              <a:rPr lang="en-US" altLang="ko-KR" dirty="0"/>
              <a:t>Message Routing – sync, async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C0CCEE1-A0BC-4B1D-89CA-CC3BC8AEE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449D90-37B9-4D2A-BD11-A9CBD70D1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Hacker’s In inTrusion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6413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83B0AF2-5C4D-47F6-988A-1801B4C9D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Double </a:t>
            </a:r>
            <a:r>
              <a:rPr lang="en-US"/>
              <a:t>Retchet</a:t>
            </a:r>
            <a:r>
              <a:rPr lang="en-US" dirty="0"/>
              <a:t> header encryption</a:t>
            </a:r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F917EDA2-CA63-4D25-9EA2-E147A5E26C40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5181600" cy="4664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74320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3300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1pPr>
            <a:lvl2pPr marL="685783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50"/>
              </a:buClr>
              <a:buFont typeface="Wingdings" panose="05000000000000000000" pitchFamily="2" charset="2"/>
              <a:buChar char=""/>
              <a:defRPr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2pPr>
            <a:lvl3pPr marL="1142971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F0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3pPr>
            <a:lvl4pPr marL="1600160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4pPr>
            <a:lvl5pPr marL="2057349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5pPr>
            <a:lvl6pPr marL="2514537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Out of order message</a:t>
            </a:r>
            <a:r>
              <a:rPr lang="ko-KR" altLang="en-US" dirty="0"/>
              <a:t>를 위해서 </a:t>
            </a:r>
            <a:r>
              <a:rPr lang="en-US" altLang="ko-KR" dirty="0"/>
              <a:t>double ratchet algorithm</a:t>
            </a:r>
            <a:r>
              <a:rPr lang="ko-KR" altLang="en-US" dirty="0"/>
              <a:t>은 전 </a:t>
            </a:r>
            <a:r>
              <a:rPr lang="en-US" altLang="ko-KR" dirty="0"/>
              <a:t>chain</a:t>
            </a:r>
            <a:r>
              <a:rPr lang="ko-KR" altLang="en-US" dirty="0"/>
              <a:t>의 길이인 </a:t>
            </a:r>
            <a:r>
              <a:rPr lang="en-US" altLang="ko-KR" dirty="0"/>
              <a:t>PN, </a:t>
            </a:r>
            <a:r>
              <a:rPr lang="ko-KR" altLang="en-US" dirty="0"/>
              <a:t>현재 </a:t>
            </a:r>
            <a:r>
              <a:rPr lang="en-US" altLang="ko-KR" dirty="0"/>
              <a:t>chain</a:t>
            </a:r>
            <a:r>
              <a:rPr lang="ko-KR" altLang="en-US" dirty="0"/>
              <a:t>에서 몇 번째 </a:t>
            </a:r>
            <a:r>
              <a:rPr lang="en-US" altLang="ko-KR" dirty="0"/>
              <a:t>order</a:t>
            </a:r>
            <a:r>
              <a:rPr lang="ko-KR" altLang="en-US" dirty="0"/>
              <a:t>인지를 나타내는 </a:t>
            </a:r>
            <a:r>
              <a:rPr lang="en-US" altLang="ko-KR" dirty="0"/>
              <a:t>N</a:t>
            </a:r>
            <a:r>
              <a:rPr lang="ko-KR" altLang="en-US" dirty="0"/>
              <a:t>값을 헤더로 사용한다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이러한 헤더도 메시지의 완벽한 보안을 위해</a:t>
            </a:r>
            <a:r>
              <a:rPr lang="en-US" altLang="ko-KR" dirty="0"/>
              <a:t>(</a:t>
            </a:r>
            <a:r>
              <a:rPr lang="ko-KR" altLang="en-US" dirty="0"/>
              <a:t>키 값과 </a:t>
            </a:r>
            <a:r>
              <a:rPr lang="ko-KR" altLang="en-US" dirty="0" err="1"/>
              <a:t>헤더값을</a:t>
            </a:r>
            <a:r>
              <a:rPr lang="ko-KR" altLang="en-US" dirty="0"/>
              <a:t> 알면</a:t>
            </a:r>
            <a:r>
              <a:rPr lang="en-US" altLang="ko-KR" dirty="0"/>
              <a:t>, </a:t>
            </a:r>
            <a:r>
              <a:rPr lang="ko-KR" altLang="en-US" dirty="0"/>
              <a:t>해당 </a:t>
            </a:r>
            <a:r>
              <a:rPr lang="en-US" altLang="ko-KR" dirty="0"/>
              <a:t>chain</a:t>
            </a:r>
            <a:r>
              <a:rPr lang="ko-KR" altLang="en-US" dirty="0"/>
              <a:t>으 </a:t>
            </a:r>
            <a:r>
              <a:rPr lang="en-US" altLang="ko-KR" dirty="0"/>
              <a:t>message </a:t>
            </a:r>
            <a:r>
              <a:rPr lang="ko-KR" altLang="en-US" dirty="0"/>
              <a:t>값을 몇몇 알아 </a:t>
            </a:r>
            <a:r>
              <a:rPr lang="ko-KR" altLang="en-US" dirty="0" err="1"/>
              <a:t>낼수</a:t>
            </a:r>
            <a:r>
              <a:rPr lang="ko-KR" altLang="en-US" dirty="0"/>
              <a:t> </a:t>
            </a:r>
            <a:r>
              <a:rPr lang="ko-KR" altLang="en-US" dirty="0" err="1"/>
              <a:t>도있으므로</a:t>
            </a:r>
            <a:r>
              <a:rPr lang="en-US" altLang="ko-KR" dirty="0"/>
              <a:t>)</a:t>
            </a:r>
            <a:r>
              <a:rPr lang="ko-KR" altLang="en-US" dirty="0"/>
              <a:t> 암호화를 진행한다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루트 체인의 값을 헤더 </a:t>
            </a:r>
            <a:r>
              <a:rPr lang="en-US" altLang="ko-KR" dirty="0"/>
              <a:t>encryption</a:t>
            </a:r>
            <a:r>
              <a:rPr lang="ko-KR" altLang="en-US" dirty="0"/>
              <a:t>에 사용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4098" name="Picture 2" descr="text">
            <a:extLst>
              <a:ext uri="{FF2B5EF4-FFF2-40B4-BE49-F238E27FC236}">
                <a16:creationId xmlns:a16="http://schemas.microsoft.com/office/drawing/2014/main" id="{1D678E19-9A76-44C7-AA77-25512D9732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72200" y="3412807"/>
            <a:ext cx="5181600" cy="1489709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3DD760-CC7B-410C-9E07-D639D68A7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35936" y="6401936"/>
            <a:ext cx="432000" cy="432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54E144D-7BE3-4587-AE5C-281CCC911056}" type="slidenum">
              <a:rPr lang="en-US" smtClean="0"/>
              <a:pPr>
                <a:spcAft>
                  <a:spcPts val="600"/>
                </a:spcAft>
              </a:pPr>
              <a:t>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6E08A-4135-4DFE-9158-DC8701BB7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068" y="6524949"/>
            <a:ext cx="1553349" cy="2956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latin typeface="+mn-lt"/>
                <a:ea typeface="+mn-ea"/>
                <a:cs typeface="+mn-cs"/>
              </a:rPr>
              <a:t>Hacker’s In inTrusion</a:t>
            </a:r>
          </a:p>
        </p:txBody>
      </p:sp>
    </p:spTree>
    <p:extLst>
      <p:ext uri="{BB962C8B-B14F-4D97-AF65-F5344CB8AC3E}">
        <p14:creationId xmlns:p14="http://schemas.microsoft.com/office/powerpoint/2010/main" val="10891157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8F372CC3-CFD1-4737-AA63-BA01CE410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Group chatting</a:t>
            </a:r>
            <a:endParaRPr lang="ko-KR" altLang="en-US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3CE756CF-05D4-4E44-A1A7-ECECF6127F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9474381-4E48-4572-AC72-7EFC2AD1BD7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t>21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FB8B67-518F-4EA4-A8B8-20882367C98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Hacker’s In inTrusion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7098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0F8D5CE-1C69-483A-A9DD-7A92693B2D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22525"/>
            <a:ext cx="5740400" cy="34417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52F3496-55F7-488F-9AD1-315CF2BDAD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0038" y="2422525"/>
            <a:ext cx="4703763" cy="344170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C83B0AF2-5C4D-47F6-988A-1801B4C9D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Client-side fanout vs Server-side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3DD760-CC7B-410C-9E07-D639D68A7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3471" y="6388585"/>
            <a:ext cx="430429" cy="432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54E144D-7BE3-4587-AE5C-281CCC911056}" type="slidenum">
              <a:rPr lang="en-US" smtClean="0"/>
              <a:pPr>
                <a:spcAft>
                  <a:spcPts val="600"/>
                </a:spcAft>
              </a:pPr>
              <a:t>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6E08A-4135-4DFE-9158-DC8701BB7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068" y="6524949"/>
            <a:ext cx="1553349" cy="2956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/>
              <a:t>Hacker’s In inTrusion</a:t>
            </a:r>
          </a:p>
        </p:txBody>
      </p:sp>
    </p:spTree>
    <p:extLst>
      <p:ext uri="{BB962C8B-B14F-4D97-AF65-F5344CB8AC3E}">
        <p14:creationId xmlns:p14="http://schemas.microsoft.com/office/powerpoint/2010/main" val="38564535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83B0AF2-5C4D-47F6-988A-1801B4C9D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E2EE On group chatting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3DD760-CC7B-410C-9E07-D639D68A7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3471" y="6388585"/>
            <a:ext cx="430429" cy="432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54E144D-7BE3-4587-AE5C-281CCC911056}" type="slidenum">
              <a:rPr lang="en-US" smtClean="0"/>
              <a:pPr>
                <a:spcAft>
                  <a:spcPts val="600"/>
                </a:spcAft>
              </a:pPr>
              <a:t>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6E08A-4135-4DFE-9158-DC8701BB7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068" y="6524949"/>
            <a:ext cx="1553349" cy="2956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/>
              <a:t>Hacker’s In inTrusion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89CE3BF-ACDC-4E39-989E-BD0AAC9AE65B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9442269" cy="4664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74320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3300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1pPr>
            <a:lvl2pPr marL="685783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50"/>
              </a:buClr>
              <a:buFont typeface="Wingdings" panose="05000000000000000000" pitchFamily="2" charset="2"/>
              <a:buChar char=""/>
              <a:defRPr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2pPr>
            <a:lvl3pPr marL="1142971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F0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3pPr>
            <a:lvl4pPr marL="1600160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4pPr>
            <a:lvl5pPr marL="2057349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5pPr>
            <a:lvl6pPr marL="2514537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/>
              <a:t>1. </a:t>
            </a:r>
            <a:r>
              <a:rPr lang="ko-KR" altLang="en-US" dirty="0"/>
              <a:t>가장 간단히 </a:t>
            </a:r>
            <a:r>
              <a:rPr lang="en-US" altLang="ko-KR" dirty="0"/>
              <a:t>E2EE</a:t>
            </a:r>
            <a:r>
              <a:rPr lang="ko-KR" altLang="en-US" dirty="0"/>
              <a:t>를 </a:t>
            </a:r>
            <a:r>
              <a:rPr lang="en-US" altLang="ko-KR" dirty="0"/>
              <a:t>group chatting</a:t>
            </a:r>
            <a:r>
              <a:rPr lang="ko-KR" altLang="en-US" dirty="0"/>
              <a:t>에 적용하는 방법은 </a:t>
            </a:r>
            <a:r>
              <a:rPr lang="en-US" altLang="ko-KR" dirty="0"/>
              <a:t>group chatting</a:t>
            </a:r>
            <a:r>
              <a:rPr lang="ko-KR" altLang="en-US" dirty="0"/>
              <a:t>의 모든 멤버에게 각각 </a:t>
            </a:r>
            <a:r>
              <a:rPr lang="en-US" altLang="ko-KR" dirty="0"/>
              <a:t>signal protocol</a:t>
            </a:r>
            <a:r>
              <a:rPr lang="ko-KR" altLang="en-US" dirty="0"/>
              <a:t>을 적용하는 걸 것이다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하지만 이것은 </a:t>
            </a:r>
            <a:r>
              <a:rPr lang="en-US" altLang="ko-KR" dirty="0" err="1"/>
              <a:t>mobilephone</a:t>
            </a:r>
            <a:r>
              <a:rPr lang="ko-KR" altLang="en-US" dirty="0"/>
              <a:t>에게는 지나치게 부담되는 방법이다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2. </a:t>
            </a:r>
            <a:r>
              <a:rPr lang="ko-KR" altLang="en-US" dirty="0"/>
              <a:t>다른 방법은 </a:t>
            </a:r>
            <a:r>
              <a:rPr lang="en-US" altLang="ko-KR" dirty="0" err="1"/>
              <a:t>Whats</a:t>
            </a:r>
            <a:r>
              <a:rPr lang="en-US" altLang="ko-KR" dirty="0"/>
              <a:t> app</a:t>
            </a:r>
            <a:r>
              <a:rPr lang="ko-KR" altLang="en-US" dirty="0"/>
              <a:t>에서도 사용하는  </a:t>
            </a:r>
            <a:r>
              <a:rPr lang="en-US" altLang="ko-KR" dirty="0"/>
              <a:t>Sender key</a:t>
            </a:r>
            <a:r>
              <a:rPr lang="ko-KR" altLang="en-US" dirty="0"/>
              <a:t>를 사용하는 방법이다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각 그룹마다 각각의 </a:t>
            </a:r>
            <a:r>
              <a:rPr lang="en-US" altLang="ko-KR" dirty="0"/>
              <a:t>chain key</a:t>
            </a:r>
            <a:r>
              <a:rPr lang="ko-KR" altLang="en-US" dirty="0"/>
              <a:t>와 </a:t>
            </a:r>
            <a:r>
              <a:rPr lang="en-US" altLang="ko-KR" dirty="0"/>
              <a:t>signature key</a:t>
            </a:r>
            <a:r>
              <a:rPr lang="ko-KR" altLang="en-US" dirty="0"/>
              <a:t>를 공유해서 </a:t>
            </a:r>
            <a:r>
              <a:rPr lang="en-US" altLang="ko-KR" dirty="0"/>
              <a:t>message</a:t>
            </a:r>
            <a:r>
              <a:rPr lang="ko-KR" altLang="en-US" dirty="0"/>
              <a:t>의 </a:t>
            </a:r>
            <a:r>
              <a:rPr lang="en-US" altLang="ko-KR" dirty="0"/>
              <a:t>encryption</a:t>
            </a:r>
            <a:r>
              <a:rPr lang="ko-KR" altLang="en-US" dirty="0"/>
              <a:t>을 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방법은 </a:t>
            </a:r>
            <a:r>
              <a:rPr lang="ko-KR" altLang="en-US" dirty="0" err="1"/>
              <a:t>맴버의</a:t>
            </a:r>
            <a:r>
              <a:rPr lang="ko-KR" altLang="en-US" dirty="0"/>
              <a:t> 구성이 자주 바뀌는 그룹채팅일 때 </a:t>
            </a:r>
            <a:r>
              <a:rPr lang="en-US" altLang="ko-KR" dirty="0"/>
              <a:t>key</a:t>
            </a:r>
            <a:r>
              <a:rPr lang="ko-KR" altLang="en-US" dirty="0"/>
              <a:t>를 계속 바꿔줘야 하는 문제가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465412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83B0AF2-5C4D-47F6-988A-1801B4C9D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Group chatting in Session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3DD760-CC7B-410C-9E07-D639D68A7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3471" y="6388585"/>
            <a:ext cx="430429" cy="432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54E144D-7BE3-4587-AE5C-281CCC911056}" type="slidenum">
              <a:rPr lang="en-US" smtClean="0"/>
              <a:pPr>
                <a:spcAft>
                  <a:spcPts val="600"/>
                </a:spcAft>
              </a:pPr>
              <a:t>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6E08A-4135-4DFE-9158-DC8701BB7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068" y="6524949"/>
            <a:ext cx="1553349" cy="2956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/>
              <a:t>Hacker’s In inTrusion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89CE3BF-ACDC-4E39-989E-BD0AAC9AE65B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9442269" cy="4664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74320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3300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1pPr>
            <a:lvl2pPr marL="685783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50"/>
              </a:buClr>
              <a:buFont typeface="Wingdings" panose="05000000000000000000" pitchFamily="2" charset="2"/>
              <a:buChar char=""/>
              <a:defRPr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2pPr>
            <a:lvl3pPr marL="1142971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F0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3pPr>
            <a:lvl4pPr marL="1600160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4pPr>
            <a:lvl5pPr marL="2057349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5pPr>
            <a:lvl6pPr marL="2514537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Session</a:t>
            </a:r>
            <a:r>
              <a:rPr lang="ko-KR" altLang="en-US" dirty="0"/>
              <a:t>은 </a:t>
            </a:r>
            <a:r>
              <a:rPr lang="en-US" altLang="ko-KR" dirty="0"/>
              <a:t>encryption</a:t>
            </a:r>
            <a:r>
              <a:rPr lang="ko-KR" altLang="en-US" dirty="0"/>
              <a:t>의 종류</a:t>
            </a:r>
            <a:r>
              <a:rPr lang="en-US" altLang="ko-KR" dirty="0"/>
              <a:t>, Member</a:t>
            </a:r>
            <a:r>
              <a:rPr lang="ko-KR" altLang="en-US" dirty="0"/>
              <a:t>의 수에 따라서 </a:t>
            </a:r>
            <a:r>
              <a:rPr lang="en-US" altLang="ko-KR" dirty="0"/>
              <a:t>2</a:t>
            </a:r>
            <a:r>
              <a:rPr lang="ko-KR" altLang="en-US" dirty="0"/>
              <a:t>가지 분류로 </a:t>
            </a:r>
            <a:r>
              <a:rPr lang="en-US" altLang="ko-KR" dirty="0"/>
              <a:t>group chatting</a:t>
            </a:r>
            <a:r>
              <a:rPr lang="ko-KR" altLang="en-US" dirty="0"/>
              <a:t>을 나눴습니다</a:t>
            </a:r>
            <a:endParaRPr lang="en-US" altLang="ko-KR" dirty="0"/>
          </a:p>
          <a:p>
            <a:pPr marL="457200" indent="-457200">
              <a:buAutoNum type="arabicPeriod"/>
            </a:pPr>
            <a:r>
              <a:rPr lang="en-US" altLang="ko-KR" dirty="0"/>
              <a:t>Closed Groups 3 – 500 Members -&gt; </a:t>
            </a:r>
            <a:r>
              <a:rPr lang="ko-KR" altLang="en-US" dirty="0"/>
              <a:t>전체그룹끼리 하나의 </a:t>
            </a:r>
            <a:r>
              <a:rPr lang="en-US" altLang="ko-KR" dirty="0"/>
              <a:t>Sender key</a:t>
            </a:r>
            <a:r>
              <a:rPr lang="ko-KR" altLang="en-US" dirty="0"/>
              <a:t>를 사용 </a:t>
            </a:r>
            <a:r>
              <a:rPr lang="en-US" altLang="ko-KR" dirty="0"/>
              <a:t>| Group size</a:t>
            </a:r>
            <a:r>
              <a:rPr lang="ko-KR" altLang="en-US" dirty="0"/>
              <a:t>에 상관없이 </a:t>
            </a:r>
            <a:r>
              <a:rPr lang="en-US" altLang="ko-KR" dirty="0"/>
              <a:t>random</a:t>
            </a:r>
            <a:r>
              <a:rPr lang="ko-KR" altLang="en-US" dirty="0"/>
              <a:t>한 </a:t>
            </a:r>
            <a:r>
              <a:rPr lang="en-US" altLang="ko-KR" dirty="0"/>
              <a:t>swarm</a:t>
            </a:r>
            <a:r>
              <a:rPr lang="ko-KR" altLang="en-US" dirty="0"/>
              <a:t>을 하나 정해서 그곳에 메시지를 전부 </a:t>
            </a:r>
            <a:r>
              <a:rPr lang="en-US" altLang="ko-KR" dirty="0"/>
              <a:t>store, route | </a:t>
            </a:r>
            <a:r>
              <a:rPr lang="ko-KR" altLang="en-US" dirty="0"/>
              <a:t>채팅방을 만든 사람이 자동적으로 </a:t>
            </a:r>
            <a:r>
              <a:rPr lang="en-US" altLang="ko-KR" dirty="0"/>
              <a:t>administrator</a:t>
            </a:r>
            <a:r>
              <a:rPr lang="ko-KR" altLang="en-US" dirty="0"/>
              <a:t>가 됨 </a:t>
            </a:r>
            <a:r>
              <a:rPr lang="en-US" altLang="ko-KR" dirty="0"/>
              <a:t>| </a:t>
            </a:r>
            <a:r>
              <a:rPr lang="ko-KR" altLang="en-US" dirty="0"/>
              <a:t>처음 채팅방이 만들어질 때 각 유저끼리 </a:t>
            </a:r>
            <a:r>
              <a:rPr lang="en-US" altLang="ko-KR" dirty="0"/>
              <a:t>pairwise channel </a:t>
            </a:r>
            <a:r>
              <a:rPr lang="ko-KR" altLang="en-US" dirty="0"/>
              <a:t>생성</a:t>
            </a:r>
            <a:endParaRPr lang="en-US" altLang="ko-KR" dirty="0"/>
          </a:p>
          <a:p>
            <a:pPr marL="457200" indent="-457200">
              <a:buAutoNum type="arabicPeriod"/>
            </a:pPr>
            <a:r>
              <a:rPr lang="en-US" altLang="ko-KR" dirty="0"/>
              <a:t>Open Groups – </a:t>
            </a:r>
            <a:r>
              <a:rPr lang="ko-KR" altLang="en-US" dirty="0"/>
              <a:t>그룹이 크면</a:t>
            </a:r>
            <a:r>
              <a:rPr lang="en-US" altLang="ko-KR" dirty="0"/>
              <a:t>, malicious group member</a:t>
            </a:r>
            <a:r>
              <a:rPr lang="ko-KR" altLang="en-US" dirty="0"/>
              <a:t>가 있을 가능성과 </a:t>
            </a:r>
            <a:r>
              <a:rPr lang="en-US" altLang="ko-KR" dirty="0"/>
              <a:t>compromised device</a:t>
            </a:r>
            <a:r>
              <a:rPr lang="ko-KR" altLang="en-US" dirty="0"/>
              <a:t>가 있을 가능성이 크다고 판단해서</a:t>
            </a:r>
            <a:r>
              <a:rPr lang="en-US" altLang="ko-KR" dirty="0"/>
              <a:t>, service node</a:t>
            </a:r>
            <a:r>
              <a:rPr lang="ko-KR" altLang="en-US" dirty="0"/>
              <a:t>의 사용을 포기하는 방법</a:t>
            </a:r>
            <a:r>
              <a:rPr lang="en-US" altLang="ko-KR" dirty="0"/>
              <a:t> | </a:t>
            </a:r>
            <a:r>
              <a:rPr lang="ko-KR" altLang="en-US" dirty="0"/>
              <a:t> </a:t>
            </a:r>
            <a:r>
              <a:rPr lang="en-US" altLang="ko-KR" dirty="0"/>
              <a:t>administrator</a:t>
            </a:r>
            <a:r>
              <a:rPr lang="ko-KR" altLang="en-US" dirty="0"/>
              <a:t>가 서버 호스트가 되거나</a:t>
            </a:r>
            <a:r>
              <a:rPr lang="en-US" altLang="ko-KR" dirty="0"/>
              <a:t>, </a:t>
            </a:r>
            <a:r>
              <a:rPr lang="ko-KR" altLang="en-US" dirty="0"/>
              <a:t>존재하는 서버 호스트를 통해서 </a:t>
            </a:r>
            <a:r>
              <a:rPr lang="en-US" altLang="ko-KR" dirty="0"/>
              <a:t>onion request</a:t>
            </a:r>
            <a:r>
              <a:rPr lang="ko-KR" altLang="en-US" dirty="0"/>
              <a:t>로 메시지 전달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202623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8F372CC3-CFD1-4737-AA63-BA01CE410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Multi Device</a:t>
            </a:r>
            <a:endParaRPr lang="ko-KR" altLang="en-US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3CE756CF-05D4-4E44-A1A7-ECECF6127F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9474381-4E48-4572-AC72-7EFC2AD1BD7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t>25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FB8B67-518F-4EA4-A8B8-20882367C98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Hacker’s In inTrusion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6292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83B0AF2-5C4D-47F6-988A-1801B4C9D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Device Linking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3DD760-CC7B-410C-9E07-D639D68A7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3471" y="6388585"/>
            <a:ext cx="430429" cy="432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54E144D-7BE3-4587-AE5C-281CCC911056}" type="slidenum">
              <a:rPr lang="en-US" smtClean="0"/>
              <a:pPr>
                <a:spcAft>
                  <a:spcPts val="600"/>
                </a:spcAft>
              </a:pPr>
              <a:t>26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6E08A-4135-4DFE-9158-DC8701BB7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068" y="6524949"/>
            <a:ext cx="1553349" cy="2956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/>
              <a:t>Hacker’s In inTrusion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89CE3BF-ACDC-4E39-989E-BD0AAC9AE65B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9442269" cy="4664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74320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3300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1pPr>
            <a:lvl2pPr marL="685783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50"/>
              </a:buClr>
              <a:buFont typeface="Wingdings" panose="05000000000000000000" pitchFamily="2" charset="2"/>
              <a:buChar char=""/>
              <a:defRPr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2pPr>
            <a:lvl3pPr marL="1142971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F0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3pPr>
            <a:lvl4pPr marL="1600160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4pPr>
            <a:lvl5pPr marL="2057349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5pPr>
            <a:lvl6pPr marL="2514537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Modern messaging app</a:t>
            </a:r>
            <a:r>
              <a:rPr lang="ko-KR" altLang="en-US" dirty="0"/>
              <a:t>들은 대부분 다중 </a:t>
            </a:r>
            <a:r>
              <a:rPr lang="en-US" altLang="ko-KR" dirty="0"/>
              <a:t>device</a:t>
            </a:r>
            <a:r>
              <a:rPr lang="ko-KR" altLang="en-US" dirty="0"/>
              <a:t>를 지원하고 </a:t>
            </a:r>
            <a:r>
              <a:rPr lang="en-US" altLang="ko-KR" dirty="0"/>
              <a:t>sync</a:t>
            </a:r>
            <a:r>
              <a:rPr lang="ko-KR" altLang="en-US" dirty="0"/>
              <a:t>를 맞추는 것은 필수이다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Alice</a:t>
            </a:r>
            <a:r>
              <a:rPr lang="ko-KR" altLang="en-US" dirty="0"/>
              <a:t>가 두번째 </a:t>
            </a:r>
            <a:r>
              <a:rPr lang="en-US" altLang="ko-KR" dirty="0"/>
              <a:t>device</a:t>
            </a:r>
            <a:r>
              <a:rPr lang="ko-KR" altLang="en-US" dirty="0"/>
              <a:t>를 등록할 때</a:t>
            </a:r>
            <a:r>
              <a:rPr lang="en-US" altLang="ko-KR" dirty="0"/>
              <a:t>, </a:t>
            </a:r>
            <a:r>
              <a:rPr lang="ko-KR" altLang="en-US" dirty="0"/>
              <a:t>새로운 </a:t>
            </a:r>
            <a:r>
              <a:rPr lang="en-US" altLang="ko-KR" dirty="0"/>
              <a:t>public, private key</a:t>
            </a:r>
            <a:r>
              <a:rPr lang="ko-KR" altLang="en-US" dirty="0"/>
              <a:t>를 만들고</a:t>
            </a:r>
            <a:r>
              <a:rPr lang="en-US" altLang="ko-KR" dirty="0"/>
              <a:t>, </a:t>
            </a:r>
            <a:r>
              <a:rPr lang="ko-KR" altLang="en-US" dirty="0"/>
              <a:t>서로 교환을 해서 </a:t>
            </a:r>
            <a:r>
              <a:rPr lang="en-US" altLang="ko-KR" dirty="0"/>
              <a:t>channel</a:t>
            </a:r>
            <a:r>
              <a:rPr lang="ko-KR" altLang="en-US" dirty="0"/>
              <a:t>을 만든다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이러한 과정을 </a:t>
            </a:r>
            <a:r>
              <a:rPr lang="en-US" altLang="ko-KR" dirty="0"/>
              <a:t>Device linking</a:t>
            </a:r>
            <a:r>
              <a:rPr lang="ko-KR" altLang="en-US" dirty="0"/>
              <a:t>이라고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034424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83B0AF2-5C4D-47F6-988A-1801B4C9D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Friend</a:t>
            </a:r>
            <a:r>
              <a:rPr lang="ko-KR" altLang="en-US" dirty="0"/>
              <a:t> </a:t>
            </a:r>
            <a:r>
              <a:rPr lang="en-US" altLang="ko-KR" dirty="0"/>
              <a:t>Requests between (a1, a2), (b1, b2)</a:t>
            </a:r>
            <a:endParaRPr 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8712B6D-C20C-4C9D-8051-F531A18FC0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658" y="1825624"/>
            <a:ext cx="9466684" cy="4638676"/>
          </a:xfrm>
          <a:prstGeom prst="rect">
            <a:avLst/>
          </a:prstGeom>
          <a:noFill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3DD760-CC7B-410C-9E07-D639D68A7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3471" y="6388585"/>
            <a:ext cx="430429" cy="432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54E144D-7BE3-4587-AE5C-281CCC911056}" type="slidenum">
              <a:rPr lang="en-US" smtClean="0"/>
              <a:pPr>
                <a:spcAft>
                  <a:spcPts val="600"/>
                </a:spcAft>
              </a:pPr>
              <a:t>27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6E08A-4135-4DFE-9158-DC8701BB7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068" y="6524949"/>
            <a:ext cx="1553349" cy="2956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/>
              <a:t>Hacker’s In inTrusion</a:t>
            </a:r>
          </a:p>
        </p:txBody>
      </p:sp>
    </p:spTree>
    <p:extLst>
      <p:ext uri="{BB962C8B-B14F-4D97-AF65-F5344CB8AC3E}">
        <p14:creationId xmlns:p14="http://schemas.microsoft.com/office/powerpoint/2010/main" val="20682687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83B0AF2-5C4D-47F6-988A-1801B4C9D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Sending and Receiving Messages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0E09F7D-1AEF-4599-98A5-2F4098F6FD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045" y="1825624"/>
            <a:ext cx="9663910" cy="4638676"/>
          </a:xfrm>
          <a:prstGeom prst="rect">
            <a:avLst/>
          </a:prstGeom>
          <a:noFill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3DD760-CC7B-410C-9E07-D639D68A7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3471" y="6388585"/>
            <a:ext cx="430429" cy="432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54E144D-7BE3-4587-AE5C-281CCC911056}" type="slidenum">
              <a:rPr lang="en-US" smtClean="0"/>
              <a:pPr>
                <a:spcAft>
                  <a:spcPts val="600"/>
                </a:spcAft>
              </a:pPr>
              <a:t>28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6E08A-4135-4DFE-9158-DC8701BB7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068" y="6524949"/>
            <a:ext cx="1553349" cy="2956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/>
              <a:t>Hacker’s In inTrusion</a:t>
            </a:r>
          </a:p>
        </p:txBody>
      </p:sp>
    </p:spTree>
    <p:extLst>
      <p:ext uri="{BB962C8B-B14F-4D97-AF65-F5344CB8AC3E}">
        <p14:creationId xmlns:p14="http://schemas.microsoft.com/office/powerpoint/2010/main" val="34446188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06D17E-3C45-4929-A0ED-EC6998B34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Conclusion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E4EA2F9-8752-43CA-8834-A95D5A8E8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t>29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42D347-BB42-4B85-9C77-61818700C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Hacker’s In inTrusion</a:t>
            </a:r>
            <a:endParaRPr lang="en-US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E5D3FB40-EE39-42F6-8541-8944556000FC}"/>
              </a:ext>
            </a:extLst>
          </p:cNvPr>
          <p:cNvSpPr>
            <a:spLocks noGrp="1"/>
          </p:cNvSpPr>
          <p:nvPr/>
        </p:nvSpPr>
        <p:spPr>
          <a:xfrm>
            <a:off x="802742" y="1690692"/>
            <a:ext cx="9921864" cy="4664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74320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3300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1pPr>
            <a:lvl2pPr marL="685783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50"/>
              </a:buClr>
              <a:buFont typeface="Wingdings" panose="05000000000000000000" pitchFamily="2" charset="2"/>
              <a:buChar char=""/>
              <a:defRPr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2pPr>
            <a:lvl3pPr marL="1142971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F0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3pPr>
            <a:lvl4pPr marL="1600160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4pPr>
            <a:lvl5pPr marL="2057349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5pPr>
            <a:lvl6pPr marL="2514537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Encryption Algorithm</a:t>
            </a:r>
          </a:p>
          <a:p>
            <a:pPr lvl="1"/>
            <a:r>
              <a:rPr lang="en-US" altLang="ko-KR" dirty="0"/>
              <a:t>ECDH</a:t>
            </a:r>
          </a:p>
          <a:p>
            <a:pPr lvl="1"/>
            <a:r>
              <a:rPr lang="en-US" altLang="ko-KR" dirty="0"/>
              <a:t>X3DH</a:t>
            </a:r>
          </a:p>
          <a:p>
            <a:pPr lvl="1"/>
            <a:r>
              <a:rPr lang="en-US" altLang="ko-KR" dirty="0"/>
              <a:t>Double Ratchet</a:t>
            </a:r>
          </a:p>
          <a:p>
            <a:r>
              <a:rPr lang="en-US" altLang="ko-KR" dirty="0"/>
              <a:t>Additional Function</a:t>
            </a:r>
          </a:p>
          <a:p>
            <a:pPr lvl="1"/>
            <a:r>
              <a:rPr lang="en-US" altLang="ko-KR" dirty="0"/>
              <a:t>Group chatting</a:t>
            </a:r>
          </a:p>
          <a:p>
            <a:pPr lvl="1"/>
            <a:r>
              <a:rPr lang="en-US" altLang="ko-KR" dirty="0"/>
              <a:t>Multi-device</a:t>
            </a:r>
          </a:p>
          <a:p>
            <a:pPr lvl="1"/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61836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085894-8A7A-448D-90F3-62D3596C5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이전 </a:t>
            </a:r>
            <a:r>
              <a:rPr lang="en-US" altLang="ko-KR" dirty="0"/>
              <a:t>Future Work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754B0F7-EBD0-4BF1-B133-32849B5FC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96B59D-36E3-45CE-BAFB-940DDDE10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Hacker’s In inTrusion</a:t>
            </a:r>
            <a:endParaRPr lang="en-US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3710A372-82BC-4FB8-9BB9-CB2034027DCD}"/>
              </a:ext>
            </a:extLst>
          </p:cNvPr>
          <p:cNvSpPr>
            <a:spLocks noGrp="1"/>
          </p:cNvSpPr>
          <p:nvPr/>
        </p:nvSpPr>
        <p:spPr>
          <a:xfrm>
            <a:off x="802742" y="1690692"/>
            <a:ext cx="9921864" cy="4664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74320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3300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1pPr>
            <a:lvl2pPr marL="685783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50"/>
              </a:buClr>
              <a:buFont typeface="Wingdings" panose="05000000000000000000" pitchFamily="2" charset="2"/>
              <a:buChar char=""/>
              <a:defRPr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2pPr>
            <a:lvl3pPr marL="1142971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F0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3pPr>
            <a:lvl4pPr marL="1600160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4pPr>
            <a:lvl5pPr marL="2057349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5pPr>
            <a:lvl6pPr marL="2514537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Signal Protocol</a:t>
            </a:r>
          </a:p>
          <a:p>
            <a:r>
              <a:rPr lang="en-US" altLang="ko-KR" dirty="0"/>
              <a:t>Additional function</a:t>
            </a:r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116147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06D17E-3C45-4929-A0ED-EC6998B34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Future Work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E4EA2F9-8752-43CA-8834-A95D5A8E8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t>30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42D347-BB42-4B85-9C77-61818700C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Hacker’s In inTrusion</a:t>
            </a:r>
            <a:endParaRPr lang="en-US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E5D3FB40-EE39-42F6-8541-8944556000FC}"/>
              </a:ext>
            </a:extLst>
          </p:cNvPr>
          <p:cNvSpPr>
            <a:spLocks noGrp="1"/>
          </p:cNvSpPr>
          <p:nvPr/>
        </p:nvSpPr>
        <p:spPr>
          <a:xfrm>
            <a:off x="802742" y="1690692"/>
            <a:ext cx="9921864" cy="4664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74320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3300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1pPr>
            <a:lvl2pPr marL="685783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50"/>
              </a:buClr>
              <a:buFont typeface="Wingdings" panose="05000000000000000000" pitchFamily="2" charset="2"/>
              <a:buChar char=""/>
              <a:defRPr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2pPr>
            <a:lvl3pPr marL="1142971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F0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3pPr>
            <a:lvl4pPr marL="1600160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4pPr>
            <a:lvl5pPr marL="2057349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5pPr>
            <a:lvl6pPr marL="2514537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App </a:t>
            </a:r>
            <a:r>
              <a:rPr lang="ko-KR" altLang="en-US" dirty="0"/>
              <a:t>코드 확인</a:t>
            </a:r>
            <a:r>
              <a:rPr lang="en-US" altLang="ko-KR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074660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A863C1-1DE4-4A0F-931D-C500A4BE0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CF6D0A-4288-4FA0-BC32-63705CACA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A7877D-E7AE-45E4-B95C-2FB0EBAAD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Hacker’s In inTrusion</a:t>
            </a:r>
            <a:endParaRPr lang="en-US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951B72C9-C4A1-4F67-B316-CA1A20D15D3C}"/>
              </a:ext>
            </a:extLst>
          </p:cNvPr>
          <p:cNvSpPr>
            <a:spLocks noGrp="1"/>
          </p:cNvSpPr>
          <p:nvPr/>
        </p:nvSpPr>
        <p:spPr>
          <a:xfrm>
            <a:off x="802742" y="1690692"/>
            <a:ext cx="9921864" cy="4664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74320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3300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1pPr>
            <a:lvl2pPr marL="685783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50"/>
              </a:buClr>
              <a:buFont typeface="Wingdings" panose="05000000000000000000" pitchFamily="2" charset="2"/>
              <a:buChar char=""/>
              <a:defRPr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2pPr>
            <a:lvl3pPr marL="1142971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F0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3pPr>
            <a:lvl4pPr marL="1600160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4pPr>
            <a:lvl5pPr marL="2057349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5pPr>
            <a:lvl6pPr marL="2514537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Encryption Protocol – X3DH</a:t>
            </a:r>
          </a:p>
          <a:p>
            <a:r>
              <a:rPr lang="en-US" altLang="ko-KR" dirty="0"/>
              <a:t>Encryption Protocol – Double Ratchet</a:t>
            </a:r>
          </a:p>
          <a:p>
            <a:r>
              <a:rPr lang="en-US" altLang="ko-KR" dirty="0"/>
              <a:t>Additional Function</a:t>
            </a:r>
          </a:p>
        </p:txBody>
      </p:sp>
    </p:spTree>
    <p:extLst>
      <p:ext uri="{BB962C8B-B14F-4D97-AF65-F5344CB8AC3E}">
        <p14:creationId xmlns:p14="http://schemas.microsoft.com/office/powerpoint/2010/main" val="1931402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8F372CC3-CFD1-4737-AA63-BA01CE410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Encryption Protocol</a:t>
            </a:r>
            <a:endParaRPr lang="ko-KR" altLang="en-US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3CE756CF-05D4-4E44-A1A7-ECECF6127F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9474381-4E48-4572-AC72-7EFC2AD1BD7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FB8B67-518F-4EA4-A8B8-20882367C98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Hacker’s In inTrusion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125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83B0AF2-5C4D-47F6-988A-1801B4C9D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Message Encryption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3DD760-CC7B-410C-9E07-D639D68A7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6E08A-4135-4DFE-9158-DC8701BB7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Hacker’s In </a:t>
            </a:r>
            <a:r>
              <a:rPr lang="en-US" dirty="0" err="1"/>
              <a:t>inTrusion</a:t>
            </a:r>
            <a:endParaRPr lang="en-US" dirty="0"/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B0B69188-9372-49ED-85C6-E888D1010739}"/>
              </a:ext>
            </a:extLst>
          </p:cNvPr>
          <p:cNvSpPr txBox="1">
            <a:spLocks/>
          </p:cNvSpPr>
          <p:nvPr/>
        </p:nvSpPr>
        <p:spPr>
          <a:xfrm>
            <a:off x="838200" y="1795192"/>
            <a:ext cx="9520003" cy="4664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74320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3300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1pPr>
            <a:lvl2pPr marL="685783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50"/>
              </a:buClr>
              <a:buFont typeface="Wingdings" panose="05000000000000000000" pitchFamily="2" charset="2"/>
              <a:buChar char=""/>
              <a:defRPr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2pPr>
            <a:lvl3pPr marL="1142971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F0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3pPr>
            <a:lvl4pPr marL="1600160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4pPr>
            <a:lvl5pPr marL="2057349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5pPr>
            <a:lvl6pPr marL="2514537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AutoNum type="arabicPeriod"/>
            </a:pPr>
            <a:endParaRPr lang="en-US" altLang="ko-KR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61CBCBA4-C4A0-4591-8B18-4BDB542745C7}"/>
              </a:ext>
            </a:extLst>
          </p:cNvPr>
          <p:cNvSpPr txBox="1">
            <a:spLocks/>
          </p:cNvSpPr>
          <p:nvPr/>
        </p:nvSpPr>
        <p:spPr>
          <a:xfrm>
            <a:off x="838200" y="1825624"/>
            <a:ext cx="10515600" cy="4638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74320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3300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1pPr>
            <a:lvl2pPr marL="685783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50"/>
              </a:buClr>
              <a:buFont typeface="Wingdings" panose="05000000000000000000" pitchFamily="2" charset="2"/>
              <a:buChar char=""/>
              <a:defRPr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2pPr>
            <a:lvl3pPr marL="1142971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F0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3pPr>
            <a:lvl4pPr marL="1600160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4pPr>
            <a:lvl5pPr marL="2057349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5pPr>
            <a:lvl6pPr marL="2514537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FD57E8CA-69BB-4DF1-AAF8-894D1CFFB459}"/>
              </a:ext>
            </a:extLst>
          </p:cNvPr>
          <p:cNvSpPr>
            <a:spLocks noGrp="1"/>
          </p:cNvSpPr>
          <p:nvPr/>
        </p:nvSpPr>
        <p:spPr>
          <a:xfrm>
            <a:off x="802742" y="1690692"/>
            <a:ext cx="9921864" cy="4664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74320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3300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1pPr>
            <a:lvl2pPr marL="685783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50"/>
              </a:buClr>
              <a:buFont typeface="Wingdings" panose="05000000000000000000" pitchFamily="2" charset="2"/>
              <a:buChar char=""/>
              <a:defRPr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2pPr>
            <a:lvl3pPr marL="1142971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F0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3pPr>
            <a:lvl4pPr marL="1600160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4pPr>
            <a:lvl5pPr marL="2057349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5pPr>
            <a:lvl6pPr marL="2514537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err="1"/>
              <a:t>Messagin</a:t>
            </a:r>
            <a:r>
              <a:rPr lang="en-US" altLang="ko-KR" dirty="0"/>
              <a:t> application</a:t>
            </a:r>
            <a:r>
              <a:rPr lang="ko-KR" altLang="en-US" dirty="0"/>
              <a:t>의 </a:t>
            </a:r>
            <a:r>
              <a:rPr lang="en-US" altLang="ko-KR" dirty="0"/>
              <a:t>message encryption</a:t>
            </a:r>
            <a:r>
              <a:rPr lang="ko-KR" altLang="en-US" dirty="0"/>
              <a:t>은 반드시 필요하다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Session</a:t>
            </a:r>
            <a:r>
              <a:rPr lang="ko-KR" altLang="en-US" dirty="0"/>
              <a:t>은 </a:t>
            </a:r>
            <a:r>
              <a:rPr lang="en-US" altLang="ko-KR" dirty="0"/>
              <a:t>PFS(Perfect Forward Secrecy)</a:t>
            </a:r>
            <a:r>
              <a:rPr lang="ko-KR" altLang="en-US" dirty="0"/>
              <a:t>를 위해서 </a:t>
            </a:r>
            <a:r>
              <a:rPr lang="en-US" altLang="ko-KR" dirty="0"/>
              <a:t>encryption</a:t>
            </a:r>
            <a:r>
              <a:rPr lang="ko-KR" altLang="en-US" dirty="0"/>
              <a:t>을 위한 </a:t>
            </a:r>
            <a:r>
              <a:rPr lang="en-US" altLang="ko-KR" dirty="0"/>
              <a:t>Signal protocol</a:t>
            </a:r>
            <a:r>
              <a:rPr lang="ko-KR" altLang="en-US" dirty="0"/>
              <a:t>을 살짝 개조해서 사용한다</a:t>
            </a:r>
            <a:endParaRPr lang="en-US" altLang="ko-KR" dirty="0"/>
          </a:p>
          <a:p>
            <a:r>
              <a:rPr lang="en-US" altLang="ko-KR" dirty="0"/>
              <a:t>PFS -&gt; </a:t>
            </a:r>
            <a:r>
              <a:rPr lang="ko-KR" altLang="en-US" dirty="0"/>
              <a:t>현재의 비밀키가 유출되어도 과거의 메시지를 알아낼 수 없는 </a:t>
            </a:r>
            <a:r>
              <a:rPr lang="en-US" altLang="ko-KR" dirty="0"/>
              <a:t>policy</a:t>
            </a:r>
          </a:p>
        </p:txBody>
      </p:sp>
    </p:spTree>
    <p:extLst>
      <p:ext uri="{BB962C8B-B14F-4D97-AF65-F5344CB8AC3E}">
        <p14:creationId xmlns:p14="http://schemas.microsoft.com/office/powerpoint/2010/main" val="607264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83B0AF2-5C4D-47F6-988A-1801B4C9D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Signal Protocol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3DD760-CC7B-410C-9E07-D639D68A7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6E08A-4135-4DFE-9158-DC8701BB7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Hacker’s In </a:t>
            </a:r>
            <a:r>
              <a:rPr lang="en-US" dirty="0" err="1"/>
              <a:t>inTrusion</a:t>
            </a:r>
            <a:endParaRPr lang="en-US" dirty="0"/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B0B69188-9372-49ED-85C6-E888D1010739}"/>
              </a:ext>
            </a:extLst>
          </p:cNvPr>
          <p:cNvSpPr txBox="1">
            <a:spLocks/>
          </p:cNvSpPr>
          <p:nvPr/>
        </p:nvSpPr>
        <p:spPr>
          <a:xfrm>
            <a:off x="838200" y="1795192"/>
            <a:ext cx="9520003" cy="4664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74320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3300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1pPr>
            <a:lvl2pPr marL="685783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50"/>
              </a:buClr>
              <a:buFont typeface="Wingdings" panose="05000000000000000000" pitchFamily="2" charset="2"/>
              <a:buChar char=""/>
              <a:defRPr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2pPr>
            <a:lvl3pPr marL="1142971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F0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3pPr>
            <a:lvl4pPr marL="1600160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4pPr>
            <a:lvl5pPr marL="2057349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5pPr>
            <a:lvl6pPr marL="2514537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AutoNum type="arabicPeriod"/>
            </a:pPr>
            <a:endParaRPr lang="en-US" altLang="ko-KR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61CBCBA4-C4A0-4591-8B18-4BDB542745C7}"/>
              </a:ext>
            </a:extLst>
          </p:cNvPr>
          <p:cNvSpPr txBox="1">
            <a:spLocks/>
          </p:cNvSpPr>
          <p:nvPr/>
        </p:nvSpPr>
        <p:spPr>
          <a:xfrm>
            <a:off x="838200" y="1825624"/>
            <a:ext cx="10515600" cy="4638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74320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3300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1pPr>
            <a:lvl2pPr marL="685783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50"/>
              </a:buClr>
              <a:buFont typeface="Wingdings" panose="05000000000000000000" pitchFamily="2" charset="2"/>
              <a:buChar char=""/>
              <a:defRPr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2pPr>
            <a:lvl3pPr marL="1142971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F0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3pPr>
            <a:lvl4pPr marL="1600160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4pPr>
            <a:lvl5pPr marL="2057349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5pPr>
            <a:lvl6pPr marL="2514537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FD57E8CA-69BB-4DF1-AAF8-894D1CFFB459}"/>
              </a:ext>
            </a:extLst>
          </p:cNvPr>
          <p:cNvSpPr>
            <a:spLocks noGrp="1"/>
          </p:cNvSpPr>
          <p:nvPr/>
        </p:nvSpPr>
        <p:spPr>
          <a:xfrm>
            <a:off x="802742" y="1690692"/>
            <a:ext cx="9921864" cy="4664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74320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3300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1pPr>
            <a:lvl2pPr marL="685783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50"/>
              </a:buClr>
              <a:buFont typeface="Wingdings" panose="05000000000000000000" pitchFamily="2" charset="2"/>
              <a:buChar char=""/>
              <a:defRPr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2pPr>
            <a:lvl3pPr marL="1142971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F0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3pPr>
            <a:lvl4pPr marL="1600160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4pPr>
            <a:lvl5pPr marL="2057349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5pPr>
            <a:lvl6pPr marL="2514537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E2EE</a:t>
            </a:r>
            <a:r>
              <a:rPr lang="ko-KR" altLang="en-US" dirty="0"/>
              <a:t>를 위한 </a:t>
            </a:r>
            <a:r>
              <a:rPr lang="en-US" altLang="ko-KR" dirty="0"/>
              <a:t>Protocol</a:t>
            </a:r>
          </a:p>
          <a:p>
            <a:r>
              <a:rPr lang="en-US" altLang="ko-KR" dirty="0"/>
              <a:t>Double Ratchet algorithm</a:t>
            </a:r>
            <a:r>
              <a:rPr lang="ko-KR" altLang="en-US" dirty="0"/>
              <a:t>과 </a:t>
            </a:r>
            <a:r>
              <a:rPr lang="en-US" altLang="ko-KR" dirty="0"/>
              <a:t>X3DH(Extended triple Diffie Hellman) </a:t>
            </a:r>
            <a:r>
              <a:rPr lang="ko-KR" altLang="en-US" dirty="0"/>
              <a:t>을 결합해서 사용한다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키 공유를 위해 </a:t>
            </a:r>
            <a:r>
              <a:rPr lang="en-US" altLang="ko-KR" dirty="0"/>
              <a:t>X3DH, </a:t>
            </a:r>
            <a:r>
              <a:rPr lang="ko-KR" altLang="en-US" dirty="0"/>
              <a:t>이후 메시지 암호화를 위해서 </a:t>
            </a:r>
            <a:r>
              <a:rPr lang="en-US" altLang="ko-KR" dirty="0"/>
              <a:t>Double ratchet </a:t>
            </a:r>
            <a:r>
              <a:rPr lang="ko-KR" altLang="en-US" dirty="0"/>
              <a:t>사용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72767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83B0AF2-5C4D-47F6-988A-1801B4C9D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X3DH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3DD760-CC7B-410C-9E07-D639D68A7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6E08A-4135-4DFE-9158-DC8701BB7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Hacker’s In </a:t>
            </a:r>
            <a:r>
              <a:rPr lang="en-US" dirty="0" err="1"/>
              <a:t>inTrusion</a:t>
            </a:r>
            <a:endParaRPr lang="en-US" dirty="0"/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B0B69188-9372-49ED-85C6-E888D1010739}"/>
              </a:ext>
            </a:extLst>
          </p:cNvPr>
          <p:cNvSpPr txBox="1">
            <a:spLocks/>
          </p:cNvSpPr>
          <p:nvPr/>
        </p:nvSpPr>
        <p:spPr>
          <a:xfrm>
            <a:off x="838200" y="1795192"/>
            <a:ext cx="9520003" cy="4664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74320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3300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1pPr>
            <a:lvl2pPr marL="685783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50"/>
              </a:buClr>
              <a:buFont typeface="Wingdings" panose="05000000000000000000" pitchFamily="2" charset="2"/>
              <a:buChar char=""/>
              <a:defRPr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2pPr>
            <a:lvl3pPr marL="1142971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F0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3pPr>
            <a:lvl4pPr marL="1600160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4pPr>
            <a:lvl5pPr marL="2057349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5pPr>
            <a:lvl6pPr marL="2514537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AutoNum type="arabicPeriod"/>
            </a:pPr>
            <a:endParaRPr lang="en-US" altLang="ko-KR" dirty="0"/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F917EDA2-CA63-4D25-9EA2-E147A5E26C40}"/>
              </a:ext>
            </a:extLst>
          </p:cNvPr>
          <p:cNvSpPr txBox="1">
            <a:spLocks/>
          </p:cNvSpPr>
          <p:nvPr/>
        </p:nvSpPr>
        <p:spPr>
          <a:xfrm>
            <a:off x="990600" y="1947592"/>
            <a:ext cx="9520003" cy="4664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74320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3300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1pPr>
            <a:lvl2pPr marL="685783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50"/>
              </a:buClr>
              <a:buFont typeface="Wingdings" panose="05000000000000000000" pitchFamily="2" charset="2"/>
              <a:buChar char=""/>
              <a:defRPr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2pPr>
            <a:lvl3pPr marL="1142971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F0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3pPr>
            <a:lvl4pPr marL="1600160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4pPr>
            <a:lvl5pPr marL="2057349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5pPr>
            <a:lvl6pPr marL="2514537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두 </a:t>
            </a:r>
            <a:r>
              <a:rPr lang="en-US" altLang="ko-KR" dirty="0"/>
              <a:t>party </a:t>
            </a:r>
            <a:r>
              <a:rPr lang="ko-KR" altLang="en-US" dirty="0"/>
              <a:t>간에 </a:t>
            </a:r>
            <a:r>
              <a:rPr lang="en-US" altLang="ko-KR" dirty="0"/>
              <a:t>secret key</a:t>
            </a:r>
            <a:r>
              <a:rPr lang="ko-KR" altLang="en-US" dirty="0"/>
              <a:t>를 공유하기 위한 </a:t>
            </a:r>
            <a:r>
              <a:rPr lang="en-US" altLang="ko-KR" dirty="0"/>
              <a:t>protocol</a:t>
            </a:r>
          </a:p>
          <a:p>
            <a:r>
              <a:rPr lang="ko-KR" altLang="en-US" dirty="0"/>
              <a:t>한 유저가 </a:t>
            </a:r>
            <a:r>
              <a:rPr lang="en-US" altLang="ko-KR" dirty="0"/>
              <a:t>offline</a:t>
            </a:r>
            <a:r>
              <a:rPr lang="ko-KR" altLang="en-US" dirty="0"/>
              <a:t>이 되어도 작동할 수 있게 </a:t>
            </a:r>
            <a:r>
              <a:rPr lang="en-US" altLang="ko-KR" dirty="0"/>
              <a:t>Asynchronous</a:t>
            </a:r>
            <a:r>
              <a:rPr lang="ko-KR" altLang="en-US" dirty="0"/>
              <a:t>하게 디자인 되어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Curve </a:t>
            </a:r>
            <a:r>
              <a:rPr lang="ko-KR" altLang="en-US" dirty="0"/>
              <a:t>로는 </a:t>
            </a:r>
            <a:r>
              <a:rPr lang="en-US" altLang="ko-KR" dirty="0"/>
              <a:t>x25519, x448(</a:t>
            </a:r>
            <a:r>
              <a:rPr lang="ko-KR" altLang="en-US" dirty="0"/>
              <a:t>전자는 </a:t>
            </a:r>
            <a:r>
              <a:rPr lang="en-US" altLang="ko-KR" dirty="0"/>
              <a:t>128bit, </a:t>
            </a:r>
            <a:r>
              <a:rPr lang="ko-KR" altLang="en-US" dirty="0"/>
              <a:t>후자는 </a:t>
            </a:r>
            <a:r>
              <a:rPr lang="en-US" altLang="ko-KR" dirty="0"/>
              <a:t>224bit) | hash</a:t>
            </a:r>
            <a:r>
              <a:rPr lang="ko-KR" altLang="en-US" dirty="0"/>
              <a:t>로는 </a:t>
            </a:r>
            <a:r>
              <a:rPr lang="en-US" altLang="ko-KR" dirty="0"/>
              <a:t>sha-256, sha-512 </a:t>
            </a:r>
            <a:r>
              <a:rPr lang="ko-KR" altLang="en-US" dirty="0"/>
              <a:t>를 사용할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간단하게 요약하면 </a:t>
            </a:r>
            <a:r>
              <a:rPr lang="en-US" altLang="ko-KR" dirty="0"/>
              <a:t>Elliptic Curve Diffie </a:t>
            </a:r>
            <a:r>
              <a:rPr lang="en-US" altLang="ko-KR" dirty="0" err="1"/>
              <a:t>hellman</a:t>
            </a:r>
            <a:r>
              <a:rPr lang="ko-KR" altLang="en-US" dirty="0"/>
              <a:t>을 </a:t>
            </a:r>
            <a:r>
              <a:rPr lang="en-US" altLang="ko-KR" dirty="0"/>
              <a:t>3</a:t>
            </a:r>
            <a:r>
              <a:rPr lang="ko-KR" altLang="en-US" dirty="0"/>
              <a:t>번</a:t>
            </a:r>
            <a:r>
              <a:rPr lang="en-US" altLang="ko-KR" dirty="0"/>
              <a:t>(</a:t>
            </a:r>
            <a:r>
              <a:rPr lang="ko-KR" altLang="en-US" dirty="0"/>
              <a:t>혹은 </a:t>
            </a:r>
            <a:r>
              <a:rPr lang="en-US" altLang="ko-KR" dirty="0"/>
              <a:t>4</a:t>
            </a:r>
            <a:r>
              <a:rPr lang="ko-KR" altLang="en-US" dirty="0"/>
              <a:t>번</a:t>
            </a:r>
            <a:r>
              <a:rPr lang="en-US" altLang="ko-KR" dirty="0"/>
              <a:t>) </a:t>
            </a:r>
            <a:r>
              <a:rPr lang="ko-KR" altLang="en-US" dirty="0"/>
              <a:t>돌린다고 할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01117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83B0AF2-5C4D-47F6-988A-1801B4C9D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Elliptic Curve Diffie </a:t>
            </a:r>
            <a:r>
              <a:rPr lang="en-US" dirty="0" err="1"/>
              <a:t>hellman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3DD760-CC7B-410C-9E07-D639D68A7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6E08A-4135-4DFE-9158-DC8701BB7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Hacker’s In </a:t>
            </a:r>
            <a:r>
              <a:rPr lang="en-US" dirty="0" err="1"/>
              <a:t>inTrusion</a:t>
            </a:r>
            <a:endParaRPr lang="en-US" dirty="0"/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B0B69188-9372-49ED-85C6-E888D1010739}"/>
              </a:ext>
            </a:extLst>
          </p:cNvPr>
          <p:cNvSpPr txBox="1">
            <a:spLocks/>
          </p:cNvSpPr>
          <p:nvPr/>
        </p:nvSpPr>
        <p:spPr>
          <a:xfrm>
            <a:off x="838200" y="1795192"/>
            <a:ext cx="9520003" cy="4664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74320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3300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1pPr>
            <a:lvl2pPr marL="685783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50"/>
              </a:buClr>
              <a:buFont typeface="Wingdings" panose="05000000000000000000" pitchFamily="2" charset="2"/>
              <a:buChar char=""/>
              <a:defRPr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2pPr>
            <a:lvl3pPr marL="1142971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F0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3pPr>
            <a:lvl4pPr marL="1600160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4pPr>
            <a:lvl5pPr marL="2057349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5pPr>
            <a:lvl6pPr marL="2514537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AutoNum type="arabicPeriod"/>
            </a:pPr>
            <a:endParaRPr lang="en-US" altLang="ko-KR" dirty="0"/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F917EDA2-CA63-4D25-9EA2-E147A5E26C40}"/>
              </a:ext>
            </a:extLst>
          </p:cNvPr>
          <p:cNvSpPr txBox="1">
            <a:spLocks/>
          </p:cNvSpPr>
          <p:nvPr/>
        </p:nvSpPr>
        <p:spPr>
          <a:xfrm>
            <a:off x="5159414" y="1515895"/>
            <a:ext cx="5852297" cy="49244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74320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3300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1pPr>
            <a:lvl2pPr marL="685783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50"/>
              </a:buClr>
              <a:buFont typeface="Wingdings" panose="05000000000000000000" pitchFamily="2" charset="2"/>
              <a:buChar char=""/>
              <a:defRPr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2pPr>
            <a:lvl3pPr marL="1142971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F0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3pPr>
            <a:lvl4pPr marL="1600160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4pPr>
            <a:lvl5pPr marL="2057349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5pPr>
            <a:lvl6pPr marL="2514537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왼쪽과 같은 </a:t>
            </a:r>
            <a:r>
              <a:rPr lang="en-US" altLang="ko-KR" dirty="0"/>
              <a:t>curve(x25519) </a:t>
            </a:r>
            <a:r>
              <a:rPr lang="ko-KR" altLang="en-US" dirty="0"/>
              <a:t>에서 </a:t>
            </a:r>
            <a:r>
              <a:rPr lang="en-US" altLang="ko-KR" dirty="0"/>
              <a:t>operator </a:t>
            </a:r>
            <a:r>
              <a:rPr lang="ko-KR" altLang="en-US" dirty="0"/>
              <a:t>몇 개를 정의해서 </a:t>
            </a:r>
            <a:r>
              <a:rPr lang="en-US" altLang="ko-KR" dirty="0"/>
              <a:t>Diffie </a:t>
            </a:r>
            <a:r>
              <a:rPr lang="en-US" altLang="ko-KR" dirty="0" err="1"/>
              <a:t>hellman</a:t>
            </a:r>
            <a:r>
              <a:rPr lang="ko-KR" altLang="en-US" dirty="0"/>
              <a:t>을 진행하는 것</a:t>
            </a:r>
            <a:endParaRPr lang="en-US" altLang="ko-KR" dirty="0"/>
          </a:p>
          <a:p>
            <a:r>
              <a:rPr lang="en-US" altLang="ko-KR" dirty="0"/>
              <a:t>Alice</a:t>
            </a:r>
            <a:r>
              <a:rPr lang="ko-KR" altLang="en-US" dirty="0"/>
              <a:t>와 </a:t>
            </a:r>
            <a:r>
              <a:rPr lang="en-US" altLang="ko-KR" dirty="0"/>
              <a:t>Bob</a:t>
            </a:r>
            <a:r>
              <a:rPr lang="ko-KR" altLang="en-US" dirty="0"/>
              <a:t>은 사전에 </a:t>
            </a:r>
            <a:r>
              <a:rPr lang="en-US" altLang="ko-KR" dirty="0"/>
              <a:t>curve</a:t>
            </a:r>
            <a:r>
              <a:rPr lang="ko-KR" altLang="en-US" dirty="0"/>
              <a:t>와 </a:t>
            </a:r>
            <a:r>
              <a:rPr lang="en-US" altLang="ko-KR" dirty="0"/>
              <a:t>base point</a:t>
            </a:r>
            <a:r>
              <a:rPr lang="ko-KR" altLang="en-US" dirty="0"/>
              <a:t>를 공유</a:t>
            </a:r>
            <a:r>
              <a:rPr lang="en-US" altLang="ko-KR" dirty="0"/>
              <a:t> 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Alice</a:t>
            </a:r>
            <a:r>
              <a:rPr lang="ko-KR" altLang="en-US" dirty="0"/>
              <a:t>와 </a:t>
            </a:r>
            <a:r>
              <a:rPr lang="en-US" altLang="ko-KR" dirty="0"/>
              <a:t>Bob</a:t>
            </a:r>
            <a:r>
              <a:rPr lang="ko-KR" altLang="en-US" dirty="0"/>
              <a:t>은 각자 서로의 </a:t>
            </a:r>
            <a:r>
              <a:rPr lang="ko-KR" altLang="en-US" dirty="0" err="1"/>
              <a:t>비밀키인</a:t>
            </a:r>
            <a:r>
              <a:rPr lang="ko-KR" altLang="en-US" dirty="0"/>
              <a:t> </a:t>
            </a:r>
            <a:r>
              <a:rPr lang="en-US" altLang="ko-KR" dirty="0"/>
              <a:t>a, b</a:t>
            </a:r>
            <a:r>
              <a:rPr lang="ko-KR" altLang="en-US" dirty="0"/>
              <a:t>를 생성하고 </a:t>
            </a:r>
            <a:r>
              <a:rPr lang="en-US" altLang="ko-KR" dirty="0"/>
              <a:t>base point</a:t>
            </a:r>
            <a:r>
              <a:rPr lang="ko-KR" altLang="en-US" dirty="0"/>
              <a:t>에 이를 곱해서 </a:t>
            </a:r>
            <a:r>
              <a:rPr lang="ko-KR" altLang="en-US" dirty="0" err="1"/>
              <a:t>공유키인</a:t>
            </a:r>
            <a:r>
              <a:rPr lang="ko-KR" altLang="en-US" dirty="0"/>
              <a:t> </a:t>
            </a:r>
            <a:r>
              <a:rPr lang="en-US" altLang="ko-KR" dirty="0"/>
              <a:t>A, B</a:t>
            </a:r>
            <a:r>
              <a:rPr lang="ko-KR" altLang="en-US" dirty="0"/>
              <a:t>를 만들어 준다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이후 서로 공유키를 공유해서 </a:t>
            </a:r>
            <a:r>
              <a:rPr lang="en-US" altLang="ko-KR" dirty="0"/>
              <a:t>Ab, Ba</a:t>
            </a:r>
            <a:r>
              <a:rPr lang="ko-KR" altLang="en-US" dirty="0"/>
              <a:t>를 만들어주면 서로 같은 </a:t>
            </a:r>
            <a:r>
              <a:rPr lang="en-US" altLang="ko-KR" dirty="0"/>
              <a:t>ab(Base point), ab(Base point)</a:t>
            </a:r>
            <a:r>
              <a:rPr lang="ko-KR" altLang="en-US" dirty="0"/>
              <a:t>를 가지게 된다</a:t>
            </a:r>
            <a:endParaRPr lang="en-US" altLang="ko-KR" dirty="0"/>
          </a:p>
          <a:p>
            <a:endParaRPr lang="en-US" altLang="ko-KR" dirty="0"/>
          </a:p>
        </p:txBody>
      </p:sp>
      <p:pic>
        <p:nvPicPr>
          <p:cNvPr id="1028" name="Picture 4" descr="Implicit plot">
            <a:extLst>
              <a:ext uri="{FF2B5EF4-FFF2-40B4-BE49-F238E27FC236}">
                <a16:creationId xmlns:a16="http://schemas.microsoft.com/office/drawing/2014/main" id="{DE4BD395-CF0E-44DD-B8A6-0BA3EC0D79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255545"/>
            <a:ext cx="3352800" cy="492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4775439"/>
      </p:ext>
    </p:extLst>
  </p:cSld>
  <p:clrMapOvr>
    <a:masterClrMapping/>
  </p:clrMapOvr>
</p:sld>
</file>

<file path=ppt/theme/theme1.xml><?xml version="1.0" encoding="utf-8"?>
<a:theme xmlns:a="http://schemas.openxmlformats.org/drawingml/2006/main" name="HIT템플릿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34">
      <a:majorFont>
        <a:latin typeface="Britannic Bold"/>
        <a:ea typeface="아리따-부리(TTF)-SemiBold"/>
        <a:cs typeface=""/>
      </a:majorFont>
      <a:minorFont>
        <a:latin typeface="Amaranth"/>
        <a:ea typeface="아리따-부리(TTF)-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it.potx" id="{576E892E-1C82-461B-9C0A-F45142AB4FA1}" vid="{CA5F3DAA-E299-447E-9B0A-6ACFC6013F5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HIT템플릿</Template>
  <TotalTime>5152</TotalTime>
  <Words>1172</Words>
  <Application>Microsoft Office PowerPoint</Application>
  <PresentationFormat>와이드스크린</PresentationFormat>
  <Paragraphs>170</Paragraphs>
  <Slides>30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8" baseType="lpstr">
      <vt:lpstr>Amaranth</vt:lpstr>
      <vt:lpstr>맑은 고딕</vt:lpstr>
      <vt:lpstr>Arial</vt:lpstr>
      <vt:lpstr>Britannic Bold</vt:lpstr>
      <vt:lpstr>Calibri</vt:lpstr>
      <vt:lpstr>Inconsolata</vt:lpstr>
      <vt:lpstr>Wingdings</vt:lpstr>
      <vt:lpstr>HIT템플릿</vt:lpstr>
      <vt:lpstr>Session Messenger Analysis</vt:lpstr>
      <vt:lpstr>이전 Conclusion</vt:lpstr>
      <vt:lpstr>이전 Future Work</vt:lpstr>
      <vt:lpstr>Contents</vt:lpstr>
      <vt:lpstr>Encryption Protocol</vt:lpstr>
      <vt:lpstr>Message Encryption</vt:lpstr>
      <vt:lpstr>Signal Protocol</vt:lpstr>
      <vt:lpstr>X3DH</vt:lpstr>
      <vt:lpstr>Elliptic Curve Diffie hellman</vt:lpstr>
      <vt:lpstr>X3DH - 용어</vt:lpstr>
      <vt:lpstr>Then how X3DH</vt:lpstr>
      <vt:lpstr>Problem of X3DH in Session</vt:lpstr>
      <vt:lpstr>Friend Request</vt:lpstr>
      <vt:lpstr>Double Ratchet</vt:lpstr>
      <vt:lpstr>KDF chain</vt:lpstr>
      <vt:lpstr>Diffie-Hellman ratchet</vt:lpstr>
      <vt:lpstr>Diffie-Hellman ratchet#2</vt:lpstr>
      <vt:lpstr>Symmetric-key ratchet</vt:lpstr>
      <vt:lpstr>Entire process</vt:lpstr>
      <vt:lpstr>Double Retchet header encryption</vt:lpstr>
      <vt:lpstr>Group chatting</vt:lpstr>
      <vt:lpstr>Client-side fanout vs Server-side</vt:lpstr>
      <vt:lpstr>E2EE On group chatting</vt:lpstr>
      <vt:lpstr>Group chatting in Session</vt:lpstr>
      <vt:lpstr>Multi Device</vt:lpstr>
      <vt:lpstr>Device Linking</vt:lpstr>
      <vt:lpstr>Friend Requests between (a1, a2), (b1, b2)</vt:lpstr>
      <vt:lpstr>Sending and Receiving Messages</vt:lpstr>
      <vt:lpstr>Conclusion</vt:lpstr>
      <vt:lpstr>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Fonts 글꼴</dc:title>
  <dc:creator>John</dc:creator>
  <cp:lastModifiedBy>김성준</cp:lastModifiedBy>
  <cp:revision>194</cp:revision>
  <cp:lastPrinted>2016-11-28T00:53:03Z</cp:lastPrinted>
  <dcterms:created xsi:type="dcterms:W3CDTF">2019-03-02T03:50:50Z</dcterms:created>
  <dcterms:modified xsi:type="dcterms:W3CDTF">2022-03-31T07:12:32Z</dcterms:modified>
</cp:coreProperties>
</file>