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BDEAB73-2BF3-47A3-8640-EF8D9B573E7F}">
  <a:tblStyle styleId="{EBDEAB73-2BF3-47A3-8640-EF8D9B573E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BD5F9D6-42A7-4F50-9ECA-5F91153406F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19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63eb9f04_2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63eb9f04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4947916533295eb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4947916533295eb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663eb9f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663eb9f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5b156d60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c5b156d60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663eb9f0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663eb9f0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c5a62a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c5a62a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c5b156d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c5b156d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63eb9f04_3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63eb9f04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使用者於社群軟體上發表之文章內容進行人格分析、區分各用戶個性差異的概念，除了可以設計類似心理測驗的應用軟體，達到娛樂效果以外，也可推薦軟體後台應用於廣告投放等相關行銷策略之中，預測每位使用者之人格特質，並對其投放相應偏好的廣告商品內容，無論是在圖片設計或是標籤字詞的選擇，以期在不因置入廣告造成使用者排斥感的同時，甚至可能提升廣告點擊率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c638b6a06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c638b6a0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663eb9f04_3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663eb9f04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c5b156d60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c5b156d60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5b156d60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5b156d60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663eb9f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663eb9f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-"/>
            </a:pPr>
            <a:r>
              <a:rPr lang="zh-TW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五大人格特質模型：具權威性的人格差異分析模型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新興的人格特質分析方法有一種是依賴於「機器學習」和使用者生成的文本，讓應用程式逐漸「學習」從文本中估測使用者的人格特質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大五人格特質模型是性格因素分析研究的產物，許多學者認可它能夠明確解釋大多數人的人格差異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該模型有五項相互獨立的主要維度，分別為神經質、外向性、開放性、可親性和勤勉正直性，五項人格各自具有明確的特質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綜合上述，我們想要訓練出一種模型，只要利用使用者於Instagram上發表之文章內容即可推測出其在社群媒體所展現的人格特質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63eb9f04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63eb9f04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我們得到78份問卷，取得78位使用者同意爬取他們社群媒體貼文，共有4413篇貼文。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5b156d6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5b156d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2"/>
                </a:solidFill>
              </a:rPr>
              <a:t>預測資料：五大領域名人社群文章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列表 政治 / 娛樂 / 運動 / 文學 / Youtuber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5b156d60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5b156d60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蔡英文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邱威傑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柯文哲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黃國昌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高嘉瑜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賴清德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五月天阿信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蔡依林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炎亞綸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田馥甄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楊丞琳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林依晨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詹詠然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戴資穎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江宏傑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林志傑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盧彥勳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蘇麗文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陳偉殷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陽岱鋼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樂擎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煮雪的人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崎雲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張鐵志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依格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連俞涵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林宇軒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Aton Lin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林婉瑜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張西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志祺77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阿滴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陳孜昊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阿傑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視網膜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黃大謙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古娃娃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魚乾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千千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638b6a0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638b6a0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63eb9f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63eb9f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zh.wikipedia.org/wiki/%E5%A4%96%E5%90%91%E6%80%A7%E4%B8%8E%E5%86%85%E5%90%91%E6%80%A7" TargetMode="External"/><Relationship Id="rId4" Type="http://schemas.openxmlformats.org/officeDocument/2006/relationships/hyperlink" Target="https://zh.wikipedia.org/wiki/%E4%BA%B2%E5%92%8C%E6%80%A7" TargetMode="External"/><Relationship Id="rId5" Type="http://schemas.openxmlformats.org/officeDocument/2006/relationships/hyperlink" Target="https://zh.wikipedia.org/wiki/%E5%B0%BD%E8%B4%A3%E6%80%A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cfyPRklZypx-U_tfVaaNzN-WMnmbnrUsr3khRKUmcR8/edit?usp=drive_web&amp;ouid=115721435623430820746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arcega/instagram-scraper" TargetMode="External"/><Relationship Id="rId4" Type="http://schemas.openxmlformats.org/officeDocument/2006/relationships/hyperlink" Target="https://github.com/fxsjy/jieba" TargetMode="External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600">
                <a:solidFill>
                  <a:srgbClr val="666666"/>
                </a:solidFill>
              </a:rPr>
              <a:t>人格</a:t>
            </a:r>
            <a:r>
              <a:rPr lang="zh-TW" sz="3600">
                <a:solidFill>
                  <a:srgbClr val="666666"/>
                </a:solidFill>
              </a:rPr>
              <a:t>特質</a:t>
            </a:r>
            <a:r>
              <a:rPr b="1" lang="zh-TW" sz="3600">
                <a:solidFill>
                  <a:srgbClr val="666666"/>
                </a:solidFill>
              </a:rPr>
              <a:t>與社群媒體文章分析</a:t>
            </a:r>
            <a:endParaRPr b="1" sz="3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15075" y="3069175"/>
            <a:ext cx="4658400" cy="13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00">
                <a:solidFill>
                  <a:schemeClr val="dk1"/>
                </a:solidFill>
              </a:rPr>
              <a:t>Prof. Chien Chin Chen, Information Management Dept.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Team 21 </a:t>
            </a:r>
            <a:r>
              <a:rPr b="1" lang="zh-TW" sz="1200">
                <a:solidFill>
                  <a:schemeClr val="dk1"/>
                </a:solidFill>
              </a:rPr>
              <a:t>Project by: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</a:rPr>
              <a:t>B06406009 陳姵如	 B06705026 林語萱	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</a:rPr>
              <a:t>B05502058 趙禹誠	 B05106010 黃冠文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2714900" y="1119925"/>
            <a:ext cx="5976900" cy="927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zh-TW">
                <a:solidFill>
                  <a:schemeClr val="lt1"/>
                </a:solidFill>
              </a:rPr>
              <a:t>比較likelihood與chi-square特徵選取後的F1分數，最後選擇likelihood做特徵選取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2714900" y="2148973"/>
            <a:ext cx="5976900" cy="927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zh-TW">
                <a:solidFill>
                  <a:srgbClr val="FFFFFF"/>
                </a:solidFill>
              </a:rPr>
              <a:t>依照每個詞在各種人格分類的</a:t>
            </a:r>
            <a:r>
              <a:rPr lang="zh-TW">
                <a:solidFill>
                  <a:schemeClr val="lt1"/>
                </a:solidFill>
              </a:rPr>
              <a:t>條件機率，選出每種人格最具鑑別力的詞</a:t>
            </a:r>
            <a:r>
              <a:rPr baseline="30000" lang="zh-TW">
                <a:solidFill>
                  <a:schemeClr val="lt1"/>
                </a:solidFill>
              </a:rPr>
              <a:t>[1]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2714900" y="3178021"/>
            <a:ext cx="5976900" cy="927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zh-TW">
                <a:solidFill>
                  <a:srgbClr val="FFFFFF"/>
                </a:solidFill>
              </a:rPr>
              <a:t>使用</a:t>
            </a:r>
            <a:r>
              <a:rPr lang="zh-TW">
                <a:solidFill>
                  <a:schemeClr val="lt1"/>
                </a:solidFill>
              </a:rPr>
              <a:t>Navie Bayes分類器，對政治 / 娛樂 / 運動 / 文學 / Youtuber 五大領域共100位名人的社群文章做性格預測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zh-TW">
                <a:solidFill>
                  <a:schemeClr val="lt1"/>
                </a:solidFill>
              </a:rPr>
              <a:t>整理 2 大結論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320625" y="1050823"/>
            <a:ext cx="784800" cy="77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</a:rPr>
              <a:t>建模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320625" y="1874100"/>
            <a:ext cx="784800" cy="13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</a:rPr>
              <a:t>分析模型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320625" y="3333775"/>
            <a:ext cx="784800" cy="101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</a:rPr>
              <a:t>預測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58174"/>
          <a:stretch/>
        </p:blipFill>
        <p:spPr>
          <a:xfrm>
            <a:off x="895175" y="1047475"/>
            <a:ext cx="1669490" cy="33750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type="title"/>
          </p:nvPr>
        </p:nvSpPr>
        <p:spPr>
          <a:xfrm>
            <a:off x="279575" y="-43550"/>
            <a:ext cx="64197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方法與流程</a:t>
            </a:r>
            <a:endParaRPr sz="36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0" y="4627150"/>
            <a:ext cx="5976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layfair Display"/>
                <a:ea typeface="Playfair Display"/>
                <a:cs typeface="Playfair Display"/>
                <a:sym typeface="Playfair Display"/>
              </a:rPr>
              <a:t>[1]</a:t>
            </a:r>
            <a:r>
              <a:rPr lang="zh-TW">
                <a:latin typeface="Playfair Display"/>
                <a:ea typeface="Playfair Display"/>
                <a:cs typeface="Playfair Display"/>
                <a:sym typeface="Playfair Display"/>
              </a:rPr>
              <a:t>鑑別力大小：依照詞在模型中的條件機率大小為判斷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4"/>
          <p:cNvGraphicFramePr/>
          <p:nvPr/>
        </p:nvGraphicFramePr>
        <p:xfrm>
          <a:off x="1761250" y="17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{EBDEAB73-2BF3-47A3-8640-EF8D9B573E7F}</a:tableStyleId>
              </a:tblPr>
              <a:tblGrid>
                <a:gridCol w="2810750"/>
                <a:gridCol w="2810750"/>
              </a:tblGrid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F1 score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54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NB+Chi-square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0.7595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54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NB+Likelihood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0.8375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140225"/>
            <a:ext cx="85206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 Selection＋NB Model </a:t>
            </a: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成效評估</a:t>
            </a:r>
            <a:endParaRPr sz="36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244821" y="904578"/>
            <a:ext cx="365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858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外向性</a:t>
            </a:r>
            <a:r>
              <a:rPr lang="zh-TW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（Extraversion）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4437900" y="904575"/>
            <a:ext cx="365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親和性</a:t>
            </a:r>
            <a:r>
              <a:rPr lang="zh-TW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（Agreeableness）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3450" y="252405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盡責性</a:t>
            </a:r>
            <a:r>
              <a:rPr lang="zh-TW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（Conscientiousness）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4338750" y="2501775"/>
            <a:ext cx="497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經驗開放性</a:t>
            </a:r>
            <a:r>
              <a:rPr lang="zh-TW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lang="zh-TW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Openness to experience</a:t>
            </a:r>
            <a:r>
              <a:rPr lang="zh-TW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br>
              <a:rPr lang="zh-TW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 txBox="1"/>
          <p:nvPr>
            <p:ph type="title"/>
          </p:nvPr>
        </p:nvSpPr>
        <p:spPr>
          <a:xfrm>
            <a:off x="625825" y="292625"/>
            <a:ext cx="8520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NB Model中每種人格最具鑑別力的詞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962725" y="1551375"/>
            <a:ext cx="2519700" cy="1026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不錯、</a:t>
            </a:r>
            <a:r>
              <a:rPr b="1" lang="zh-TW">
                <a:solidFill>
                  <a:srgbClr val="FFFFFF"/>
                </a:solidFill>
              </a:rPr>
              <a:t>同學</a:t>
            </a:r>
            <a:r>
              <a:rPr lang="zh-TW">
                <a:solidFill>
                  <a:srgbClr val="FFFFFF"/>
                </a:solidFill>
              </a:rPr>
              <a:t>、心情、</a:t>
            </a:r>
            <a:r>
              <a:rPr b="1" lang="zh-TW">
                <a:solidFill>
                  <a:srgbClr val="FFFFFF"/>
                </a:solidFill>
              </a:rPr>
              <a:t>成發</a:t>
            </a:r>
            <a:r>
              <a:rPr lang="zh-TW">
                <a:solidFill>
                  <a:srgbClr val="FFFFFF"/>
                </a:solidFill>
              </a:rPr>
              <a:t>、跳、合照、</a:t>
            </a:r>
            <a:r>
              <a:rPr b="1" lang="zh-TW">
                <a:solidFill>
                  <a:srgbClr val="FFFFFF"/>
                </a:solidFill>
              </a:rPr>
              <a:t>發文</a:t>
            </a:r>
            <a:r>
              <a:rPr lang="zh-TW">
                <a:solidFill>
                  <a:srgbClr val="FFFFFF"/>
                </a:solidFill>
              </a:rPr>
              <a:t>、窩、哈哈哈哈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5019925" y="1551375"/>
            <a:ext cx="2519700" cy="1026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生活、跳、</a:t>
            </a:r>
            <a:r>
              <a:rPr b="1" lang="zh-TW">
                <a:solidFill>
                  <a:srgbClr val="FFFFFF"/>
                </a:solidFill>
              </a:rPr>
              <a:t>同學</a:t>
            </a:r>
            <a:r>
              <a:rPr lang="zh-TW">
                <a:solidFill>
                  <a:srgbClr val="FFFFFF"/>
                </a:solidFill>
              </a:rPr>
              <a:t>、</a:t>
            </a:r>
            <a:r>
              <a:rPr b="1" lang="zh-TW">
                <a:solidFill>
                  <a:srgbClr val="FFFFFF"/>
                </a:solidFill>
              </a:rPr>
              <a:t>盃</a:t>
            </a:r>
            <a:r>
              <a:rPr lang="zh-TW">
                <a:solidFill>
                  <a:srgbClr val="FFFFFF"/>
                </a:solidFill>
              </a:rPr>
              <a:t>、</a:t>
            </a:r>
            <a:r>
              <a:rPr b="1" lang="zh-TW">
                <a:solidFill>
                  <a:srgbClr val="FFFFFF"/>
                </a:solidFill>
              </a:rPr>
              <a:t>跳舞</a:t>
            </a:r>
            <a:r>
              <a:rPr lang="zh-TW">
                <a:solidFill>
                  <a:srgbClr val="FFFFFF"/>
                </a:solidFill>
              </a:rPr>
              <a:t>、陪、願意、幫忙、當初、喝、搭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962725" y="3042825"/>
            <a:ext cx="2543700" cy="1026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決定、直接、心情、</a:t>
            </a:r>
            <a:r>
              <a:rPr b="1" lang="zh-TW">
                <a:solidFill>
                  <a:srgbClr val="FFFFFF"/>
                </a:solidFill>
              </a:rPr>
              <a:t>室友</a:t>
            </a:r>
            <a:r>
              <a:rPr lang="zh-TW">
                <a:solidFill>
                  <a:srgbClr val="FFFFFF"/>
                </a:solidFill>
              </a:rPr>
              <a:t>、當初、慢慢、目標、願意、真正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4995900" y="3034825"/>
            <a:ext cx="2543700" cy="1026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故事、新、歷史、城市、展、重新、一路</a:t>
            </a:r>
            <a:r>
              <a:rPr lang="zh-TW">
                <a:solidFill>
                  <a:srgbClr val="FFFFFF"/>
                </a:solidFill>
              </a:rPr>
              <a:t>、小時候、</a:t>
            </a:r>
            <a:r>
              <a:rPr b="1" lang="zh-TW">
                <a:solidFill>
                  <a:srgbClr val="FFFFFF"/>
                </a:solidFill>
              </a:rPr>
              <a:t>同學、小隊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1863275" y="4165340"/>
            <a:ext cx="4821300" cy="134075"/>
          </a:xfrm>
          <a:prstGeom prst="flowChartMerg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975050" y="4337600"/>
            <a:ext cx="6949800" cy="74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每種類別中</a:t>
            </a:r>
            <a:r>
              <a:rPr lang="zh-TW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具鑑別力</a:t>
            </a:r>
            <a:r>
              <a:rPr lang="zh-TW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的詞是合理的，然而有些屬於</a:t>
            </a:r>
            <a:r>
              <a:rPr b="1" lang="zh-TW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大</a:t>
            </a:r>
            <a:r>
              <a:rPr b="1" lang="zh-TW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學時空背景</a:t>
            </a:r>
            <a:r>
              <a:rPr lang="zh-TW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下的用詞，可能對不同族群的文章，模型判斷力會有影響</a:t>
            </a:r>
            <a:endParaRPr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3199254" y="1780850"/>
            <a:ext cx="1250700" cy="344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喜歡交友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3187200" y="2179950"/>
            <a:ext cx="1250700" cy="344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</a:rPr>
              <a:t>自信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7247304" y="1731175"/>
            <a:ext cx="1250700" cy="344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樂於助人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7235250" y="2130275"/>
            <a:ext cx="1250700" cy="344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大方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3193229" y="3184525"/>
            <a:ext cx="1250700" cy="344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審慎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3181175" y="3583625"/>
            <a:ext cx="1250700" cy="344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自律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325750" y="3209983"/>
            <a:ext cx="1250700" cy="532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對知識的好奇心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2161350" y="4096790"/>
            <a:ext cx="4821300" cy="134075"/>
          </a:xfrm>
          <a:prstGeom prst="flowChartMerg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26"/>
          <p:cNvGraphicFramePr/>
          <p:nvPr/>
        </p:nvGraphicFramePr>
        <p:xfrm>
          <a:off x="3865375" y="172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{ABD5F9D6-42A7-4F50-9ECA-5F91153406FC}</a:tableStyleId>
              </a:tblPr>
              <a:tblGrid>
                <a:gridCol w="1377600"/>
                <a:gridCol w="691850"/>
                <a:gridCol w="762400"/>
                <a:gridCol w="824675"/>
                <a:gridCol w="762400"/>
                <a:gridCol w="7624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category\人數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athlete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celebrity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politician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writer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youtuber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Extraversion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0.05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0.58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0.75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0.58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0.75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Agreeableness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0.27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0.64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0.05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4.25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0.27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Conscientiousness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3.27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8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0.60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0.60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0.27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0.60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BFB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Openness to Experience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2.06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0.17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0.85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A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17.69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2.06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1F0"/>
                    </a:solidFill>
                  </a:tcPr>
                </a:tc>
              </a:tr>
            </a:tbl>
          </a:graphicData>
        </a:graphic>
      </p:graphicFrame>
      <p:pic>
        <p:nvPicPr>
          <p:cNvPr id="211" name="Google Shape;211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1685600"/>
            <a:ext cx="3625825" cy="223968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五大類名人性格</a:t>
            </a: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預測</a:t>
            </a: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結果分析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152400" y="4398975"/>
            <a:ext cx="4290900" cy="45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名人整體 親和性 個性預測較多</a:t>
            </a:r>
            <a:endParaRPr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54275" y="1036700"/>
            <a:ext cx="83781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繪製圓餅圖與contengency table計算chi square</a:t>
            </a:r>
            <a:endParaRPr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4572000" y="4394772"/>
            <a:ext cx="4071600" cy="45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作家 經驗開放性 個性比較多</a:t>
            </a:r>
            <a:endParaRPr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fair Display"/>
              <a:buAutoNum type="arabicPeriod"/>
            </a:pPr>
            <a:r>
              <a:t/>
            </a:r>
            <a:endParaRPr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五大類名人性格預測結果分析</a:t>
            </a:r>
            <a:endParaRPr sz="36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727650" y="1208700"/>
            <a:ext cx="84162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整體 親和性 個性預測較多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較多表現大方、營造親民形象的用詞，</a:t>
            </a:r>
            <a:r>
              <a:rPr lang="zh-TW"/>
              <a:t>符合親和性中大方、樂於助人的特徵，符合我們對公眾人物的想像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作家 經驗開放性 個性比較多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較多體驗、經驗的描述的詞，符合經驗開放性中對知識好奇的特徵，也符合我們對作家的想像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1312050" y="4397350"/>
            <a:ext cx="4883400" cy="57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城市、美國、重新、地鐵、歷史、山、</a:t>
            </a:r>
            <a:r>
              <a:rPr lang="zh-TW">
                <a:solidFill>
                  <a:schemeClr val="lt1"/>
                </a:solidFill>
              </a:rPr>
              <a:t>教育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1312050" y="2488050"/>
            <a:ext cx="4883400" cy="57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趕快、支持、很爽</a:t>
            </a:r>
            <a:r>
              <a:rPr lang="zh-TW">
                <a:solidFill>
                  <a:srgbClr val="FFFFFF"/>
                </a:solidFill>
              </a:rPr>
              <a:t>、</a:t>
            </a:r>
            <a:r>
              <a:rPr lang="zh-TW">
                <a:solidFill>
                  <a:srgbClr val="FFFFFF"/>
                </a:solidFill>
              </a:rPr>
              <a:t>嗨</a:t>
            </a:r>
            <a:r>
              <a:rPr lang="zh-TW">
                <a:solidFill>
                  <a:schemeClr val="lt1"/>
                </a:solidFill>
              </a:rPr>
              <a:t>、喝</a:t>
            </a:r>
            <a:r>
              <a:rPr lang="zh-TW">
                <a:solidFill>
                  <a:srgbClr val="FFFFFF"/>
                </a:solidFill>
              </a:rPr>
              <a:t>、打球</a:t>
            </a:r>
            <a:r>
              <a:rPr lang="zh-TW">
                <a:solidFill>
                  <a:srgbClr val="FFFFFF"/>
                </a:solidFill>
              </a:rPr>
              <a:t>、</a:t>
            </a:r>
            <a:r>
              <a:rPr lang="zh-TW">
                <a:solidFill>
                  <a:srgbClr val="FFFFFF"/>
                </a:solidFill>
              </a:rPr>
              <a:t>盃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311700" y="1234075"/>
            <a:ext cx="883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更多元的資料集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更符合實際情況的命題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技術改進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13509" l="0" r="0" t="0"/>
          <a:stretch/>
        </p:blipFill>
        <p:spPr>
          <a:xfrm>
            <a:off x="875575" y="1708925"/>
            <a:ext cx="1180013" cy="10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/>
          <p:nvPr/>
        </p:nvSpPr>
        <p:spPr>
          <a:xfrm>
            <a:off x="2584800" y="1666850"/>
            <a:ext cx="4893900" cy="102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平衡特定族群的特別用詞（成發、展、跳舞）貢獻，讓模型學到共通的判斷法則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4">
            <a:alphaModFix/>
          </a:blip>
          <a:srcRect b="14595" l="0" r="0" t="0"/>
          <a:stretch/>
        </p:blipFill>
        <p:spPr>
          <a:xfrm>
            <a:off x="714275" y="3278800"/>
            <a:ext cx="1502601" cy="12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/>
          <p:nvPr/>
        </p:nvSpPr>
        <p:spPr>
          <a:xfrm>
            <a:off x="2584800" y="3410125"/>
            <a:ext cx="4893900" cy="102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預測四種人格的分數或相對關係，而非以只以分數最高的人格做單一化預測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未來應用</a:t>
            </a:r>
            <a:endParaRPr sz="36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12242" l="0" r="0" t="0"/>
          <a:stretch/>
        </p:blipFill>
        <p:spPr>
          <a:xfrm>
            <a:off x="5485350" y="1396500"/>
            <a:ext cx="1540926" cy="13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/>
          <p:nvPr/>
        </p:nvSpPr>
        <p:spPr>
          <a:xfrm>
            <a:off x="4495788" y="2997750"/>
            <a:ext cx="3208200" cy="102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社群軟體中行銷廣告的用戶區分、投放之參考依據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4">
            <a:alphaModFix/>
          </a:blip>
          <a:srcRect b="12694" l="0" r="0" t="0"/>
          <a:stretch/>
        </p:blipFill>
        <p:spPr>
          <a:xfrm>
            <a:off x="1317488" y="1399945"/>
            <a:ext cx="1540926" cy="134535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/>
          <p:nvPr/>
        </p:nvSpPr>
        <p:spPr>
          <a:xfrm>
            <a:off x="483850" y="2997750"/>
            <a:ext cx="3208200" cy="102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娛樂性質的心理測驗軟體開發，如經紀公司開發「與哪個明星最像」的娛樂商品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謝謝大家</a:t>
            </a:r>
            <a:endParaRPr/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補充</a:t>
            </a:r>
            <a:endParaRPr sz="36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名人列表</a:t>
            </a:r>
            <a:r>
              <a:rPr lang="zh-TW">
                <a:latin typeface="Oswald"/>
                <a:ea typeface="Oswald"/>
                <a:cs typeface="Oswald"/>
                <a:sym typeface="Oswald"/>
              </a:rPr>
              <a:t>: 政治 / 娛樂 / 運動 / 文學 / Youtuber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125" y="17552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報告動機</a:t>
            </a:r>
            <a:endParaRPr sz="3600">
              <a:solidFill>
                <a:srgbClr val="666666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5650" y="2449350"/>
            <a:ext cx="30099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2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3 Important Keys</a:t>
            </a:r>
            <a:endParaRPr sz="28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13" y="2071350"/>
            <a:ext cx="8477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500" y="1017717"/>
            <a:ext cx="875232" cy="85378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784275" y="1486545"/>
            <a:ext cx="20856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999999"/>
                </a:solidFill>
              </a:rPr>
              <a:t>貼近生活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784273" y="2644178"/>
            <a:ext cx="15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999999"/>
                </a:solidFill>
              </a:rPr>
              <a:t>文字應用</a:t>
            </a:r>
            <a:endParaRPr sz="2400">
              <a:solidFill>
                <a:srgbClr val="999999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500" y="2170955"/>
            <a:ext cx="875225" cy="87974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784280" y="3928851"/>
            <a:ext cx="15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999999"/>
                </a:solidFill>
              </a:rPr>
              <a:t>有趣預測</a:t>
            </a:r>
            <a:endParaRPr sz="2400">
              <a:solidFill>
                <a:srgbClr val="999999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4500" y="3350141"/>
            <a:ext cx="992421" cy="83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25" y="1912000"/>
            <a:ext cx="2196250" cy="21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526100" y="48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社群媒體選擇</a:t>
            </a:r>
            <a:endParaRPr sz="36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886975" y="2465775"/>
            <a:ext cx="44580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➔"/>
            </a:pPr>
            <a:r>
              <a:rPr lang="zh-TW" sz="1800">
                <a:solidFill>
                  <a:srgbClr val="93C47D"/>
                </a:solidFill>
                <a:highlight>
                  <a:srgbClr val="FFFFFF"/>
                </a:highlight>
              </a:rPr>
              <a:t>佔台灣總人口數的 31%</a:t>
            </a:r>
            <a:endParaRPr sz="1800">
              <a:solidFill>
                <a:srgbClr val="93C47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➔"/>
            </a:pPr>
            <a:r>
              <a:rPr lang="zh-TW" sz="1800">
                <a:solidFill>
                  <a:srgbClr val="93C47D"/>
                </a:solidFill>
                <a:highlight>
                  <a:srgbClr val="FFFFFF"/>
                </a:highlight>
              </a:rPr>
              <a:t>每月擁有 740 萬的活躍用戶數</a:t>
            </a:r>
            <a:endParaRPr sz="1800">
              <a:solidFill>
                <a:srgbClr val="93C47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Microsoft JhengHei"/>
              <a:buChar char="➔"/>
            </a:pPr>
            <a:r>
              <a:rPr lang="zh-TW" sz="1800">
                <a:solidFill>
                  <a:srgbClr val="93C4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15-34歲佔使用者6成</a:t>
            </a:r>
            <a:endParaRPr sz="1800">
              <a:solidFill>
                <a:srgbClr val="93C47D"/>
              </a:solidFill>
              <a:highlight>
                <a:srgbClr val="FFFFFF"/>
              </a:highlight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848850" y="4017950"/>
            <a:ext cx="2448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TW" sz="135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資料來源： INSIDE</a:t>
            </a:r>
            <a:endParaRPr>
              <a:solidFill>
                <a:srgbClr val="99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284575" y="1371388"/>
            <a:ext cx="36717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3600">
                <a:solidFill>
                  <a:srgbClr val="FFD9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INSTAGRAM</a:t>
            </a:r>
            <a:endParaRPr>
              <a:solidFill>
                <a:srgbClr val="FFD9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526100" y="41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人格特質</a:t>
            </a:r>
            <a:endParaRPr sz="36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738" y="1116225"/>
            <a:ext cx="4979324" cy="38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021150" y="228675"/>
            <a:ext cx="2448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5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形容詞</a:t>
            </a:r>
            <a:r>
              <a:rPr b="1" lang="zh-TW" sz="135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來源： </a:t>
            </a:r>
            <a:r>
              <a:rPr b="1" lang="zh-TW" sz="135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維基百科</a:t>
            </a:r>
            <a:endParaRPr>
              <a:solidFill>
                <a:srgbClr val="99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資料集</a:t>
            </a:r>
            <a:endParaRPr sz="36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113"/>
            <a:ext cx="9144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825" y="2215075"/>
            <a:ext cx="13906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7685" y="2215075"/>
            <a:ext cx="157819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6833" y="2595500"/>
            <a:ext cx="1010342" cy="5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1875" y="1187763"/>
            <a:ext cx="62484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729775" y="2442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78</a:t>
            </a:r>
            <a:endParaRPr sz="30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717075" y="2595500"/>
            <a:ext cx="95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4413</a:t>
            </a:r>
            <a:endParaRPr sz="24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45875" y="64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貼文分析</a:t>
            </a:r>
            <a:endParaRPr sz="36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625" y="355450"/>
            <a:ext cx="3695800" cy="25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5045675" y="3616900"/>
            <a:ext cx="38517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omic Sans MS"/>
              <a:buChar char="➔"/>
            </a:pPr>
            <a:r>
              <a:rPr lang="zh-TW" sz="16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四種人格都有200篇以上貼文資料</a:t>
            </a:r>
            <a:endParaRPr sz="16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omic Sans MS"/>
              <a:buChar char="➔"/>
            </a:pPr>
            <a:r>
              <a:rPr lang="zh-TW" sz="16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謹慎型人格分類發文數偏少</a:t>
            </a:r>
            <a:endParaRPr sz="16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275" y="1944850"/>
            <a:ext cx="3976225" cy="23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名人預測挑選</a:t>
            </a:r>
            <a:endParaRPr sz="36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1798975" y="1716175"/>
            <a:ext cx="165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TW" sz="24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政治</a:t>
            </a:r>
            <a:endParaRPr b="1" sz="24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760375" y="3700813"/>
            <a:ext cx="165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zh-TW" sz="24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作家</a:t>
            </a:r>
            <a:endParaRPr b="1" sz="24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606575" y="1364850"/>
            <a:ext cx="165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zh-TW" sz="24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Youtuber</a:t>
            </a:r>
            <a:endParaRPr b="1" sz="24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775" y="2502288"/>
            <a:ext cx="814200" cy="8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526900" y="2743788"/>
            <a:ext cx="165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zh-TW" sz="24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運動員</a:t>
            </a:r>
            <a:endParaRPr b="1" sz="24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875" y="2133765"/>
            <a:ext cx="814200" cy="814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850" y="1621762"/>
            <a:ext cx="761525" cy="7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6250" y="3529925"/>
            <a:ext cx="761525" cy="7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0550" y="1194988"/>
            <a:ext cx="761525" cy="7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7179000" y="2596263"/>
            <a:ext cx="165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zh-TW" sz="24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藝人</a:t>
            </a:r>
            <a:endParaRPr b="1" sz="24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757700" y="3529925"/>
            <a:ext cx="4386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挑選各別20名</a:t>
            </a:r>
            <a:endParaRPr sz="180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100 位</a:t>
            </a:r>
            <a:r>
              <a:rPr lang="zh-TW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各領域名人</a:t>
            </a:r>
            <a:endParaRPr sz="180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方法與流程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905925" y="1595225"/>
            <a:ext cx="1644900" cy="6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</a:rPr>
              <a:t>資料前處理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2550825" y="2292125"/>
            <a:ext cx="1644900" cy="6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</a:rPr>
              <a:t>建模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4195725" y="2989025"/>
            <a:ext cx="1644900" cy="6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</a:rPr>
              <a:t>分析模型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840625" y="3685925"/>
            <a:ext cx="1644900" cy="6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</a:rPr>
              <a:t>預測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279575" y="-43550"/>
            <a:ext cx="64197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方法與流程</a:t>
            </a:r>
            <a:endParaRPr sz="3600"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2714825" y="683250"/>
            <a:ext cx="5976900" cy="888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zh-TW">
                <a:solidFill>
                  <a:srgbClr val="FFFFFF"/>
                </a:solidFill>
              </a:rPr>
              <a:t>人格測驗：參照管理學課本中 Costa 和 McCrae(1986) 提出五大人格中的四項測驗做問題設計，以分數最高的作為該使用者</a:t>
            </a:r>
            <a:r>
              <a:rPr lang="zh-TW">
                <a:solidFill>
                  <a:schemeClr val="lt1"/>
                </a:solidFill>
              </a:rPr>
              <a:t>人格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zh-TW">
                <a:solidFill>
                  <a:srgbClr val="FFFFFF"/>
                </a:solidFill>
              </a:rPr>
              <a:t>社群帳號：Instagram</a:t>
            </a:r>
            <a:r>
              <a:rPr lang="zh-TW">
                <a:solidFill>
                  <a:srgbClr val="FFFFFF"/>
                </a:solidFill>
              </a:rPr>
              <a:t>帳號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2714825" y="1725068"/>
            <a:ext cx="5976900" cy="888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zh-TW">
                <a:solidFill>
                  <a:srgbClr val="FFFFFF"/>
                </a:solidFill>
              </a:rPr>
              <a:t>使用 Instagram Scraper</a:t>
            </a:r>
            <a:r>
              <a:rPr baseline="30000" lang="zh-TW">
                <a:solidFill>
                  <a:schemeClr val="lt1"/>
                </a:solidFill>
              </a:rPr>
              <a:t>[1]</a:t>
            </a:r>
            <a:r>
              <a:rPr lang="zh-TW">
                <a:solidFill>
                  <a:srgbClr val="FFFFFF"/>
                </a:solidFill>
              </a:rPr>
              <a:t>爬取問卷受訪者的社群文章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2714825" y="2766887"/>
            <a:ext cx="5976900" cy="888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zh-TW">
                <a:solidFill>
                  <a:srgbClr val="FFFFFF"/>
                </a:solidFill>
              </a:rPr>
              <a:t>使用</a:t>
            </a:r>
            <a:r>
              <a:rPr lang="zh-TW">
                <a:solidFill>
                  <a:srgbClr val="FFFFFF"/>
                </a:solidFill>
              </a:rPr>
              <a:t>結巴斷詞</a:t>
            </a:r>
            <a:r>
              <a:rPr baseline="30000" lang="zh-TW">
                <a:solidFill>
                  <a:srgbClr val="FFFFFF"/>
                </a:solidFill>
              </a:rPr>
              <a:t>[2]</a:t>
            </a:r>
            <a:r>
              <a:rPr lang="zh-TW">
                <a:solidFill>
                  <a:srgbClr val="FFFFFF"/>
                </a:solidFill>
              </a:rPr>
              <a:t>對社群文章</a:t>
            </a:r>
            <a:r>
              <a:rPr lang="zh-TW">
                <a:solidFill>
                  <a:srgbClr val="FFFFFF"/>
                </a:solidFill>
              </a:rPr>
              <a:t>做斷詞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zh-TW">
                <a:solidFill>
                  <a:srgbClr val="FFFFFF"/>
                </a:solidFill>
              </a:rPr>
              <a:t>去除</a:t>
            </a:r>
            <a:r>
              <a:rPr lang="zh-TW">
                <a:solidFill>
                  <a:srgbClr val="FFFFFF"/>
                </a:solidFill>
              </a:rPr>
              <a:t>表情符號、英文字、數字、</a:t>
            </a:r>
            <a:r>
              <a:rPr lang="zh-TW">
                <a:solidFill>
                  <a:srgbClr val="FFFFFF"/>
                </a:solidFill>
              </a:rPr>
              <a:t>停止詞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zh-TW">
                <a:solidFill>
                  <a:schemeClr val="lt1"/>
                </a:solidFill>
              </a:rPr>
              <a:t>停止詞</a:t>
            </a:r>
            <a:r>
              <a:rPr lang="zh-TW">
                <a:solidFill>
                  <a:srgbClr val="FFFFFF"/>
                </a:solidFill>
              </a:rPr>
              <a:t>：代名詞、時間複詞、高頻詞（ex: 謝謝、很棒）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0" y="4627150"/>
            <a:ext cx="5976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layfair Display"/>
                <a:ea typeface="Playfair Display"/>
                <a:cs typeface="Playfair Display"/>
                <a:sym typeface="Playfair Display"/>
              </a:rPr>
              <a:t>[1]Instagram Scraper: </a:t>
            </a:r>
            <a:r>
              <a:rPr lang="zh-TW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https://github.com/rarcega/instagram-scraper</a:t>
            </a:r>
            <a:r>
              <a:rPr lang="zh-TW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layfair Display"/>
                <a:ea typeface="Playfair Display"/>
                <a:cs typeface="Playfair Display"/>
                <a:sym typeface="Playfair Display"/>
              </a:rPr>
              <a:t>[2]結巴斷詞: </a:t>
            </a:r>
            <a:r>
              <a:rPr lang="zh-TW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https://github.com/fxsjy/jieba</a:t>
            </a:r>
            <a:r>
              <a:rPr lang="zh-TW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2714825" y="3801952"/>
            <a:ext cx="5976900" cy="888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zh-TW">
                <a:solidFill>
                  <a:schemeClr val="lt1"/>
                </a:solidFill>
              </a:rPr>
              <a:t>嘗試兩種方法：likelihood與chi-square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zh-TW">
                <a:solidFill>
                  <a:srgbClr val="FFFFFF"/>
                </a:solidFill>
              </a:rPr>
              <a:t>每種人格抽取120個</a:t>
            </a:r>
            <a:r>
              <a:rPr lang="zh-TW">
                <a:solidFill>
                  <a:schemeClr val="lt1"/>
                </a:solidFill>
              </a:rPr>
              <a:t>特徵詞，最後整合成共463個</a:t>
            </a:r>
            <a:r>
              <a:rPr lang="zh-TW">
                <a:solidFill>
                  <a:schemeClr val="lt1"/>
                </a:solidFill>
              </a:rPr>
              <a:t>非重複的</a:t>
            </a:r>
            <a:r>
              <a:rPr lang="zh-TW">
                <a:solidFill>
                  <a:schemeClr val="lt1"/>
                </a:solidFill>
              </a:rPr>
              <a:t>詞</a:t>
            </a:r>
            <a:r>
              <a:rPr lang="zh-TW">
                <a:solidFill>
                  <a:schemeClr val="lt1"/>
                </a:solidFill>
              </a:rPr>
              <a:t>當作模型的</a:t>
            </a:r>
            <a:r>
              <a:rPr lang="zh-TW">
                <a:solidFill>
                  <a:schemeClr val="lt1"/>
                </a:solidFill>
              </a:rPr>
              <a:t>語料庫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384750" y="971200"/>
            <a:ext cx="784800" cy="3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</a:rPr>
              <a:t>資料</a:t>
            </a:r>
            <a:r>
              <a:rPr lang="zh-TW" sz="1800">
                <a:solidFill>
                  <a:schemeClr val="accent5"/>
                </a:solidFill>
              </a:rPr>
              <a:t>前處理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5">
            <a:alphaModFix/>
          </a:blip>
          <a:srcRect b="43284" l="0" r="0" t="0"/>
          <a:stretch/>
        </p:blipFill>
        <p:spPr>
          <a:xfrm>
            <a:off x="1093350" y="475301"/>
            <a:ext cx="1545275" cy="423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