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3" r:id="rId6"/>
    <p:sldId id="264" r:id="rId7"/>
    <p:sldId id="272" r:id="rId8"/>
    <p:sldId id="273" r:id="rId9"/>
    <p:sldId id="274" r:id="rId10"/>
    <p:sldId id="265" r:id="rId11"/>
    <p:sldId id="275" r:id="rId12"/>
    <p:sldId id="266" r:id="rId13"/>
    <p:sldId id="277" r:id="rId14"/>
    <p:sldId id="27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9" autoAdjust="0"/>
    <p:restoredTop sz="94660"/>
  </p:normalViewPr>
  <p:slideViewPr>
    <p:cSldViewPr snapToGrid="0">
      <p:cViewPr>
        <p:scale>
          <a:sx n="143" d="100"/>
          <a:sy n="143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 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Boren Xiao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40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>
                    <a:latin typeface="Comic Sans MS" panose="030F0702030302020204" pitchFamily="66" charset="0"/>
                  </a:rPr>
                  <a:t>Solve the following recurrence relation using generating functions. This is a very simple recurrence relation, but for the purpose of practicing you must use generating functions in your solution.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                                                    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=2                                                    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mic Sans MS" panose="030F0702030302020204" pitchFamily="66" charset="0"/>
                  </a:rPr>
                  <a:t> 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>
                <a:blip r:embed="rId2"/>
                <a:stretch>
                  <a:fillRect l="-142" t="-556" r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7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4(Cont.)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89190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Comic Sans MS" panose="030F0702030302020204" pitchFamily="66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omic Sans MS" panose="030F0702030302020204" pitchFamily="66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400" dirty="0">
                    <a:latin typeface="Comic Sans MS" panose="030F0702030302020204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891902"/>
              </a:xfrm>
              <a:blipFill>
                <a:blip r:embed="rId2"/>
                <a:stretch>
                  <a:fillRect l="-567" t="-21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9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4(Cont.)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8919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+…+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       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                       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+…+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zh-TW" sz="1800" b="0" dirty="0"/>
                  <a:t>			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18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891902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975668" y="651685"/>
                <a:ext cx="4860324" cy="113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r>
                  <a:rPr lang="en-US" altLang="zh-TW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zh-TW" altLang="en-US" dirty="0"/>
                  <a:t>  </a:t>
                </a: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8" y="651685"/>
                <a:ext cx="4860324" cy="1137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3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4(Cont.)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125137" y="305696"/>
                <a:ext cx="4860324" cy="113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r>
                  <a:rPr lang="en-US" altLang="zh-TW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zh-TW" altLang="en-US" dirty="0"/>
                  <a:t>  </a:t>
                </a: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137" y="305696"/>
                <a:ext cx="4860324" cy="1137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2995"/>
                <a:ext cx="8596668" cy="45983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i="1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1+2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1+2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  <m:r>
                      <m:rPr>
                        <m:nor/>
                      </m:rPr>
                      <a:rPr lang="en-US" altLang="zh-TW" sz="2400" dirty="0"/>
                      <m:t>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2995"/>
                <a:ext cx="8596668" cy="4598368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07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4(Cont.)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8919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+…+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       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                       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+…+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zh-TW" sz="1800" b="0" dirty="0"/>
                  <a:t>			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18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8919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58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>
                    <a:latin typeface="Comic Sans MS" panose="030F0702030302020204" pitchFamily="66" charset="0"/>
                  </a:rPr>
                  <a:t>Use </a:t>
                </a:r>
                <a:r>
                  <a:rPr lang="en-US" altLang="zh-TW" i="0" dirty="0">
                    <a:latin typeface="Comic Sans MS" panose="030F0702030302020204" pitchFamily="66" charset="0"/>
                  </a:rPr>
                  <a:t>Equation 1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, shown below, to prove that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 rotWithShape="0">
                <a:blip r:embed="rId2"/>
                <a:stretch>
                  <a:fillRect l="-142" t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05" y="2749378"/>
            <a:ext cx="822779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5(Cont.)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826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By Equation 1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b="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826000"/>
              </a:xfrm>
              <a:blipFill>
                <a:blip r:embed="rId2"/>
                <a:stretch>
                  <a:fillRect l="-142" t="-7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10" y="2482936"/>
            <a:ext cx="1419225" cy="1809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098" y="2482936"/>
            <a:ext cx="14001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37752"/>
            <a:ext cx="8596668" cy="1320800"/>
          </a:xfrm>
        </p:spPr>
        <p:txBody>
          <a:bodyPr/>
          <a:lstStyle/>
          <a:p>
            <a:r>
              <a:rPr lang="en-US" altLang="zh-TW" dirty="0"/>
              <a:t>Problem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>
                    <a:latin typeface="Comic Sans MS" panose="030F0702030302020204" pitchFamily="66" charset="0"/>
                  </a:rPr>
                  <a:t>Consider the following algorithm for computing the square of a given non-negative integer.</a:t>
                </a:r>
              </a:p>
              <a:p>
                <a:endParaRPr lang="en-US" altLang="zh-TW" dirty="0">
                  <a:latin typeface="Comic Sans MS" panose="030F0702030302020204" pitchFamily="66" charset="0"/>
                </a:endParaRPr>
              </a:p>
              <a:p>
                <a:endParaRPr lang="en-US" altLang="zh-TW" dirty="0">
                  <a:latin typeface="Comic Sans MS" panose="030F0702030302020204" pitchFamily="66" charset="0"/>
                </a:endParaRPr>
              </a:p>
              <a:p>
                <a:endParaRPr lang="en-US" altLang="zh-TW" dirty="0">
                  <a:latin typeface="Comic Sans MS" panose="030F0702030302020204" pitchFamily="66" charset="0"/>
                </a:endParaRPr>
              </a:p>
              <a:p>
                <a:endParaRPr lang="en-US" altLang="zh-TW" dirty="0">
                  <a:latin typeface="Comic Sans MS" panose="030F0702030302020204" pitchFamily="66" charset="0"/>
                </a:endParaRPr>
              </a:p>
              <a:p>
                <a:endParaRPr lang="en-US" altLang="zh-TW" dirty="0">
                  <a:latin typeface="Comic Sans MS" panose="030F0702030302020204" pitchFamily="66" charset="0"/>
                </a:endParaRPr>
              </a:p>
              <a:p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denote the assertion: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 Claim: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is a loop invariant of the while loop, assuming that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 Prove the claim by induction. What does the loop invariant implicate when the while loop terminates? 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596668" cy="4388493"/>
              </a:xfrm>
              <a:blipFill rotWithShape="0">
                <a:blip r:embed="rId2"/>
                <a:stretch>
                  <a:fillRect l="-142" t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22" y="1930400"/>
            <a:ext cx="2257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4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54227"/>
            <a:ext cx="8596668" cy="1320800"/>
          </a:xfrm>
        </p:spPr>
        <p:txBody>
          <a:bodyPr/>
          <a:lstStyle/>
          <a:p>
            <a:r>
              <a:rPr lang="en-US" altLang="zh-TW" dirty="0"/>
              <a:t>Problem 1(Cont.)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9755"/>
                <a:ext cx="8596668" cy="519580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Comic Sans MS" panose="030F0702030302020204" pitchFamily="66" charset="0"/>
                  </a:rPr>
                  <a:t>Base case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𝑠𝑡𝑎𝑡𝑖𝑠𝑓𝑖𝑒𝑑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Induction step : In every iteration,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&gt;0),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 is the input and output.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The output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>
                    <a:latin typeface="Comic Sans MS" panose="030F0702030302020204" pitchFamily="66" charset="0"/>
                  </a:rPr>
                  <a:t>   </a:t>
                </a:r>
                <a:r>
                  <a:rPr lang="en-US" altLang="zh-TW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(induction hypothesis)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 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′2</m:t>
                        </m:r>
                      </m:sup>
                    </m:sSup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And because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−1≥0</m:t>
                    </m:r>
                  </m:oMath>
                </a14:m>
                <a:r>
                  <a:rPr lang="en-US" altLang="zh-TW" b="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−1≥0</m:t>
                    </m:r>
                  </m:oMath>
                </a14:m>
                <a:endParaRPr lang="en-US" altLang="zh-TW" b="0" dirty="0">
                  <a:latin typeface="Comic Sans MS" panose="030F0702030302020204" pitchFamily="66" charset="0"/>
                </a:endParaRPr>
              </a:p>
              <a:p>
                <a:r>
                  <a:rPr lang="en-US" altLang="zh-TW" b="0" dirty="0">
                    <a:latin typeface="Comic Sans MS" panose="030F0702030302020204" pitchFamily="66" charset="0"/>
                  </a:rPr>
                  <a:t>Loop Invariant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dirty="0">
                    <a:latin typeface="Comic Sans MS" panose="030F0702030302020204" pitchFamily="66" charset="0"/>
                  </a:rPr>
                  <a:t> is proved.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When the loop terminates,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b="0" dirty="0">
                    <a:latin typeface="Comic Sans MS" panose="030F0702030302020204" pitchFamily="66" charset="0"/>
                  </a:rPr>
                  <a:t>, and by loop invariant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zh-TW" b="0" dirty="0">
                    <a:latin typeface="Comic Sans MS" panose="030F0702030302020204" pitchFamily="66" charset="0"/>
                  </a:rPr>
                </a:br>
                <a:endParaRPr lang="en-US" altLang="zh-TW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9755"/>
                <a:ext cx="8596668" cy="5195801"/>
              </a:xfrm>
              <a:blipFill>
                <a:blip r:embed="rId2"/>
                <a:stretch>
                  <a:fillRect l="-142" t="-5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8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>
                    <a:latin typeface="Comic Sans MS" panose="030F0702030302020204" pitchFamily="66" charset="0"/>
                  </a:rPr>
                  <a:t>For each of the following pairs of functions, say whether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and/or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)=Ω(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 Justify your answers.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mic Sans MS" panose="030F0702030302020204" pitchFamily="66" charset="0"/>
                  </a:rPr>
                  <a:t> 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 rotWithShape="0">
                <a:blip r:embed="rId2"/>
                <a:stretch>
                  <a:fillRect l="-142" t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18" y="3109784"/>
            <a:ext cx="33147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2(Cont.)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>
                    <a:latin typeface="Comic Sans MS" panose="030F0702030302020204" pitchFamily="66" charset="0"/>
                  </a:rPr>
                  <a:t>2(a)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Guess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so we have to find that there exists constants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TW" alt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such that,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we can see that 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≥10,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We can find that 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04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2(Cont.)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>
                    <a:latin typeface="Comic Sans MS" panose="030F0702030302020204" pitchFamily="66" charset="0"/>
                  </a:rPr>
                  <a:t>2(b)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Guess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so we have to find that there exists constants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TW" alt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such that,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=3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=0.37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We can find that 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>
                <a:blip r:embed="rId2"/>
                <a:stretch>
                  <a:fillRect l="-142" t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67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/>
              <a:t>Problem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Solve the following recurrence relation:</a:t>
                </a:r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= 1 </m:t>
                              </m:r>
                            </m:e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≥2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>
                <a:blip r:embed="rId2"/>
                <a:stretch>
                  <a:fillRect l="-284" t="-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9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246"/>
          </a:xfrm>
        </p:spPr>
        <p:txBody>
          <a:bodyPr/>
          <a:lstStyle/>
          <a:p>
            <a:r>
              <a:rPr lang="en-US" altLang="zh-TW" dirty="0"/>
              <a:t>Problem 3(Cont.)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3485"/>
                <a:ext cx="8596668" cy="4537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000" b="0" dirty="0"/>
              </a:p>
              <a:p>
                <a:pPr marL="0" indent="0">
                  <a:buNone/>
                </a:pPr>
                <a:r>
                  <a:rPr lang="en-US" altLang="zh-TW" sz="2000" dirty="0"/>
                  <a:t>	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3485"/>
                <a:ext cx="8596668" cy="45378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4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246"/>
          </a:xfrm>
        </p:spPr>
        <p:txBody>
          <a:bodyPr/>
          <a:lstStyle/>
          <a:p>
            <a:r>
              <a:rPr lang="en-US" altLang="zh-TW" dirty="0"/>
              <a:t>Problem 3(Cont.)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3485"/>
                <a:ext cx="8596668" cy="4537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/>
                  <a:t>	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dirty="0"/>
                  <a:t>	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/>
                  <a:t>	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+2+1</m:t>
                    </m:r>
                  </m:oMath>
                </a14:m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/>
                  <a:t>	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+2+1</m:t>
                    </m:r>
                  </m:oMath>
                </a14:m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/>
                  <a:t>	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/>
                  <a:t>	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/>
                  <a:t>	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1×(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2000" dirty="0"/>
                          <m:t> 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den>
                    </m:f>
                  </m:oMath>
                </a14:m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/>
                  <a:t>	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zh-TW" altLang="en-US" sz="2000" dirty="0"/>
              </a:p>
              <a:p>
                <a:pPr marL="0" indent="0">
                  <a:buNone/>
                </a:pP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3485"/>
                <a:ext cx="8596668" cy="45378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09345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6876</TotalTime>
  <Words>880</Words>
  <Application>Microsoft Macintosh PowerPoint</Application>
  <PresentationFormat>寬螢幕</PresentationFormat>
  <Paragraphs>119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Arial</vt:lpstr>
      <vt:lpstr>Cambria Math</vt:lpstr>
      <vt:lpstr>Comic Sans MS</vt:lpstr>
      <vt:lpstr>Trebuchet MS</vt:lpstr>
      <vt:lpstr>Wingdings 3</vt:lpstr>
      <vt:lpstr>多面向</vt:lpstr>
      <vt:lpstr>Homework #3</vt:lpstr>
      <vt:lpstr>Problem 1</vt:lpstr>
      <vt:lpstr>Problem 1(Cont.)</vt:lpstr>
      <vt:lpstr>Problem 2</vt:lpstr>
      <vt:lpstr>Problem 2(Cont.)</vt:lpstr>
      <vt:lpstr>Problem 2(Cont.)</vt:lpstr>
      <vt:lpstr>Problem 3</vt:lpstr>
      <vt:lpstr>Problem 3(Cont.)</vt:lpstr>
      <vt:lpstr>Problem 3(Cont.)</vt:lpstr>
      <vt:lpstr>Problem 4</vt:lpstr>
      <vt:lpstr>Problem 4(Cont.)</vt:lpstr>
      <vt:lpstr>Problem 4(Cont.)</vt:lpstr>
      <vt:lpstr>Problem 4(Cont.)</vt:lpstr>
      <vt:lpstr>Problem 4(Cont.)</vt:lpstr>
      <vt:lpstr>Problem 5</vt:lpstr>
      <vt:lpstr>Problem 5(Cont.)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#3</dc:title>
  <dc:creator>ohya</dc:creator>
  <cp:lastModifiedBy>Microsoft Office 使用者</cp:lastModifiedBy>
  <cp:revision>75</cp:revision>
  <dcterms:created xsi:type="dcterms:W3CDTF">2017-04-04T09:23:51Z</dcterms:created>
  <dcterms:modified xsi:type="dcterms:W3CDTF">2019-10-06T08:43:58Z</dcterms:modified>
</cp:coreProperties>
</file>