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8"/>
  </p:notesMasterIdLst>
  <p:sldIdLst>
    <p:sldId id="256" r:id="rId2"/>
    <p:sldId id="261" r:id="rId3"/>
    <p:sldId id="257" r:id="rId4"/>
    <p:sldId id="275" r:id="rId5"/>
    <p:sldId id="276" r:id="rId6"/>
    <p:sldId id="262" r:id="rId7"/>
    <p:sldId id="258" r:id="rId8"/>
    <p:sldId id="263" r:id="rId9"/>
    <p:sldId id="264" r:id="rId10"/>
    <p:sldId id="266" r:id="rId11"/>
    <p:sldId id="267" r:id="rId12"/>
    <p:sldId id="268" r:id="rId13"/>
    <p:sldId id="259" r:id="rId14"/>
    <p:sldId id="272" r:id="rId15"/>
    <p:sldId id="269" r:id="rId16"/>
    <p:sldId id="273" r:id="rId17"/>
    <p:sldId id="271" r:id="rId18"/>
    <p:sldId id="270" r:id="rId19"/>
    <p:sldId id="260" r:id="rId20"/>
    <p:sldId id="274"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9820275" cy="6669088"/>
  <p:defaultTex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90929"/>
  </p:normalViewPr>
  <p:slideViewPr>
    <p:cSldViewPr snapToGrid="0">
      <p:cViewPr varScale="1">
        <p:scale>
          <a:sx n="139" d="100"/>
          <a:sy n="139" d="100"/>
        </p:scale>
        <p:origin x="226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941885"/>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kumimoji="1" sz="1200" kern="1200">
        <a:solidFill>
          <a:schemeClr val="tx1"/>
        </a:solidFill>
        <a:latin typeface="Times New Roman" pitchFamily="18" charset="0"/>
        <a:ea typeface="新細明體" charset="-120"/>
        <a:cs typeface="+mn-cs"/>
      </a:defRPr>
    </a:lvl1pPr>
    <a:lvl2pPr marL="457200" algn="l" defTabSz="762000" rtl="0" eaLnBrk="0" fontAlgn="base" hangingPunct="0">
      <a:spcBef>
        <a:spcPct val="30000"/>
      </a:spcBef>
      <a:spcAft>
        <a:spcPct val="0"/>
      </a:spcAft>
      <a:defRPr kumimoji="1" sz="1200" kern="1200">
        <a:solidFill>
          <a:schemeClr val="tx1"/>
        </a:solidFill>
        <a:latin typeface="Times New Roman" pitchFamily="18" charset="0"/>
        <a:ea typeface="新細明體" charset="-120"/>
        <a:cs typeface="+mn-cs"/>
      </a:defRPr>
    </a:lvl2pPr>
    <a:lvl3pPr marL="914400" algn="l" defTabSz="762000" rtl="0" eaLnBrk="0" fontAlgn="base" hangingPunct="0">
      <a:spcBef>
        <a:spcPct val="30000"/>
      </a:spcBef>
      <a:spcAft>
        <a:spcPct val="0"/>
      </a:spcAft>
      <a:defRPr kumimoji="1" sz="1200" kern="1200">
        <a:solidFill>
          <a:schemeClr val="tx1"/>
        </a:solidFill>
        <a:latin typeface="Times New Roman" pitchFamily="18" charset="0"/>
        <a:ea typeface="新細明體" charset="-120"/>
        <a:cs typeface="+mn-cs"/>
      </a:defRPr>
    </a:lvl3pPr>
    <a:lvl4pPr marL="1371600" algn="l" defTabSz="762000" rtl="0" eaLnBrk="0" fontAlgn="base" hangingPunct="0">
      <a:spcBef>
        <a:spcPct val="30000"/>
      </a:spcBef>
      <a:spcAft>
        <a:spcPct val="0"/>
      </a:spcAft>
      <a:defRPr kumimoji="1" sz="1200" kern="1200">
        <a:solidFill>
          <a:schemeClr val="tx1"/>
        </a:solidFill>
        <a:latin typeface="Times New Roman" pitchFamily="18" charset="0"/>
        <a:ea typeface="新細明體" charset="-120"/>
        <a:cs typeface="+mn-cs"/>
      </a:defRPr>
    </a:lvl4pPr>
    <a:lvl5pPr marL="1828800" algn="l" defTabSz="762000" rtl="0" eaLnBrk="0" fontAlgn="base" hangingPunct="0">
      <a:spcBef>
        <a:spcPct val="30000"/>
      </a:spcBef>
      <a:spcAft>
        <a:spcPct val="0"/>
      </a:spcAft>
      <a:defRPr kumimoji="1" sz="1200" kern="1200">
        <a:solidFill>
          <a:schemeClr val="tx1"/>
        </a:solidFill>
        <a:latin typeface="Times New Roman" pitchFamily="18"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TW" altLang="en-US" smtClean="0"/>
              <a:t>按一下以編輯母片標題樣式</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en-US"/>
          </a:p>
        </p:txBody>
      </p:sp>
      <p:sp>
        <p:nvSpPr>
          <p:cNvPr id="4" name="Date Placeholder 29"/>
          <p:cNvSpPr>
            <a:spLocks noGrp="1"/>
          </p:cNvSpPr>
          <p:nvPr>
            <p:ph type="dt" sz="half" idx="10"/>
          </p:nvPr>
        </p:nvSpPr>
        <p:spPr/>
        <p:txBody>
          <a:bodyPr/>
          <a:lstStyle>
            <a:lvl1pPr>
              <a:defRPr/>
            </a:lvl1pPr>
          </a:lstStyle>
          <a:p>
            <a:r>
              <a:rPr lang="en-US" altLang="zh-TW" smtClean="0"/>
              <a:t>Dept. of Information Management National Taiwan University</a:t>
            </a:r>
            <a:endParaRPr lang="zh-TW" altLang="en-US"/>
          </a:p>
        </p:txBody>
      </p:sp>
      <p:sp>
        <p:nvSpPr>
          <p:cNvPr id="5" name="Footer Placeholder 18"/>
          <p:cNvSpPr>
            <a:spLocks noGrp="1"/>
          </p:cNvSpPr>
          <p:nvPr>
            <p:ph type="ftr" sz="quarter" idx="11"/>
          </p:nvPr>
        </p:nvSpPr>
        <p:spPr/>
        <p:txBody>
          <a:bodyPr/>
          <a:lstStyle>
            <a:lvl1pPr>
              <a:defRPr/>
            </a:lvl1pPr>
          </a:lstStyle>
          <a:p>
            <a:pPr>
              <a:defRPr/>
            </a:pPr>
            <a:endParaRPr lang="en-US" altLang="zh-TW"/>
          </a:p>
        </p:txBody>
      </p:sp>
      <p:sp>
        <p:nvSpPr>
          <p:cNvPr id="6" name="Slide Number Placeholder 26"/>
          <p:cNvSpPr>
            <a:spLocks noGrp="1"/>
          </p:cNvSpPr>
          <p:nvPr>
            <p:ph type="sldNum" sz="quarter" idx="12"/>
          </p:nvPr>
        </p:nvSpPr>
        <p:spPr/>
        <p:txBody>
          <a:bodyPr/>
          <a:lstStyle>
            <a:lvl1pPr>
              <a:defRPr/>
            </a:lvl1pPr>
          </a:lstStyle>
          <a:p>
            <a:pPr>
              <a:defRPr/>
            </a:pPr>
            <a:fld id="{2A5E3ED7-64CC-4B6C-80F4-EBE644C3BC4F}" type="slidenum">
              <a:rPr lang="en-US" altLang="zh-TW" smtClean="0"/>
              <a:pPr>
                <a:defRPr/>
              </a:pPr>
              <a:t>‹#›</a:t>
            </a:fld>
            <a:endParaRPr lang="en-US" altLang="zh-TW"/>
          </a:p>
        </p:txBody>
      </p:sp>
    </p:spTree>
    <p:extLst>
      <p:ext uri="{BB962C8B-B14F-4D97-AF65-F5344CB8AC3E}">
        <p14:creationId xmlns:p14="http://schemas.microsoft.com/office/powerpoint/2010/main" val="8145748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Footer Placeholder 21"/>
          <p:cNvSpPr>
            <a:spLocks noGrp="1"/>
          </p:cNvSpPr>
          <p:nvPr>
            <p:ph type="ftr" sz="quarter" idx="11"/>
          </p:nvPr>
        </p:nvSpPr>
        <p:spPr/>
        <p:txBody>
          <a:bodyPr/>
          <a:lstStyle>
            <a:lvl1pPr>
              <a:defRPr/>
            </a:lvl1pPr>
          </a:lstStyle>
          <a:p>
            <a:r>
              <a:rPr lang="en-US" altLang="zh-TW" dirty="0" smtClean="0"/>
              <a:t>Prof. Anthony Lee</a:t>
            </a:r>
            <a:endParaRPr lang="zh-TW" altLang="en-US" dirty="0"/>
          </a:p>
        </p:txBody>
      </p:sp>
      <p:sp>
        <p:nvSpPr>
          <p:cNvPr id="6" name="Slide Number Placeholder 17"/>
          <p:cNvSpPr>
            <a:spLocks noGrp="1"/>
          </p:cNvSpPr>
          <p:nvPr>
            <p:ph type="sldNum" sz="quarter" idx="12"/>
          </p:nvPr>
        </p:nvSpPr>
        <p:spPr/>
        <p:txBody>
          <a:bodyPr/>
          <a:lstStyle>
            <a:lvl1pPr>
              <a:defRPr/>
            </a:lvl1pPr>
          </a:lstStyle>
          <a:p>
            <a:fld id="{6CCA4CF6-8B67-4559-B722-80BB8A6493A4}" type="slidenum">
              <a:rPr lang="zh-TW" altLang="en-US" smtClean="0"/>
              <a:t>‹#›</a:t>
            </a:fld>
            <a:endParaRPr lang="zh-TW" altLang="en-US"/>
          </a:p>
        </p:txBody>
      </p:sp>
      <p:sp>
        <p:nvSpPr>
          <p:cNvPr id="7" name="Date Placeholder 9"/>
          <p:cNvSpPr>
            <a:spLocks noGrp="1"/>
          </p:cNvSpPr>
          <p:nvPr>
            <p:ph type="dt" sz="half" idx="2"/>
          </p:nvPr>
        </p:nvSpPr>
        <p:spPr>
          <a:xfrm>
            <a:off x="457200" y="6417872"/>
            <a:ext cx="2345206"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Arial" panose="020B0604020202020204" pitchFamily="34" charset="0"/>
                <a:ea typeface="+mn-ea"/>
                <a:cs typeface="Arial" panose="020B0604020202020204" pitchFamily="34" charset="0"/>
              </a:defRPr>
            </a:lvl1pPr>
          </a:lstStyle>
          <a:p>
            <a:r>
              <a:rPr lang="en-US" altLang="zh-TW" smtClean="0"/>
              <a:t>Dept. of Information Management National Taiwan University</a:t>
            </a:r>
            <a:endParaRPr lang="zh-TW" altLang="en-US" dirty="0"/>
          </a:p>
        </p:txBody>
      </p:sp>
    </p:spTree>
    <p:extLst>
      <p:ext uri="{BB962C8B-B14F-4D97-AF65-F5344CB8AC3E}">
        <p14:creationId xmlns:p14="http://schemas.microsoft.com/office/powerpoint/2010/main" val="79597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Footer Placeholder 21"/>
          <p:cNvSpPr>
            <a:spLocks noGrp="1"/>
          </p:cNvSpPr>
          <p:nvPr>
            <p:ph type="ftr" sz="quarter" idx="11"/>
          </p:nvPr>
        </p:nvSpPr>
        <p:spPr/>
        <p:txBody>
          <a:bodyPr/>
          <a:lstStyle>
            <a:lvl1pPr>
              <a:defRPr/>
            </a:lvl1pPr>
          </a:lstStyle>
          <a:p>
            <a:r>
              <a:rPr lang="en-US" altLang="zh-TW" dirty="0" smtClean="0"/>
              <a:t>Prof. Anthony Lee</a:t>
            </a:r>
            <a:endParaRPr lang="zh-TW" altLang="en-US" dirty="0"/>
          </a:p>
        </p:txBody>
      </p:sp>
      <p:sp>
        <p:nvSpPr>
          <p:cNvPr id="6" name="Slide Number Placeholder 17"/>
          <p:cNvSpPr>
            <a:spLocks noGrp="1"/>
          </p:cNvSpPr>
          <p:nvPr>
            <p:ph type="sldNum" sz="quarter" idx="12"/>
          </p:nvPr>
        </p:nvSpPr>
        <p:spPr/>
        <p:txBody>
          <a:bodyPr/>
          <a:lstStyle>
            <a:lvl1pPr>
              <a:defRPr/>
            </a:lvl1pPr>
          </a:lstStyle>
          <a:p>
            <a:fld id="{6CCA4CF6-8B67-4559-B722-80BB8A6493A4}" type="slidenum">
              <a:rPr lang="zh-TW" altLang="en-US" smtClean="0"/>
              <a:t>‹#›</a:t>
            </a:fld>
            <a:endParaRPr lang="zh-TW" altLang="en-US"/>
          </a:p>
        </p:txBody>
      </p:sp>
      <p:sp>
        <p:nvSpPr>
          <p:cNvPr id="7" name="Date Placeholder 9"/>
          <p:cNvSpPr>
            <a:spLocks noGrp="1"/>
          </p:cNvSpPr>
          <p:nvPr>
            <p:ph type="dt" sz="half" idx="2"/>
          </p:nvPr>
        </p:nvSpPr>
        <p:spPr>
          <a:xfrm>
            <a:off x="457200" y="6417872"/>
            <a:ext cx="2345206"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Arial" panose="020B0604020202020204" pitchFamily="34" charset="0"/>
                <a:ea typeface="+mn-ea"/>
                <a:cs typeface="Arial" panose="020B0604020202020204" pitchFamily="34" charset="0"/>
              </a:defRPr>
            </a:lvl1pPr>
          </a:lstStyle>
          <a:p>
            <a:r>
              <a:rPr lang="en-US" altLang="zh-TW" smtClean="0"/>
              <a:t>Dept. of Information Management National Taiwan University</a:t>
            </a:r>
            <a:endParaRPr lang="zh-TW" altLang="en-US" dirty="0"/>
          </a:p>
        </p:txBody>
      </p:sp>
    </p:spTree>
    <p:extLst>
      <p:ext uri="{BB962C8B-B14F-4D97-AF65-F5344CB8AC3E}">
        <p14:creationId xmlns:p14="http://schemas.microsoft.com/office/powerpoint/2010/main" val="3488702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a:p>
        </p:txBody>
      </p:sp>
      <p:sp>
        <p:nvSpPr>
          <p:cNvPr id="3" name="Content Placeholder 2"/>
          <p:cNvSpPr>
            <a:spLocks noGrp="1"/>
          </p:cNvSpPr>
          <p:nvPr>
            <p:ph idx="1"/>
          </p:nvPr>
        </p:nvSpPr>
        <p:spPr/>
        <p:txBody>
          <a:bodyPr/>
          <a:lstStyle>
            <a:lvl5pPr>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dirty="0"/>
          </a:p>
        </p:txBody>
      </p:sp>
      <p:cxnSp>
        <p:nvCxnSpPr>
          <p:cNvPr id="7" name="直線接點 6"/>
          <p:cNvCxnSpPr/>
          <p:nvPr/>
        </p:nvCxnSpPr>
        <p:spPr>
          <a:xfrm>
            <a:off x="457199" y="6356350"/>
            <a:ext cx="822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457199" y="1847850"/>
            <a:ext cx="822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7262572" y="6411912"/>
            <a:ext cx="1424227" cy="276999"/>
          </a:xfrm>
          <a:prstGeom prst="rect">
            <a:avLst/>
          </a:prstGeom>
          <a:noFill/>
        </p:spPr>
        <p:txBody>
          <a:bodyPr wrap="square" rtlCol="0">
            <a:spAutoFit/>
          </a:bodyPr>
          <a:lstStyle/>
          <a:p>
            <a:r>
              <a:rPr lang="en-US" altLang="zh-TW" sz="1200" dirty="0" smtClean="0"/>
              <a:t>Prof. Anthony Lee</a:t>
            </a:r>
            <a:endParaRPr lang="zh-TW" altLang="en-US" sz="1200" dirty="0"/>
          </a:p>
        </p:txBody>
      </p:sp>
      <p:sp>
        <p:nvSpPr>
          <p:cNvPr id="13" name="文字方塊 12"/>
          <p:cNvSpPr txBox="1"/>
          <p:nvPr/>
        </p:nvSpPr>
        <p:spPr>
          <a:xfrm>
            <a:off x="382644" y="6397063"/>
            <a:ext cx="2472389" cy="461665"/>
          </a:xfrm>
          <a:prstGeom prst="rect">
            <a:avLst/>
          </a:prstGeom>
          <a:noFill/>
        </p:spPr>
        <p:txBody>
          <a:bodyPr wrap="square" rtlCol="0">
            <a:spAutoFit/>
          </a:bodyPr>
          <a:lstStyle/>
          <a:p>
            <a:r>
              <a:rPr lang="en-US" altLang="zh-TW" sz="1200" dirty="0" smtClean="0"/>
              <a:t>Dept. of</a:t>
            </a:r>
            <a:r>
              <a:rPr lang="en-US" altLang="zh-TW" sz="1200" baseline="0" dirty="0" smtClean="0"/>
              <a:t> Information Management</a:t>
            </a:r>
          </a:p>
          <a:p>
            <a:r>
              <a:rPr lang="en-US" altLang="zh-TW" sz="1200" baseline="0" dirty="0" smtClean="0"/>
              <a:t>National Taiwan University</a:t>
            </a:r>
            <a:endParaRPr lang="zh-TW" altLang="en-US" sz="1200" dirty="0"/>
          </a:p>
        </p:txBody>
      </p:sp>
      <p:sp>
        <p:nvSpPr>
          <p:cNvPr id="14" name="Slide Number Placeholder 3"/>
          <p:cNvSpPr>
            <a:spLocks noGrp="1"/>
          </p:cNvSpPr>
          <p:nvPr>
            <p:ph type="sldNum" sz="quarter" idx="12"/>
          </p:nvPr>
        </p:nvSpPr>
        <p:spPr>
          <a:xfrm>
            <a:off x="4781783" y="6411912"/>
            <a:ext cx="554038"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DC447EF-C5E9-419F-B31F-B45C5D80D0F4}" type="slidenum">
              <a:rPr lang="en-US" altLang="zh-TW"/>
              <a:pPr/>
              <a:t>‹#›</a:t>
            </a:fld>
            <a:endParaRPr lang="en-US" altLang="zh-TW" dirty="0"/>
          </a:p>
        </p:txBody>
      </p:sp>
    </p:spTree>
    <p:extLst>
      <p:ext uri="{BB962C8B-B14F-4D97-AF65-F5344CB8AC3E}">
        <p14:creationId xmlns:p14="http://schemas.microsoft.com/office/powerpoint/2010/main" val="428551086"/>
      </p:ext>
    </p:extLst>
  </p:cSld>
  <p:clrMapOvr>
    <a:masterClrMapping/>
  </p:clrMapOvr>
  <p:transition spd="med">
    <p:pull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3" name="Date Placeholder 1"/>
          <p:cNvSpPr>
            <a:spLocks noGrp="1"/>
          </p:cNvSpPr>
          <p:nvPr>
            <p:ph type="dt" sz="half" idx="10"/>
          </p:nvPr>
        </p:nvSpPr>
        <p:spPr>
          <a:xfrm>
            <a:off x="7571758" y="6423025"/>
            <a:ext cx="1288080" cy="365125"/>
          </a:xfrm>
          <a:prstGeom prst="rect">
            <a:avLst/>
          </a:prstGeom>
        </p:spPr>
        <p:txBody>
          <a:bodyPr/>
          <a:lstStyle>
            <a:lvl1pPr>
              <a:defRPr>
                <a:latin typeface="Arial" charset="0"/>
                <a:ea typeface="ＭＳ Ｐゴシック" charset="0"/>
                <a:cs typeface="ＭＳ Ｐゴシック" charset="0"/>
              </a:defRPr>
            </a:lvl1pPr>
          </a:lstStyle>
          <a:p>
            <a:pPr>
              <a:defRPr/>
            </a:pPr>
            <a:r>
              <a:rPr lang="en-US" altLang="zh-TW" smtClean="0"/>
              <a:t>Dept. of Information Management National Taiwan University</a:t>
            </a:r>
            <a:endParaRPr lang="en-US" dirty="0"/>
          </a:p>
        </p:txBody>
      </p:sp>
      <p:sp>
        <p:nvSpPr>
          <p:cNvPr id="5" name="Slide Number Placeholder 3"/>
          <p:cNvSpPr>
            <a:spLocks noGrp="1"/>
          </p:cNvSpPr>
          <p:nvPr>
            <p:ph type="sldNum" sz="quarter" idx="12"/>
          </p:nvPr>
        </p:nvSpPr>
        <p:spPr>
          <a:xfrm>
            <a:off x="4851400" y="6417872"/>
            <a:ext cx="554038"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DC447EF-C5E9-419F-B31F-B45C5D80D0F4}" type="slidenum">
              <a:rPr lang="en-US" altLang="zh-TW"/>
              <a:pPr/>
              <a:t>‹#›</a:t>
            </a:fld>
            <a:endParaRPr lang="en-US" altLang="zh-TW"/>
          </a:p>
        </p:txBody>
      </p:sp>
      <p:sp>
        <p:nvSpPr>
          <p:cNvPr id="6" name="Date Placeholder 9"/>
          <p:cNvSpPr txBox="1">
            <a:spLocks/>
          </p:cNvSpPr>
          <p:nvPr/>
        </p:nvSpPr>
        <p:spPr>
          <a:xfrm>
            <a:off x="457200" y="6417872"/>
            <a:ext cx="2345206"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en-US" altLang="zh-TW" smtClean="0"/>
              <a:t>Dept. of Information Management</a:t>
            </a:r>
          </a:p>
          <a:p>
            <a:r>
              <a:rPr lang="en-US" altLang="zh-TW" smtClean="0"/>
              <a:t>National Taiwan University</a:t>
            </a:r>
            <a:endParaRPr lang="zh-TW" altLang="en-US" dirty="0"/>
          </a:p>
        </p:txBody>
      </p:sp>
    </p:spTree>
    <p:extLst>
      <p:ext uri="{BB962C8B-B14F-4D97-AF65-F5344CB8AC3E}">
        <p14:creationId xmlns:p14="http://schemas.microsoft.com/office/powerpoint/2010/main" val="3018998050"/>
      </p:ext>
    </p:extLst>
  </p:cSld>
  <p:clrMapOvr>
    <a:masterClrMapping/>
  </p:clrMapOvr>
  <p:transition spd="med">
    <p:pull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7" name="Text Placeholder 6"/>
          <p:cNvSpPr>
            <a:spLocks noGrp="1"/>
          </p:cNvSpPr>
          <p:nvPr>
            <p:ph type="body" sz="quarter" idx="13"/>
          </p:nvPr>
        </p:nvSpPr>
        <p:spPr>
          <a:xfrm>
            <a:off x="352425" y="1947212"/>
            <a:ext cx="8385048" cy="3850084"/>
          </a:xfrm>
        </p:spPr>
        <p:txBody>
          <a:bodyPr/>
          <a:lstStyle>
            <a:lvl1pPr marL="233363" indent="-233363">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0" name="Date Placeholder 9"/>
          <p:cNvSpPr txBox="1">
            <a:spLocks/>
          </p:cNvSpPr>
          <p:nvPr/>
        </p:nvSpPr>
        <p:spPr>
          <a:xfrm>
            <a:off x="457200" y="6417872"/>
            <a:ext cx="2345206"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en-US" altLang="zh-TW" dirty="0" smtClean="0"/>
              <a:t>Dept. of Information Management</a:t>
            </a:r>
          </a:p>
          <a:p>
            <a:r>
              <a:rPr lang="en-US" altLang="zh-TW" dirty="0" smtClean="0"/>
              <a:t>National Taiwan University</a:t>
            </a:r>
            <a:endParaRPr lang="zh-TW" altLang="en-US" dirty="0"/>
          </a:p>
        </p:txBody>
      </p:sp>
      <p:sp>
        <p:nvSpPr>
          <p:cNvPr id="11" name="Date Placeholder 9"/>
          <p:cNvSpPr txBox="1">
            <a:spLocks/>
          </p:cNvSpPr>
          <p:nvPr/>
        </p:nvSpPr>
        <p:spPr>
          <a:xfrm>
            <a:off x="7385916" y="6420296"/>
            <a:ext cx="1300883"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en-US" altLang="zh-TW" dirty="0" smtClean="0"/>
              <a:t>Prof. Anthony Lee</a:t>
            </a:r>
            <a:endParaRPr lang="zh-TW" altLang="en-US" dirty="0"/>
          </a:p>
        </p:txBody>
      </p:sp>
      <p:sp>
        <p:nvSpPr>
          <p:cNvPr id="12" name="Slide Number Placeholder 17"/>
          <p:cNvSpPr txBox="1">
            <a:spLocks/>
          </p:cNvSpPr>
          <p:nvPr/>
        </p:nvSpPr>
        <p:spPr>
          <a:xfrm>
            <a:off x="4508956" y="6417872"/>
            <a:ext cx="762000" cy="365125"/>
          </a:xfrm>
          <a:prstGeom prst="rect">
            <a:avLst/>
          </a:prstGeom>
        </p:spPr>
        <p:txBody>
          <a:bodyPr vert="horz" lIns="0" tIns="0" rIns="0" bIns="0" anchor="b"/>
          <a:lstStyle>
            <a:defPPr>
              <a:defRPr lang="en-US"/>
            </a:defPPr>
            <a:lvl1pPr algn="r"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fld id="{6CCA4CF6-8B67-4559-B722-80BB8A6493A4}" type="slidenum">
              <a:rPr lang="zh-TW" altLang="en-US" smtClean="0"/>
              <a:pPr/>
              <a:t>‹#›</a:t>
            </a:fld>
            <a:endParaRPr lang="zh-TW" altLang="en-US" dirty="0"/>
          </a:p>
        </p:txBody>
      </p:sp>
    </p:spTree>
    <p:extLst>
      <p:ext uri="{BB962C8B-B14F-4D97-AF65-F5344CB8AC3E}">
        <p14:creationId xmlns:p14="http://schemas.microsoft.com/office/powerpoint/2010/main" val="1157226128"/>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標題及圖表">
    <p:spTree>
      <p:nvGrpSpPr>
        <p:cNvPr id="1" name=""/>
        <p:cNvGrpSpPr/>
        <p:nvPr/>
      </p:nvGrpSpPr>
      <p:grpSpPr>
        <a:xfrm>
          <a:off x="0" y="0"/>
          <a:ext cx="0" cy="0"/>
          <a:chOff x="0" y="0"/>
          <a:chExt cx="0" cy="0"/>
        </a:xfrm>
      </p:grpSpPr>
      <p:sp>
        <p:nvSpPr>
          <p:cNvPr id="2" name="Title 1"/>
          <p:cNvSpPr>
            <a:spLocks noGrp="1"/>
          </p:cNvSpPr>
          <p:nvPr>
            <p:ph type="title"/>
          </p:nvPr>
        </p:nvSpPr>
        <p:spPr>
          <a:xfrm>
            <a:off x="994232" y="1286047"/>
            <a:ext cx="6097302" cy="403225"/>
          </a:xfrm>
        </p:spPr>
        <p:txBody>
          <a:bodyPr/>
          <a:lstStyle/>
          <a:p>
            <a:r>
              <a:rPr lang="zh-TW" altLang="en-US" smtClean="0"/>
              <a:t>按一下以編輯母片標題樣式</a:t>
            </a:r>
            <a:endParaRPr lang="en-US" dirty="0"/>
          </a:p>
        </p:txBody>
      </p:sp>
      <p:sp>
        <p:nvSpPr>
          <p:cNvPr id="3" name="Chart Placeholder 2"/>
          <p:cNvSpPr>
            <a:spLocks noGrp="1"/>
          </p:cNvSpPr>
          <p:nvPr>
            <p:ph type="chart" idx="1"/>
          </p:nvPr>
        </p:nvSpPr>
        <p:spPr>
          <a:xfrm>
            <a:off x="938213" y="1986682"/>
            <a:ext cx="7748587" cy="3880718"/>
          </a:xfrm>
        </p:spPr>
        <p:txBody>
          <a:bodyPr/>
          <a:lstStyle/>
          <a:p>
            <a:pPr lvl="0"/>
            <a:r>
              <a:rPr lang="zh-TW" altLang="en-US" noProof="0" smtClean="0"/>
              <a:t>按一下圖示以新增圖表</a:t>
            </a:r>
            <a:endParaRPr lang="en-US" noProof="0" smtClean="0"/>
          </a:p>
        </p:txBody>
      </p:sp>
      <p:sp>
        <p:nvSpPr>
          <p:cNvPr id="5" name="Date Placeholder 9"/>
          <p:cNvSpPr txBox="1">
            <a:spLocks/>
          </p:cNvSpPr>
          <p:nvPr/>
        </p:nvSpPr>
        <p:spPr>
          <a:xfrm>
            <a:off x="7400718" y="6417872"/>
            <a:ext cx="1286081"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en-US" altLang="zh-TW" dirty="0" smtClean="0"/>
              <a:t>Prof. Anthony Lee</a:t>
            </a:r>
            <a:endParaRPr lang="zh-TW" altLang="en-US" dirty="0"/>
          </a:p>
        </p:txBody>
      </p:sp>
      <p:sp>
        <p:nvSpPr>
          <p:cNvPr id="6" name="Date Placeholder 9"/>
          <p:cNvSpPr txBox="1">
            <a:spLocks/>
          </p:cNvSpPr>
          <p:nvPr/>
        </p:nvSpPr>
        <p:spPr>
          <a:xfrm>
            <a:off x="475289" y="6417872"/>
            <a:ext cx="2195548"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en-US" altLang="zh-TW" dirty="0" smtClean="0"/>
              <a:t>Dept.</a:t>
            </a:r>
            <a:r>
              <a:rPr lang="en-US" altLang="zh-TW" baseline="0" dirty="0" smtClean="0"/>
              <a:t> Information Management</a:t>
            </a:r>
          </a:p>
          <a:p>
            <a:r>
              <a:rPr lang="en-US" altLang="zh-TW" baseline="0" dirty="0" smtClean="0"/>
              <a:t>National Taiwan University</a:t>
            </a:r>
            <a:endParaRPr lang="zh-TW" altLang="en-US" dirty="0"/>
          </a:p>
        </p:txBody>
      </p:sp>
      <p:sp>
        <p:nvSpPr>
          <p:cNvPr id="10" name="Slide Number Placeholder 17"/>
          <p:cNvSpPr txBox="1">
            <a:spLocks/>
          </p:cNvSpPr>
          <p:nvPr/>
        </p:nvSpPr>
        <p:spPr>
          <a:xfrm>
            <a:off x="4127956" y="6417871"/>
            <a:ext cx="762000" cy="365125"/>
          </a:xfrm>
          <a:prstGeom prst="rect">
            <a:avLst/>
          </a:prstGeom>
        </p:spPr>
        <p:txBody>
          <a:bodyPr vert="horz" lIns="0" tIns="0" rIns="0" bIns="0" anchor="b"/>
          <a:lstStyle>
            <a:defPPr>
              <a:defRPr lang="en-US"/>
            </a:defPPr>
            <a:lvl1pPr algn="r"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fld id="{6CCA4CF6-8B67-4559-B722-80BB8A6493A4}" type="slidenum">
              <a:rPr lang="zh-TW" altLang="en-US" smtClean="0"/>
              <a:pPr/>
              <a:t>‹#›</a:t>
            </a:fld>
            <a:endParaRPr lang="zh-TW" altLang="en-US" dirty="0"/>
          </a:p>
        </p:txBody>
      </p:sp>
    </p:spTree>
    <p:extLst>
      <p:ext uri="{BB962C8B-B14F-4D97-AF65-F5344CB8AC3E}">
        <p14:creationId xmlns:p14="http://schemas.microsoft.com/office/powerpoint/2010/main" val="1583772427"/>
      </p:ext>
    </p:extLst>
  </p:cSld>
  <p:clrMapOvr>
    <a:masterClrMapping/>
  </p:clrMapOvr>
  <p:transition>
    <p:strips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228600" y="919804"/>
            <a:ext cx="9144000" cy="762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228600" y="1927476"/>
            <a:ext cx="4229100" cy="4244724"/>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10100" y="1927476"/>
            <a:ext cx="4229100" cy="4244724"/>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Date Placeholder 9"/>
          <p:cNvSpPr txBox="1">
            <a:spLocks/>
          </p:cNvSpPr>
          <p:nvPr/>
        </p:nvSpPr>
        <p:spPr>
          <a:xfrm>
            <a:off x="7052063" y="6417872"/>
            <a:ext cx="1625966"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en-US" altLang="zh-TW" dirty="0" smtClean="0"/>
              <a:t>Prof. Anthony</a:t>
            </a:r>
            <a:r>
              <a:rPr lang="en-US" altLang="zh-TW" baseline="0" dirty="0" smtClean="0"/>
              <a:t> Lee</a:t>
            </a:r>
            <a:endParaRPr lang="zh-TW" altLang="en-US" dirty="0"/>
          </a:p>
        </p:txBody>
      </p:sp>
      <p:sp>
        <p:nvSpPr>
          <p:cNvPr id="7" name="Date Placeholder 9"/>
          <p:cNvSpPr txBox="1">
            <a:spLocks/>
          </p:cNvSpPr>
          <p:nvPr/>
        </p:nvSpPr>
        <p:spPr>
          <a:xfrm>
            <a:off x="479126" y="6417872"/>
            <a:ext cx="2296965"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en-US" altLang="zh-TW" dirty="0" smtClean="0"/>
              <a:t>Dept. Information Management</a:t>
            </a:r>
            <a:endParaRPr lang="en-US" altLang="zh-TW" baseline="0" dirty="0" smtClean="0"/>
          </a:p>
          <a:p>
            <a:r>
              <a:rPr lang="en-US" altLang="zh-TW" baseline="0" dirty="0" smtClean="0"/>
              <a:t>National Taiwan University</a:t>
            </a:r>
            <a:endParaRPr lang="zh-TW" altLang="en-US" dirty="0"/>
          </a:p>
        </p:txBody>
      </p:sp>
    </p:spTree>
    <p:extLst>
      <p:ext uri="{BB962C8B-B14F-4D97-AF65-F5344CB8AC3E}">
        <p14:creationId xmlns:p14="http://schemas.microsoft.com/office/powerpoint/2010/main" val="38569663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cxnSp>
        <p:nvCxnSpPr>
          <p:cNvPr id="9" name="直線接點 8"/>
          <p:cNvCxnSpPr/>
          <p:nvPr/>
        </p:nvCxnSpPr>
        <p:spPr>
          <a:xfrm>
            <a:off x="457199" y="6356350"/>
            <a:ext cx="822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Date Placeholder 9"/>
          <p:cNvSpPr txBox="1">
            <a:spLocks/>
          </p:cNvSpPr>
          <p:nvPr/>
        </p:nvSpPr>
        <p:spPr>
          <a:xfrm>
            <a:off x="457200" y="6417872"/>
            <a:ext cx="2345206"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en-US" altLang="zh-TW" dirty="0" smtClean="0"/>
              <a:t>Dept. of Information Management</a:t>
            </a:r>
          </a:p>
          <a:p>
            <a:r>
              <a:rPr lang="en-US" altLang="zh-TW" dirty="0" smtClean="0"/>
              <a:t>National Taiwan University</a:t>
            </a:r>
            <a:endParaRPr lang="zh-TW" altLang="en-US" dirty="0"/>
          </a:p>
        </p:txBody>
      </p:sp>
      <p:sp>
        <p:nvSpPr>
          <p:cNvPr id="11" name="Date Placeholder 9"/>
          <p:cNvSpPr txBox="1">
            <a:spLocks/>
          </p:cNvSpPr>
          <p:nvPr/>
        </p:nvSpPr>
        <p:spPr>
          <a:xfrm>
            <a:off x="7385916" y="6325704"/>
            <a:ext cx="1300883"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en-US" altLang="zh-TW" dirty="0" smtClean="0"/>
              <a:t>Prof. Anthony Lee</a:t>
            </a:r>
            <a:endParaRPr lang="zh-TW" altLang="en-US" dirty="0"/>
          </a:p>
        </p:txBody>
      </p:sp>
      <p:sp>
        <p:nvSpPr>
          <p:cNvPr id="17" name="文字方塊 16"/>
          <p:cNvSpPr txBox="1"/>
          <p:nvPr/>
        </p:nvSpPr>
        <p:spPr>
          <a:xfrm>
            <a:off x="4499992" y="6461934"/>
            <a:ext cx="792088" cy="276999"/>
          </a:xfrm>
          <a:prstGeom prst="rect">
            <a:avLst/>
          </a:prstGeom>
          <a:noFill/>
        </p:spPr>
        <p:txBody>
          <a:bodyPr wrap="square" rtlCol="0">
            <a:spAutoFit/>
          </a:bodyPr>
          <a:lstStyle>
            <a:defPPr>
              <a:defRPr lang="en-US"/>
            </a:defPPr>
            <a:lvl1pPr>
              <a:defRPr sz="1200"/>
            </a:lvl1pPr>
          </a:lstStyle>
          <a:p>
            <a:pPr lvl="0"/>
            <a:r>
              <a:rPr lang="en-US" altLang="zh-TW" dirty="0" smtClean="0">
                <a:solidFill>
                  <a:schemeClr val="accent1">
                    <a:lumMod val="50000"/>
                  </a:schemeClr>
                </a:solidFill>
              </a:rPr>
              <a:t>ER-</a:t>
            </a:r>
            <a:fld id="{483AB1D4-A69B-4829-89B4-A5CB52E52193}" type="slidenum">
              <a:rPr lang="zh-TW" altLang="en-US" smtClean="0">
                <a:solidFill>
                  <a:schemeClr val="accent1">
                    <a:lumMod val="50000"/>
                  </a:schemeClr>
                </a:solidFill>
              </a:rPr>
              <a:pPr lvl="0"/>
              <a:t>‹#›</a:t>
            </a:fld>
            <a:endParaRPr lang="zh-TW" altLang="en-US" dirty="0">
              <a:solidFill>
                <a:schemeClr val="accent1">
                  <a:lumMod val="50000"/>
                </a:schemeClr>
              </a:solidFill>
            </a:endParaRPr>
          </a:p>
        </p:txBody>
      </p:sp>
    </p:spTree>
    <p:extLst>
      <p:ext uri="{BB962C8B-B14F-4D97-AF65-F5344CB8AC3E}">
        <p14:creationId xmlns:p14="http://schemas.microsoft.com/office/powerpoint/2010/main" val="1801505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smtClean="0"/>
              <a:t>編輯母片文字樣式</a:t>
            </a:r>
          </a:p>
        </p:txBody>
      </p:sp>
      <p:sp>
        <p:nvSpPr>
          <p:cNvPr id="4" name="Date Placeholder 3"/>
          <p:cNvSpPr>
            <a:spLocks noGrp="1"/>
          </p:cNvSpPr>
          <p:nvPr>
            <p:ph type="dt" sz="half" idx="10"/>
          </p:nvPr>
        </p:nvSpPr>
        <p:spPr>
          <a:xfrm>
            <a:off x="457200" y="6356350"/>
            <a:ext cx="2310120" cy="365125"/>
          </a:xfrm>
        </p:spPr>
        <p:txBody>
          <a:bodyPr/>
          <a:lstStyle>
            <a:lvl1pPr>
              <a:defRPr>
                <a:latin typeface="Arial" panose="020B0604020202020204" pitchFamily="34" charset="0"/>
                <a:cs typeface="Arial" panose="020B0604020202020204" pitchFamily="34" charset="0"/>
              </a:defRPr>
            </a:lvl1pPr>
          </a:lstStyle>
          <a:p>
            <a:r>
              <a:rPr lang="en-US" altLang="zh-TW" smtClean="0"/>
              <a:t>Dept. of Information Management National Taiwan University</a:t>
            </a:r>
            <a:endParaRPr lang="zh-TW" altLang="en-US" dirty="0"/>
          </a:p>
        </p:txBody>
      </p:sp>
      <p:sp>
        <p:nvSpPr>
          <p:cNvPr id="5" name="Footer Placeholder 4"/>
          <p:cNvSpPr>
            <a:spLocks noGrp="1"/>
          </p:cNvSpPr>
          <p:nvPr>
            <p:ph type="ftr" sz="quarter" idx="11"/>
          </p:nvPr>
        </p:nvSpPr>
        <p:spPr>
          <a:xfrm>
            <a:off x="7298753" y="6351369"/>
            <a:ext cx="1555796" cy="365125"/>
          </a:xfrm>
        </p:spPr>
        <p:txBody>
          <a:bodyPr/>
          <a:lstStyle>
            <a:lvl1pPr>
              <a:defRPr>
                <a:latin typeface="Arial" panose="020B0604020202020204" pitchFamily="34" charset="0"/>
                <a:cs typeface="Arial" panose="020B0604020202020204" pitchFamily="34" charset="0"/>
              </a:defRPr>
            </a:lvl1pPr>
          </a:lstStyle>
          <a:p>
            <a:r>
              <a:rPr lang="en-US" altLang="zh-TW" smtClean="0"/>
              <a:t>Prof. Anthony Lee</a:t>
            </a:r>
            <a:endParaRPr lang="zh-TW" altLang="en-US" dirty="0"/>
          </a:p>
        </p:txBody>
      </p:sp>
      <p:sp>
        <p:nvSpPr>
          <p:cNvPr id="6" name="Slide Number Placeholder 5"/>
          <p:cNvSpPr>
            <a:spLocks noGrp="1"/>
          </p:cNvSpPr>
          <p:nvPr>
            <p:ph type="sldNum" sz="quarter" idx="12"/>
          </p:nvPr>
        </p:nvSpPr>
        <p:spPr>
          <a:xfrm>
            <a:off x="4210749" y="6351369"/>
            <a:ext cx="762000" cy="365125"/>
          </a:xfrm>
        </p:spPr>
        <p:txBody>
          <a:bodyPr/>
          <a:lstStyle>
            <a:lvl1pPr>
              <a:defRPr/>
            </a:lvl1pPr>
          </a:lstStyle>
          <a:p>
            <a:r>
              <a:rPr lang="en-US" altLang="zh-TW" dirty="0" smtClean="0"/>
              <a:t>RM-</a:t>
            </a:r>
            <a:fld id="{6CCA4CF6-8B67-4559-B722-80BB8A6493A4}" type="slidenum">
              <a:rPr lang="zh-TW" altLang="en-US" smtClean="0"/>
              <a:pPr/>
              <a:t>‹#›</a:t>
            </a:fld>
            <a:endParaRPr lang="zh-TW" altLang="en-US" dirty="0"/>
          </a:p>
        </p:txBody>
      </p:sp>
    </p:spTree>
    <p:extLst>
      <p:ext uri="{BB962C8B-B14F-4D97-AF65-F5344CB8AC3E}">
        <p14:creationId xmlns:p14="http://schemas.microsoft.com/office/powerpoint/2010/main" val="31788628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Footer Placeholder 21"/>
          <p:cNvSpPr>
            <a:spLocks noGrp="1"/>
          </p:cNvSpPr>
          <p:nvPr>
            <p:ph type="ftr" sz="quarter" idx="11"/>
          </p:nvPr>
        </p:nvSpPr>
        <p:spPr/>
        <p:txBody>
          <a:bodyPr/>
          <a:lstStyle>
            <a:lvl1pPr>
              <a:defRPr/>
            </a:lvl1pPr>
          </a:lstStyle>
          <a:p>
            <a:r>
              <a:rPr lang="en-US" altLang="zh-TW" dirty="0" smtClean="0"/>
              <a:t>Prof. Anthony Lee</a:t>
            </a:r>
            <a:endParaRPr lang="zh-TW" altLang="en-US" dirty="0"/>
          </a:p>
        </p:txBody>
      </p:sp>
      <p:sp>
        <p:nvSpPr>
          <p:cNvPr id="7" name="Slide Number Placeholder 17"/>
          <p:cNvSpPr>
            <a:spLocks noGrp="1"/>
          </p:cNvSpPr>
          <p:nvPr>
            <p:ph type="sldNum" sz="quarter" idx="12"/>
          </p:nvPr>
        </p:nvSpPr>
        <p:spPr/>
        <p:txBody>
          <a:bodyPr/>
          <a:lstStyle>
            <a:lvl1pPr>
              <a:defRPr/>
            </a:lvl1pPr>
          </a:lstStyle>
          <a:p>
            <a:fld id="{6CCA4CF6-8B67-4559-B722-80BB8A6493A4}" type="slidenum">
              <a:rPr lang="zh-TW" altLang="en-US" smtClean="0"/>
              <a:t>‹#›</a:t>
            </a:fld>
            <a:endParaRPr lang="zh-TW" altLang="en-US" dirty="0"/>
          </a:p>
        </p:txBody>
      </p:sp>
      <p:sp>
        <p:nvSpPr>
          <p:cNvPr id="8" name="Date Placeholder 9"/>
          <p:cNvSpPr>
            <a:spLocks noGrp="1"/>
          </p:cNvSpPr>
          <p:nvPr>
            <p:ph type="dt" sz="half" idx="13"/>
          </p:nvPr>
        </p:nvSpPr>
        <p:spPr>
          <a:xfrm>
            <a:off x="457200" y="6417872"/>
            <a:ext cx="2345206"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Arial" panose="020B0604020202020204" pitchFamily="34" charset="0"/>
                <a:ea typeface="+mn-ea"/>
                <a:cs typeface="Arial" panose="020B0604020202020204" pitchFamily="34" charset="0"/>
              </a:defRPr>
            </a:lvl1pPr>
          </a:lstStyle>
          <a:p>
            <a:r>
              <a:rPr lang="en-US" altLang="zh-TW" smtClean="0"/>
              <a:t>Dept. of Information Management National Taiwan University</a:t>
            </a:r>
            <a:endParaRPr lang="zh-TW" altLang="en-US" dirty="0"/>
          </a:p>
        </p:txBody>
      </p:sp>
    </p:spTree>
    <p:extLst>
      <p:ext uri="{BB962C8B-B14F-4D97-AF65-F5344CB8AC3E}">
        <p14:creationId xmlns:p14="http://schemas.microsoft.com/office/powerpoint/2010/main" val="38436923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TW" altLang="en-US" smtClean="0"/>
              <a:t>編輯母片文字樣式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TW" altLang="en-US" smtClean="0"/>
              <a:t>編輯母片文字樣式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8" name="Footer Placeholder 21"/>
          <p:cNvSpPr>
            <a:spLocks noGrp="1"/>
          </p:cNvSpPr>
          <p:nvPr>
            <p:ph type="ftr" sz="quarter" idx="11"/>
          </p:nvPr>
        </p:nvSpPr>
        <p:spPr/>
        <p:txBody>
          <a:bodyPr/>
          <a:lstStyle>
            <a:lvl1pPr>
              <a:defRPr/>
            </a:lvl1pPr>
          </a:lstStyle>
          <a:p>
            <a:r>
              <a:rPr lang="en-US" altLang="zh-TW" dirty="0" smtClean="0"/>
              <a:t>Prof. Anthony Lee</a:t>
            </a:r>
            <a:endParaRPr lang="zh-TW" altLang="en-US" dirty="0"/>
          </a:p>
        </p:txBody>
      </p:sp>
      <p:sp>
        <p:nvSpPr>
          <p:cNvPr id="9" name="Slide Number Placeholder 17"/>
          <p:cNvSpPr>
            <a:spLocks noGrp="1"/>
          </p:cNvSpPr>
          <p:nvPr>
            <p:ph type="sldNum" sz="quarter" idx="12"/>
          </p:nvPr>
        </p:nvSpPr>
        <p:spPr/>
        <p:txBody>
          <a:bodyPr/>
          <a:lstStyle>
            <a:lvl1pPr>
              <a:defRPr/>
            </a:lvl1pPr>
          </a:lstStyle>
          <a:p>
            <a:fld id="{6CCA4CF6-8B67-4559-B722-80BB8A6493A4}" type="slidenum">
              <a:rPr lang="zh-TW" altLang="en-US" smtClean="0"/>
              <a:t>‹#›</a:t>
            </a:fld>
            <a:endParaRPr lang="zh-TW" altLang="en-US"/>
          </a:p>
        </p:txBody>
      </p:sp>
      <p:sp>
        <p:nvSpPr>
          <p:cNvPr id="10" name="Date Placeholder 9"/>
          <p:cNvSpPr>
            <a:spLocks noGrp="1"/>
          </p:cNvSpPr>
          <p:nvPr>
            <p:ph type="dt" sz="half" idx="13"/>
          </p:nvPr>
        </p:nvSpPr>
        <p:spPr>
          <a:xfrm>
            <a:off x="457200" y="6417872"/>
            <a:ext cx="2345206"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Arial" panose="020B0604020202020204" pitchFamily="34" charset="0"/>
                <a:ea typeface="+mn-ea"/>
                <a:cs typeface="Arial" panose="020B0604020202020204" pitchFamily="34" charset="0"/>
              </a:defRPr>
            </a:lvl1pPr>
          </a:lstStyle>
          <a:p>
            <a:r>
              <a:rPr lang="en-US" altLang="zh-TW" smtClean="0"/>
              <a:t>Dept. of Information Management National Taiwan University</a:t>
            </a:r>
            <a:endParaRPr lang="zh-TW" altLang="en-US" dirty="0"/>
          </a:p>
        </p:txBody>
      </p:sp>
    </p:spTree>
    <p:extLst>
      <p:ext uri="{BB962C8B-B14F-4D97-AF65-F5344CB8AC3E}">
        <p14:creationId xmlns:p14="http://schemas.microsoft.com/office/powerpoint/2010/main" val="7196168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TW" altLang="en-US" smtClean="0"/>
              <a:t>按一下以編輯母片標題樣式</a:t>
            </a:r>
            <a:endParaRPr lang="en-US"/>
          </a:p>
        </p:txBody>
      </p:sp>
      <p:sp>
        <p:nvSpPr>
          <p:cNvPr id="9" name="Slide Number Placeholder 17"/>
          <p:cNvSpPr>
            <a:spLocks noGrp="1"/>
          </p:cNvSpPr>
          <p:nvPr>
            <p:ph type="sldNum" sz="quarter" idx="4"/>
          </p:nvPr>
        </p:nvSpPr>
        <p:spPr>
          <a:xfrm>
            <a:off x="4508956" y="6417872"/>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Arial" panose="020B0604020202020204" pitchFamily="34" charset="0"/>
                <a:ea typeface="+mn-ea"/>
                <a:cs typeface="Arial" panose="020B0604020202020204" pitchFamily="34" charset="0"/>
              </a:defRPr>
            </a:lvl1pPr>
          </a:lstStyle>
          <a:p>
            <a:fld id="{6CCA4CF6-8B67-4559-B722-80BB8A6493A4}" type="slidenum">
              <a:rPr lang="zh-TW" altLang="en-US" smtClean="0"/>
              <a:pPr/>
              <a:t>‹#›</a:t>
            </a:fld>
            <a:endParaRPr lang="zh-TW" altLang="en-US" dirty="0"/>
          </a:p>
        </p:txBody>
      </p:sp>
      <p:cxnSp>
        <p:nvCxnSpPr>
          <p:cNvPr id="10" name="直線接點 9"/>
          <p:cNvCxnSpPr/>
          <p:nvPr/>
        </p:nvCxnSpPr>
        <p:spPr>
          <a:xfrm>
            <a:off x="457200" y="6356350"/>
            <a:ext cx="822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Date Placeholder 9"/>
          <p:cNvSpPr txBox="1">
            <a:spLocks/>
          </p:cNvSpPr>
          <p:nvPr/>
        </p:nvSpPr>
        <p:spPr>
          <a:xfrm>
            <a:off x="457200" y="6417872"/>
            <a:ext cx="2345206"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en-US" altLang="zh-TW" dirty="0" smtClean="0"/>
              <a:t>Dept. of Information Management</a:t>
            </a:r>
          </a:p>
          <a:p>
            <a:r>
              <a:rPr lang="en-US" altLang="zh-TW" dirty="0" smtClean="0"/>
              <a:t>National Taiwan University</a:t>
            </a:r>
            <a:endParaRPr lang="zh-TW" altLang="en-US" dirty="0"/>
          </a:p>
        </p:txBody>
      </p:sp>
      <p:sp>
        <p:nvSpPr>
          <p:cNvPr id="13" name="Date Placeholder 9"/>
          <p:cNvSpPr txBox="1">
            <a:spLocks/>
          </p:cNvSpPr>
          <p:nvPr/>
        </p:nvSpPr>
        <p:spPr>
          <a:xfrm>
            <a:off x="7385916" y="6420296"/>
            <a:ext cx="1300883"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en-US" altLang="zh-TW" dirty="0" smtClean="0"/>
              <a:t>Prof. Anthony Lee</a:t>
            </a:r>
            <a:endParaRPr lang="zh-TW" altLang="en-US" dirty="0"/>
          </a:p>
        </p:txBody>
      </p:sp>
    </p:spTree>
    <p:extLst>
      <p:ext uri="{BB962C8B-B14F-4D97-AF65-F5344CB8AC3E}">
        <p14:creationId xmlns:p14="http://schemas.microsoft.com/office/powerpoint/2010/main" val="32270592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a:xfrm>
            <a:off x="4582964" y="6371105"/>
            <a:ext cx="762000" cy="365125"/>
          </a:xfrm>
        </p:spPr>
        <p:txBody>
          <a:bodyPr/>
          <a:lstStyle>
            <a:lvl1pPr>
              <a:defRPr/>
            </a:lvl1pPr>
          </a:lstStyle>
          <a:p>
            <a:fld id="{6CCA4CF6-8B67-4559-B722-80BB8A6493A4}" type="slidenum">
              <a:rPr lang="zh-TW" altLang="en-US" smtClean="0"/>
              <a:t>‹#›</a:t>
            </a:fld>
            <a:endParaRPr lang="zh-TW" altLang="en-US"/>
          </a:p>
        </p:txBody>
      </p:sp>
      <p:sp>
        <p:nvSpPr>
          <p:cNvPr id="6" name="Date Placeholder 9"/>
          <p:cNvSpPr txBox="1">
            <a:spLocks/>
          </p:cNvSpPr>
          <p:nvPr/>
        </p:nvSpPr>
        <p:spPr>
          <a:xfrm>
            <a:off x="457200" y="6417872"/>
            <a:ext cx="2345206"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en-US" altLang="zh-TW" dirty="0" smtClean="0"/>
              <a:t>Dept. of Information Management</a:t>
            </a:r>
          </a:p>
          <a:p>
            <a:r>
              <a:rPr lang="en-US" altLang="zh-TW" dirty="0" smtClean="0"/>
              <a:t>National Taiwan University</a:t>
            </a:r>
            <a:endParaRPr lang="zh-TW" altLang="en-US" dirty="0"/>
          </a:p>
        </p:txBody>
      </p:sp>
      <p:sp>
        <p:nvSpPr>
          <p:cNvPr id="7" name="Date Placeholder 9"/>
          <p:cNvSpPr txBox="1">
            <a:spLocks/>
          </p:cNvSpPr>
          <p:nvPr/>
        </p:nvSpPr>
        <p:spPr>
          <a:xfrm>
            <a:off x="7479660" y="6417871"/>
            <a:ext cx="1270732"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en-US" altLang="zh-TW" dirty="0" smtClean="0"/>
              <a:t>Prof. Anthony Lee</a:t>
            </a:r>
            <a:endParaRPr lang="zh-TW" altLang="en-US" dirty="0"/>
          </a:p>
        </p:txBody>
      </p:sp>
    </p:spTree>
    <p:extLst>
      <p:ext uri="{BB962C8B-B14F-4D97-AF65-F5344CB8AC3E}">
        <p14:creationId xmlns:p14="http://schemas.microsoft.com/office/powerpoint/2010/main" val="31444835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TW" altLang="en-US" smtClean="0"/>
              <a:t>按一下以編輯母片標題樣式</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TW" altLang="en-US" smtClean="0"/>
              <a:t>編輯母片文字樣式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Footer Placeholder 21"/>
          <p:cNvSpPr>
            <a:spLocks noGrp="1"/>
          </p:cNvSpPr>
          <p:nvPr>
            <p:ph type="ftr" sz="quarter" idx="11"/>
          </p:nvPr>
        </p:nvSpPr>
        <p:spPr/>
        <p:txBody>
          <a:bodyPr/>
          <a:lstStyle>
            <a:lvl1pPr>
              <a:defRPr/>
            </a:lvl1pPr>
          </a:lstStyle>
          <a:p>
            <a:r>
              <a:rPr lang="en-US" altLang="zh-TW" dirty="0" smtClean="0"/>
              <a:t>Prof. Anthony Lee</a:t>
            </a:r>
            <a:endParaRPr lang="zh-TW" altLang="en-US" dirty="0"/>
          </a:p>
        </p:txBody>
      </p:sp>
      <p:sp>
        <p:nvSpPr>
          <p:cNvPr id="7" name="Slide Number Placeholder 17"/>
          <p:cNvSpPr>
            <a:spLocks noGrp="1"/>
          </p:cNvSpPr>
          <p:nvPr>
            <p:ph type="sldNum" sz="quarter" idx="12"/>
          </p:nvPr>
        </p:nvSpPr>
        <p:spPr/>
        <p:txBody>
          <a:bodyPr/>
          <a:lstStyle>
            <a:lvl1pPr>
              <a:defRPr/>
            </a:lvl1pPr>
          </a:lstStyle>
          <a:p>
            <a:fld id="{6CCA4CF6-8B67-4559-B722-80BB8A6493A4}" type="slidenum">
              <a:rPr lang="zh-TW" altLang="en-US" smtClean="0"/>
              <a:t>‹#›</a:t>
            </a:fld>
            <a:endParaRPr lang="zh-TW" altLang="en-US"/>
          </a:p>
        </p:txBody>
      </p:sp>
      <p:sp>
        <p:nvSpPr>
          <p:cNvPr id="8" name="Date Placeholder 9"/>
          <p:cNvSpPr>
            <a:spLocks noGrp="1"/>
          </p:cNvSpPr>
          <p:nvPr>
            <p:ph type="dt" sz="half" idx="13"/>
          </p:nvPr>
        </p:nvSpPr>
        <p:spPr>
          <a:xfrm>
            <a:off x="457200" y="6417872"/>
            <a:ext cx="2345206"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Arial" panose="020B0604020202020204" pitchFamily="34" charset="0"/>
                <a:ea typeface="+mn-ea"/>
                <a:cs typeface="Arial" panose="020B0604020202020204" pitchFamily="34" charset="0"/>
              </a:defRPr>
            </a:lvl1pPr>
          </a:lstStyle>
          <a:p>
            <a:r>
              <a:rPr lang="en-US" altLang="zh-TW" smtClean="0"/>
              <a:t>Dept. of Information Management National Taiwan University</a:t>
            </a:r>
            <a:endParaRPr lang="zh-TW" altLang="en-US" dirty="0"/>
          </a:p>
        </p:txBody>
      </p:sp>
    </p:spTree>
    <p:extLst>
      <p:ext uri="{BB962C8B-B14F-4D97-AF65-F5344CB8AC3E}">
        <p14:creationId xmlns:p14="http://schemas.microsoft.com/office/powerpoint/2010/main" val="232722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kumimoji="0" lang="en-US">
              <a:latin typeface="+mn-lt"/>
              <a:ea typeface="+mn-ea"/>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kumimoji="0" lang="en-US">
              <a:latin typeface="+mn-lt"/>
              <a:ea typeface="+mn-e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TW" altLang="en-US" smtClean="0"/>
              <a:t>按一下以編輯母片標題樣式</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TW" altLang="en-US" smtClean="0"/>
              <a:t>編輯母片文字樣式</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TW" altLang="en-US" noProof="0" smtClean="0"/>
              <a:t>按一下圖示以新增圖片</a:t>
            </a:r>
            <a:endParaRPr lang="en-US" noProof="0" dirty="0"/>
          </a:p>
        </p:txBody>
      </p:sp>
      <p:sp>
        <p:nvSpPr>
          <p:cNvPr id="10" name="Footer Placeholder 5"/>
          <p:cNvSpPr>
            <a:spLocks noGrp="1"/>
          </p:cNvSpPr>
          <p:nvPr>
            <p:ph type="ftr" sz="quarter" idx="11"/>
          </p:nvPr>
        </p:nvSpPr>
        <p:spPr/>
        <p:txBody>
          <a:bodyPr/>
          <a:lstStyle>
            <a:lvl1pPr>
              <a:defRPr/>
            </a:lvl1pPr>
          </a:lstStyle>
          <a:p>
            <a:r>
              <a:rPr lang="en-US" altLang="zh-TW" dirty="0" smtClean="0"/>
              <a:t>Prof. Anthony Lee</a:t>
            </a:r>
            <a:endParaRPr lang="zh-TW" altLang="en-US" dirty="0"/>
          </a:p>
        </p:txBody>
      </p:sp>
      <p:sp>
        <p:nvSpPr>
          <p:cNvPr id="11" name="Slide Number Placeholder 6"/>
          <p:cNvSpPr>
            <a:spLocks noGrp="1"/>
          </p:cNvSpPr>
          <p:nvPr>
            <p:ph type="sldNum" sz="quarter" idx="12"/>
          </p:nvPr>
        </p:nvSpPr>
        <p:spPr>
          <a:xfrm>
            <a:off x="4709050" y="6417871"/>
            <a:ext cx="609600" cy="365125"/>
          </a:xfrm>
        </p:spPr>
        <p:txBody>
          <a:bodyPr/>
          <a:lstStyle>
            <a:lvl1pPr>
              <a:defRPr/>
            </a:lvl1pPr>
          </a:lstStyle>
          <a:p>
            <a:fld id="{6CCA4CF6-8B67-4559-B722-80BB8A6493A4}" type="slidenum">
              <a:rPr lang="zh-TW" altLang="en-US" smtClean="0"/>
              <a:t>‹#›</a:t>
            </a:fld>
            <a:endParaRPr lang="zh-TW" altLang="en-US"/>
          </a:p>
        </p:txBody>
      </p:sp>
      <p:sp>
        <p:nvSpPr>
          <p:cNvPr id="12" name="Date Placeholder 9"/>
          <p:cNvSpPr>
            <a:spLocks noGrp="1"/>
          </p:cNvSpPr>
          <p:nvPr>
            <p:ph type="dt" sz="half" idx="13"/>
          </p:nvPr>
        </p:nvSpPr>
        <p:spPr>
          <a:xfrm>
            <a:off x="457200" y="6417872"/>
            <a:ext cx="2345206"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Arial" panose="020B0604020202020204" pitchFamily="34" charset="0"/>
                <a:ea typeface="+mn-ea"/>
                <a:cs typeface="Arial" panose="020B0604020202020204" pitchFamily="34" charset="0"/>
              </a:defRPr>
            </a:lvl1pPr>
          </a:lstStyle>
          <a:p>
            <a:r>
              <a:rPr lang="en-US" altLang="zh-TW" smtClean="0"/>
              <a:t>Dept. of Information Management National Taiwan University</a:t>
            </a:r>
            <a:endParaRPr lang="zh-TW" altLang="en-US" dirty="0"/>
          </a:p>
        </p:txBody>
      </p:sp>
    </p:spTree>
    <p:extLst>
      <p:ext uri="{BB962C8B-B14F-4D97-AF65-F5344CB8AC3E}">
        <p14:creationId xmlns:p14="http://schemas.microsoft.com/office/powerpoint/2010/main" val="65954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kumimoji="0" lang="en-US">
              <a:latin typeface="+mn-lt"/>
              <a:ea typeface="+mn-ea"/>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kumimoji="0" lang="en-US">
              <a:latin typeface="+mn-lt"/>
              <a:ea typeface="+mn-ea"/>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TW" altLang="en-US" smtClean="0"/>
              <a:t>按一下以編輯母片標題樣式</a:t>
            </a:r>
            <a:endParaRPr lang="en-US" altLang="zh-TW" smtClean="0"/>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altLang="zh-TW" dirty="0" smtClean="0"/>
          </a:p>
        </p:txBody>
      </p:sp>
      <p:sp>
        <p:nvSpPr>
          <p:cNvPr id="10" name="Date Placeholder 9"/>
          <p:cNvSpPr>
            <a:spLocks noGrp="1"/>
          </p:cNvSpPr>
          <p:nvPr>
            <p:ph type="dt" sz="half" idx="2"/>
          </p:nvPr>
        </p:nvSpPr>
        <p:spPr>
          <a:xfrm>
            <a:off x="457200" y="6417872"/>
            <a:ext cx="2345206"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Arial" panose="020B0604020202020204" pitchFamily="34" charset="0"/>
                <a:ea typeface="+mn-ea"/>
                <a:cs typeface="Arial" panose="020B0604020202020204" pitchFamily="34" charset="0"/>
              </a:defRPr>
            </a:lvl1pPr>
          </a:lstStyle>
          <a:p>
            <a:r>
              <a:rPr lang="en-US" altLang="zh-TW" smtClean="0"/>
              <a:t>Dept. of Information Management National Taiwan University</a:t>
            </a:r>
            <a:endParaRPr lang="zh-TW" altLang="en-US" dirty="0"/>
          </a:p>
        </p:txBody>
      </p:sp>
      <p:sp>
        <p:nvSpPr>
          <p:cNvPr id="22" name="Footer Placeholder 21"/>
          <p:cNvSpPr>
            <a:spLocks noGrp="1"/>
          </p:cNvSpPr>
          <p:nvPr>
            <p:ph type="ftr" sz="quarter" idx="3"/>
          </p:nvPr>
        </p:nvSpPr>
        <p:spPr>
          <a:xfrm>
            <a:off x="7403460" y="6417873"/>
            <a:ext cx="128334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Arial" panose="020B0604020202020204" pitchFamily="34" charset="0"/>
                <a:ea typeface="+mn-ea"/>
                <a:cs typeface="Arial" panose="020B0604020202020204" pitchFamily="34" charset="0"/>
              </a:defRPr>
            </a:lvl1pPr>
          </a:lstStyle>
          <a:p>
            <a:r>
              <a:rPr lang="en-US" altLang="zh-TW" smtClean="0"/>
              <a:t>Prof. Anthony Lee</a:t>
            </a:r>
            <a:endParaRPr lang="zh-TW" altLang="en-US" dirty="0"/>
          </a:p>
        </p:txBody>
      </p:sp>
      <p:sp>
        <p:nvSpPr>
          <p:cNvPr id="18" name="Slide Number Placeholder 17"/>
          <p:cNvSpPr>
            <a:spLocks noGrp="1"/>
          </p:cNvSpPr>
          <p:nvPr>
            <p:ph type="sldNum" sz="quarter" idx="4"/>
          </p:nvPr>
        </p:nvSpPr>
        <p:spPr>
          <a:xfrm>
            <a:off x="4508956" y="6417872"/>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Arial" panose="020B0604020202020204" pitchFamily="34" charset="0"/>
                <a:ea typeface="+mn-ea"/>
                <a:cs typeface="Arial" panose="020B0604020202020204" pitchFamily="34" charset="0"/>
              </a:defRPr>
            </a:lvl1pPr>
          </a:lstStyle>
          <a:p>
            <a:r>
              <a:rPr lang="en-US" altLang="zh-TW" dirty="0" smtClean="0"/>
              <a:t>RM-</a:t>
            </a:r>
            <a:fld id="{6CCA4CF6-8B67-4559-B722-80BB8A6493A4}" type="slidenum">
              <a:rPr lang="zh-TW" altLang="en-US" smtClean="0"/>
              <a:pPr/>
              <a:t>‹#›</a:t>
            </a:fld>
            <a:endParaRPr lang="zh-TW" alt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kumimoji="0" lang="en-US">
                <a:latin typeface="+mn-lt"/>
                <a:ea typeface="+mn-ea"/>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kumimoji="0" lang="en-US">
                <a:latin typeface="+mn-lt"/>
                <a:ea typeface="+mn-ea"/>
              </a:endParaRPr>
            </a:p>
          </p:txBody>
        </p:sp>
      </p:grpSp>
      <p:cxnSp>
        <p:nvCxnSpPr>
          <p:cNvPr id="14" name="直線接點 13"/>
          <p:cNvCxnSpPr/>
          <p:nvPr/>
        </p:nvCxnSpPr>
        <p:spPr>
          <a:xfrm>
            <a:off x="457200" y="1856645"/>
            <a:ext cx="822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457200" y="6356350"/>
            <a:ext cx="82296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207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timing>
    <p:tnLst>
      <p:par>
        <p:cTn id="1" dur="indefinite" restart="never" nodeType="tmRoot"/>
      </p:par>
    </p:tnLst>
  </p:timing>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noFill/>
        </p:spPr>
        <p:txBody>
          <a:bodyPr/>
          <a:lstStyle/>
          <a:p>
            <a:pPr eaLnBrk="1" hangingPunct="1"/>
            <a:r>
              <a:rPr lang="en-US" altLang="zh-TW" sz="4000" b="1" dirty="0" smtClean="0">
                <a:latin typeface="Arial" panose="020B0604020202020204" pitchFamily="34" charset="0"/>
                <a:cs typeface="Arial" panose="020B0604020202020204" pitchFamily="34" charset="0"/>
              </a:rPr>
              <a:t>Conceptual Data Modeling Using Entities and Relationships</a:t>
            </a:r>
          </a:p>
        </p:txBody>
      </p:sp>
      <p:sp>
        <p:nvSpPr>
          <p:cNvPr id="3075" name="Rectangle 3"/>
          <p:cNvSpPr>
            <a:spLocks noGrp="1" noChangeArrowheads="1"/>
          </p:cNvSpPr>
          <p:nvPr>
            <p:ph idx="1"/>
          </p:nvPr>
        </p:nvSpPr>
        <p:spPr>
          <a:xfrm>
            <a:off x="457200" y="1847850"/>
            <a:ext cx="8229600" cy="4389437"/>
          </a:xfrm>
          <a:noFill/>
        </p:spPr>
        <p:txBody>
          <a:bodyPr/>
          <a:lstStyle/>
          <a:p>
            <a:pPr eaLnBrk="1" hangingPunct="1">
              <a:lnSpc>
                <a:spcPct val="90000"/>
              </a:lnSpc>
            </a:pPr>
            <a:r>
              <a:rPr lang="en-US" altLang="zh-TW" sz="2800" dirty="0" smtClean="0">
                <a:latin typeface="Arial" panose="020B0604020202020204" pitchFamily="34" charset="0"/>
                <a:cs typeface="Arial" panose="020B0604020202020204" pitchFamily="34" charset="0"/>
              </a:rPr>
              <a:t>High-level conceptual data models for database design</a:t>
            </a:r>
          </a:p>
          <a:p>
            <a:pPr eaLnBrk="1" hangingPunct="1">
              <a:lnSpc>
                <a:spcPct val="90000"/>
              </a:lnSpc>
            </a:pPr>
            <a:r>
              <a:rPr lang="en-US" altLang="zh-TW" sz="2800" dirty="0" smtClean="0">
                <a:latin typeface="Arial" panose="020B0604020202020204" pitchFamily="34" charset="0"/>
                <a:cs typeface="Arial" panose="020B0604020202020204" pitchFamily="34" charset="0"/>
              </a:rPr>
              <a:t>A sample database </a:t>
            </a:r>
            <a:r>
              <a:rPr lang="en-US" altLang="zh-TW" sz="2800" dirty="0" smtClean="0">
                <a:latin typeface="Arial" panose="020B0604020202020204" pitchFamily="34" charset="0"/>
                <a:cs typeface="Arial" panose="020B0604020202020204" pitchFamily="34" charset="0"/>
              </a:rPr>
              <a:t>application</a:t>
            </a:r>
            <a:endParaRPr lang="en-US" altLang="zh-TW" sz="2800" dirty="0" smtClean="0">
              <a:latin typeface="Arial" panose="020B0604020202020204" pitchFamily="34" charset="0"/>
              <a:cs typeface="Arial" panose="020B0604020202020204" pitchFamily="34" charset="0"/>
            </a:endParaRPr>
          </a:p>
          <a:p>
            <a:pPr eaLnBrk="1" hangingPunct="1">
              <a:lnSpc>
                <a:spcPct val="90000"/>
              </a:lnSpc>
            </a:pPr>
            <a:r>
              <a:rPr lang="en-US" altLang="zh-TW" sz="2800" dirty="0" smtClean="0">
                <a:latin typeface="Arial" panose="020B0604020202020204" pitchFamily="34" charset="0"/>
                <a:cs typeface="Arial" panose="020B0604020202020204" pitchFamily="34" charset="0"/>
              </a:rPr>
              <a:t>Entity types, entity sets, attributes and keys</a:t>
            </a:r>
          </a:p>
          <a:p>
            <a:pPr eaLnBrk="1" hangingPunct="1">
              <a:lnSpc>
                <a:spcPct val="90000"/>
              </a:lnSpc>
            </a:pPr>
            <a:r>
              <a:rPr lang="en-US" altLang="zh-TW" sz="2800" dirty="0" smtClean="0">
                <a:latin typeface="Arial" panose="020B0604020202020204" pitchFamily="34" charset="0"/>
                <a:cs typeface="Arial" panose="020B0604020202020204" pitchFamily="34" charset="0"/>
              </a:rPr>
              <a:t>Relationship types, relationship sets, roles</a:t>
            </a:r>
          </a:p>
          <a:p>
            <a:pPr eaLnBrk="1" hangingPunct="1">
              <a:lnSpc>
                <a:spcPct val="90000"/>
              </a:lnSpc>
            </a:pPr>
            <a:r>
              <a:rPr lang="en-US" altLang="zh-TW" sz="2800" dirty="0" smtClean="0">
                <a:latin typeface="Arial" panose="020B0604020202020204" pitchFamily="34" charset="0"/>
                <a:cs typeface="Arial" panose="020B0604020202020204" pitchFamily="34" charset="0"/>
              </a:rPr>
              <a:t>Notation for entity-relationship diagrams</a:t>
            </a:r>
          </a:p>
          <a:p>
            <a:pPr eaLnBrk="1" hangingPunct="1">
              <a:lnSpc>
                <a:spcPct val="90000"/>
              </a:lnSpc>
            </a:pPr>
            <a:r>
              <a:rPr lang="en-US" altLang="zh-TW" sz="2800" dirty="0" smtClean="0">
                <a:latin typeface="Arial" panose="020B0604020202020204" pitchFamily="34" charset="0"/>
                <a:cs typeface="Arial" panose="020B0604020202020204" pitchFamily="34" charset="0"/>
              </a:rPr>
              <a:t>Relationship types of degree higher than two</a:t>
            </a:r>
          </a:p>
          <a:p>
            <a:pPr>
              <a:lnSpc>
                <a:spcPct val="90000"/>
              </a:lnSpc>
            </a:pPr>
            <a:r>
              <a:rPr lang="en-US" altLang="zh-TW" sz="2800" dirty="0">
                <a:latin typeface="Arial" panose="020B0604020202020204" pitchFamily="34" charset="0"/>
                <a:cs typeface="Arial" panose="020B0604020202020204" pitchFamily="34" charset="0"/>
              </a:rPr>
              <a:t>Relational database design using ER-to-relational mapping</a:t>
            </a:r>
          </a:p>
          <a:p>
            <a:pPr eaLnBrk="1" hangingPunct="1">
              <a:lnSpc>
                <a:spcPct val="90000"/>
              </a:lnSpc>
            </a:pPr>
            <a:r>
              <a:rPr lang="en-US" altLang="zh-TW" sz="2800" dirty="0" smtClean="0">
                <a:latin typeface="Arial" panose="020B0604020202020204" pitchFamily="34" charset="0"/>
                <a:cs typeface="Arial" panose="020B0604020202020204" pitchFamily="34" charset="0"/>
              </a:rPr>
              <a:t>Summary</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Keys and value sets</a:t>
            </a:r>
          </a:p>
        </p:txBody>
      </p:sp>
      <p:sp>
        <p:nvSpPr>
          <p:cNvPr id="13315" name="Rectangle 3"/>
          <p:cNvSpPr>
            <a:spLocks noGrp="1" noChangeArrowheads="1"/>
          </p:cNvSpPr>
          <p:nvPr>
            <p:ph idx="1"/>
          </p:nvPr>
        </p:nvSpPr>
        <p:spPr/>
        <p:txBody>
          <a:bodyPr/>
          <a:lstStyle/>
          <a:p>
            <a:pPr eaLnBrk="1" hangingPunct="1"/>
            <a:r>
              <a:rPr lang="en-US" altLang="zh-TW" smtClean="0">
                <a:latin typeface="Arial" panose="020B0604020202020204" pitchFamily="34" charset="0"/>
                <a:cs typeface="Arial" panose="020B0604020202020204" pitchFamily="34" charset="0"/>
              </a:rPr>
              <a:t>An important constraint on the entities of an entity type is the </a:t>
            </a:r>
            <a:r>
              <a:rPr lang="en-US" altLang="zh-TW" b="1" smtClean="0">
                <a:latin typeface="Arial" panose="020B0604020202020204" pitchFamily="34" charset="0"/>
                <a:cs typeface="Arial" panose="020B0604020202020204" pitchFamily="34" charset="0"/>
              </a:rPr>
              <a:t>key</a:t>
            </a:r>
            <a:r>
              <a:rPr lang="en-US" altLang="zh-TW" smtClean="0">
                <a:latin typeface="Arial" panose="020B0604020202020204" pitchFamily="34" charset="0"/>
                <a:cs typeface="Arial" panose="020B0604020202020204" pitchFamily="34" charset="0"/>
              </a:rPr>
              <a:t> or </a:t>
            </a:r>
            <a:r>
              <a:rPr lang="en-US" altLang="zh-TW" b="1" smtClean="0">
                <a:latin typeface="Arial" panose="020B0604020202020204" pitchFamily="34" charset="0"/>
                <a:cs typeface="Arial" panose="020B0604020202020204" pitchFamily="34" charset="0"/>
              </a:rPr>
              <a:t>uniqueness constraint</a:t>
            </a:r>
            <a:r>
              <a:rPr lang="en-US" altLang="zh-TW" smtClean="0">
                <a:latin typeface="Arial" panose="020B0604020202020204" pitchFamily="34" charset="0"/>
                <a:cs typeface="Arial" panose="020B0604020202020204" pitchFamily="34" charset="0"/>
              </a:rPr>
              <a:t>.</a:t>
            </a:r>
          </a:p>
          <a:p>
            <a:pPr eaLnBrk="1" hangingPunct="1"/>
            <a:r>
              <a:rPr lang="en-US" altLang="zh-TW" smtClean="0">
                <a:latin typeface="Arial" panose="020B0604020202020204" pitchFamily="34" charset="0"/>
                <a:cs typeface="Arial" panose="020B0604020202020204" pitchFamily="34" charset="0"/>
              </a:rPr>
              <a:t>Each simple attribute of an entity type is associated with a </a:t>
            </a:r>
            <a:r>
              <a:rPr lang="en-US" altLang="zh-TW" b="1" smtClean="0">
                <a:latin typeface="Arial" panose="020B0604020202020204" pitchFamily="34" charset="0"/>
                <a:cs typeface="Arial" panose="020B0604020202020204" pitchFamily="34" charset="0"/>
              </a:rPr>
              <a:t>value set</a:t>
            </a:r>
            <a:r>
              <a:rPr lang="en-US" altLang="zh-TW" smtClean="0">
                <a:latin typeface="Arial" panose="020B0604020202020204" pitchFamily="34" charset="0"/>
                <a:cs typeface="Arial" panose="020B0604020202020204" pitchFamily="34" charset="0"/>
              </a:rPr>
              <a:t> (or </a:t>
            </a:r>
            <a:r>
              <a:rPr lang="en-US" altLang="zh-TW" b="1" smtClean="0">
                <a:latin typeface="Arial" panose="020B0604020202020204" pitchFamily="34" charset="0"/>
                <a:cs typeface="Arial" panose="020B0604020202020204" pitchFamily="34" charset="0"/>
              </a:rPr>
              <a:t>domain</a:t>
            </a:r>
            <a:r>
              <a:rPr lang="en-US" altLang="zh-TW" smtClean="0">
                <a:latin typeface="Arial" panose="020B0604020202020204" pitchFamily="34" charset="0"/>
                <a:cs typeface="Arial" panose="020B0604020202020204" pitchFamily="34" charset="0"/>
              </a:rPr>
              <a:t> of values).</a:t>
            </a:r>
          </a:p>
          <a:p>
            <a:pPr eaLnBrk="1" hangingPunct="1"/>
            <a:endParaRPr lang="en-US" altLang="zh-TW" smtClean="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CAR entity type</a:t>
            </a:r>
          </a:p>
        </p:txBody>
      </p:sp>
      <p:pic>
        <p:nvPicPr>
          <p:cNvPr id="14339" name="Picture 5" descr="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9894" y="1935163"/>
            <a:ext cx="7884211" cy="4389437"/>
          </a:xfr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Preliminary design of COMPANY database</a:t>
            </a:r>
          </a:p>
        </p:txBody>
      </p:sp>
      <p:pic>
        <p:nvPicPr>
          <p:cNvPr id="15363" name="Picture 6" descr="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222166" y="1935163"/>
            <a:ext cx="6699667" cy="4389437"/>
          </a:xfrm>
          <a:no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zh-TW" sz="4000" dirty="0" smtClean="0">
                <a:latin typeface="Arial" panose="020B0604020202020204" pitchFamily="34" charset="0"/>
                <a:cs typeface="Arial" panose="020B0604020202020204" pitchFamily="34" charset="0"/>
              </a:rPr>
              <a:t>Relationships, roles, and structural constraints</a:t>
            </a:r>
          </a:p>
        </p:txBody>
      </p:sp>
      <p:sp>
        <p:nvSpPr>
          <p:cNvPr id="16387" name="Rectangle 3"/>
          <p:cNvSpPr>
            <a:spLocks noGrp="1" noChangeArrowheads="1"/>
          </p:cNvSpPr>
          <p:nvPr>
            <p:ph idx="1"/>
          </p:nvPr>
        </p:nvSpPr>
        <p:spPr>
          <a:noFill/>
        </p:spPr>
        <p:txBody>
          <a:bodyPr/>
          <a:lstStyle/>
          <a:p>
            <a:pPr eaLnBrk="1" hangingPunct="1">
              <a:lnSpc>
                <a:spcPct val="90000"/>
              </a:lnSpc>
            </a:pPr>
            <a:r>
              <a:rPr lang="en-US" altLang="zh-TW" smtClean="0">
                <a:latin typeface="Arial" panose="020B0604020202020204" pitchFamily="34" charset="0"/>
                <a:cs typeface="Arial" panose="020B0604020202020204" pitchFamily="34" charset="0"/>
              </a:rPr>
              <a:t>Relationship types and relationship instances</a:t>
            </a:r>
          </a:p>
          <a:p>
            <a:pPr eaLnBrk="1" hangingPunct="1">
              <a:lnSpc>
                <a:spcPct val="90000"/>
              </a:lnSpc>
            </a:pPr>
            <a:r>
              <a:rPr lang="en-US" altLang="zh-TW" smtClean="0">
                <a:latin typeface="Arial" panose="020B0604020202020204" pitchFamily="34" charset="0"/>
                <a:cs typeface="Arial" panose="020B0604020202020204" pitchFamily="34" charset="0"/>
              </a:rPr>
              <a:t>Degree: number of participating entity types</a:t>
            </a:r>
          </a:p>
          <a:p>
            <a:pPr eaLnBrk="1" hangingPunct="1">
              <a:lnSpc>
                <a:spcPct val="90000"/>
              </a:lnSpc>
            </a:pPr>
            <a:r>
              <a:rPr lang="en-US" altLang="zh-TW" smtClean="0">
                <a:latin typeface="Arial" panose="020B0604020202020204" pitchFamily="34" charset="0"/>
                <a:cs typeface="Arial" panose="020B0604020202020204" pitchFamily="34" charset="0"/>
              </a:rPr>
              <a:t>Role names and recursive relationships</a:t>
            </a:r>
          </a:p>
          <a:p>
            <a:pPr eaLnBrk="1" hangingPunct="1">
              <a:lnSpc>
                <a:spcPct val="90000"/>
              </a:lnSpc>
            </a:pPr>
            <a:r>
              <a:rPr lang="en-US" altLang="zh-TW" smtClean="0">
                <a:latin typeface="Arial" panose="020B0604020202020204" pitchFamily="34" charset="0"/>
                <a:cs typeface="Arial" panose="020B0604020202020204" pitchFamily="34" charset="0"/>
              </a:rPr>
              <a:t>Cardinality ratio</a:t>
            </a:r>
          </a:p>
          <a:p>
            <a:pPr lvl="1" eaLnBrk="1" hangingPunct="1">
              <a:lnSpc>
                <a:spcPct val="90000"/>
              </a:lnSpc>
            </a:pPr>
            <a:r>
              <a:rPr lang="en-US" altLang="zh-TW" smtClean="0">
                <a:latin typeface="Arial" panose="020B0604020202020204" pitchFamily="34" charset="0"/>
                <a:cs typeface="Arial" panose="020B0604020202020204" pitchFamily="34" charset="0"/>
              </a:rPr>
              <a:t>1:1 (one to one)</a:t>
            </a:r>
          </a:p>
          <a:p>
            <a:pPr lvl="1" eaLnBrk="1" hangingPunct="1">
              <a:lnSpc>
                <a:spcPct val="90000"/>
              </a:lnSpc>
            </a:pPr>
            <a:r>
              <a:rPr lang="en-US" altLang="zh-TW" smtClean="0">
                <a:latin typeface="Arial" panose="020B0604020202020204" pitchFamily="34" charset="0"/>
                <a:cs typeface="Arial" panose="020B0604020202020204" pitchFamily="34" charset="0"/>
              </a:rPr>
              <a:t>1:N (one to many)</a:t>
            </a:r>
          </a:p>
          <a:p>
            <a:pPr lvl="1" eaLnBrk="1" hangingPunct="1">
              <a:lnSpc>
                <a:spcPct val="90000"/>
              </a:lnSpc>
            </a:pPr>
            <a:r>
              <a:rPr lang="en-US" altLang="zh-TW" smtClean="0">
                <a:latin typeface="Arial" panose="020B0604020202020204" pitchFamily="34" charset="0"/>
                <a:cs typeface="Arial" panose="020B0604020202020204" pitchFamily="34" charset="0"/>
              </a:rPr>
              <a:t>M:N (many to many)</a:t>
            </a:r>
          </a:p>
          <a:p>
            <a:pPr eaLnBrk="1" hangingPunct="1">
              <a:lnSpc>
                <a:spcPct val="90000"/>
              </a:lnSpc>
              <a:buFont typeface="Wingdings" pitchFamily="2" charset="2"/>
              <a:buNone/>
            </a:pPr>
            <a:endParaRPr lang="en-US" altLang="zh-TW" sz="2800" smtClean="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1:1 relationship MANAGES</a:t>
            </a:r>
          </a:p>
        </p:txBody>
      </p:sp>
      <p:pic>
        <p:nvPicPr>
          <p:cNvPr id="20483" name="Picture 4" descr="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000" y="1932877"/>
            <a:ext cx="8178800" cy="4377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WORKS_FOR relationship</a:t>
            </a:r>
          </a:p>
        </p:txBody>
      </p:sp>
      <p:pic>
        <p:nvPicPr>
          <p:cNvPr id="17411" name="Picture 4" descr="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050" y="1903141"/>
            <a:ext cx="6950075" cy="435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TW" sz="4800" dirty="0" smtClean="0">
                <a:latin typeface="Arial" panose="020B0604020202020204" pitchFamily="34" charset="0"/>
                <a:cs typeface="Arial" panose="020B0604020202020204" pitchFamily="34" charset="0"/>
              </a:rPr>
              <a:t>M:N relationship WORKS_ON</a:t>
            </a:r>
          </a:p>
        </p:txBody>
      </p:sp>
      <p:pic>
        <p:nvPicPr>
          <p:cNvPr id="21507" name="Picture 4" descr="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750" y="1977482"/>
            <a:ext cx="6616700" cy="431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A recursive relationship SUPERVISION</a:t>
            </a:r>
          </a:p>
        </p:txBody>
      </p:sp>
      <p:pic>
        <p:nvPicPr>
          <p:cNvPr id="19459" name="Picture 4" descr="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700" y="1962615"/>
            <a:ext cx="6705600" cy="3866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5"/>
          <p:cNvSpPr txBox="1">
            <a:spLocks noChangeArrowheads="1"/>
          </p:cNvSpPr>
          <p:nvPr/>
        </p:nvSpPr>
        <p:spPr bwMode="auto">
          <a:xfrm>
            <a:off x="457200" y="5665246"/>
            <a:ext cx="868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新細明體" charset="-120"/>
              </a:defRPr>
            </a:lvl1pPr>
            <a:lvl2pPr marL="742950" indent="-285750" eaLnBrk="0" hangingPunct="0">
              <a:defRPr kumimoji="1" sz="2400">
                <a:solidFill>
                  <a:schemeClr val="tx1"/>
                </a:solidFill>
                <a:latin typeface="Times New Roman" pitchFamily="18" charset="0"/>
                <a:ea typeface="新細明體" charset="-120"/>
              </a:defRPr>
            </a:lvl2pPr>
            <a:lvl3pPr marL="1143000" indent="-228600" eaLnBrk="0" hangingPunct="0">
              <a:defRPr kumimoji="1" sz="2400">
                <a:solidFill>
                  <a:schemeClr val="tx1"/>
                </a:solidFill>
                <a:latin typeface="Times New Roman" pitchFamily="18" charset="0"/>
                <a:ea typeface="新細明體" charset="-120"/>
              </a:defRPr>
            </a:lvl3pPr>
            <a:lvl4pPr marL="1600200" indent="-228600" eaLnBrk="0" hangingPunct="0">
              <a:defRPr kumimoji="1" sz="2400">
                <a:solidFill>
                  <a:schemeClr val="tx1"/>
                </a:solidFill>
                <a:latin typeface="Times New Roman" pitchFamily="18" charset="0"/>
                <a:ea typeface="新細明體" charset="-120"/>
              </a:defRPr>
            </a:lvl4pPr>
            <a:lvl5pPr marL="2057400" indent="-228600" eaLnBrk="0" hangingPunct="0">
              <a:defRPr kumimoji="1" sz="2400">
                <a:solidFill>
                  <a:schemeClr val="tx1"/>
                </a:solidFill>
                <a:latin typeface="Times New Roman" pitchFamily="18" charset="0"/>
                <a:ea typeface="新細明體"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charset="-120"/>
              </a:defRPr>
            </a:lvl9pPr>
          </a:lstStyle>
          <a:p>
            <a:pPr eaLnBrk="1" hangingPunct="1">
              <a:spcBef>
                <a:spcPct val="50000"/>
              </a:spcBef>
            </a:pPr>
            <a:r>
              <a:rPr lang="en-US" altLang="zh-TW" sz="1800" b="1" dirty="0">
                <a:latin typeface="Arial" panose="020B0604020202020204" pitchFamily="34" charset="0"/>
                <a:cs typeface="Arial" panose="020B0604020202020204" pitchFamily="34" charset="0"/>
              </a:rPr>
              <a:t>The EMPLOYEE entity plays two roles of supervisor (1) and supervisee (2)</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A ternary relationship SUPPLY</a:t>
            </a:r>
          </a:p>
        </p:txBody>
      </p:sp>
      <p:pic>
        <p:nvPicPr>
          <p:cNvPr id="18435" name="Picture 4" descr="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163" y="1910576"/>
            <a:ext cx="6943725" cy="444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altLang="zh-TW" dirty="0" smtClean="0">
                <a:latin typeface="Arial" panose="020B0604020202020204" pitchFamily="34" charset="0"/>
                <a:cs typeface="Arial" panose="020B0604020202020204" pitchFamily="34" charset="0"/>
              </a:rPr>
              <a:t>Constraints and weak entity types</a:t>
            </a:r>
          </a:p>
        </p:txBody>
      </p:sp>
      <p:sp>
        <p:nvSpPr>
          <p:cNvPr id="22531" name="Rectangle 3"/>
          <p:cNvSpPr>
            <a:spLocks noGrp="1" noChangeArrowheads="1"/>
          </p:cNvSpPr>
          <p:nvPr>
            <p:ph idx="1"/>
          </p:nvPr>
        </p:nvSpPr>
        <p:spPr>
          <a:xfrm>
            <a:off x="626594" y="1959683"/>
            <a:ext cx="7772400" cy="4114800"/>
          </a:xfrm>
          <a:noFill/>
        </p:spPr>
        <p:txBody>
          <a:bodyPr/>
          <a:lstStyle/>
          <a:p>
            <a:pPr eaLnBrk="1" hangingPunct="1">
              <a:lnSpc>
                <a:spcPct val="90000"/>
              </a:lnSpc>
              <a:spcBef>
                <a:spcPts val="0"/>
              </a:spcBef>
            </a:pPr>
            <a:r>
              <a:rPr lang="en-US" altLang="zh-TW" sz="2400" i="1" dirty="0" smtClean="0">
                <a:latin typeface="Arial" panose="020B0604020202020204" pitchFamily="34" charset="0"/>
                <a:cs typeface="Arial" panose="020B0604020202020204" pitchFamily="34" charset="0"/>
              </a:rPr>
              <a:t>Participation constraints</a:t>
            </a:r>
            <a:r>
              <a:rPr lang="en-US" altLang="zh-TW" sz="2400" dirty="0" smtClean="0">
                <a:latin typeface="Arial" panose="020B0604020202020204" pitchFamily="34" charset="0"/>
                <a:cs typeface="Arial" panose="020B0604020202020204" pitchFamily="34" charset="0"/>
              </a:rPr>
              <a:t>:</a:t>
            </a:r>
            <a:r>
              <a:rPr lang="en-US" altLang="zh-TW" sz="2800" dirty="0" smtClean="0">
                <a:latin typeface="Arial" panose="020B0604020202020204" pitchFamily="34" charset="0"/>
                <a:cs typeface="Arial" panose="020B0604020202020204" pitchFamily="34" charset="0"/>
              </a:rPr>
              <a:t> </a:t>
            </a:r>
            <a:r>
              <a:rPr lang="en-US" altLang="zh-TW" sz="2000" dirty="0" smtClean="0">
                <a:latin typeface="Arial" panose="020B0604020202020204" pitchFamily="34" charset="0"/>
                <a:cs typeface="Arial" panose="020B0604020202020204" pitchFamily="34" charset="0"/>
              </a:rPr>
              <a:t>Whether the existence of an entity depends on its being related to another entity via the relationship type</a:t>
            </a:r>
            <a:endParaRPr lang="en-US" altLang="zh-TW" sz="3600" dirty="0" smtClean="0">
              <a:latin typeface="Arial" panose="020B0604020202020204" pitchFamily="34" charset="0"/>
              <a:cs typeface="Arial" panose="020B0604020202020204" pitchFamily="34" charset="0"/>
            </a:endParaRPr>
          </a:p>
          <a:p>
            <a:pPr lvl="1" eaLnBrk="1" hangingPunct="1">
              <a:lnSpc>
                <a:spcPct val="90000"/>
              </a:lnSpc>
              <a:spcBef>
                <a:spcPts val="0"/>
              </a:spcBef>
            </a:pPr>
            <a:r>
              <a:rPr lang="en-US" altLang="zh-TW" sz="2000" dirty="0" smtClean="0">
                <a:latin typeface="Arial" panose="020B0604020202020204" pitchFamily="34" charset="0"/>
                <a:cs typeface="Arial" panose="020B0604020202020204" pitchFamily="34" charset="0"/>
              </a:rPr>
              <a:t>Total (existence dependency)</a:t>
            </a:r>
          </a:p>
          <a:p>
            <a:pPr lvl="1" eaLnBrk="1" hangingPunct="1">
              <a:lnSpc>
                <a:spcPct val="90000"/>
              </a:lnSpc>
              <a:spcBef>
                <a:spcPts val="0"/>
              </a:spcBef>
            </a:pPr>
            <a:r>
              <a:rPr lang="en-US" altLang="zh-TW" sz="2000" dirty="0" smtClean="0">
                <a:latin typeface="Arial" panose="020B0604020202020204" pitchFamily="34" charset="0"/>
                <a:cs typeface="Arial" panose="020B0604020202020204" pitchFamily="34" charset="0"/>
              </a:rPr>
              <a:t>Partial</a:t>
            </a:r>
          </a:p>
          <a:p>
            <a:pPr eaLnBrk="1" hangingPunct="1">
              <a:lnSpc>
                <a:spcPct val="90000"/>
              </a:lnSpc>
              <a:spcBef>
                <a:spcPts val="0"/>
              </a:spcBef>
            </a:pPr>
            <a:r>
              <a:rPr lang="en-US" altLang="zh-TW" sz="2400" dirty="0" smtClean="0">
                <a:latin typeface="Arial" panose="020B0604020202020204" pitchFamily="34" charset="0"/>
                <a:cs typeface="Arial" panose="020B0604020202020204" pitchFamily="34" charset="0"/>
              </a:rPr>
              <a:t>The participation of EMPLOYEE in WORKS_FOR is called </a:t>
            </a:r>
            <a:r>
              <a:rPr lang="en-US" altLang="zh-TW" sz="2400" i="1" dirty="0" smtClean="0">
                <a:latin typeface="Arial" panose="020B0604020202020204" pitchFamily="34" charset="0"/>
                <a:cs typeface="Arial" panose="020B0604020202020204" pitchFamily="34" charset="0"/>
              </a:rPr>
              <a:t>total</a:t>
            </a:r>
            <a:r>
              <a:rPr lang="en-US" altLang="zh-TW" sz="2400" dirty="0" smtClean="0">
                <a:latin typeface="Arial" panose="020B0604020202020204" pitchFamily="34" charset="0"/>
                <a:cs typeface="Arial" panose="020B0604020202020204" pitchFamily="34" charset="0"/>
              </a:rPr>
              <a:t>.</a:t>
            </a:r>
          </a:p>
          <a:p>
            <a:pPr eaLnBrk="1" hangingPunct="1">
              <a:lnSpc>
                <a:spcPct val="90000"/>
              </a:lnSpc>
              <a:spcBef>
                <a:spcPts val="0"/>
              </a:spcBef>
            </a:pPr>
            <a:r>
              <a:rPr lang="en-US" altLang="zh-TW" sz="2400" dirty="0" smtClean="0">
                <a:latin typeface="Arial" panose="020B0604020202020204" pitchFamily="34" charset="0"/>
                <a:cs typeface="Arial" panose="020B0604020202020204" pitchFamily="34" charset="0"/>
              </a:rPr>
              <a:t>The participation of EMPLOYEE in MANAGES is </a:t>
            </a:r>
            <a:r>
              <a:rPr lang="en-US" altLang="zh-TW" sz="2400" i="1" dirty="0" smtClean="0">
                <a:latin typeface="Arial" panose="020B0604020202020204" pitchFamily="34" charset="0"/>
                <a:cs typeface="Arial" panose="020B0604020202020204" pitchFamily="34" charset="0"/>
              </a:rPr>
              <a:t>partial</a:t>
            </a:r>
            <a:r>
              <a:rPr lang="en-US" altLang="zh-TW" sz="2400" dirty="0" smtClean="0">
                <a:latin typeface="Arial" panose="020B0604020202020204" pitchFamily="34" charset="0"/>
                <a:cs typeface="Arial" panose="020B0604020202020204" pitchFamily="34" charset="0"/>
              </a:rPr>
              <a:t>.</a:t>
            </a:r>
          </a:p>
          <a:p>
            <a:pPr eaLnBrk="1" hangingPunct="1">
              <a:lnSpc>
                <a:spcPct val="90000"/>
              </a:lnSpc>
              <a:spcBef>
                <a:spcPts val="0"/>
              </a:spcBef>
            </a:pPr>
            <a:r>
              <a:rPr lang="en-US" altLang="zh-TW" sz="2400" i="1" dirty="0" smtClean="0">
                <a:latin typeface="Arial" panose="020B0604020202020204" pitchFamily="34" charset="0"/>
                <a:cs typeface="Arial" panose="020B0604020202020204" pitchFamily="34" charset="0"/>
              </a:rPr>
              <a:t>Weak entity types</a:t>
            </a:r>
            <a:r>
              <a:rPr lang="en-US" altLang="zh-TW" sz="2400" dirty="0" smtClean="0">
                <a:latin typeface="Arial" panose="020B0604020202020204" pitchFamily="34" charset="0"/>
                <a:cs typeface="Arial" panose="020B0604020202020204" pitchFamily="34" charset="0"/>
              </a:rPr>
              <a:t>: some entity types that may not have any key attributes of their own</a:t>
            </a:r>
          </a:p>
          <a:p>
            <a:pPr eaLnBrk="1" hangingPunct="1">
              <a:lnSpc>
                <a:spcPct val="90000"/>
              </a:lnSpc>
              <a:spcBef>
                <a:spcPts val="0"/>
              </a:spcBef>
            </a:pPr>
            <a:r>
              <a:rPr lang="en-US" altLang="zh-TW" sz="2400" dirty="0" smtClean="0">
                <a:latin typeface="Arial" panose="020B0604020202020204" pitchFamily="34" charset="0"/>
                <a:cs typeface="Arial" panose="020B0604020202020204" pitchFamily="34" charset="0"/>
              </a:rPr>
              <a:t>A weak entity type always has a total participation constraint and a partial key.</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endParaRPr lang="zh-TW" altLang="zh-TW" smtClean="0"/>
          </a:p>
        </p:txBody>
      </p:sp>
      <p:pic>
        <p:nvPicPr>
          <p:cNvPr id="4099" name="Picture 4" descr="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 Box 5"/>
          <p:cNvSpPr txBox="1">
            <a:spLocks noChangeArrowheads="1"/>
          </p:cNvSpPr>
          <p:nvPr/>
        </p:nvSpPr>
        <p:spPr bwMode="auto">
          <a:xfrm>
            <a:off x="762000" y="3048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defTabSz="762000" eaLnBrk="0" hangingPunct="0">
              <a:defRPr kumimoji="1" sz="2400">
                <a:solidFill>
                  <a:schemeClr val="tx1"/>
                </a:solidFill>
                <a:latin typeface="Times New Roman" pitchFamily="18" charset="0"/>
                <a:ea typeface="新細明體" charset="-120"/>
              </a:defRPr>
            </a:lvl1pPr>
            <a:lvl2pPr marL="742950" indent="-285750" defTabSz="762000" eaLnBrk="0" hangingPunct="0">
              <a:defRPr kumimoji="1" sz="2400">
                <a:solidFill>
                  <a:schemeClr val="tx1"/>
                </a:solidFill>
                <a:latin typeface="Times New Roman" pitchFamily="18" charset="0"/>
                <a:ea typeface="新細明體" charset="-120"/>
              </a:defRPr>
            </a:lvl2pPr>
            <a:lvl3pPr marL="1143000" indent="-228600" defTabSz="762000" eaLnBrk="0" hangingPunct="0">
              <a:defRPr kumimoji="1" sz="2400">
                <a:solidFill>
                  <a:schemeClr val="tx1"/>
                </a:solidFill>
                <a:latin typeface="Times New Roman" pitchFamily="18" charset="0"/>
                <a:ea typeface="新細明體" charset="-120"/>
              </a:defRPr>
            </a:lvl3pPr>
            <a:lvl4pPr marL="1600200" indent="-228600" defTabSz="762000" eaLnBrk="0" hangingPunct="0">
              <a:defRPr kumimoji="1" sz="2400">
                <a:solidFill>
                  <a:schemeClr val="tx1"/>
                </a:solidFill>
                <a:latin typeface="Times New Roman" pitchFamily="18" charset="0"/>
                <a:ea typeface="新細明體" charset="-120"/>
              </a:defRPr>
            </a:lvl4pPr>
            <a:lvl5pPr marL="2057400" indent="-228600" defTabSz="762000" eaLnBrk="0" hangingPunct="0">
              <a:defRPr kumimoji="1" sz="2400">
                <a:solidFill>
                  <a:schemeClr val="tx1"/>
                </a:solidFill>
                <a:latin typeface="Times New Roman" pitchFamily="18" charset="0"/>
                <a:ea typeface="新細明體" charset="-120"/>
              </a:defRPr>
            </a:lvl5pPr>
            <a:lvl6pPr marL="2514600" indent="-228600" algn="ctr" defTabSz="762000" eaLnBrk="0" fontAlgn="base" hangingPunct="0">
              <a:spcBef>
                <a:spcPct val="0"/>
              </a:spcBef>
              <a:spcAft>
                <a:spcPct val="0"/>
              </a:spcAft>
              <a:defRPr kumimoji="1" sz="2400">
                <a:solidFill>
                  <a:schemeClr val="tx1"/>
                </a:solidFill>
                <a:latin typeface="Times New Roman" pitchFamily="18" charset="0"/>
                <a:ea typeface="新細明體" charset="-120"/>
              </a:defRPr>
            </a:lvl6pPr>
            <a:lvl7pPr marL="2971800" indent="-228600" algn="ctr" defTabSz="762000" eaLnBrk="0" fontAlgn="base" hangingPunct="0">
              <a:spcBef>
                <a:spcPct val="0"/>
              </a:spcBef>
              <a:spcAft>
                <a:spcPct val="0"/>
              </a:spcAft>
              <a:defRPr kumimoji="1" sz="2400">
                <a:solidFill>
                  <a:schemeClr val="tx1"/>
                </a:solidFill>
                <a:latin typeface="Times New Roman" pitchFamily="18" charset="0"/>
                <a:ea typeface="新細明體" charset="-120"/>
              </a:defRPr>
            </a:lvl7pPr>
            <a:lvl8pPr marL="3429000" indent="-228600" algn="ctr" defTabSz="762000" eaLnBrk="0" fontAlgn="base" hangingPunct="0">
              <a:spcBef>
                <a:spcPct val="0"/>
              </a:spcBef>
              <a:spcAft>
                <a:spcPct val="0"/>
              </a:spcAft>
              <a:defRPr kumimoji="1" sz="2400">
                <a:solidFill>
                  <a:schemeClr val="tx1"/>
                </a:solidFill>
                <a:latin typeface="Times New Roman" pitchFamily="18" charset="0"/>
                <a:ea typeface="新細明體" charset="-120"/>
              </a:defRPr>
            </a:lvl8pPr>
            <a:lvl9pPr marL="3886200" indent="-228600" algn="ctr" defTabSz="762000" eaLnBrk="0" fontAlgn="base" hangingPunct="0">
              <a:spcBef>
                <a:spcPct val="0"/>
              </a:spcBef>
              <a:spcAft>
                <a:spcPct val="0"/>
              </a:spcAft>
              <a:defRPr kumimoji="1" sz="2400">
                <a:solidFill>
                  <a:schemeClr val="tx1"/>
                </a:solidFill>
                <a:latin typeface="Times New Roman" pitchFamily="18" charset="0"/>
                <a:ea typeface="新細明體" charset="-120"/>
              </a:defRPr>
            </a:lvl9pPr>
          </a:lstStyle>
          <a:p>
            <a:pPr algn="l" eaLnBrk="1" hangingPunct="1">
              <a:spcBef>
                <a:spcPct val="50000"/>
              </a:spcBef>
            </a:pPr>
            <a:r>
              <a:rPr lang="en-US" altLang="zh-TW" b="1" dirty="0">
                <a:latin typeface="Arial" panose="020B0604020202020204" pitchFamily="34" charset="0"/>
                <a:cs typeface="Arial" panose="020B0604020202020204" pitchFamily="34" charset="0"/>
              </a:rPr>
              <a:t>Main phases of database design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zh-TW" altLang="zh-TW" smtClean="0"/>
          </a:p>
        </p:txBody>
      </p:sp>
      <p:pic>
        <p:nvPicPr>
          <p:cNvPr id="23555" name="Picture 4" descr="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0"/>
            <a:ext cx="8651875" cy="679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5"/>
          <p:cNvSpPr txBox="1">
            <a:spLocks noChangeArrowheads="1"/>
          </p:cNvSpPr>
          <p:nvPr/>
        </p:nvSpPr>
        <p:spPr bwMode="auto">
          <a:xfrm>
            <a:off x="0" y="5048250"/>
            <a:ext cx="34099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kumimoji="1" sz="2400">
                <a:solidFill>
                  <a:schemeClr val="tx1"/>
                </a:solidFill>
                <a:latin typeface="Times New Roman" pitchFamily="18" charset="0"/>
                <a:ea typeface="新細明體" charset="-120"/>
              </a:defRPr>
            </a:lvl1pPr>
            <a:lvl2pPr marL="742950" indent="-285750" defTabSz="762000" eaLnBrk="0" hangingPunct="0">
              <a:defRPr kumimoji="1" sz="2400">
                <a:solidFill>
                  <a:schemeClr val="tx1"/>
                </a:solidFill>
                <a:latin typeface="Times New Roman" pitchFamily="18" charset="0"/>
                <a:ea typeface="新細明體" charset="-120"/>
              </a:defRPr>
            </a:lvl2pPr>
            <a:lvl3pPr marL="1143000" indent="-228600" defTabSz="762000" eaLnBrk="0" hangingPunct="0">
              <a:defRPr kumimoji="1" sz="2400">
                <a:solidFill>
                  <a:schemeClr val="tx1"/>
                </a:solidFill>
                <a:latin typeface="Times New Roman" pitchFamily="18" charset="0"/>
                <a:ea typeface="新細明體" charset="-120"/>
              </a:defRPr>
            </a:lvl3pPr>
            <a:lvl4pPr marL="1600200" indent="-228600" defTabSz="762000" eaLnBrk="0" hangingPunct="0">
              <a:defRPr kumimoji="1" sz="2400">
                <a:solidFill>
                  <a:schemeClr val="tx1"/>
                </a:solidFill>
                <a:latin typeface="Times New Roman" pitchFamily="18" charset="0"/>
                <a:ea typeface="新細明體" charset="-120"/>
              </a:defRPr>
            </a:lvl4pPr>
            <a:lvl5pPr marL="2057400" indent="-228600" defTabSz="762000" eaLnBrk="0" hangingPunct="0">
              <a:defRPr kumimoji="1" sz="2400">
                <a:solidFill>
                  <a:schemeClr val="tx1"/>
                </a:solidFill>
                <a:latin typeface="Times New Roman" pitchFamily="18" charset="0"/>
                <a:ea typeface="新細明體" charset="-120"/>
              </a:defRPr>
            </a:lvl5pPr>
            <a:lvl6pPr marL="2514600" indent="-228600" algn="ctr" defTabSz="762000" eaLnBrk="0" fontAlgn="base" hangingPunct="0">
              <a:spcBef>
                <a:spcPct val="0"/>
              </a:spcBef>
              <a:spcAft>
                <a:spcPct val="0"/>
              </a:spcAft>
              <a:defRPr kumimoji="1" sz="2400">
                <a:solidFill>
                  <a:schemeClr val="tx1"/>
                </a:solidFill>
                <a:latin typeface="Times New Roman" pitchFamily="18" charset="0"/>
                <a:ea typeface="新細明體" charset="-120"/>
              </a:defRPr>
            </a:lvl6pPr>
            <a:lvl7pPr marL="2971800" indent="-228600" algn="ctr" defTabSz="762000" eaLnBrk="0" fontAlgn="base" hangingPunct="0">
              <a:spcBef>
                <a:spcPct val="0"/>
              </a:spcBef>
              <a:spcAft>
                <a:spcPct val="0"/>
              </a:spcAft>
              <a:defRPr kumimoji="1" sz="2400">
                <a:solidFill>
                  <a:schemeClr val="tx1"/>
                </a:solidFill>
                <a:latin typeface="Times New Roman" pitchFamily="18" charset="0"/>
                <a:ea typeface="新細明體" charset="-120"/>
              </a:defRPr>
            </a:lvl7pPr>
            <a:lvl8pPr marL="3429000" indent="-228600" algn="ctr" defTabSz="762000" eaLnBrk="0" fontAlgn="base" hangingPunct="0">
              <a:spcBef>
                <a:spcPct val="0"/>
              </a:spcBef>
              <a:spcAft>
                <a:spcPct val="0"/>
              </a:spcAft>
              <a:defRPr kumimoji="1" sz="2400">
                <a:solidFill>
                  <a:schemeClr val="tx1"/>
                </a:solidFill>
                <a:latin typeface="Times New Roman" pitchFamily="18" charset="0"/>
                <a:ea typeface="新細明體" charset="-120"/>
              </a:defRPr>
            </a:lvl8pPr>
            <a:lvl9pPr marL="3886200" indent="-228600" algn="ctr" defTabSz="762000" eaLnBrk="0" fontAlgn="base" hangingPunct="0">
              <a:spcBef>
                <a:spcPct val="0"/>
              </a:spcBef>
              <a:spcAft>
                <a:spcPct val="0"/>
              </a:spcAft>
              <a:defRPr kumimoji="1" sz="2400">
                <a:solidFill>
                  <a:schemeClr val="tx1"/>
                </a:solidFill>
                <a:latin typeface="Times New Roman" pitchFamily="18" charset="0"/>
                <a:ea typeface="新細明體" charset="-120"/>
              </a:defRPr>
            </a:lvl9pPr>
          </a:lstStyle>
          <a:p>
            <a:pPr eaLnBrk="1" hangingPunct="1">
              <a:spcBef>
                <a:spcPct val="50000"/>
              </a:spcBef>
            </a:pPr>
            <a:r>
              <a:rPr lang="en-US" altLang="zh-TW" b="1" dirty="0">
                <a:latin typeface="Arial" panose="020B0604020202020204" pitchFamily="34" charset="0"/>
                <a:cs typeface="Arial" panose="020B0604020202020204" pitchFamily="34" charset="0"/>
              </a:rPr>
              <a:t>ER diagram for the COMPANY schema</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zh-TW" b="1" dirty="0" smtClean="0"/>
              <a:t>Relational Database Design by ER-to-Relational Mapping</a:t>
            </a:r>
          </a:p>
        </p:txBody>
      </p:sp>
      <p:sp>
        <p:nvSpPr>
          <p:cNvPr id="3075" name="Rectangle 3"/>
          <p:cNvSpPr>
            <a:spLocks noGrp="1" noChangeArrowheads="1"/>
          </p:cNvSpPr>
          <p:nvPr>
            <p:ph idx="1"/>
          </p:nvPr>
        </p:nvSpPr>
        <p:spPr/>
        <p:txBody>
          <a:bodyPr/>
          <a:lstStyle/>
          <a:p>
            <a:pPr eaLnBrk="1" hangingPunct="1"/>
            <a:r>
              <a:rPr lang="en-US" altLang="zh-TW" sz="3200" dirty="0" smtClean="0">
                <a:latin typeface="Arial" panose="020B0604020202020204" pitchFamily="34" charset="0"/>
                <a:cs typeface="Arial" panose="020B0604020202020204" pitchFamily="34" charset="0"/>
              </a:rPr>
              <a:t>Relational database design using ER-to-relational mapping</a:t>
            </a:r>
          </a:p>
          <a:p>
            <a:pPr eaLnBrk="1" hangingPunct="1"/>
            <a:r>
              <a:rPr lang="en-US" altLang="zh-TW" sz="3200" dirty="0" smtClean="0">
                <a:latin typeface="Arial" panose="020B0604020202020204" pitchFamily="34" charset="0"/>
                <a:cs typeface="Arial" panose="020B0604020202020204" pitchFamily="34" charset="0"/>
              </a:rPr>
              <a:t>Summary</a:t>
            </a:r>
          </a:p>
        </p:txBody>
      </p:sp>
    </p:spTree>
    <p:extLst>
      <p:ext uri="{BB962C8B-B14F-4D97-AF65-F5344CB8AC3E}">
        <p14:creationId xmlns:p14="http://schemas.microsoft.com/office/powerpoint/2010/main" val="3717180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TW" sz="4400" dirty="0" smtClean="0">
                <a:latin typeface="Arial" panose="020B0604020202020204" pitchFamily="34" charset="0"/>
                <a:cs typeface="Arial" panose="020B0604020202020204" pitchFamily="34" charset="0"/>
              </a:rPr>
              <a:t>ER-relational mapping algorithm</a:t>
            </a:r>
          </a:p>
        </p:txBody>
      </p:sp>
      <p:sp>
        <p:nvSpPr>
          <p:cNvPr id="4099" name="Rectangle 3"/>
          <p:cNvSpPr>
            <a:spLocks noGrp="1" noChangeArrowheads="1"/>
          </p:cNvSpPr>
          <p:nvPr>
            <p:ph idx="1"/>
          </p:nvPr>
        </p:nvSpPr>
        <p:spPr/>
        <p:txBody>
          <a:bodyPr/>
          <a:lstStyle/>
          <a:p>
            <a:pPr eaLnBrk="1" hangingPunct="1">
              <a:lnSpc>
                <a:spcPct val="90000"/>
              </a:lnSpc>
            </a:pPr>
            <a:r>
              <a:rPr lang="en-US" altLang="zh-TW" sz="2800" dirty="0" smtClean="0">
                <a:latin typeface="Arial" panose="020B0604020202020204" pitchFamily="34" charset="0"/>
                <a:cs typeface="Arial" panose="020B0604020202020204" pitchFamily="34" charset="0"/>
              </a:rPr>
              <a:t>Step 1: Mapping of regular entity types.</a:t>
            </a:r>
          </a:p>
          <a:p>
            <a:pPr lvl="1" eaLnBrk="1" hangingPunct="1">
              <a:lnSpc>
                <a:spcPct val="90000"/>
              </a:lnSpc>
            </a:pPr>
            <a:r>
              <a:rPr lang="en-US" altLang="zh-TW" sz="2400" dirty="0" smtClean="0">
                <a:latin typeface="Arial" panose="020B0604020202020204" pitchFamily="34" charset="0"/>
                <a:cs typeface="Arial" panose="020B0604020202020204" pitchFamily="34" charset="0"/>
              </a:rPr>
              <a:t>For each regular entity type E in the ER schema, create a </a:t>
            </a:r>
            <a:r>
              <a:rPr lang="en-US" altLang="zh-TW" sz="2400" dirty="0" smtClean="0">
                <a:solidFill>
                  <a:schemeClr val="accent2"/>
                </a:solidFill>
                <a:latin typeface="Arial" panose="020B0604020202020204" pitchFamily="34" charset="0"/>
                <a:cs typeface="Arial" panose="020B0604020202020204" pitchFamily="34" charset="0"/>
              </a:rPr>
              <a:t>relation</a:t>
            </a:r>
            <a:r>
              <a:rPr lang="en-US" altLang="zh-TW" sz="2400" dirty="0" smtClean="0">
                <a:latin typeface="Arial" panose="020B0604020202020204" pitchFamily="34" charset="0"/>
                <a:cs typeface="Arial" panose="020B0604020202020204" pitchFamily="34" charset="0"/>
              </a:rPr>
              <a:t> R that includes all the simple </a:t>
            </a:r>
            <a:r>
              <a:rPr lang="en-US" altLang="zh-TW" sz="2400" dirty="0" smtClean="0">
                <a:solidFill>
                  <a:schemeClr val="accent2"/>
                </a:solidFill>
                <a:latin typeface="Arial" panose="020B0604020202020204" pitchFamily="34" charset="0"/>
                <a:cs typeface="Arial" panose="020B0604020202020204" pitchFamily="34" charset="0"/>
              </a:rPr>
              <a:t>attributes</a:t>
            </a:r>
            <a:r>
              <a:rPr lang="en-US" altLang="zh-TW" sz="2400" dirty="0" smtClean="0">
                <a:latin typeface="Arial" panose="020B0604020202020204" pitchFamily="34" charset="0"/>
                <a:cs typeface="Arial" panose="020B0604020202020204" pitchFamily="34" charset="0"/>
              </a:rPr>
              <a:t> of E.</a:t>
            </a:r>
          </a:p>
          <a:p>
            <a:pPr lvl="1" eaLnBrk="1" hangingPunct="1">
              <a:lnSpc>
                <a:spcPct val="90000"/>
              </a:lnSpc>
            </a:pPr>
            <a:r>
              <a:rPr lang="en-US" altLang="zh-TW" sz="2400" dirty="0" smtClean="0">
                <a:latin typeface="Arial" panose="020B0604020202020204" pitchFamily="34" charset="0"/>
                <a:cs typeface="Arial" panose="020B0604020202020204" pitchFamily="34" charset="0"/>
              </a:rPr>
              <a:t>Include only the simple component attributes of a composite attribute.</a:t>
            </a:r>
          </a:p>
          <a:p>
            <a:pPr lvl="1" eaLnBrk="1" hangingPunct="1">
              <a:lnSpc>
                <a:spcPct val="90000"/>
              </a:lnSpc>
            </a:pPr>
            <a:r>
              <a:rPr lang="en-US" altLang="zh-TW" sz="2400" dirty="0" smtClean="0">
                <a:latin typeface="Arial" panose="020B0604020202020204" pitchFamily="34" charset="0"/>
                <a:cs typeface="Arial" panose="020B0604020202020204" pitchFamily="34" charset="0"/>
              </a:rPr>
              <a:t>Choose one of the key attributes of E as </a:t>
            </a:r>
            <a:r>
              <a:rPr lang="en-US" altLang="zh-TW" sz="2400" dirty="0" smtClean="0">
                <a:solidFill>
                  <a:schemeClr val="accent2"/>
                </a:solidFill>
                <a:latin typeface="Arial" panose="020B0604020202020204" pitchFamily="34" charset="0"/>
                <a:cs typeface="Arial" panose="020B0604020202020204" pitchFamily="34" charset="0"/>
              </a:rPr>
              <a:t>primary key</a:t>
            </a:r>
            <a:r>
              <a:rPr lang="en-US" altLang="zh-TW" sz="2400" dirty="0" smtClean="0">
                <a:latin typeface="Arial" panose="020B0604020202020204" pitchFamily="34" charset="0"/>
                <a:cs typeface="Arial" panose="020B0604020202020204" pitchFamily="34" charset="0"/>
              </a:rPr>
              <a:t> for R.</a:t>
            </a:r>
          </a:p>
          <a:p>
            <a:pPr lvl="1" eaLnBrk="1" hangingPunct="1">
              <a:lnSpc>
                <a:spcPct val="90000"/>
              </a:lnSpc>
            </a:pPr>
            <a:r>
              <a:rPr lang="en-US" altLang="zh-TW" sz="2400" dirty="0" smtClean="0">
                <a:latin typeface="Arial" panose="020B0604020202020204" pitchFamily="34" charset="0"/>
                <a:cs typeface="Arial" panose="020B0604020202020204" pitchFamily="34" charset="0"/>
              </a:rPr>
              <a:t>If the chosen key of E is composite, the set of simple attributes that form it will together form the primary key of R.</a:t>
            </a:r>
          </a:p>
        </p:txBody>
      </p:sp>
    </p:spTree>
    <p:extLst>
      <p:ext uri="{BB962C8B-B14F-4D97-AF65-F5344CB8AC3E}">
        <p14:creationId xmlns:p14="http://schemas.microsoft.com/office/powerpoint/2010/main" val="8828185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TW" smtClean="0"/>
              <a:t>Company schema</a:t>
            </a:r>
          </a:p>
        </p:txBody>
      </p:sp>
      <p:sp>
        <p:nvSpPr>
          <p:cNvPr id="5123" name="內容版面配置區 1"/>
          <p:cNvSpPr>
            <a:spLocks noGrp="1"/>
          </p:cNvSpPr>
          <p:nvPr>
            <p:ph idx="1"/>
          </p:nvPr>
        </p:nvSpPr>
        <p:spPr/>
        <p:txBody>
          <a:bodyPr/>
          <a:lstStyle/>
          <a:p>
            <a:endParaRPr lang="zh-TW" altLang="en-US" smtClean="0"/>
          </a:p>
        </p:txBody>
      </p:sp>
      <p:pic>
        <p:nvPicPr>
          <p:cNvPr id="5124" name="圖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4"/>
          <p:cNvSpPr txBox="1">
            <a:spLocks noChangeArrowheads="1"/>
          </p:cNvSpPr>
          <p:nvPr/>
        </p:nvSpPr>
        <p:spPr bwMode="auto">
          <a:xfrm>
            <a:off x="0" y="5048250"/>
            <a:ext cx="34099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sz="2400">
                <a:solidFill>
                  <a:schemeClr val="tx1"/>
                </a:solidFill>
                <a:latin typeface="Times New Roman" pitchFamily="18" charset="0"/>
                <a:ea typeface="新細明體" charset="-120"/>
              </a:defRPr>
            </a:lvl1pPr>
            <a:lvl2pPr marL="742950" indent="-285750" defTabSz="762000">
              <a:defRPr sz="2400">
                <a:solidFill>
                  <a:schemeClr val="tx1"/>
                </a:solidFill>
                <a:latin typeface="Times New Roman" pitchFamily="18" charset="0"/>
                <a:ea typeface="新細明體" charset="-120"/>
              </a:defRPr>
            </a:lvl2pPr>
            <a:lvl3pPr marL="1143000" indent="-228600" defTabSz="762000">
              <a:defRPr sz="2400">
                <a:solidFill>
                  <a:schemeClr val="tx1"/>
                </a:solidFill>
                <a:latin typeface="Times New Roman" pitchFamily="18" charset="0"/>
                <a:ea typeface="新細明體" charset="-120"/>
              </a:defRPr>
            </a:lvl3pPr>
            <a:lvl4pPr marL="1600200" indent="-228600" defTabSz="762000">
              <a:defRPr sz="2400">
                <a:solidFill>
                  <a:schemeClr val="tx1"/>
                </a:solidFill>
                <a:latin typeface="Times New Roman" pitchFamily="18" charset="0"/>
                <a:ea typeface="新細明體" charset="-120"/>
              </a:defRPr>
            </a:lvl4pPr>
            <a:lvl5pPr marL="2057400" indent="-228600" defTabSz="762000">
              <a:defRPr sz="2400">
                <a:solidFill>
                  <a:schemeClr val="tx1"/>
                </a:solidFill>
                <a:latin typeface="Times New Roman" pitchFamily="18" charset="0"/>
                <a:ea typeface="新細明體"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charset="-120"/>
              </a:defRPr>
            </a:lvl9pPr>
          </a:lstStyle>
          <a:p>
            <a:pPr algn="ctr">
              <a:spcBef>
                <a:spcPct val="50000"/>
              </a:spcBef>
            </a:pPr>
            <a:r>
              <a:rPr lang="en-US" altLang="zh-TW" b="1" dirty="0">
                <a:latin typeface="Arial" panose="020B0604020202020204" pitchFamily="34" charset="0"/>
                <a:cs typeface="Arial" panose="020B0604020202020204" pitchFamily="34" charset="0"/>
              </a:rPr>
              <a:t>ER diagram for the COMPANY schema</a:t>
            </a:r>
          </a:p>
        </p:txBody>
      </p:sp>
    </p:spTree>
    <p:extLst>
      <p:ext uri="{BB962C8B-B14F-4D97-AF65-F5344CB8AC3E}">
        <p14:creationId xmlns:p14="http://schemas.microsoft.com/office/powerpoint/2010/main" val="12775902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Example of step 1</a:t>
            </a:r>
          </a:p>
        </p:txBody>
      </p:sp>
      <p:sp>
        <p:nvSpPr>
          <p:cNvPr id="6147" name="Rectangle 3"/>
          <p:cNvSpPr>
            <a:spLocks noGrp="1" noChangeArrowheads="1"/>
          </p:cNvSpPr>
          <p:nvPr>
            <p:ph idx="1"/>
          </p:nvPr>
        </p:nvSpPr>
        <p:spPr>
          <a:xfrm>
            <a:off x="428923" y="1847850"/>
            <a:ext cx="8229600" cy="4389437"/>
          </a:xfrm>
        </p:spPr>
        <p:txBody>
          <a:bodyPr/>
          <a:lstStyle/>
          <a:p>
            <a:pPr eaLnBrk="1" hangingPunct="1"/>
            <a:r>
              <a:rPr lang="en-US" altLang="zh-TW" sz="2800" dirty="0" smtClean="0">
                <a:latin typeface="Arial" panose="020B0604020202020204" pitchFamily="34" charset="0"/>
                <a:cs typeface="Arial" panose="020B0604020202020204" pitchFamily="34" charset="0"/>
              </a:rPr>
              <a:t>For example, we create the relations </a:t>
            </a:r>
            <a:r>
              <a:rPr lang="en-US" altLang="zh-TW" sz="2800" dirty="0" smtClean="0">
                <a:solidFill>
                  <a:schemeClr val="accent2"/>
                </a:solidFill>
                <a:latin typeface="Arial" panose="020B0604020202020204" pitchFamily="34" charset="0"/>
                <a:cs typeface="Arial" panose="020B0604020202020204" pitchFamily="34" charset="0"/>
              </a:rPr>
              <a:t>EMPLOYEE, DEPARTMENT, </a:t>
            </a:r>
            <a:r>
              <a:rPr lang="en-US" altLang="zh-TW" sz="2800" dirty="0" smtClean="0">
                <a:latin typeface="Arial" panose="020B0604020202020204" pitchFamily="34" charset="0"/>
                <a:cs typeface="Arial" panose="020B0604020202020204" pitchFamily="34" charset="0"/>
              </a:rPr>
              <a:t>and</a:t>
            </a:r>
            <a:r>
              <a:rPr lang="en-US" altLang="zh-TW" sz="2800" dirty="0" smtClean="0">
                <a:solidFill>
                  <a:schemeClr val="accent2"/>
                </a:solidFill>
                <a:latin typeface="Arial" panose="020B0604020202020204" pitchFamily="34" charset="0"/>
                <a:cs typeface="Arial" panose="020B0604020202020204" pitchFamily="34" charset="0"/>
              </a:rPr>
              <a:t> PROJECT</a:t>
            </a:r>
            <a:r>
              <a:rPr lang="en-US" altLang="zh-TW" sz="2800" dirty="0" smtClean="0">
                <a:latin typeface="Arial" panose="020B0604020202020204" pitchFamily="34" charset="0"/>
                <a:cs typeface="Arial" panose="020B0604020202020204" pitchFamily="34" charset="0"/>
              </a:rPr>
              <a:t> for the regular entity types EMPLOYEE, DEPARTMENT, and PROJECT in COMPANY ER schema.</a:t>
            </a:r>
          </a:p>
          <a:p>
            <a:pPr eaLnBrk="1" hangingPunct="1"/>
            <a:r>
              <a:rPr lang="en-US" altLang="zh-TW" sz="2800" dirty="0" smtClean="0">
                <a:latin typeface="Arial" panose="020B0604020202020204" pitchFamily="34" charset="0"/>
                <a:cs typeface="Arial" panose="020B0604020202020204" pitchFamily="34" charset="0"/>
              </a:rPr>
              <a:t>Then, we choose </a:t>
            </a:r>
            <a:r>
              <a:rPr lang="en-US" altLang="zh-TW" sz="2800" dirty="0" smtClean="0">
                <a:solidFill>
                  <a:schemeClr val="accent2"/>
                </a:solidFill>
                <a:latin typeface="Arial" panose="020B0604020202020204" pitchFamily="34" charset="0"/>
                <a:cs typeface="Arial" panose="020B0604020202020204" pitchFamily="34" charset="0"/>
              </a:rPr>
              <a:t>SSN, DNUMBER </a:t>
            </a:r>
            <a:r>
              <a:rPr lang="en-US" altLang="zh-TW" sz="2800" dirty="0" smtClean="0">
                <a:latin typeface="Arial" panose="020B0604020202020204" pitchFamily="34" charset="0"/>
                <a:cs typeface="Arial" panose="020B0604020202020204" pitchFamily="34" charset="0"/>
              </a:rPr>
              <a:t>and</a:t>
            </a:r>
            <a:r>
              <a:rPr lang="en-US" altLang="zh-TW" sz="2800" dirty="0" smtClean="0">
                <a:solidFill>
                  <a:schemeClr val="accent2"/>
                </a:solidFill>
                <a:latin typeface="Arial" panose="020B0604020202020204" pitchFamily="34" charset="0"/>
                <a:cs typeface="Arial" panose="020B0604020202020204" pitchFamily="34" charset="0"/>
              </a:rPr>
              <a:t> PNUMBER</a:t>
            </a:r>
            <a:r>
              <a:rPr lang="en-US" altLang="zh-TW" sz="2800" dirty="0" smtClean="0">
                <a:latin typeface="Arial" panose="020B0604020202020204" pitchFamily="34" charset="0"/>
                <a:cs typeface="Arial" panose="020B0604020202020204" pitchFamily="34" charset="0"/>
              </a:rPr>
              <a:t> as primary keys for the relations EMPLOYEE, DEPARTMENT, and PROJECT, respectively.</a:t>
            </a:r>
          </a:p>
          <a:p>
            <a:pPr eaLnBrk="1" hangingPunct="1"/>
            <a:r>
              <a:rPr lang="en-US" altLang="zh-TW" sz="2800" dirty="0" smtClean="0">
                <a:solidFill>
                  <a:schemeClr val="accent1"/>
                </a:solidFill>
                <a:latin typeface="Arial" panose="020B0604020202020204" pitchFamily="34" charset="0"/>
                <a:cs typeface="Arial" panose="020B0604020202020204" pitchFamily="34" charset="0"/>
              </a:rPr>
              <a:t>Note: Foreign keys are not included yet.</a:t>
            </a:r>
          </a:p>
        </p:txBody>
      </p:sp>
    </p:spTree>
    <p:extLst>
      <p:ext uri="{BB962C8B-B14F-4D97-AF65-F5344CB8AC3E}">
        <p14:creationId xmlns:p14="http://schemas.microsoft.com/office/powerpoint/2010/main" val="3348227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TW" sz="4800" dirty="0" smtClean="0">
                <a:latin typeface="Arial" panose="020B0604020202020204" pitchFamily="34" charset="0"/>
                <a:cs typeface="Arial" panose="020B0604020202020204" pitchFamily="34" charset="0"/>
              </a:rPr>
              <a:t>Step 2: </a:t>
            </a:r>
            <a:r>
              <a:rPr lang="en-US" altLang="zh-TW" sz="3600" dirty="0" smtClean="0">
                <a:latin typeface="Arial" panose="020B0604020202020204" pitchFamily="34" charset="0"/>
                <a:cs typeface="Arial" panose="020B0604020202020204" pitchFamily="34" charset="0"/>
              </a:rPr>
              <a:t>Mapping of weak entity types</a:t>
            </a:r>
          </a:p>
        </p:txBody>
      </p:sp>
      <p:sp>
        <p:nvSpPr>
          <p:cNvPr id="7171" name="Rectangle 3"/>
          <p:cNvSpPr>
            <a:spLocks noGrp="1" noChangeArrowheads="1"/>
          </p:cNvSpPr>
          <p:nvPr>
            <p:ph idx="1"/>
          </p:nvPr>
        </p:nvSpPr>
        <p:spPr/>
        <p:txBody>
          <a:bodyPr/>
          <a:lstStyle/>
          <a:p>
            <a:pPr eaLnBrk="1" hangingPunct="1">
              <a:lnSpc>
                <a:spcPct val="90000"/>
              </a:lnSpc>
            </a:pPr>
            <a:r>
              <a:rPr lang="en-US" altLang="zh-TW" sz="2800" smtClean="0">
                <a:latin typeface="Arial" panose="020B0604020202020204" pitchFamily="34" charset="0"/>
                <a:cs typeface="Arial" panose="020B0604020202020204" pitchFamily="34" charset="0"/>
              </a:rPr>
              <a:t>For each weak entity type W in the ER schema with owner entity type E, create a </a:t>
            </a:r>
            <a:r>
              <a:rPr lang="en-US" altLang="zh-TW" sz="2800" smtClean="0">
                <a:solidFill>
                  <a:schemeClr val="accent2"/>
                </a:solidFill>
                <a:latin typeface="Arial" panose="020B0604020202020204" pitchFamily="34" charset="0"/>
                <a:cs typeface="Arial" panose="020B0604020202020204" pitchFamily="34" charset="0"/>
              </a:rPr>
              <a:t>relation</a:t>
            </a:r>
            <a:r>
              <a:rPr lang="en-US" altLang="zh-TW" sz="2800" smtClean="0">
                <a:latin typeface="Arial" panose="020B0604020202020204" pitchFamily="34" charset="0"/>
                <a:cs typeface="Arial" panose="020B0604020202020204" pitchFamily="34" charset="0"/>
              </a:rPr>
              <a:t> R, and include all simple attributes of W as </a:t>
            </a:r>
            <a:r>
              <a:rPr lang="en-US" altLang="zh-TW" sz="2800" smtClean="0">
                <a:solidFill>
                  <a:schemeClr val="accent2"/>
                </a:solidFill>
                <a:latin typeface="Arial" panose="020B0604020202020204" pitchFamily="34" charset="0"/>
                <a:cs typeface="Arial" panose="020B0604020202020204" pitchFamily="34" charset="0"/>
              </a:rPr>
              <a:t>attributes</a:t>
            </a:r>
            <a:r>
              <a:rPr lang="en-US" altLang="zh-TW" sz="2800" smtClean="0">
                <a:latin typeface="Arial" panose="020B0604020202020204" pitchFamily="34" charset="0"/>
                <a:cs typeface="Arial" panose="020B0604020202020204" pitchFamily="34" charset="0"/>
              </a:rPr>
              <a:t> of R.</a:t>
            </a:r>
          </a:p>
          <a:p>
            <a:pPr eaLnBrk="1" hangingPunct="1">
              <a:lnSpc>
                <a:spcPct val="90000"/>
              </a:lnSpc>
            </a:pPr>
            <a:r>
              <a:rPr lang="en-US" altLang="zh-TW" sz="2800" smtClean="0">
                <a:latin typeface="Arial" panose="020B0604020202020204" pitchFamily="34" charset="0"/>
                <a:cs typeface="Arial" panose="020B0604020202020204" pitchFamily="34" charset="0"/>
              </a:rPr>
              <a:t>Include as a </a:t>
            </a:r>
            <a:r>
              <a:rPr lang="en-US" altLang="zh-TW" sz="2800" smtClean="0">
                <a:solidFill>
                  <a:schemeClr val="accent2"/>
                </a:solidFill>
                <a:latin typeface="Arial" panose="020B0604020202020204" pitchFamily="34" charset="0"/>
                <a:cs typeface="Arial" panose="020B0604020202020204" pitchFamily="34" charset="0"/>
              </a:rPr>
              <a:t>foreign key</a:t>
            </a:r>
            <a:r>
              <a:rPr lang="en-US" altLang="zh-TW" sz="2800" smtClean="0">
                <a:latin typeface="Arial" panose="020B0604020202020204" pitchFamily="34" charset="0"/>
                <a:cs typeface="Arial" panose="020B0604020202020204" pitchFamily="34" charset="0"/>
              </a:rPr>
              <a:t> attributes of R the primary key attribute(s) of the relation(s) that correspond to the owner entity type(s).</a:t>
            </a:r>
          </a:p>
          <a:p>
            <a:pPr eaLnBrk="1" hangingPunct="1">
              <a:lnSpc>
                <a:spcPct val="90000"/>
              </a:lnSpc>
            </a:pPr>
            <a:r>
              <a:rPr lang="en-US" altLang="zh-TW" sz="2800" smtClean="0">
                <a:latin typeface="Arial" panose="020B0604020202020204" pitchFamily="34" charset="0"/>
                <a:cs typeface="Arial" panose="020B0604020202020204" pitchFamily="34" charset="0"/>
              </a:rPr>
              <a:t>The </a:t>
            </a:r>
            <a:r>
              <a:rPr lang="en-US" altLang="zh-TW" sz="2800" smtClean="0">
                <a:solidFill>
                  <a:schemeClr val="accent2"/>
                </a:solidFill>
                <a:latin typeface="Arial" panose="020B0604020202020204" pitchFamily="34" charset="0"/>
                <a:cs typeface="Arial" panose="020B0604020202020204" pitchFamily="34" charset="0"/>
              </a:rPr>
              <a:t>primary key</a:t>
            </a:r>
            <a:r>
              <a:rPr lang="en-US" altLang="zh-TW" sz="2800" smtClean="0">
                <a:latin typeface="Arial" panose="020B0604020202020204" pitchFamily="34" charset="0"/>
                <a:cs typeface="Arial" panose="020B0604020202020204" pitchFamily="34" charset="0"/>
              </a:rPr>
              <a:t> of R is the combination of the primary key(s) of the owner(s) and the partial key of the weak entity type W.</a:t>
            </a:r>
          </a:p>
          <a:p>
            <a:pPr eaLnBrk="1" hangingPunct="1">
              <a:lnSpc>
                <a:spcPct val="90000"/>
              </a:lnSpc>
            </a:pPr>
            <a:endParaRPr lang="en-US" altLang="zh-TW" sz="28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22237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Example of step 2</a:t>
            </a:r>
          </a:p>
        </p:txBody>
      </p:sp>
      <p:sp>
        <p:nvSpPr>
          <p:cNvPr id="8195" name="Rectangle 3"/>
          <p:cNvSpPr>
            <a:spLocks noGrp="1" noChangeArrowheads="1"/>
          </p:cNvSpPr>
          <p:nvPr>
            <p:ph idx="1"/>
          </p:nvPr>
        </p:nvSpPr>
        <p:spPr/>
        <p:txBody>
          <a:bodyPr/>
          <a:lstStyle/>
          <a:p>
            <a:pPr eaLnBrk="1" hangingPunct="1"/>
            <a:r>
              <a:rPr lang="en-US" altLang="zh-TW" sz="2800" smtClean="0">
                <a:latin typeface="Arial" panose="020B0604020202020204" pitchFamily="34" charset="0"/>
                <a:cs typeface="Arial" panose="020B0604020202020204" pitchFamily="34" charset="0"/>
              </a:rPr>
              <a:t>For example, we create the </a:t>
            </a:r>
            <a:r>
              <a:rPr lang="en-US" altLang="zh-TW" sz="2800" smtClean="0">
                <a:solidFill>
                  <a:schemeClr val="accent2"/>
                </a:solidFill>
                <a:latin typeface="Arial" panose="020B0604020202020204" pitchFamily="34" charset="0"/>
                <a:cs typeface="Arial" panose="020B0604020202020204" pitchFamily="34" charset="0"/>
              </a:rPr>
              <a:t>relation</a:t>
            </a:r>
            <a:r>
              <a:rPr lang="en-US" altLang="zh-TW" sz="2800" smtClean="0">
                <a:latin typeface="Arial" panose="020B0604020202020204" pitchFamily="34" charset="0"/>
                <a:cs typeface="Arial" panose="020B0604020202020204" pitchFamily="34" charset="0"/>
              </a:rPr>
              <a:t> DEPENDENT in this step.</a:t>
            </a:r>
          </a:p>
          <a:p>
            <a:pPr eaLnBrk="1" hangingPunct="1"/>
            <a:r>
              <a:rPr lang="en-US" altLang="zh-TW" sz="2800" smtClean="0">
                <a:latin typeface="Arial" panose="020B0604020202020204" pitchFamily="34" charset="0"/>
                <a:cs typeface="Arial" panose="020B0604020202020204" pitchFamily="34" charset="0"/>
              </a:rPr>
              <a:t>Include the primary key SSN of the EMPLOYEE as a </a:t>
            </a:r>
            <a:r>
              <a:rPr lang="en-US" altLang="zh-TW" sz="2800" smtClean="0">
                <a:solidFill>
                  <a:schemeClr val="accent2"/>
                </a:solidFill>
                <a:latin typeface="Arial" panose="020B0604020202020204" pitchFamily="34" charset="0"/>
                <a:cs typeface="Arial" panose="020B0604020202020204" pitchFamily="34" charset="0"/>
              </a:rPr>
              <a:t>foreign key</a:t>
            </a:r>
            <a:r>
              <a:rPr lang="en-US" altLang="zh-TW" sz="2800" smtClean="0">
                <a:latin typeface="Arial" panose="020B0604020202020204" pitchFamily="34" charset="0"/>
                <a:cs typeface="Arial" panose="020B0604020202020204" pitchFamily="34" charset="0"/>
              </a:rPr>
              <a:t> attribute of DEPENDENT.</a:t>
            </a:r>
          </a:p>
          <a:p>
            <a:pPr eaLnBrk="1" hangingPunct="1"/>
            <a:r>
              <a:rPr lang="en-US" altLang="zh-TW" sz="2800" smtClean="0">
                <a:latin typeface="Arial" panose="020B0604020202020204" pitchFamily="34" charset="0"/>
                <a:cs typeface="Arial" panose="020B0604020202020204" pitchFamily="34" charset="0"/>
              </a:rPr>
              <a:t>The </a:t>
            </a:r>
            <a:r>
              <a:rPr lang="en-US" altLang="zh-TW" sz="2800" smtClean="0">
                <a:solidFill>
                  <a:schemeClr val="accent2"/>
                </a:solidFill>
                <a:latin typeface="Arial" panose="020B0604020202020204" pitchFamily="34" charset="0"/>
                <a:cs typeface="Arial" panose="020B0604020202020204" pitchFamily="34" charset="0"/>
              </a:rPr>
              <a:t>primary key</a:t>
            </a:r>
            <a:r>
              <a:rPr lang="en-US" altLang="zh-TW" sz="2800" smtClean="0">
                <a:latin typeface="Arial" panose="020B0604020202020204" pitchFamily="34" charset="0"/>
                <a:cs typeface="Arial" panose="020B0604020202020204" pitchFamily="34" charset="0"/>
              </a:rPr>
              <a:t> of DEPENDENT is the combination {ESSN, DEPENDENT_NAME} because DEPENDENT_NAME is the partial key of DEPENDENT.</a:t>
            </a:r>
          </a:p>
        </p:txBody>
      </p:sp>
    </p:spTree>
    <p:extLst>
      <p:ext uri="{BB962C8B-B14F-4D97-AF65-F5344CB8AC3E}">
        <p14:creationId xmlns:p14="http://schemas.microsoft.com/office/powerpoint/2010/main" val="26628649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Step 3: 1:1 relationship types</a:t>
            </a:r>
          </a:p>
        </p:txBody>
      </p:sp>
      <p:sp>
        <p:nvSpPr>
          <p:cNvPr id="9219" name="Rectangle 3"/>
          <p:cNvSpPr>
            <a:spLocks noGrp="1" noChangeArrowheads="1"/>
          </p:cNvSpPr>
          <p:nvPr>
            <p:ph idx="1"/>
          </p:nvPr>
        </p:nvSpPr>
        <p:spPr>
          <a:xfrm>
            <a:off x="425227" y="1916832"/>
            <a:ext cx="7772400" cy="4114800"/>
          </a:xfrm>
        </p:spPr>
        <p:txBody>
          <a:bodyPr/>
          <a:lstStyle/>
          <a:p>
            <a:pPr eaLnBrk="1" hangingPunct="1">
              <a:lnSpc>
                <a:spcPct val="90000"/>
              </a:lnSpc>
            </a:pPr>
            <a:r>
              <a:rPr lang="en-US" altLang="zh-TW" sz="2400" dirty="0" smtClean="0">
                <a:latin typeface="Arial" panose="020B0604020202020204" pitchFamily="34" charset="0"/>
                <a:cs typeface="Arial" panose="020B0604020202020204" pitchFamily="34" charset="0"/>
              </a:rPr>
              <a:t>For each binary 1:1 relationship type R in the ER schema, identify the relations S and T that correspond to the entity types participating in R.</a:t>
            </a:r>
          </a:p>
          <a:p>
            <a:pPr>
              <a:lnSpc>
                <a:spcPct val="90000"/>
              </a:lnSpc>
            </a:pPr>
            <a:r>
              <a:rPr lang="en-US" altLang="zh-TW" sz="2400" dirty="0" smtClean="0">
                <a:latin typeface="Arial" panose="020B0604020202020204" pitchFamily="34" charset="0"/>
                <a:cs typeface="Arial" panose="020B0604020202020204" pitchFamily="34" charset="0"/>
              </a:rPr>
              <a:t>Include </a:t>
            </a:r>
            <a:r>
              <a:rPr lang="en-US" altLang="zh-TW" sz="2400" dirty="0">
                <a:latin typeface="Arial" panose="020B0604020202020204" pitchFamily="34" charset="0"/>
                <a:cs typeface="Arial" panose="020B0604020202020204" pitchFamily="34" charset="0"/>
              </a:rPr>
              <a:t>the primary key of T as </a:t>
            </a:r>
            <a:r>
              <a:rPr lang="en-US" altLang="zh-TW" sz="2400" dirty="0" smtClean="0">
                <a:latin typeface="Arial" panose="020B0604020202020204" pitchFamily="34" charset="0"/>
                <a:cs typeface="Arial" panose="020B0604020202020204" pitchFamily="34" charset="0"/>
              </a:rPr>
              <a:t>a </a:t>
            </a:r>
            <a:r>
              <a:rPr lang="en-US" altLang="zh-TW" sz="2400" dirty="0" smtClean="0">
                <a:solidFill>
                  <a:schemeClr val="accent2"/>
                </a:solidFill>
                <a:latin typeface="Arial" panose="020B0604020202020204" pitchFamily="34" charset="0"/>
                <a:cs typeface="Arial" panose="020B0604020202020204" pitchFamily="34" charset="0"/>
              </a:rPr>
              <a:t>foreign key</a:t>
            </a:r>
            <a:r>
              <a:rPr lang="en-US" altLang="zh-TW" sz="2400" dirty="0" smtClean="0">
                <a:latin typeface="Arial" panose="020B0604020202020204" pitchFamily="34" charset="0"/>
                <a:cs typeface="Arial" panose="020B0604020202020204" pitchFamily="34" charset="0"/>
              </a:rPr>
              <a:t> in S.</a:t>
            </a:r>
          </a:p>
          <a:p>
            <a:pPr eaLnBrk="1" hangingPunct="1">
              <a:lnSpc>
                <a:spcPct val="90000"/>
              </a:lnSpc>
            </a:pPr>
            <a:r>
              <a:rPr lang="en-US" altLang="zh-TW" sz="2400" dirty="0" smtClean="0">
                <a:latin typeface="Arial" panose="020B0604020202020204" pitchFamily="34" charset="0"/>
                <a:cs typeface="Arial" panose="020B0604020202020204" pitchFamily="34" charset="0"/>
              </a:rPr>
              <a:t>It is better to choose as entity type with </a:t>
            </a:r>
            <a:r>
              <a:rPr lang="en-US" altLang="zh-TW" sz="2400" dirty="0" smtClean="0">
                <a:solidFill>
                  <a:schemeClr val="accent2"/>
                </a:solidFill>
                <a:latin typeface="Arial" panose="020B0604020202020204" pitchFamily="34" charset="0"/>
                <a:cs typeface="Arial" panose="020B0604020202020204" pitchFamily="34" charset="0"/>
              </a:rPr>
              <a:t>total</a:t>
            </a:r>
            <a:r>
              <a:rPr lang="en-US" altLang="zh-TW" sz="2400" dirty="0" smtClean="0">
                <a:latin typeface="Arial" panose="020B0604020202020204" pitchFamily="34" charset="0"/>
                <a:cs typeface="Arial" panose="020B0604020202020204" pitchFamily="34" charset="0"/>
              </a:rPr>
              <a:t> participation in R.</a:t>
            </a:r>
          </a:p>
          <a:p>
            <a:pPr eaLnBrk="1" hangingPunct="1">
              <a:lnSpc>
                <a:spcPct val="90000"/>
              </a:lnSpc>
            </a:pPr>
            <a:r>
              <a:rPr lang="en-US" altLang="zh-TW" sz="2400" dirty="0" smtClean="0">
                <a:latin typeface="Arial" panose="020B0604020202020204" pitchFamily="34" charset="0"/>
                <a:cs typeface="Arial" panose="020B0604020202020204" pitchFamily="34" charset="0"/>
              </a:rPr>
              <a:t>Include all the simple attributes of the 1:1 relationship type R as </a:t>
            </a:r>
            <a:r>
              <a:rPr lang="en-US" altLang="zh-TW" sz="2400" dirty="0" smtClean="0">
                <a:solidFill>
                  <a:schemeClr val="accent2"/>
                </a:solidFill>
                <a:latin typeface="Arial" panose="020B0604020202020204" pitchFamily="34" charset="0"/>
                <a:cs typeface="Arial" panose="020B0604020202020204" pitchFamily="34" charset="0"/>
              </a:rPr>
              <a:t>attributes</a:t>
            </a:r>
            <a:r>
              <a:rPr lang="en-US" altLang="zh-TW" sz="2400" dirty="0" smtClean="0">
                <a:latin typeface="Arial" panose="020B0604020202020204" pitchFamily="34" charset="0"/>
                <a:cs typeface="Arial" panose="020B0604020202020204" pitchFamily="34" charset="0"/>
              </a:rPr>
              <a:t> of S.</a:t>
            </a:r>
          </a:p>
          <a:p>
            <a:pPr eaLnBrk="1" hangingPunct="1">
              <a:lnSpc>
                <a:spcPct val="90000"/>
              </a:lnSpc>
            </a:pPr>
            <a:r>
              <a:rPr lang="en-US" altLang="zh-TW" sz="2400" dirty="0" smtClean="0">
                <a:solidFill>
                  <a:schemeClr val="accent2"/>
                </a:solidFill>
                <a:latin typeface="Arial" panose="020B0604020202020204" pitchFamily="34" charset="0"/>
                <a:cs typeface="Arial" panose="020B0604020202020204" pitchFamily="34" charset="0"/>
              </a:rPr>
              <a:t>Note</a:t>
            </a:r>
            <a:r>
              <a:rPr lang="en-US" altLang="zh-TW" sz="2400" dirty="0" smtClean="0">
                <a:latin typeface="Arial" panose="020B0604020202020204" pitchFamily="34" charset="0"/>
                <a:cs typeface="Arial" panose="020B0604020202020204" pitchFamily="34" charset="0"/>
              </a:rPr>
              <a:t>: When </a:t>
            </a:r>
            <a:r>
              <a:rPr lang="en-US" altLang="zh-TW" sz="2400" dirty="0" smtClean="0">
                <a:solidFill>
                  <a:schemeClr val="accent2"/>
                </a:solidFill>
                <a:latin typeface="Arial" panose="020B0604020202020204" pitchFamily="34" charset="0"/>
                <a:cs typeface="Arial" panose="020B0604020202020204" pitchFamily="34" charset="0"/>
              </a:rPr>
              <a:t>both participations are total</a:t>
            </a:r>
            <a:r>
              <a:rPr lang="en-US" altLang="zh-TW" sz="2400" dirty="0" smtClean="0">
                <a:latin typeface="Arial" panose="020B0604020202020204" pitchFamily="34" charset="0"/>
                <a:cs typeface="Arial" panose="020B0604020202020204" pitchFamily="34" charset="0"/>
              </a:rPr>
              <a:t>, we may merge the two entity types and the relationship into a single relation.</a:t>
            </a:r>
          </a:p>
        </p:txBody>
      </p:sp>
    </p:spTree>
    <p:extLst>
      <p:ext uri="{BB962C8B-B14F-4D97-AF65-F5344CB8AC3E}">
        <p14:creationId xmlns:p14="http://schemas.microsoft.com/office/powerpoint/2010/main" val="38554982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Example of step 3</a:t>
            </a:r>
          </a:p>
        </p:txBody>
      </p:sp>
      <p:sp>
        <p:nvSpPr>
          <p:cNvPr id="10243" name="Rectangle 3"/>
          <p:cNvSpPr>
            <a:spLocks noGrp="1" noChangeArrowheads="1"/>
          </p:cNvSpPr>
          <p:nvPr>
            <p:ph idx="1"/>
          </p:nvPr>
        </p:nvSpPr>
        <p:spPr/>
        <p:txBody>
          <a:bodyPr/>
          <a:lstStyle/>
          <a:p>
            <a:pPr eaLnBrk="1" hangingPunct="1">
              <a:lnSpc>
                <a:spcPct val="90000"/>
              </a:lnSpc>
            </a:pPr>
            <a:r>
              <a:rPr lang="en-US" altLang="zh-TW" smtClean="0">
                <a:latin typeface="Arial" panose="020B0604020202020204" pitchFamily="34" charset="0"/>
                <a:cs typeface="Arial" panose="020B0604020202020204" pitchFamily="34" charset="0"/>
              </a:rPr>
              <a:t>Let’s consider the relationship type MANAGES which is total.</a:t>
            </a:r>
          </a:p>
          <a:p>
            <a:pPr eaLnBrk="1" hangingPunct="1">
              <a:lnSpc>
                <a:spcPct val="90000"/>
              </a:lnSpc>
            </a:pPr>
            <a:r>
              <a:rPr lang="en-US" altLang="zh-TW" smtClean="0">
                <a:latin typeface="Arial" panose="020B0604020202020204" pitchFamily="34" charset="0"/>
                <a:cs typeface="Arial" panose="020B0604020202020204" pitchFamily="34" charset="0"/>
              </a:rPr>
              <a:t>Include the primary key of EMPLOYEE as </a:t>
            </a:r>
            <a:r>
              <a:rPr lang="en-US" altLang="zh-TW" smtClean="0">
                <a:solidFill>
                  <a:schemeClr val="accent2"/>
                </a:solidFill>
                <a:latin typeface="Arial" panose="020B0604020202020204" pitchFamily="34" charset="0"/>
                <a:cs typeface="Arial" panose="020B0604020202020204" pitchFamily="34" charset="0"/>
              </a:rPr>
              <a:t>foreign key</a:t>
            </a:r>
            <a:r>
              <a:rPr lang="en-US" altLang="zh-TW" smtClean="0">
                <a:latin typeface="Arial" panose="020B0604020202020204" pitchFamily="34" charset="0"/>
                <a:cs typeface="Arial" panose="020B0604020202020204" pitchFamily="34" charset="0"/>
              </a:rPr>
              <a:t> in the DEPARTMENT and rename it as MGRSSN.</a:t>
            </a:r>
          </a:p>
          <a:p>
            <a:pPr eaLnBrk="1" hangingPunct="1">
              <a:lnSpc>
                <a:spcPct val="90000"/>
              </a:lnSpc>
            </a:pPr>
            <a:r>
              <a:rPr lang="en-US" altLang="zh-TW" smtClean="0">
                <a:latin typeface="Arial" panose="020B0604020202020204" pitchFamily="34" charset="0"/>
                <a:cs typeface="Arial" panose="020B0604020202020204" pitchFamily="34" charset="0"/>
              </a:rPr>
              <a:t>Include the simple </a:t>
            </a:r>
            <a:r>
              <a:rPr lang="en-US" altLang="zh-TW" smtClean="0">
                <a:solidFill>
                  <a:schemeClr val="accent2"/>
                </a:solidFill>
                <a:latin typeface="Arial" panose="020B0604020202020204" pitchFamily="34" charset="0"/>
                <a:cs typeface="Arial" panose="020B0604020202020204" pitchFamily="34" charset="0"/>
              </a:rPr>
              <a:t>attribute</a:t>
            </a:r>
            <a:r>
              <a:rPr lang="en-US" altLang="zh-TW" smtClean="0">
                <a:latin typeface="Arial" panose="020B0604020202020204" pitchFamily="34" charset="0"/>
                <a:cs typeface="Arial" panose="020B0604020202020204" pitchFamily="34" charset="0"/>
              </a:rPr>
              <a:t> StartDate of the MANAGES in the DEPARTMENT and rename it MGRSTARTDATE.</a:t>
            </a:r>
          </a:p>
        </p:txBody>
      </p:sp>
    </p:spTree>
    <p:extLst>
      <p:ext uri="{BB962C8B-B14F-4D97-AF65-F5344CB8AC3E}">
        <p14:creationId xmlns:p14="http://schemas.microsoft.com/office/powerpoint/2010/main" val="12635019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TW" sz="4800" dirty="0" smtClean="0">
                <a:latin typeface="Arial" panose="020B0604020202020204" pitchFamily="34" charset="0"/>
                <a:cs typeface="Arial" panose="020B0604020202020204" pitchFamily="34" charset="0"/>
              </a:rPr>
              <a:t>Step 4: 1:N relationship types</a:t>
            </a:r>
          </a:p>
        </p:txBody>
      </p:sp>
      <p:sp>
        <p:nvSpPr>
          <p:cNvPr id="11267" name="Rectangle 3"/>
          <p:cNvSpPr>
            <a:spLocks noGrp="1" noChangeArrowheads="1"/>
          </p:cNvSpPr>
          <p:nvPr>
            <p:ph idx="1"/>
          </p:nvPr>
        </p:nvSpPr>
        <p:spPr/>
        <p:txBody>
          <a:bodyPr/>
          <a:lstStyle/>
          <a:p>
            <a:pPr eaLnBrk="1" hangingPunct="1">
              <a:lnSpc>
                <a:spcPct val="90000"/>
              </a:lnSpc>
            </a:pPr>
            <a:r>
              <a:rPr lang="en-US" altLang="zh-TW" dirty="0" smtClean="0">
                <a:latin typeface="Arial" panose="020B0604020202020204" pitchFamily="34" charset="0"/>
                <a:cs typeface="Arial" panose="020B0604020202020204" pitchFamily="34" charset="0"/>
              </a:rPr>
              <a:t>For each regular 1:N relationship type R, identify the relation S that represents the participating entity type at the </a:t>
            </a:r>
            <a:r>
              <a:rPr lang="en-US" altLang="zh-TW" dirty="0" smtClean="0">
                <a:solidFill>
                  <a:schemeClr val="accent2"/>
                </a:solidFill>
                <a:latin typeface="Arial" panose="020B0604020202020204" pitchFamily="34" charset="0"/>
                <a:cs typeface="Arial" panose="020B0604020202020204" pitchFamily="34" charset="0"/>
              </a:rPr>
              <a:t>N-side</a:t>
            </a:r>
            <a:r>
              <a:rPr lang="en-US" altLang="zh-TW" dirty="0" smtClean="0">
                <a:latin typeface="Arial" panose="020B0604020202020204" pitchFamily="34" charset="0"/>
                <a:cs typeface="Arial" panose="020B0604020202020204" pitchFamily="34" charset="0"/>
              </a:rPr>
              <a:t> of R.</a:t>
            </a:r>
          </a:p>
          <a:p>
            <a:pPr>
              <a:lnSpc>
                <a:spcPct val="90000"/>
              </a:lnSpc>
            </a:pPr>
            <a:r>
              <a:rPr lang="en-US" altLang="zh-TW" dirty="0" smtClean="0">
                <a:latin typeface="Arial" panose="020B0604020202020204" pitchFamily="34" charset="0"/>
                <a:cs typeface="Arial" panose="020B0604020202020204" pitchFamily="34" charset="0"/>
              </a:rPr>
              <a:t>Include </a:t>
            </a:r>
            <a:r>
              <a:rPr lang="en-US" altLang="zh-TW" dirty="0">
                <a:latin typeface="Arial" panose="020B0604020202020204" pitchFamily="34" charset="0"/>
                <a:cs typeface="Arial" panose="020B0604020202020204" pitchFamily="34" charset="0"/>
              </a:rPr>
              <a:t>the primary key of the relation T </a:t>
            </a:r>
            <a:r>
              <a:rPr lang="en-US" altLang="zh-TW" dirty="0" smtClean="0">
                <a:latin typeface="Arial" panose="020B0604020202020204" pitchFamily="34" charset="0"/>
                <a:cs typeface="Arial" panose="020B0604020202020204" pitchFamily="34" charset="0"/>
              </a:rPr>
              <a:t>as a </a:t>
            </a:r>
            <a:r>
              <a:rPr lang="en-US" altLang="zh-TW" dirty="0" smtClean="0">
                <a:solidFill>
                  <a:schemeClr val="accent2"/>
                </a:solidFill>
                <a:latin typeface="Arial" panose="020B0604020202020204" pitchFamily="34" charset="0"/>
                <a:cs typeface="Arial" panose="020B0604020202020204" pitchFamily="34" charset="0"/>
              </a:rPr>
              <a:t>foreign key</a:t>
            </a:r>
            <a:r>
              <a:rPr lang="en-US" altLang="zh-TW" dirty="0" smtClean="0">
                <a:latin typeface="Arial" panose="020B0604020202020204" pitchFamily="34" charset="0"/>
                <a:cs typeface="Arial" panose="020B0604020202020204" pitchFamily="34" charset="0"/>
              </a:rPr>
              <a:t> in S that represents the other entity type participating in R.</a:t>
            </a:r>
          </a:p>
          <a:p>
            <a:pPr eaLnBrk="1" hangingPunct="1">
              <a:lnSpc>
                <a:spcPct val="90000"/>
              </a:lnSpc>
            </a:pPr>
            <a:r>
              <a:rPr lang="en-US" altLang="zh-TW" dirty="0" smtClean="0">
                <a:latin typeface="Arial" panose="020B0604020202020204" pitchFamily="34" charset="0"/>
                <a:cs typeface="Arial" panose="020B0604020202020204" pitchFamily="34" charset="0"/>
              </a:rPr>
              <a:t>Include any simple </a:t>
            </a:r>
            <a:r>
              <a:rPr lang="en-US" altLang="zh-TW" dirty="0" smtClean="0">
                <a:solidFill>
                  <a:schemeClr val="accent2"/>
                </a:solidFill>
                <a:latin typeface="Arial" panose="020B0604020202020204" pitchFamily="34" charset="0"/>
                <a:cs typeface="Arial" panose="020B0604020202020204" pitchFamily="34" charset="0"/>
              </a:rPr>
              <a:t>attributes</a:t>
            </a:r>
            <a:r>
              <a:rPr lang="en-US" altLang="zh-TW" dirty="0" smtClean="0">
                <a:latin typeface="Arial" panose="020B0604020202020204" pitchFamily="34" charset="0"/>
                <a:cs typeface="Arial" panose="020B0604020202020204" pitchFamily="34" charset="0"/>
              </a:rPr>
              <a:t> of the 1:N relationship type as attributes of S.</a:t>
            </a:r>
          </a:p>
        </p:txBody>
      </p:sp>
    </p:spTree>
    <p:extLst>
      <p:ext uri="{BB962C8B-B14F-4D97-AF65-F5344CB8AC3E}">
        <p14:creationId xmlns:p14="http://schemas.microsoft.com/office/powerpoint/2010/main" val="11413585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altLang="zh-TW" dirty="0" smtClean="0">
                <a:latin typeface="Arial" panose="020B0604020202020204" pitchFamily="34" charset="0"/>
                <a:cs typeface="Arial" panose="020B0604020202020204" pitchFamily="34" charset="0"/>
              </a:rPr>
              <a:t>ER model concepts</a:t>
            </a:r>
          </a:p>
        </p:txBody>
      </p:sp>
      <p:sp>
        <p:nvSpPr>
          <p:cNvPr id="5123" name="Rectangle 3"/>
          <p:cNvSpPr>
            <a:spLocks noGrp="1" noChangeArrowheads="1"/>
          </p:cNvSpPr>
          <p:nvPr>
            <p:ph idx="1"/>
          </p:nvPr>
        </p:nvSpPr>
        <p:spPr>
          <a:noFill/>
        </p:spPr>
        <p:txBody>
          <a:bodyPr/>
          <a:lstStyle/>
          <a:p>
            <a:pPr eaLnBrk="1" hangingPunct="1"/>
            <a:r>
              <a:rPr lang="en-US" altLang="zh-TW" i="1" dirty="0" smtClean="0">
                <a:latin typeface="Arial" panose="020B0604020202020204" pitchFamily="34" charset="0"/>
                <a:cs typeface="Arial" panose="020B0604020202020204" pitchFamily="34" charset="0"/>
              </a:rPr>
              <a:t>Entity</a:t>
            </a:r>
            <a:r>
              <a:rPr lang="en-US" altLang="zh-TW" dirty="0" smtClean="0">
                <a:latin typeface="Arial" panose="020B0604020202020204" pitchFamily="34" charset="0"/>
                <a:cs typeface="Arial" panose="020B0604020202020204" pitchFamily="34" charset="0"/>
              </a:rPr>
              <a:t>: A ”thing” in the real world (physical or conceptual)</a:t>
            </a:r>
          </a:p>
          <a:p>
            <a:pPr eaLnBrk="1" hangingPunct="1"/>
            <a:r>
              <a:rPr lang="en-US" altLang="zh-TW" i="1" dirty="0" smtClean="0">
                <a:latin typeface="Arial" panose="020B0604020202020204" pitchFamily="34" charset="0"/>
                <a:cs typeface="Arial" panose="020B0604020202020204" pitchFamily="34" charset="0"/>
              </a:rPr>
              <a:t>Attribute</a:t>
            </a:r>
            <a:r>
              <a:rPr lang="en-US" altLang="zh-TW" dirty="0" smtClean="0">
                <a:latin typeface="Arial" panose="020B0604020202020204" pitchFamily="34" charset="0"/>
                <a:cs typeface="Arial" panose="020B0604020202020204" pitchFamily="34" charset="0"/>
              </a:rPr>
              <a:t>: Particular properties of an entity</a:t>
            </a:r>
          </a:p>
          <a:p>
            <a:pPr eaLnBrk="1" hangingPunct="1"/>
            <a:r>
              <a:rPr lang="en-US" altLang="zh-TW" dirty="0" smtClean="0">
                <a:latin typeface="Arial" panose="020B0604020202020204" pitchFamily="34" charset="0"/>
                <a:cs typeface="Arial" panose="020B0604020202020204" pitchFamily="34" charset="0"/>
              </a:rPr>
              <a:t>Type of attributes</a:t>
            </a:r>
          </a:p>
          <a:p>
            <a:pPr lvl="1" eaLnBrk="1" hangingPunct="1"/>
            <a:r>
              <a:rPr lang="en-US" altLang="zh-TW" i="1" dirty="0" smtClean="0">
                <a:latin typeface="Arial" panose="020B0604020202020204" pitchFamily="34" charset="0"/>
                <a:cs typeface="Arial" panose="020B0604020202020204" pitchFamily="34" charset="0"/>
              </a:rPr>
              <a:t>Simple</a:t>
            </a:r>
            <a:r>
              <a:rPr lang="en-US" altLang="zh-TW" dirty="0" smtClean="0">
                <a:latin typeface="Arial" panose="020B0604020202020204" pitchFamily="34" charset="0"/>
                <a:cs typeface="Arial" panose="020B0604020202020204" pitchFamily="34" charset="0"/>
              </a:rPr>
              <a:t> vs </a:t>
            </a:r>
            <a:r>
              <a:rPr lang="en-US" altLang="zh-TW" i="1" dirty="0" smtClean="0">
                <a:latin typeface="Arial" panose="020B0604020202020204" pitchFamily="34" charset="0"/>
                <a:cs typeface="Arial" panose="020B0604020202020204" pitchFamily="34" charset="0"/>
              </a:rPr>
              <a:t>composite</a:t>
            </a:r>
            <a:endParaRPr lang="en-US" altLang="zh-TW" dirty="0" smtClean="0">
              <a:latin typeface="Arial" panose="020B0604020202020204" pitchFamily="34" charset="0"/>
              <a:cs typeface="Arial" panose="020B0604020202020204" pitchFamily="34" charset="0"/>
            </a:endParaRPr>
          </a:p>
          <a:p>
            <a:pPr lvl="1" eaLnBrk="1" hangingPunct="1"/>
            <a:r>
              <a:rPr lang="en-US" altLang="zh-TW" i="1" dirty="0" smtClean="0">
                <a:latin typeface="Arial" panose="020B0604020202020204" pitchFamily="34" charset="0"/>
                <a:cs typeface="Arial" panose="020B0604020202020204" pitchFamily="34" charset="0"/>
              </a:rPr>
              <a:t>Single-valued</a:t>
            </a:r>
            <a:r>
              <a:rPr lang="en-US" altLang="zh-TW" dirty="0" smtClean="0">
                <a:latin typeface="Arial" panose="020B0604020202020204" pitchFamily="34" charset="0"/>
                <a:cs typeface="Arial" panose="020B0604020202020204" pitchFamily="34" charset="0"/>
              </a:rPr>
              <a:t> vs </a:t>
            </a:r>
            <a:r>
              <a:rPr lang="en-US" altLang="zh-TW" i="1" dirty="0" smtClean="0">
                <a:latin typeface="Arial" panose="020B0604020202020204" pitchFamily="34" charset="0"/>
                <a:cs typeface="Arial" panose="020B0604020202020204" pitchFamily="34" charset="0"/>
              </a:rPr>
              <a:t>multivalued</a:t>
            </a:r>
            <a:endParaRPr lang="en-US" altLang="zh-TW" dirty="0" smtClean="0">
              <a:latin typeface="Arial" panose="020B0604020202020204" pitchFamily="34" charset="0"/>
              <a:cs typeface="Arial" panose="020B0604020202020204" pitchFamily="34" charset="0"/>
            </a:endParaRPr>
          </a:p>
          <a:p>
            <a:pPr lvl="1" eaLnBrk="1" hangingPunct="1"/>
            <a:r>
              <a:rPr lang="en-US" altLang="zh-TW" i="1" dirty="0" smtClean="0">
                <a:latin typeface="Arial" panose="020B0604020202020204" pitchFamily="34" charset="0"/>
                <a:cs typeface="Arial" panose="020B0604020202020204" pitchFamily="34" charset="0"/>
              </a:rPr>
              <a:t>Stored</a:t>
            </a:r>
            <a:r>
              <a:rPr lang="en-US" altLang="zh-TW" dirty="0" smtClean="0">
                <a:latin typeface="Arial" panose="020B0604020202020204" pitchFamily="34" charset="0"/>
                <a:cs typeface="Arial" panose="020B0604020202020204" pitchFamily="34" charset="0"/>
              </a:rPr>
              <a:t> vs </a:t>
            </a:r>
            <a:r>
              <a:rPr lang="en-US" altLang="zh-TW" i="1" dirty="0" smtClean="0">
                <a:latin typeface="Arial" panose="020B0604020202020204" pitchFamily="34" charset="0"/>
                <a:cs typeface="Arial" panose="020B0604020202020204" pitchFamily="34" charset="0"/>
              </a:rPr>
              <a:t>derived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Example of step 4</a:t>
            </a:r>
          </a:p>
        </p:txBody>
      </p:sp>
      <p:sp>
        <p:nvSpPr>
          <p:cNvPr id="12291" name="Rectangle 3"/>
          <p:cNvSpPr>
            <a:spLocks noGrp="1" noChangeArrowheads="1"/>
          </p:cNvSpPr>
          <p:nvPr>
            <p:ph idx="1"/>
          </p:nvPr>
        </p:nvSpPr>
        <p:spPr/>
        <p:txBody>
          <a:bodyPr/>
          <a:lstStyle/>
          <a:p>
            <a:pPr eaLnBrk="1" hangingPunct="1">
              <a:lnSpc>
                <a:spcPct val="90000"/>
              </a:lnSpc>
            </a:pPr>
            <a:r>
              <a:rPr lang="en-US" altLang="zh-TW" sz="2400" dirty="0" smtClean="0">
                <a:latin typeface="Arial" panose="020B0604020202020204" pitchFamily="34" charset="0"/>
                <a:cs typeface="Arial" panose="020B0604020202020204" pitchFamily="34" charset="0"/>
              </a:rPr>
              <a:t>Let’s consider the 1:N relationships type WORKS_FOR, CONTROLS and SUPERVISION.</a:t>
            </a:r>
          </a:p>
          <a:p>
            <a:pPr eaLnBrk="1" hangingPunct="1">
              <a:lnSpc>
                <a:spcPct val="90000"/>
              </a:lnSpc>
            </a:pPr>
            <a:r>
              <a:rPr lang="en-US" altLang="zh-TW" sz="2400" dirty="0" smtClean="0">
                <a:latin typeface="Arial" panose="020B0604020202020204" pitchFamily="34" charset="0"/>
                <a:cs typeface="Arial" panose="020B0604020202020204" pitchFamily="34" charset="0"/>
              </a:rPr>
              <a:t>For WORKS_FOR, include the </a:t>
            </a:r>
            <a:r>
              <a:rPr lang="en-US" altLang="zh-TW" sz="2400" dirty="0" smtClean="0">
                <a:solidFill>
                  <a:schemeClr val="accent2"/>
                </a:solidFill>
                <a:latin typeface="Arial" panose="020B0604020202020204" pitchFamily="34" charset="0"/>
                <a:cs typeface="Arial" panose="020B0604020202020204" pitchFamily="34" charset="0"/>
              </a:rPr>
              <a:t>primary key</a:t>
            </a:r>
            <a:r>
              <a:rPr lang="en-US" altLang="zh-TW" sz="2400" dirty="0" smtClean="0">
                <a:latin typeface="Arial" panose="020B0604020202020204" pitchFamily="34" charset="0"/>
                <a:cs typeface="Arial" panose="020B0604020202020204" pitchFamily="34" charset="0"/>
              </a:rPr>
              <a:t> DNUMBER of DEPARTMENT as a foreign key in EMPLOYEE and call it DNO.</a:t>
            </a:r>
          </a:p>
          <a:p>
            <a:pPr eaLnBrk="1" hangingPunct="1">
              <a:lnSpc>
                <a:spcPct val="90000"/>
              </a:lnSpc>
            </a:pPr>
            <a:r>
              <a:rPr lang="en-US" altLang="zh-TW" sz="2400" dirty="0" smtClean="0">
                <a:latin typeface="Arial" panose="020B0604020202020204" pitchFamily="34" charset="0"/>
                <a:cs typeface="Arial" panose="020B0604020202020204" pitchFamily="34" charset="0"/>
              </a:rPr>
              <a:t>For SUPERVISION, include the </a:t>
            </a:r>
            <a:r>
              <a:rPr lang="en-US" altLang="zh-TW" sz="2400" dirty="0" smtClean="0">
                <a:solidFill>
                  <a:schemeClr val="accent2"/>
                </a:solidFill>
                <a:latin typeface="Arial" panose="020B0604020202020204" pitchFamily="34" charset="0"/>
                <a:cs typeface="Arial" panose="020B0604020202020204" pitchFamily="34" charset="0"/>
              </a:rPr>
              <a:t>primary key</a:t>
            </a:r>
            <a:r>
              <a:rPr lang="en-US" altLang="zh-TW" sz="2400" dirty="0" smtClean="0">
                <a:latin typeface="Arial" panose="020B0604020202020204" pitchFamily="34" charset="0"/>
                <a:cs typeface="Arial" panose="020B0604020202020204" pitchFamily="34" charset="0"/>
              </a:rPr>
              <a:t> SSN of EMPLOYEE as a foreign key in itself and call it SUPERSSN.</a:t>
            </a:r>
          </a:p>
          <a:p>
            <a:pPr eaLnBrk="1" hangingPunct="1">
              <a:lnSpc>
                <a:spcPct val="90000"/>
              </a:lnSpc>
            </a:pPr>
            <a:r>
              <a:rPr lang="en-US" altLang="zh-TW" sz="2400" dirty="0" smtClean="0">
                <a:latin typeface="Arial" panose="020B0604020202020204" pitchFamily="34" charset="0"/>
                <a:cs typeface="Arial" panose="020B0604020202020204" pitchFamily="34" charset="0"/>
              </a:rPr>
              <a:t>For CONTROLS, include the </a:t>
            </a:r>
            <a:r>
              <a:rPr lang="en-US" altLang="zh-TW" sz="2400" dirty="0" smtClean="0">
                <a:solidFill>
                  <a:schemeClr val="accent2"/>
                </a:solidFill>
                <a:latin typeface="Arial" panose="020B0604020202020204" pitchFamily="34" charset="0"/>
                <a:cs typeface="Arial" panose="020B0604020202020204" pitchFamily="34" charset="0"/>
              </a:rPr>
              <a:t>primary key</a:t>
            </a:r>
            <a:r>
              <a:rPr lang="en-US" altLang="zh-TW" sz="2400" dirty="0" smtClean="0">
                <a:latin typeface="Arial" panose="020B0604020202020204" pitchFamily="34" charset="0"/>
                <a:cs typeface="Arial" panose="020B0604020202020204" pitchFamily="34" charset="0"/>
              </a:rPr>
              <a:t> DNUMBER of DEPARTMENT as a foreign key in PROJECT and call it DNUM</a:t>
            </a:r>
          </a:p>
        </p:txBody>
      </p:sp>
    </p:spTree>
    <p:extLst>
      <p:ext uri="{BB962C8B-B14F-4D97-AF65-F5344CB8AC3E}">
        <p14:creationId xmlns:p14="http://schemas.microsoft.com/office/powerpoint/2010/main" val="6622315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TW" sz="4800" dirty="0" smtClean="0">
                <a:latin typeface="Arial" panose="020B0604020202020204" pitchFamily="34" charset="0"/>
                <a:cs typeface="Arial" panose="020B0604020202020204" pitchFamily="34" charset="0"/>
              </a:rPr>
              <a:t>Step 5: M:N relationship types</a:t>
            </a:r>
          </a:p>
        </p:txBody>
      </p:sp>
      <p:sp>
        <p:nvSpPr>
          <p:cNvPr id="13315" name="Rectangle 3"/>
          <p:cNvSpPr>
            <a:spLocks noGrp="1" noChangeArrowheads="1"/>
          </p:cNvSpPr>
          <p:nvPr>
            <p:ph idx="1"/>
          </p:nvPr>
        </p:nvSpPr>
        <p:spPr/>
        <p:txBody>
          <a:bodyPr/>
          <a:lstStyle/>
          <a:p>
            <a:pPr eaLnBrk="1" hangingPunct="1">
              <a:lnSpc>
                <a:spcPct val="90000"/>
              </a:lnSpc>
            </a:pPr>
            <a:r>
              <a:rPr lang="en-US" altLang="zh-TW" sz="2800" dirty="0" smtClean="0">
                <a:latin typeface="Arial" panose="020B0604020202020204" pitchFamily="34" charset="0"/>
                <a:cs typeface="Arial" panose="020B0604020202020204" pitchFamily="34" charset="0"/>
              </a:rPr>
              <a:t>For each M:N relationship type R, create a new </a:t>
            </a:r>
            <a:r>
              <a:rPr lang="en-US" altLang="zh-TW" sz="2800" dirty="0" smtClean="0">
                <a:solidFill>
                  <a:schemeClr val="accent2"/>
                </a:solidFill>
                <a:latin typeface="Arial" panose="020B0604020202020204" pitchFamily="34" charset="0"/>
                <a:cs typeface="Arial" panose="020B0604020202020204" pitchFamily="34" charset="0"/>
              </a:rPr>
              <a:t>relation</a:t>
            </a:r>
            <a:r>
              <a:rPr lang="en-US" altLang="zh-TW" sz="2800" dirty="0" smtClean="0">
                <a:latin typeface="Arial" panose="020B0604020202020204" pitchFamily="34" charset="0"/>
                <a:cs typeface="Arial" panose="020B0604020202020204" pitchFamily="34" charset="0"/>
              </a:rPr>
              <a:t> S to represent R.</a:t>
            </a:r>
          </a:p>
          <a:p>
            <a:pPr eaLnBrk="1" hangingPunct="1">
              <a:lnSpc>
                <a:spcPct val="90000"/>
              </a:lnSpc>
            </a:pPr>
            <a:r>
              <a:rPr lang="en-US" altLang="zh-TW" sz="2800" dirty="0" smtClean="0">
                <a:latin typeface="Arial" panose="020B0604020202020204" pitchFamily="34" charset="0"/>
                <a:cs typeface="Arial" panose="020B0604020202020204" pitchFamily="34" charset="0"/>
              </a:rPr>
              <a:t>Include as foreign key attributes in S the primary keys of the relations that represent the participating entity types; </a:t>
            </a:r>
            <a:r>
              <a:rPr lang="en-US" altLang="zh-TW" sz="2800" dirty="0" smtClean="0">
                <a:solidFill>
                  <a:schemeClr val="accent2"/>
                </a:solidFill>
                <a:latin typeface="Arial" panose="020B0604020202020204" pitchFamily="34" charset="0"/>
                <a:cs typeface="Arial" panose="020B0604020202020204" pitchFamily="34" charset="0"/>
              </a:rPr>
              <a:t>their combination</a:t>
            </a:r>
            <a:r>
              <a:rPr lang="en-US" altLang="zh-TW" sz="2800" dirty="0" smtClean="0">
                <a:latin typeface="Arial" panose="020B0604020202020204" pitchFamily="34" charset="0"/>
                <a:cs typeface="Arial" panose="020B0604020202020204" pitchFamily="34" charset="0"/>
              </a:rPr>
              <a:t> will form the </a:t>
            </a:r>
            <a:r>
              <a:rPr lang="en-US" altLang="zh-TW" sz="2800" dirty="0" smtClean="0">
                <a:solidFill>
                  <a:schemeClr val="accent2"/>
                </a:solidFill>
                <a:latin typeface="Arial" panose="020B0604020202020204" pitchFamily="34" charset="0"/>
                <a:cs typeface="Arial" panose="020B0604020202020204" pitchFamily="34" charset="0"/>
              </a:rPr>
              <a:t>primary key</a:t>
            </a:r>
            <a:r>
              <a:rPr lang="en-US" altLang="zh-TW" sz="2800" dirty="0" smtClean="0">
                <a:latin typeface="Arial" panose="020B0604020202020204" pitchFamily="34" charset="0"/>
                <a:cs typeface="Arial" panose="020B0604020202020204" pitchFamily="34" charset="0"/>
              </a:rPr>
              <a:t> of S.</a:t>
            </a:r>
          </a:p>
          <a:p>
            <a:pPr eaLnBrk="1" hangingPunct="1">
              <a:lnSpc>
                <a:spcPct val="90000"/>
              </a:lnSpc>
            </a:pPr>
            <a:r>
              <a:rPr lang="en-US" altLang="zh-TW" sz="2800" dirty="0" smtClean="0">
                <a:latin typeface="Arial" panose="020B0604020202020204" pitchFamily="34" charset="0"/>
                <a:cs typeface="Arial" panose="020B0604020202020204" pitchFamily="34" charset="0"/>
              </a:rPr>
              <a:t>Include any simple </a:t>
            </a:r>
            <a:r>
              <a:rPr lang="en-US" altLang="zh-TW" sz="2800" dirty="0" smtClean="0">
                <a:solidFill>
                  <a:schemeClr val="accent2"/>
                </a:solidFill>
                <a:latin typeface="Arial" panose="020B0604020202020204" pitchFamily="34" charset="0"/>
                <a:cs typeface="Arial" panose="020B0604020202020204" pitchFamily="34" charset="0"/>
              </a:rPr>
              <a:t>attributes</a:t>
            </a:r>
            <a:r>
              <a:rPr lang="en-US" altLang="zh-TW" sz="2800" dirty="0" smtClean="0">
                <a:latin typeface="Arial" panose="020B0604020202020204" pitchFamily="34" charset="0"/>
                <a:cs typeface="Arial" panose="020B0604020202020204" pitchFamily="34" charset="0"/>
              </a:rPr>
              <a:t> of the M:N relationship type as attributes of S.</a:t>
            </a:r>
          </a:p>
          <a:p>
            <a:pPr eaLnBrk="1" hangingPunct="1">
              <a:lnSpc>
                <a:spcPct val="90000"/>
              </a:lnSpc>
            </a:pPr>
            <a:r>
              <a:rPr lang="en-US" altLang="zh-TW" sz="2800" dirty="0" smtClean="0">
                <a:solidFill>
                  <a:schemeClr val="accent2"/>
                </a:solidFill>
                <a:latin typeface="Arial" panose="020B0604020202020204" pitchFamily="34" charset="0"/>
                <a:cs typeface="Arial" panose="020B0604020202020204" pitchFamily="34" charset="0"/>
              </a:rPr>
              <a:t>Note</a:t>
            </a:r>
            <a:r>
              <a:rPr lang="en-US" altLang="zh-TW" sz="2800" dirty="0" smtClean="0">
                <a:latin typeface="Arial" panose="020B0604020202020204" pitchFamily="34" charset="0"/>
                <a:cs typeface="Arial" panose="020B0604020202020204" pitchFamily="34" charset="0"/>
              </a:rPr>
              <a:t>: We cannot represent an M:N relationship type by a single foreign key attribute.</a:t>
            </a:r>
          </a:p>
        </p:txBody>
      </p:sp>
    </p:spTree>
    <p:extLst>
      <p:ext uri="{BB962C8B-B14F-4D97-AF65-F5344CB8AC3E}">
        <p14:creationId xmlns:p14="http://schemas.microsoft.com/office/powerpoint/2010/main" val="1043260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Example of step 5</a:t>
            </a:r>
          </a:p>
        </p:txBody>
      </p:sp>
      <p:sp>
        <p:nvSpPr>
          <p:cNvPr id="14339" name="Rectangle 3"/>
          <p:cNvSpPr>
            <a:spLocks noGrp="1" noChangeArrowheads="1"/>
          </p:cNvSpPr>
          <p:nvPr>
            <p:ph idx="1"/>
          </p:nvPr>
        </p:nvSpPr>
        <p:spPr/>
        <p:txBody>
          <a:bodyPr/>
          <a:lstStyle/>
          <a:p>
            <a:pPr eaLnBrk="1" hangingPunct="1">
              <a:lnSpc>
                <a:spcPct val="90000"/>
              </a:lnSpc>
            </a:pPr>
            <a:r>
              <a:rPr lang="en-US" altLang="zh-TW" sz="2600" smtClean="0">
                <a:latin typeface="Arial" panose="020B0604020202020204" pitchFamily="34" charset="0"/>
                <a:cs typeface="Arial" panose="020B0604020202020204" pitchFamily="34" charset="0"/>
              </a:rPr>
              <a:t>Let consider the M:N relationship type WORKS_ON.</a:t>
            </a:r>
          </a:p>
          <a:p>
            <a:pPr eaLnBrk="1" hangingPunct="1">
              <a:lnSpc>
                <a:spcPct val="90000"/>
              </a:lnSpc>
            </a:pPr>
            <a:r>
              <a:rPr lang="en-US" altLang="zh-TW" sz="2600" smtClean="0">
                <a:latin typeface="Arial" panose="020B0604020202020204" pitchFamily="34" charset="0"/>
                <a:cs typeface="Arial" panose="020B0604020202020204" pitchFamily="34" charset="0"/>
              </a:rPr>
              <a:t>Include the </a:t>
            </a:r>
            <a:r>
              <a:rPr lang="en-US" altLang="zh-TW" sz="2600" smtClean="0">
                <a:solidFill>
                  <a:schemeClr val="accent2"/>
                </a:solidFill>
                <a:latin typeface="Arial" panose="020B0604020202020204" pitchFamily="34" charset="0"/>
                <a:cs typeface="Arial" panose="020B0604020202020204" pitchFamily="34" charset="0"/>
              </a:rPr>
              <a:t>primary keys</a:t>
            </a:r>
            <a:r>
              <a:rPr lang="en-US" altLang="zh-TW" sz="2600" smtClean="0">
                <a:latin typeface="Arial" panose="020B0604020202020204" pitchFamily="34" charset="0"/>
                <a:cs typeface="Arial" panose="020B0604020202020204" pitchFamily="34" charset="0"/>
              </a:rPr>
              <a:t> of the PROJECT and EMPLOYEE relations as foreign keys in WORKS_ON and rename then PNO and ESSN, respectively.</a:t>
            </a:r>
          </a:p>
          <a:p>
            <a:pPr eaLnBrk="1" hangingPunct="1">
              <a:lnSpc>
                <a:spcPct val="90000"/>
              </a:lnSpc>
            </a:pPr>
            <a:r>
              <a:rPr lang="en-US" altLang="zh-TW" sz="2600" smtClean="0">
                <a:latin typeface="Arial" panose="020B0604020202020204" pitchFamily="34" charset="0"/>
                <a:cs typeface="Arial" panose="020B0604020202020204" pitchFamily="34" charset="0"/>
              </a:rPr>
              <a:t>Include an </a:t>
            </a:r>
            <a:r>
              <a:rPr lang="en-US" altLang="zh-TW" sz="2600" smtClean="0">
                <a:solidFill>
                  <a:schemeClr val="accent2"/>
                </a:solidFill>
                <a:latin typeface="Arial" panose="020B0604020202020204" pitchFamily="34" charset="0"/>
                <a:cs typeface="Arial" panose="020B0604020202020204" pitchFamily="34" charset="0"/>
              </a:rPr>
              <a:t>attribute</a:t>
            </a:r>
            <a:r>
              <a:rPr lang="en-US" altLang="zh-TW" sz="2600" smtClean="0">
                <a:latin typeface="Arial" panose="020B0604020202020204" pitchFamily="34" charset="0"/>
                <a:cs typeface="Arial" panose="020B0604020202020204" pitchFamily="34" charset="0"/>
              </a:rPr>
              <a:t> HOURS in WORKS_ON.</a:t>
            </a:r>
          </a:p>
          <a:p>
            <a:pPr eaLnBrk="1" hangingPunct="1">
              <a:lnSpc>
                <a:spcPct val="90000"/>
              </a:lnSpc>
            </a:pPr>
            <a:r>
              <a:rPr lang="en-US" altLang="zh-TW" sz="2600" smtClean="0">
                <a:solidFill>
                  <a:schemeClr val="accent2"/>
                </a:solidFill>
                <a:latin typeface="Arial" panose="020B0604020202020204" pitchFamily="34" charset="0"/>
                <a:cs typeface="Arial" panose="020B0604020202020204" pitchFamily="34" charset="0"/>
              </a:rPr>
              <a:t>Note</a:t>
            </a:r>
            <a:r>
              <a:rPr lang="en-US" altLang="zh-TW" sz="2600" smtClean="0">
                <a:latin typeface="Arial" panose="020B0604020202020204" pitchFamily="34" charset="0"/>
                <a:cs typeface="Arial" panose="020B0604020202020204" pitchFamily="34" charset="0"/>
              </a:rPr>
              <a:t>: The propagate (</a:t>
            </a:r>
            <a:r>
              <a:rPr lang="en-US" altLang="zh-TW" sz="2600" smtClean="0">
                <a:solidFill>
                  <a:schemeClr val="accent2"/>
                </a:solidFill>
                <a:latin typeface="Arial" panose="020B0604020202020204" pitchFamily="34" charset="0"/>
                <a:cs typeface="Arial" panose="020B0604020202020204" pitchFamily="34" charset="0"/>
              </a:rPr>
              <a:t>CASCADE</a:t>
            </a:r>
            <a:r>
              <a:rPr lang="en-US" altLang="zh-TW" sz="2600" smtClean="0">
                <a:latin typeface="Arial" panose="020B0604020202020204" pitchFamily="34" charset="0"/>
                <a:cs typeface="Arial" panose="020B0604020202020204" pitchFamily="34" charset="0"/>
              </a:rPr>
              <a:t>) option for the referential triggered action should be specified on the foreign keys in the relation corresponding to R, since each relationship instance has an existence dependency on each of the entities it relates.</a:t>
            </a:r>
          </a:p>
        </p:txBody>
      </p:sp>
    </p:spTree>
    <p:extLst>
      <p:ext uri="{BB962C8B-B14F-4D97-AF65-F5344CB8AC3E}">
        <p14:creationId xmlns:p14="http://schemas.microsoft.com/office/powerpoint/2010/main" val="28450966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Step 6: Multivalued attributes</a:t>
            </a:r>
          </a:p>
        </p:txBody>
      </p:sp>
      <p:sp>
        <p:nvSpPr>
          <p:cNvPr id="15363" name="Rectangle 3"/>
          <p:cNvSpPr>
            <a:spLocks noGrp="1" noChangeArrowheads="1"/>
          </p:cNvSpPr>
          <p:nvPr>
            <p:ph idx="1"/>
          </p:nvPr>
        </p:nvSpPr>
        <p:spPr/>
        <p:txBody>
          <a:bodyPr/>
          <a:lstStyle/>
          <a:p>
            <a:pPr eaLnBrk="1" hangingPunct="1"/>
            <a:r>
              <a:rPr lang="en-US" altLang="zh-TW" smtClean="0">
                <a:latin typeface="Arial" panose="020B0604020202020204" pitchFamily="34" charset="0"/>
                <a:cs typeface="Arial" panose="020B0604020202020204" pitchFamily="34" charset="0"/>
              </a:rPr>
              <a:t>For each multivalued attribute A, create a new </a:t>
            </a:r>
            <a:r>
              <a:rPr lang="en-US" altLang="zh-TW" smtClean="0">
                <a:solidFill>
                  <a:schemeClr val="accent2"/>
                </a:solidFill>
                <a:latin typeface="Arial" panose="020B0604020202020204" pitchFamily="34" charset="0"/>
                <a:cs typeface="Arial" panose="020B0604020202020204" pitchFamily="34" charset="0"/>
              </a:rPr>
              <a:t>relation</a:t>
            </a:r>
            <a:r>
              <a:rPr lang="en-US" altLang="zh-TW" smtClean="0">
                <a:latin typeface="Arial" panose="020B0604020202020204" pitchFamily="34" charset="0"/>
                <a:cs typeface="Arial" panose="020B0604020202020204" pitchFamily="34" charset="0"/>
              </a:rPr>
              <a:t> R.</a:t>
            </a:r>
          </a:p>
          <a:p>
            <a:pPr eaLnBrk="1" hangingPunct="1"/>
            <a:r>
              <a:rPr lang="en-US" altLang="zh-TW" smtClean="0">
                <a:latin typeface="Arial" panose="020B0604020202020204" pitchFamily="34" charset="0"/>
                <a:cs typeface="Arial" panose="020B0604020202020204" pitchFamily="34" charset="0"/>
              </a:rPr>
              <a:t>Include an attribute corresponding to A, plus the primary key attribute K as a foreign key in R.</a:t>
            </a:r>
          </a:p>
          <a:p>
            <a:pPr eaLnBrk="1" hangingPunct="1"/>
            <a:r>
              <a:rPr lang="en-US" altLang="zh-TW" smtClean="0">
                <a:latin typeface="Arial" panose="020B0604020202020204" pitchFamily="34" charset="0"/>
                <a:cs typeface="Arial" panose="020B0604020202020204" pitchFamily="34" charset="0"/>
              </a:rPr>
              <a:t>The </a:t>
            </a:r>
            <a:r>
              <a:rPr lang="en-US" altLang="zh-TW" smtClean="0">
                <a:solidFill>
                  <a:schemeClr val="accent2"/>
                </a:solidFill>
                <a:latin typeface="Arial" panose="020B0604020202020204" pitchFamily="34" charset="0"/>
                <a:cs typeface="Arial" panose="020B0604020202020204" pitchFamily="34" charset="0"/>
              </a:rPr>
              <a:t>primary key</a:t>
            </a:r>
            <a:r>
              <a:rPr lang="en-US" altLang="zh-TW" smtClean="0">
                <a:latin typeface="Arial" panose="020B0604020202020204" pitchFamily="34" charset="0"/>
                <a:cs typeface="Arial" panose="020B0604020202020204" pitchFamily="34" charset="0"/>
              </a:rPr>
              <a:t> of R is the </a:t>
            </a:r>
            <a:r>
              <a:rPr lang="en-US" altLang="zh-TW" smtClean="0">
                <a:solidFill>
                  <a:schemeClr val="accent2"/>
                </a:solidFill>
                <a:latin typeface="Arial" panose="020B0604020202020204" pitchFamily="34" charset="0"/>
                <a:cs typeface="Arial" panose="020B0604020202020204" pitchFamily="34" charset="0"/>
              </a:rPr>
              <a:t>combination</a:t>
            </a:r>
            <a:r>
              <a:rPr lang="en-US" altLang="zh-TW" smtClean="0">
                <a:latin typeface="Arial" panose="020B0604020202020204" pitchFamily="34" charset="0"/>
                <a:cs typeface="Arial" panose="020B0604020202020204" pitchFamily="34" charset="0"/>
              </a:rPr>
              <a:t> of A and K.</a:t>
            </a:r>
          </a:p>
        </p:txBody>
      </p:sp>
    </p:spTree>
    <p:extLst>
      <p:ext uri="{BB962C8B-B14F-4D97-AF65-F5344CB8AC3E}">
        <p14:creationId xmlns:p14="http://schemas.microsoft.com/office/powerpoint/2010/main" val="18306980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TW" dirty="0" smtClean="0">
                <a:latin typeface="Arial" panose="020B0604020202020204" pitchFamily="34" charset="0"/>
                <a:cs typeface="Arial" panose="020B0604020202020204" pitchFamily="34" charset="0"/>
              </a:rPr>
              <a:t>Example of step 6</a:t>
            </a:r>
          </a:p>
        </p:txBody>
      </p:sp>
      <p:sp>
        <p:nvSpPr>
          <p:cNvPr id="16387" name="Rectangle 3"/>
          <p:cNvSpPr>
            <a:spLocks noGrp="1" noChangeArrowheads="1"/>
          </p:cNvSpPr>
          <p:nvPr>
            <p:ph idx="1"/>
          </p:nvPr>
        </p:nvSpPr>
        <p:spPr/>
        <p:txBody>
          <a:bodyPr/>
          <a:lstStyle/>
          <a:p>
            <a:pPr eaLnBrk="1" hangingPunct="1"/>
            <a:r>
              <a:rPr lang="en-US" altLang="zh-TW" sz="2800" smtClean="0">
                <a:latin typeface="Arial" panose="020B0604020202020204" pitchFamily="34" charset="0"/>
                <a:cs typeface="Arial" panose="020B0604020202020204" pitchFamily="34" charset="0"/>
              </a:rPr>
              <a:t>Let’s consider the attribute DLOCATION.</a:t>
            </a:r>
          </a:p>
          <a:p>
            <a:pPr eaLnBrk="1" hangingPunct="1"/>
            <a:r>
              <a:rPr lang="en-US" altLang="zh-TW" sz="2800" smtClean="0">
                <a:latin typeface="Arial" panose="020B0604020202020204" pitchFamily="34" charset="0"/>
                <a:cs typeface="Arial" panose="020B0604020202020204" pitchFamily="34" charset="0"/>
              </a:rPr>
              <a:t>Create a relation DEPT_LOCATIONS.</a:t>
            </a:r>
          </a:p>
          <a:p>
            <a:pPr eaLnBrk="1" hangingPunct="1"/>
            <a:r>
              <a:rPr lang="en-US" altLang="zh-TW" sz="2800" smtClean="0">
                <a:latin typeface="Arial" panose="020B0604020202020204" pitchFamily="34" charset="0"/>
                <a:cs typeface="Arial" panose="020B0604020202020204" pitchFamily="34" charset="0"/>
              </a:rPr>
              <a:t>The primary key of DEPT_LOCATIONS is the combination of {DNUMBER, DLOCATION}.</a:t>
            </a:r>
          </a:p>
          <a:p>
            <a:pPr eaLnBrk="1" hangingPunct="1"/>
            <a:r>
              <a:rPr lang="en-US" altLang="zh-TW" sz="2800" smtClean="0">
                <a:latin typeface="Arial" panose="020B0604020202020204" pitchFamily="34" charset="0"/>
                <a:cs typeface="Arial" panose="020B0604020202020204" pitchFamily="34" charset="0"/>
              </a:rPr>
              <a:t>Note: The propagate (</a:t>
            </a:r>
            <a:r>
              <a:rPr lang="en-US" altLang="zh-TW" sz="2800" smtClean="0">
                <a:solidFill>
                  <a:schemeClr val="accent2"/>
                </a:solidFill>
                <a:latin typeface="Arial" panose="020B0604020202020204" pitchFamily="34" charset="0"/>
                <a:cs typeface="Arial" panose="020B0604020202020204" pitchFamily="34" charset="0"/>
              </a:rPr>
              <a:t>CASCADE</a:t>
            </a:r>
            <a:r>
              <a:rPr lang="en-US" altLang="zh-TW" sz="2800" smtClean="0">
                <a:latin typeface="Arial" panose="020B0604020202020204" pitchFamily="34" charset="0"/>
                <a:cs typeface="Arial" panose="020B0604020202020204" pitchFamily="34" charset="0"/>
              </a:rPr>
              <a:t>) option for the referential triggered action should be specified on the foreign key in the relation corresponding to the multivalued attribute.</a:t>
            </a:r>
          </a:p>
        </p:txBody>
      </p:sp>
    </p:spTree>
    <p:extLst>
      <p:ext uri="{BB962C8B-B14F-4D97-AF65-F5344CB8AC3E}">
        <p14:creationId xmlns:p14="http://schemas.microsoft.com/office/powerpoint/2010/main" val="2865811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sz="4400" dirty="0" smtClean="0">
                <a:latin typeface="Arial" panose="020B0604020202020204" pitchFamily="34" charset="0"/>
                <a:cs typeface="Arial" panose="020B0604020202020204" pitchFamily="34" charset="0"/>
              </a:rPr>
              <a:t>Step 7: N-</a:t>
            </a:r>
            <a:r>
              <a:rPr lang="en-US" altLang="zh-TW" sz="4400" dirty="0" err="1" smtClean="0">
                <a:latin typeface="Arial" panose="020B0604020202020204" pitchFamily="34" charset="0"/>
                <a:cs typeface="Arial" panose="020B0604020202020204" pitchFamily="34" charset="0"/>
              </a:rPr>
              <a:t>ary</a:t>
            </a:r>
            <a:r>
              <a:rPr lang="en-US" altLang="zh-TW" sz="4400" dirty="0" smtClean="0">
                <a:latin typeface="Arial" panose="020B0604020202020204" pitchFamily="34" charset="0"/>
                <a:cs typeface="Arial" panose="020B0604020202020204" pitchFamily="34" charset="0"/>
              </a:rPr>
              <a:t> relationship types</a:t>
            </a:r>
          </a:p>
        </p:txBody>
      </p:sp>
      <p:sp>
        <p:nvSpPr>
          <p:cNvPr id="17411" name="Rectangle 3"/>
          <p:cNvSpPr>
            <a:spLocks noGrp="1" noChangeArrowheads="1"/>
          </p:cNvSpPr>
          <p:nvPr>
            <p:ph idx="1"/>
          </p:nvPr>
        </p:nvSpPr>
        <p:spPr/>
        <p:txBody>
          <a:bodyPr/>
          <a:lstStyle/>
          <a:p>
            <a:pPr eaLnBrk="1" hangingPunct="1">
              <a:lnSpc>
                <a:spcPct val="90000"/>
              </a:lnSpc>
            </a:pPr>
            <a:r>
              <a:rPr lang="en-US" altLang="zh-TW" sz="2800" smtClean="0">
                <a:latin typeface="Arial" panose="020B0604020202020204" pitchFamily="34" charset="0"/>
                <a:cs typeface="Arial" panose="020B0604020202020204" pitchFamily="34" charset="0"/>
              </a:rPr>
              <a:t>For each n-ary relationship type R, when n &gt; 2, create a new relation S to represent R.</a:t>
            </a:r>
          </a:p>
          <a:p>
            <a:pPr eaLnBrk="1" hangingPunct="1">
              <a:lnSpc>
                <a:spcPct val="90000"/>
              </a:lnSpc>
            </a:pPr>
            <a:r>
              <a:rPr lang="en-US" altLang="zh-TW" sz="2800" smtClean="0">
                <a:latin typeface="Arial" panose="020B0604020202020204" pitchFamily="34" charset="0"/>
                <a:cs typeface="Arial" panose="020B0604020202020204" pitchFamily="34" charset="0"/>
              </a:rPr>
              <a:t>Include as foreign key attributes in S the primary keys of the relations that represent the participating entity types.</a:t>
            </a:r>
          </a:p>
          <a:p>
            <a:pPr eaLnBrk="1" hangingPunct="1">
              <a:lnSpc>
                <a:spcPct val="90000"/>
              </a:lnSpc>
            </a:pPr>
            <a:r>
              <a:rPr lang="en-US" altLang="zh-TW" sz="2800" smtClean="0">
                <a:latin typeface="Arial" panose="020B0604020202020204" pitchFamily="34" charset="0"/>
                <a:cs typeface="Arial" panose="020B0604020202020204" pitchFamily="34" charset="0"/>
              </a:rPr>
              <a:t>Include any simple attributes of the n-ary relationship type as attributes of S.</a:t>
            </a:r>
          </a:p>
          <a:p>
            <a:pPr eaLnBrk="1" hangingPunct="1">
              <a:lnSpc>
                <a:spcPct val="90000"/>
              </a:lnSpc>
            </a:pPr>
            <a:r>
              <a:rPr lang="en-US" altLang="zh-TW" sz="2800" smtClean="0">
                <a:latin typeface="Arial" panose="020B0604020202020204" pitchFamily="34" charset="0"/>
                <a:cs typeface="Arial" panose="020B0604020202020204" pitchFamily="34" charset="0"/>
              </a:rPr>
              <a:t>The primary key of S is usually a combination of all the foreign keys that reference the relations representing the participating entity types.</a:t>
            </a:r>
          </a:p>
        </p:txBody>
      </p:sp>
    </p:spTree>
    <p:extLst>
      <p:ext uri="{BB962C8B-B14F-4D97-AF65-F5344CB8AC3E}">
        <p14:creationId xmlns:p14="http://schemas.microsoft.com/office/powerpoint/2010/main" val="11122838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zh-TW" altLang="en-US" smtClean="0"/>
          </a:p>
        </p:txBody>
      </p:sp>
      <p:pic>
        <p:nvPicPr>
          <p:cNvPr id="18435" name="Picture 3" descr="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4"/>
          <p:cNvSpPr txBox="1">
            <a:spLocks noChangeArrowheads="1"/>
          </p:cNvSpPr>
          <p:nvPr/>
        </p:nvSpPr>
        <p:spPr bwMode="auto">
          <a:xfrm>
            <a:off x="6096000" y="4876800"/>
            <a:ext cx="304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defTabSz="762000">
              <a:defRPr sz="2400">
                <a:solidFill>
                  <a:schemeClr val="tx1"/>
                </a:solidFill>
                <a:latin typeface="Times New Roman" pitchFamily="18" charset="0"/>
                <a:ea typeface="新細明體" charset="-120"/>
              </a:defRPr>
            </a:lvl1pPr>
            <a:lvl2pPr marL="742950" indent="-285750" defTabSz="762000">
              <a:defRPr sz="2400">
                <a:solidFill>
                  <a:schemeClr val="tx1"/>
                </a:solidFill>
                <a:latin typeface="Times New Roman" pitchFamily="18" charset="0"/>
                <a:ea typeface="新細明體" charset="-120"/>
              </a:defRPr>
            </a:lvl2pPr>
            <a:lvl3pPr marL="1143000" indent="-228600" defTabSz="762000">
              <a:defRPr sz="2400">
                <a:solidFill>
                  <a:schemeClr val="tx1"/>
                </a:solidFill>
                <a:latin typeface="Times New Roman" pitchFamily="18" charset="0"/>
                <a:ea typeface="新細明體" charset="-120"/>
              </a:defRPr>
            </a:lvl3pPr>
            <a:lvl4pPr marL="1600200" indent="-228600" defTabSz="762000">
              <a:defRPr sz="2400">
                <a:solidFill>
                  <a:schemeClr val="tx1"/>
                </a:solidFill>
                <a:latin typeface="Times New Roman" pitchFamily="18" charset="0"/>
                <a:ea typeface="新細明體" charset="-120"/>
              </a:defRPr>
            </a:lvl4pPr>
            <a:lvl5pPr marL="2057400" indent="-228600" defTabSz="762000">
              <a:defRPr sz="2400">
                <a:solidFill>
                  <a:schemeClr val="tx1"/>
                </a:solidFill>
                <a:latin typeface="Times New Roman" pitchFamily="18" charset="0"/>
                <a:ea typeface="新細明體"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charset="-120"/>
              </a:defRPr>
            </a:lvl9pPr>
          </a:lstStyle>
          <a:p>
            <a:pPr>
              <a:spcBef>
                <a:spcPct val="50000"/>
              </a:spcBef>
            </a:pPr>
            <a:r>
              <a:rPr lang="en-US" altLang="zh-TW" b="1" dirty="0">
                <a:latin typeface="Arial" charset="0"/>
              </a:rPr>
              <a:t>Relations of COMPANY</a:t>
            </a:r>
          </a:p>
        </p:txBody>
      </p:sp>
    </p:spTree>
    <p:extLst>
      <p:ext uri="{BB962C8B-B14F-4D97-AF65-F5344CB8AC3E}">
        <p14:creationId xmlns:p14="http://schemas.microsoft.com/office/powerpoint/2010/main" val="31677267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en-US" altLang="zh-TW" sz="4000" dirty="0" smtClean="0">
                <a:latin typeface="Arial" panose="020B0604020202020204" pitchFamily="34" charset="0"/>
                <a:cs typeface="Arial" panose="020B0604020202020204" pitchFamily="34" charset="0"/>
              </a:rPr>
              <a:t>An example database: COMPANY</a:t>
            </a:r>
          </a:p>
        </p:txBody>
      </p:sp>
      <p:sp>
        <p:nvSpPr>
          <p:cNvPr id="6147" name="Rectangle 1027"/>
          <p:cNvSpPr>
            <a:spLocks noGrp="1" noChangeArrowheads="1"/>
          </p:cNvSpPr>
          <p:nvPr>
            <p:ph idx="1"/>
          </p:nvPr>
        </p:nvSpPr>
        <p:spPr/>
        <p:txBody>
          <a:bodyPr/>
          <a:lstStyle/>
          <a:p>
            <a:pPr eaLnBrk="1" hangingPunct="1">
              <a:lnSpc>
                <a:spcPct val="90000"/>
              </a:lnSpc>
            </a:pPr>
            <a:r>
              <a:rPr lang="en-US" altLang="zh-TW" sz="2800" dirty="0" smtClean="0">
                <a:latin typeface="Arial" panose="020B0604020202020204" pitchFamily="34" charset="0"/>
                <a:cs typeface="Arial" panose="020B0604020202020204" pitchFamily="34" charset="0"/>
              </a:rPr>
              <a:t>The company is organized into departments. Each department has a unique name, a unique number, and a particular employee who manages the department. </a:t>
            </a:r>
          </a:p>
          <a:p>
            <a:pPr eaLnBrk="1" hangingPunct="1">
              <a:lnSpc>
                <a:spcPct val="90000"/>
              </a:lnSpc>
            </a:pPr>
            <a:r>
              <a:rPr lang="en-US" altLang="zh-TW" sz="2800" dirty="0" smtClean="0">
                <a:latin typeface="Arial" panose="020B0604020202020204" pitchFamily="34" charset="0"/>
                <a:cs typeface="Arial" panose="020B0604020202020204" pitchFamily="34" charset="0"/>
              </a:rPr>
              <a:t>A department may have several locations.</a:t>
            </a:r>
          </a:p>
          <a:p>
            <a:pPr eaLnBrk="1" hangingPunct="1">
              <a:lnSpc>
                <a:spcPct val="90000"/>
              </a:lnSpc>
            </a:pPr>
            <a:r>
              <a:rPr lang="en-US" altLang="zh-TW" sz="2800" dirty="0" smtClean="0">
                <a:latin typeface="Arial" panose="020B0604020202020204" pitchFamily="34" charset="0"/>
                <a:cs typeface="Arial" panose="020B0604020202020204" pitchFamily="34" charset="0"/>
              </a:rPr>
              <a:t>A department controls a number of projects, each of which has a unique name, a unique number, and a single location.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TW" sz="4000" dirty="0" smtClean="0">
                <a:latin typeface="Arial" panose="020B0604020202020204" pitchFamily="34" charset="0"/>
                <a:cs typeface="Arial" panose="020B0604020202020204" pitchFamily="34" charset="0"/>
              </a:rPr>
              <a:t>An example database: COMPANY (cont’d)</a:t>
            </a:r>
          </a:p>
        </p:txBody>
      </p:sp>
      <p:sp>
        <p:nvSpPr>
          <p:cNvPr id="7171" name="Rectangle 3"/>
          <p:cNvSpPr>
            <a:spLocks noGrp="1" noChangeArrowheads="1"/>
          </p:cNvSpPr>
          <p:nvPr>
            <p:ph idx="1"/>
          </p:nvPr>
        </p:nvSpPr>
        <p:spPr/>
        <p:txBody>
          <a:bodyPr/>
          <a:lstStyle/>
          <a:p>
            <a:pPr eaLnBrk="1" hangingPunct="1">
              <a:lnSpc>
                <a:spcPct val="90000"/>
              </a:lnSpc>
            </a:pPr>
            <a:r>
              <a:rPr lang="en-US" altLang="zh-TW" sz="2400" dirty="0" smtClean="0">
                <a:latin typeface="Arial" panose="020B0604020202020204" pitchFamily="34" charset="0"/>
                <a:cs typeface="Arial" panose="020B0604020202020204" pitchFamily="34" charset="0"/>
              </a:rPr>
              <a:t>We store each employee’s name, social security number, address, salary, sex, and birth date. </a:t>
            </a:r>
          </a:p>
          <a:p>
            <a:pPr eaLnBrk="1" hangingPunct="1">
              <a:lnSpc>
                <a:spcPct val="90000"/>
              </a:lnSpc>
            </a:pPr>
            <a:r>
              <a:rPr lang="en-US" altLang="zh-TW" sz="2400" dirty="0" smtClean="0">
                <a:latin typeface="Arial" panose="020B0604020202020204" pitchFamily="34" charset="0"/>
                <a:cs typeface="Arial" panose="020B0604020202020204" pitchFamily="34" charset="0"/>
              </a:rPr>
              <a:t>An employee is assigned to one department but may work on several projects, which are not necessarily controlled by the same department. </a:t>
            </a:r>
          </a:p>
          <a:p>
            <a:pPr eaLnBrk="1" hangingPunct="1">
              <a:lnSpc>
                <a:spcPct val="90000"/>
              </a:lnSpc>
            </a:pPr>
            <a:r>
              <a:rPr lang="en-US" altLang="zh-TW" sz="2400" dirty="0" smtClean="0">
                <a:latin typeface="Arial" panose="020B0604020202020204" pitchFamily="34" charset="0"/>
                <a:cs typeface="Arial" panose="020B0604020202020204" pitchFamily="34" charset="0"/>
              </a:rPr>
              <a:t>We keep track of the number of hours per week that an employee works on each project. We also keep track of the direct supervisor of each employee.</a:t>
            </a:r>
          </a:p>
          <a:p>
            <a:pPr eaLnBrk="1" hangingPunct="1">
              <a:lnSpc>
                <a:spcPct val="90000"/>
              </a:lnSpc>
            </a:pPr>
            <a:r>
              <a:rPr lang="en-US" altLang="zh-TW" sz="2400" dirty="0" smtClean="0">
                <a:latin typeface="Arial" panose="020B0604020202020204" pitchFamily="34" charset="0"/>
                <a:cs typeface="Arial" panose="020B0604020202020204" pitchFamily="34" charset="0"/>
              </a:rPr>
              <a:t>We want to keep track of the dependents of each employee for insurance purposes. We keep each dependent’s first name, sex, birth date, and relationship to the employee.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zh-TW" altLang="zh-TW" smtClean="0"/>
          </a:p>
        </p:txBody>
      </p:sp>
      <p:sp>
        <p:nvSpPr>
          <p:cNvPr id="8196" name="Text Box 6"/>
          <p:cNvSpPr>
            <a:spLocks noGrp="1" noChangeArrowheads="1"/>
          </p:cNvSpPr>
          <p:nvPr>
            <p:ph idx="1"/>
          </p:nvPr>
        </p:nvSpPr>
        <p:spPr>
          <a:xfrm>
            <a:off x="5335588" y="5313363"/>
            <a:ext cx="3808412" cy="1066800"/>
          </a:xfrm>
          <a:noFill/>
        </p:spPr>
        <p:txBody>
          <a:bodyPr/>
          <a:lstStyle/>
          <a:p>
            <a:pPr defTabSz="762000" eaLnBrk="1" hangingPunct="1">
              <a:spcBef>
                <a:spcPct val="50000"/>
              </a:spcBef>
              <a:buFont typeface="Wingdings" pitchFamily="2" charset="2"/>
              <a:buNone/>
            </a:pPr>
            <a:r>
              <a:rPr lang="en-US" altLang="zh-TW" sz="2400" b="1" smtClean="0"/>
              <a:t>ER schema diagram for the COMPANY database</a:t>
            </a:r>
          </a:p>
        </p:txBody>
      </p:sp>
      <p:pic>
        <p:nvPicPr>
          <p:cNvPr id="8195"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0"/>
            <a:ext cx="92948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altLang="zh-TW" dirty="0" smtClean="0">
                <a:latin typeface="Arial" panose="020B0604020202020204" pitchFamily="34" charset="0"/>
                <a:cs typeface="Arial" panose="020B0604020202020204" pitchFamily="34" charset="0"/>
              </a:rPr>
              <a:t>Entities types, attributes and keys</a:t>
            </a:r>
          </a:p>
        </p:txBody>
      </p:sp>
      <p:sp>
        <p:nvSpPr>
          <p:cNvPr id="9219" name="Rectangle 3"/>
          <p:cNvSpPr>
            <a:spLocks noGrp="1" noChangeArrowheads="1"/>
          </p:cNvSpPr>
          <p:nvPr>
            <p:ph idx="1"/>
          </p:nvPr>
        </p:nvSpPr>
        <p:spPr>
          <a:noFill/>
        </p:spPr>
        <p:txBody>
          <a:bodyPr/>
          <a:lstStyle/>
          <a:p>
            <a:pPr eaLnBrk="1" hangingPunct="1">
              <a:lnSpc>
                <a:spcPct val="90000"/>
              </a:lnSpc>
            </a:pPr>
            <a:r>
              <a:rPr lang="en-US" altLang="zh-TW" i="1" dirty="0" smtClean="0">
                <a:latin typeface="Arial" panose="020B0604020202020204" pitchFamily="34" charset="0"/>
                <a:cs typeface="Arial" panose="020B0604020202020204" pitchFamily="34" charset="0"/>
              </a:rPr>
              <a:t>Entity type</a:t>
            </a:r>
            <a:r>
              <a:rPr lang="en-US" altLang="zh-TW" dirty="0" smtClean="0">
                <a:latin typeface="Arial" panose="020B0604020202020204" pitchFamily="34" charset="0"/>
                <a:cs typeface="Arial" panose="020B0604020202020204" pitchFamily="34" charset="0"/>
              </a:rPr>
              <a:t> defines a set of entities that have the same attributes.</a:t>
            </a:r>
          </a:p>
          <a:p>
            <a:pPr eaLnBrk="1" hangingPunct="1">
              <a:lnSpc>
                <a:spcPct val="90000"/>
              </a:lnSpc>
            </a:pPr>
            <a:r>
              <a:rPr lang="en-US" altLang="zh-TW" dirty="0" smtClean="0">
                <a:latin typeface="Arial" panose="020B0604020202020204" pitchFamily="34" charset="0"/>
                <a:cs typeface="Arial" panose="020B0604020202020204" pitchFamily="34" charset="0"/>
              </a:rPr>
              <a:t>An entity type describes the </a:t>
            </a:r>
            <a:r>
              <a:rPr lang="en-US" altLang="zh-TW" i="1" dirty="0" smtClean="0">
                <a:latin typeface="Arial" panose="020B0604020202020204" pitchFamily="34" charset="0"/>
                <a:cs typeface="Arial" panose="020B0604020202020204" pitchFamily="34" charset="0"/>
              </a:rPr>
              <a:t>schema </a:t>
            </a:r>
            <a:r>
              <a:rPr lang="en-US" altLang="zh-TW" dirty="0" smtClean="0">
                <a:latin typeface="Arial" panose="020B0604020202020204" pitchFamily="34" charset="0"/>
                <a:cs typeface="Arial" panose="020B0604020202020204" pitchFamily="34" charset="0"/>
              </a:rPr>
              <a:t>for a set of entities that share the same structure.</a:t>
            </a:r>
          </a:p>
          <a:p>
            <a:pPr lvl="1" eaLnBrk="1" hangingPunct="1">
              <a:lnSpc>
                <a:spcPct val="90000"/>
              </a:lnSpc>
            </a:pPr>
            <a:r>
              <a:rPr lang="en-US" altLang="zh-TW" dirty="0" smtClean="0">
                <a:latin typeface="Arial" panose="020B0604020202020204" pitchFamily="34" charset="0"/>
                <a:cs typeface="Arial" panose="020B0604020202020204" pitchFamily="34" charset="0"/>
              </a:rPr>
              <a:t>Simple vs composite</a:t>
            </a:r>
          </a:p>
          <a:p>
            <a:pPr lvl="1" eaLnBrk="1" hangingPunct="1">
              <a:lnSpc>
                <a:spcPct val="90000"/>
              </a:lnSpc>
            </a:pPr>
            <a:r>
              <a:rPr lang="en-US" altLang="zh-TW" dirty="0" smtClean="0">
                <a:latin typeface="Arial" panose="020B0604020202020204" pitchFamily="34" charset="0"/>
                <a:cs typeface="Arial" panose="020B0604020202020204" pitchFamily="34" charset="0"/>
              </a:rPr>
              <a:t>Single-valued vs multivalued</a:t>
            </a:r>
          </a:p>
          <a:p>
            <a:pPr lvl="1" eaLnBrk="1" hangingPunct="1">
              <a:lnSpc>
                <a:spcPct val="90000"/>
              </a:lnSpc>
            </a:pPr>
            <a:r>
              <a:rPr lang="en-US" altLang="zh-TW" dirty="0" smtClean="0">
                <a:latin typeface="Arial" panose="020B0604020202020204" pitchFamily="34" charset="0"/>
                <a:cs typeface="Arial" panose="020B0604020202020204" pitchFamily="34" charset="0"/>
              </a:rPr>
              <a:t>Stored vs derived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49766" y="578469"/>
            <a:ext cx="8229600" cy="1143000"/>
          </a:xfrm>
        </p:spPr>
        <p:txBody>
          <a:bodyPr/>
          <a:lstStyle/>
          <a:p>
            <a:pPr eaLnBrk="1" hangingPunct="1"/>
            <a:r>
              <a:rPr lang="en-US" altLang="zh-TW" dirty="0" smtClean="0">
                <a:latin typeface="Arial" panose="020B0604020202020204" pitchFamily="34" charset="0"/>
                <a:cs typeface="Arial" panose="020B0604020202020204" pitchFamily="34" charset="0"/>
              </a:rPr>
              <a:t>Two entities: e</a:t>
            </a:r>
            <a:r>
              <a:rPr lang="en-US" altLang="zh-TW" baseline="-25000" dirty="0" smtClean="0">
                <a:latin typeface="Arial" panose="020B0604020202020204" pitchFamily="34" charset="0"/>
                <a:cs typeface="Arial" panose="020B0604020202020204" pitchFamily="34" charset="0"/>
              </a:rPr>
              <a:t>1</a:t>
            </a:r>
            <a:r>
              <a:rPr lang="en-US" altLang="zh-TW" dirty="0" smtClean="0">
                <a:latin typeface="Arial" panose="020B0604020202020204" pitchFamily="34" charset="0"/>
                <a:cs typeface="Arial" panose="020B0604020202020204" pitchFamily="34" charset="0"/>
              </a:rPr>
              <a:t> and c</a:t>
            </a:r>
            <a:r>
              <a:rPr lang="en-US" altLang="zh-TW" baseline="-25000" dirty="0" smtClean="0">
                <a:latin typeface="Arial" panose="020B0604020202020204" pitchFamily="34" charset="0"/>
                <a:cs typeface="Arial" panose="020B0604020202020204" pitchFamily="34" charset="0"/>
              </a:rPr>
              <a:t>1</a:t>
            </a:r>
            <a:endParaRPr lang="en-US" altLang="zh-TW" dirty="0" smtClean="0">
              <a:latin typeface="Arial" panose="020B0604020202020204" pitchFamily="34" charset="0"/>
              <a:cs typeface="Arial" panose="020B0604020202020204" pitchFamily="34" charset="0"/>
            </a:endParaRPr>
          </a:p>
        </p:txBody>
      </p:sp>
      <p:pic>
        <p:nvPicPr>
          <p:cNvPr id="10243" name="Picture 4" descr="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62150"/>
            <a:ext cx="8915400"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49766" y="675114"/>
            <a:ext cx="8229600" cy="1143000"/>
          </a:xfrm>
        </p:spPr>
        <p:txBody>
          <a:bodyPr/>
          <a:lstStyle/>
          <a:p>
            <a:pPr eaLnBrk="1" hangingPunct="1"/>
            <a:r>
              <a:rPr lang="en-US" altLang="zh-TW" dirty="0" smtClean="0"/>
              <a:t>A </a:t>
            </a:r>
            <a:r>
              <a:rPr lang="en-US" altLang="zh-TW" dirty="0" smtClean="0">
                <a:latin typeface="Arial" panose="020B0604020202020204" pitchFamily="34" charset="0"/>
                <a:cs typeface="Arial" panose="020B0604020202020204" pitchFamily="34" charset="0"/>
              </a:rPr>
              <a:t>hierarchy</a:t>
            </a:r>
            <a:r>
              <a:rPr lang="en-US" altLang="zh-TW" dirty="0" smtClean="0"/>
              <a:t> of composite attributes</a:t>
            </a:r>
          </a:p>
        </p:txBody>
      </p:sp>
      <p:pic>
        <p:nvPicPr>
          <p:cNvPr id="11267" name="Picture 4" descr="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77483"/>
            <a:ext cx="7796213" cy="434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Relational model</Template>
  <TotalTime>461</TotalTime>
  <Words>1529</Words>
  <Application>Microsoft Office PowerPoint</Application>
  <PresentationFormat>如螢幕大小 (4:3)</PresentationFormat>
  <Paragraphs>130</Paragraphs>
  <Slides>36</Slides>
  <Notes>0</Notes>
  <HiddenSlides>2</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36</vt:i4>
      </vt:variant>
    </vt:vector>
  </HeadingPairs>
  <TitlesOfParts>
    <vt:vector size="45" baseType="lpstr">
      <vt:lpstr>ＭＳ Ｐゴシック</vt:lpstr>
      <vt:lpstr>微軟正黑體</vt:lpstr>
      <vt:lpstr>新細明體</vt:lpstr>
      <vt:lpstr>Arial</vt:lpstr>
      <vt:lpstr>Calibri</vt:lpstr>
      <vt:lpstr>Constantia</vt:lpstr>
      <vt:lpstr>Wingdings</vt:lpstr>
      <vt:lpstr>Wingdings 2</vt:lpstr>
      <vt:lpstr>流線</vt:lpstr>
      <vt:lpstr>Conceptual Data Modeling Using Entities and Relationships</vt:lpstr>
      <vt:lpstr>PowerPoint 簡報</vt:lpstr>
      <vt:lpstr>ER model concepts</vt:lpstr>
      <vt:lpstr>An example database: COMPANY</vt:lpstr>
      <vt:lpstr>An example database: COMPANY (cont’d)</vt:lpstr>
      <vt:lpstr>PowerPoint 簡報</vt:lpstr>
      <vt:lpstr>Entities types, attributes and keys</vt:lpstr>
      <vt:lpstr>Two entities: e1 and c1</vt:lpstr>
      <vt:lpstr>A hierarchy of composite attributes</vt:lpstr>
      <vt:lpstr>Keys and value sets</vt:lpstr>
      <vt:lpstr>CAR entity type</vt:lpstr>
      <vt:lpstr>Preliminary design of COMPANY database</vt:lpstr>
      <vt:lpstr>Relationships, roles, and structural constraints</vt:lpstr>
      <vt:lpstr>1:1 relationship MANAGES</vt:lpstr>
      <vt:lpstr>WORKS_FOR relationship</vt:lpstr>
      <vt:lpstr>M:N relationship WORKS_ON</vt:lpstr>
      <vt:lpstr>A recursive relationship SUPERVISION</vt:lpstr>
      <vt:lpstr>A ternary relationship SUPPLY</vt:lpstr>
      <vt:lpstr>Constraints and weak entity types</vt:lpstr>
      <vt:lpstr>PowerPoint 簡報</vt:lpstr>
      <vt:lpstr>Relational Database Design by ER-to-Relational Mapping</vt:lpstr>
      <vt:lpstr>ER-relational mapping algorithm</vt:lpstr>
      <vt:lpstr>Company schema</vt:lpstr>
      <vt:lpstr>Example of step 1</vt:lpstr>
      <vt:lpstr>Step 2: Mapping of weak entity types</vt:lpstr>
      <vt:lpstr>Example of step 2</vt:lpstr>
      <vt:lpstr>Step 3: 1:1 relationship types</vt:lpstr>
      <vt:lpstr>Example of step 3</vt:lpstr>
      <vt:lpstr>Step 4: 1:N relationship types</vt:lpstr>
      <vt:lpstr>Example of step 4</vt:lpstr>
      <vt:lpstr>Step 5: M:N relationship types</vt:lpstr>
      <vt:lpstr>Example of step 5</vt:lpstr>
      <vt:lpstr>Step 6: Multivalued attributes</vt:lpstr>
      <vt:lpstr>Example of step 6</vt:lpstr>
      <vt:lpstr>Step 7: N-ary relationship types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沒有投影片標題</dc:title>
  <dc:creator>Anthony J.T. Lee</dc:creator>
  <cp:lastModifiedBy>Tony Lee</cp:lastModifiedBy>
  <cp:revision>75</cp:revision>
  <cp:lastPrinted>1996-10-04T03:20:38Z</cp:lastPrinted>
  <dcterms:created xsi:type="dcterms:W3CDTF">1996-10-04T02:06:56Z</dcterms:created>
  <dcterms:modified xsi:type="dcterms:W3CDTF">2019-10-08T23:51:08Z</dcterms:modified>
</cp:coreProperties>
</file>