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1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303" r:id="rId38"/>
    <p:sldId id="304" r:id="rId39"/>
    <p:sldId id="296" r:id="rId40"/>
    <p:sldId id="298" r:id="rId41"/>
    <p:sldId id="305" r:id="rId42"/>
    <p:sldId id="300" r:id="rId43"/>
    <p:sldId id="301" r:id="rId44"/>
    <p:sldId id="302" r:id="rId45"/>
  </p:sldIdLst>
  <p:sldSz cx="9144000" cy="6858000" type="screen4x3"/>
  <p:notesSz cx="6669088" cy="98202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82" autoAdjust="0"/>
  </p:normalViewPr>
  <p:slideViewPr>
    <p:cSldViewPr>
      <p:cViewPr varScale="1">
        <p:scale>
          <a:sx n="130" d="100"/>
          <a:sy n="130" d="100"/>
        </p:scale>
        <p:origin x="63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460"/>
    </p:cViewPr>
  </p:sorterViewPr>
  <p:notesViewPr>
    <p:cSldViewPr>
      <p:cViewPr varScale="1">
        <p:scale>
          <a:sx n="32" d="100"/>
          <a:sy n="32" d="100"/>
        </p:scale>
        <p:origin x="-1086" y="-31"/>
      </p:cViewPr>
      <p:guideLst>
        <p:guide orient="horz" pos="2160"/>
        <p:guide pos="31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890838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329738"/>
            <a:ext cx="2890838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329738"/>
            <a:ext cx="2890838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943C8D50-19E9-461E-A54F-9D1F189069B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8744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890838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0" y="746125"/>
            <a:ext cx="4889500" cy="3667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64075"/>
            <a:ext cx="48895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第二階層</a:t>
            </a:r>
          </a:p>
          <a:p>
            <a:pPr lvl="2"/>
            <a:r>
              <a:rPr lang="zh-TW" altLang="en-US" noProof="0" smtClean="0"/>
              <a:t>第三階層</a:t>
            </a:r>
          </a:p>
          <a:p>
            <a:pPr lvl="3"/>
            <a:r>
              <a:rPr lang="zh-TW" altLang="en-US" noProof="0" smtClean="0"/>
              <a:t>第四階層</a:t>
            </a:r>
          </a:p>
          <a:p>
            <a:pPr lvl="4"/>
            <a:r>
              <a:rPr lang="zh-TW" altLang="en-US" noProof="0" smtClean="0"/>
              <a:t>第五階層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29738"/>
            <a:ext cx="2890838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329738"/>
            <a:ext cx="2890838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3983E8A8-07F2-4AEE-AF54-304AA73FA8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2705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The imitation game (</a:t>
            </a:r>
            <a:r>
              <a:rPr kumimoji="1" lang="zh-TW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charset="-120"/>
                <a:cs typeface="+mn-cs"/>
              </a:rPr>
              <a:t>模仿遊戲</a:t>
            </a:r>
            <a:r>
              <a:rPr lang="en-US" altLang="zh-TW" dirty="0" smtClean="0"/>
              <a:t>), </a:t>
            </a:r>
            <a:r>
              <a:rPr lang="en-US" altLang="zh-TW" smtClean="0"/>
              <a:t>Alan Turing (1912-1954)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3E8A8-07F2-4AEE-AF54-304AA73FA82C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3791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fld id="{4F800846-9FE8-4658-9F2B-1357FB270B90}" type="slidenum">
              <a:rPr lang="en-US" altLang="zh-TW" sz="1000" smtClean="0">
                <a:latin typeface="Times New Roman" pitchFamily="18" charset="0"/>
              </a:rPr>
              <a:pPr/>
              <a:t>3</a:t>
            </a:fld>
            <a:endParaRPr lang="en-US" altLang="zh-TW" sz="1000" smtClean="0">
              <a:latin typeface="Times New Roman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mtClean="0"/>
              <a:t>Fine $1 per PC down, MS will bankrupt. 2006</a:t>
            </a:r>
          </a:p>
        </p:txBody>
      </p:sp>
    </p:spTree>
    <p:extLst>
      <p:ext uri="{BB962C8B-B14F-4D97-AF65-F5344CB8AC3E}">
        <p14:creationId xmlns:p14="http://schemas.microsoft.com/office/powerpoint/2010/main" val="2129738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ODBC: Open database</a:t>
            </a:r>
            <a:r>
              <a:rPr lang="en-US" altLang="zh-TW" baseline="0" dirty="0" smtClean="0"/>
              <a:t> connectivity</a:t>
            </a:r>
          </a:p>
          <a:p>
            <a:r>
              <a:rPr lang="en-US" altLang="zh-TW" baseline="0" dirty="0" smtClean="0"/>
              <a:t>JDBC: Java database connectivity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3E8A8-07F2-4AEE-AF54-304AA73FA82C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7764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charset="-120"/>
                <a:cs typeface="+mn-cs"/>
              </a:rPr>
              <a:t>立法院修法通過民眾一生可以改名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charset="-120"/>
                <a:cs typeface="+mn-cs"/>
              </a:rPr>
              <a:t>3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charset="-120"/>
                <a:cs typeface="+mn-cs"/>
              </a:rPr>
              <a:t>次，嘉義縣一位多次改名的黃姓男子立刻到戶政所申請，一口氣增加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charset="-120"/>
                <a:cs typeface="+mn-cs"/>
              </a:rPr>
              <a:t>4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charset="-120"/>
                <a:cs typeface="+mn-cs"/>
              </a:rPr>
              <a:t>個字，現在他的</a:t>
            </a:r>
            <a:r>
              <a:rPr kumimoji="1" lang="zh-TW" altLang="en-US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charset="-120"/>
                <a:cs typeface="+mn-cs"/>
              </a:rPr>
              <a:t>身分證姓名欄上寫著「黃宏成台灣阿成世界偉人財神總統」，一共</a:t>
            </a:r>
            <a:r>
              <a:rPr kumimoji="1" lang="en-US" altLang="zh-TW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charset="-120"/>
                <a:cs typeface="+mn-cs"/>
              </a:rPr>
              <a:t>15</a:t>
            </a:r>
            <a:r>
              <a:rPr kumimoji="1" lang="zh-TW" altLang="en-US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charset="-120"/>
                <a:cs typeface="+mn-cs"/>
              </a:rPr>
              <a:t>個字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charset="-120"/>
                <a:cs typeface="+mn-cs"/>
              </a:rPr>
              <a:t>，打破內政部公布姓名最長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charset="-120"/>
                <a:cs typeface="+mn-cs"/>
              </a:rPr>
              <a:t>13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charset="-120"/>
                <a:cs typeface="+mn-cs"/>
              </a:rPr>
              <a:t>字紀錄。 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charset="-120"/>
                <a:cs typeface="+mn-cs"/>
              </a:rPr>
              <a:t>(2015)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3E8A8-07F2-4AEE-AF54-304AA73FA82C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8982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fld id="{90C39783-7B39-49BD-B546-2831DE40A5B1}" type="slidenum">
              <a:rPr lang="en-US" altLang="zh-TW" sz="1000" smtClean="0">
                <a:latin typeface="Times New Roman" pitchFamily="18" charset="0"/>
              </a:rPr>
              <a:pPr/>
              <a:t>9</a:t>
            </a:fld>
            <a:endParaRPr lang="en-US" altLang="zh-TW" sz="1000" smtClean="0"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 smtClean="0"/>
              <a:t>ID cards are not unique for everyone. There are about 5000 identical IDs in 2000. There are a couple of hundred of identical IDs and around 10 identical IDs in Taipei in 2006.</a:t>
            </a:r>
          </a:p>
        </p:txBody>
      </p:sp>
    </p:spTree>
    <p:extLst>
      <p:ext uri="{BB962C8B-B14F-4D97-AF65-F5344CB8AC3E}">
        <p14:creationId xmlns:p14="http://schemas.microsoft.com/office/powerpoint/2010/main" val="1143576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charset="-120"/>
                <a:cs typeface="+mn-cs"/>
              </a:rPr>
              <a:t>George Foreman</a:t>
            </a:r>
          </a:p>
          <a:p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charset="-120"/>
                <a:cs typeface="+mn-cs"/>
              </a:rPr>
              <a:t>His five sons are George Jr.,  George III ("Monk"), George IV ("Big Wheel"), George V ("Red"), and George VI ("Little Joey")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3E8A8-07F2-4AEE-AF54-304AA73FA82C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4848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3E8A8-07F2-4AEE-AF54-304AA73FA82C}" type="slidenum">
              <a:rPr lang="en-US" altLang="zh-TW" smtClean="0"/>
              <a:pPr>
                <a:defRPr/>
              </a:pPr>
              <a:t>44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6362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Dept. of Information Management National Taiwan University</a:t>
            </a:r>
            <a:endParaRPr lang="zh-TW" alt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Prof. Anthony Lee</a:t>
            </a:r>
            <a:endParaRPr lang="en-US" altLang="zh-TW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8DCE4-95C9-4CDA-868B-11EEB59176FD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751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Prof. Anthony Lee</a:t>
            </a:r>
            <a:endParaRPr lang="zh-TW" alt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CA4CF6-8B67-4559-B722-80BB8A6493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17872"/>
            <a:ext cx="234520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TW" smtClean="0"/>
              <a:t>Dept. of Information Management National Taiwan University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9024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Prof. Anthony Lee</a:t>
            </a:r>
            <a:endParaRPr lang="zh-TW" alt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CA4CF6-8B67-4559-B722-80BB8A6493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17872"/>
            <a:ext cx="234520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TW" smtClean="0"/>
              <a:t>Dept. of Information Management National Taiwan University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2658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cxnSp>
        <p:nvCxnSpPr>
          <p:cNvPr id="7" name="直線接點 6"/>
          <p:cNvCxnSpPr/>
          <p:nvPr/>
        </p:nvCxnSpPr>
        <p:spPr>
          <a:xfrm>
            <a:off x="457199" y="6356350"/>
            <a:ext cx="8229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57199" y="1847850"/>
            <a:ext cx="8229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262572" y="6411912"/>
            <a:ext cx="142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Prof. Anthony Lee</a:t>
            </a:r>
            <a:endParaRPr lang="zh-TW" altLang="en-US" sz="1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82644" y="6397063"/>
            <a:ext cx="2472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Dept. of</a:t>
            </a:r>
            <a:r>
              <a:rPr lang="en-US" altLang="zh-TW" sz="1200" baseline="0" dirty="0" smtClean="0"/>
              <a:t> Information Management</a:t>
            </a:r>
          </a:p>
          <a:p>
            <a:r>
              <a:rPr lang="en-US" altLang="zh-TW" sz="1200" baseline="0" dirty="0" smtClean="0"/>
              <a:t>National Taiwan University</a:t>
            </a:r>
            <a:endParaRPr lang="zh-TW" altLang="en-US" sz="1200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81783" y="6411912"/>
            <a:ext cx="554038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DC447EF-C5E9-419F-B31F-B45C5D80D0F4}" type="slidenum">
              <a:rPr lang="en-US" altLang="zh-TW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57447761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xfrm>
            <a:off x="7571758" y="6423025"/>
            <a:ext cx="128808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altLang="zh-TW" smtClean="0"/>
              <a:t>Dept. of Information Management National Taiwan University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51400" y="6417872"/>
            <a:ext cx="554038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DC447EF-C5E9-419F-B31F-B45C5D80D0F4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Date Placeholder 9"/>
          <p:cNvSpPr txBox="1">
            <a:spLocks/>
          </p:cNvSpPr>
          <p:nvPr/>
        </p:nvSpPr>
        <p:spPr>
          <a:xfrm>
            <a:off x="457200" y="6417872"/>
            <a:ext cx="2345206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r>
              <a:rPr lang="en-US" altLang="zh-TW" smtClean="0"/>
              <a:t>Dept. of Information Management</a:t>
            </a:r>
          </a:p>
          <a:p>
            <a:r>
              <a:rPr lang="en-US" altLang="zh-TW" smtClean="0"/>
              <a:t>National Taiwan University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5361230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1947212"/>
            <a:ext cx="8385048" cy="3850084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0" name="Date Placeholder 9"/>
          <p:cNvSpPr txBox="1">
            <a:spLocks/>
          </p:cNvSpPr>
          <p:nvPr/>
        </p:nvSpPr>
        <p:spPr>
          <a:xfrm>
            <a:off x="457200" y="6417872"/>
            <a:ext cx="2345206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r>
              <a:rPr lang="en-US" altLang="zh-TW" dirty="0" smtClean="0"/>
              <a:t>Dept. of Information Management</a:t>
            </a:r>
          </a:p>
          <a:p>
            <a:r>
              <a:rPr lang="en-US" altLang="zh-TW" dirty="0" smtClean="0"/>
              <a:t>National Taiwan University</a:t>
            </a:r>
            <a:endParaRPr lang="zh-TW" altLang="en-US" dirty="0"/>
          </a:p>
        </p:txBody>
      </p:sp>
      <p:sp>
        <p:nvSpPr>
          <p:cNvPr id="11" name="Date Placeholder 9"/>
          <p:cNvSpPr txBox="1">
            <a:spLocks/>
          </p:cNvSpPr>
          <p:nvPr/>
        </p:nvSpPr>
        <p:spPr>
          <a:xfrm>
            <a:off x="7385916" y="6420296"/>
            <a:ext cx="1300883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r>
              <a:rPr lang="en-US" altLang="zh-TW" dirty="0" smtClean="0"/>
              <a:t>Prof. Anthony Lee</a:t>
            </a:r>
            <a:endParaRPr lang="zh-TW" altLang="en-US" dirty="0"/>
          </a:p>
        </p:txBody>
      </p:sp>
      <p:sp>
        <p:nvSpPr>
          <p:cNvPr id="12" name="Slide Number Placeholder 17"/>
          <p:cNvSpPr txBox="1">
            <a:spLocks/>
          </p:cNvSpPr>
          <p:nvPr/>
        </p:nvSpPr>
        <p:spPr>
          <a:xfrm>
            <a:off x="4508956" y="641787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6CCA4CF6-8B67-4559-B722-80BB8A6493A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2895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232" y="1286047"/>
            <a:ext cx="6097302" cy="4032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38213" y="1986682"/>
            <a:ext cx="7748587" cy="3880718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按一下圖示以新增圖表</a:t>
            </a:r>
            <a:endParaRPr lang="en-US" noProof="0" smtClean="0"/>
          </a:p>
        </p:txBody>
      </p:sp>
      <p:sp>
        <p:nvSpPr>
          <p:cNvPr id="5" name="Date Placeholder 9"/>
          <p:cNvSpPr txBox="1">
            <a:spLocks/>
          </p:cNvSpPr>
          <p:nvPr/>
        </p:nvSpPr>
        <p:spPr>
          <a:xfrm>
            <a:off x="7400718" y="6417872"/>
            <a:ext cx="1286081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r>
              <a:rPr lang="en-US" altLang="zh-TW" dirty="0" smtClean="0"/>
              <a:t>Prof. Anthony Lee</a:t>
            </a:r>
            <a:endParaRPr lang="zh-TW" altLang="en-US" dirty="0"/>
          </a:p>
        </p:txBody>
      </p:sp>
      <p:sp>
        <p:nvSpPr>
          <p:cNvPr id="6" name="Date Placeholder 9"/>
          <p:cNvSpPr txBox="1">
            <a:spLocks/>
          </p:cNvSpPr>
          <p:nvPr/>
        </p:nvSpPr>
        <p:spPr>
          <a:xfrm>
            <a:off x="475289" y="6417872"/>
            <a:ext cx="2195548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r>
              <a:rPr lang="en-US" altLang="zh-TW" dirty="0" smtClean="0"/>
              <a:t>Dept.</a:t>
            </a:r>
            <a:r>
              <a:rPr lang="en-US" altLang="zh-TW" baseline="0" dirty="0" smtClean="0"/>
              <a:t> Information Management</a:t>
            </a:r>
          </a:p>
          <a:p>
            <a:r>
              <a:rPr lang="en-US" altLang="zh-TW" baseline="0" dirty="0" smtClean="0"/>
              <a:t>National Taiwan University</a:t>
            </a:r>
            <a:endParaRPr lang="zh-TW" altLang="en-US" dirty="0"/>
          </a:p>
        </p:txBody>
      </p:sp>
      <p:sp>
        <p:nvSpPr>
          <p:cNvPr id="10" name="Slide Number Placeholder 17"/>
          <p:cNvSpPr txBox="1">
            <a:spLocks/>
          </p:cNvSpPr>
          <p:nvPr/>
        </p:nvSpPr>
        <p:spPr>
          <a:xfrm>
            <a:off x="4127956" y="641787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6CCA4CF6-8B67-4559-B722-80BB8A6493A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24544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919804"/>
            <a:ext cx="9144000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228600" y="1927476"/>
            <a:ext cx="4229100" cy="424472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0100" y="1927476"/>
            <a:ext cx="4229100" cy="424472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Date Placeholder 9"/>
          <p:cNvSpPr txBox="1">
            <a:spLocks/>
          </p:cNvSpPr>
          <p:nvPr/>
        </p:nvSpPr>
        <p:spPr>
          <a:xfrm>
            <a:off x="7052063" y="6417872"/>
            <a:ext cx="1625966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r>
              <a:rPr lang="en-US" altLang="zh-TW" dirty="0" smtClean="0"/>
              <a:t>Prof. Anthony</a:t>
            </a:r>
            <a:r>
              <a:rPr lang="en-US" altLang="zh-TW" baseline="0" dirty="0" smtClean="0"/>
              <a:t> Lee</a:t>
            </a:r>
            <a:endParaRPr lang="zh-TW" altLang="en-US" dirty="0"/>
          </a:p>
        </p:txBody>
      </p:sp>
      <p:sp>
        <p:nvSpPr>
          <p:cNvPr id="7" name="Date Placeholder 9"/>
          <p:cNvSpPr txBox="1">
            <a:spLocks/>
          </p:cNvSpPr>
          <p:nvPr/>
        </p:nvSpPr>
        <p:spPr>
          <a:xfrm>
            <a:off x="479126" y="6417872"/>
            <a:ext cx="2296965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r>
              <a:rPr lang="en-US" altLang="zh-TW" dirty="0" smtClean="0"/>
              <a:t>Dept. Information Management</a:t>
            </a:r>
            <a:endParaRPr lang="en-US" altLang="zh-TW" baseline="0" dirty="0" smtClean="0"/>
          </a:p>
          <a:p>
            <a:r>
              <a:rPr lang="en-US" altLang="zh-TW" baseline="0" dirty="0" smtClean="0"/>
              <a:t>National Taiwan University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6091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457199" y="6356350"/>
            <a:ext cx="8229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 txBox="1">
            <a:spLocks/>
          </p:cNvSpPr>
          <p:nvPr/>
        </p:nvSpPr>
        <p:spPr>
          <a:xfrm>
            <a:off x="457200" y="6417872"/>
            <a:ext cx="2345206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r>
              <a:rPr lang="en-US" altLang="zh-TW" dirty="0" smtClean="0"/>
              <a:t>Dept. of Information Management</a:t>
            </a:r>
          </a:p>
          <a:p>
            <a:r>
              <a:rPr lang="en-US" altLang="zh-TW" dirty="0" smtClean="0"/>
              <a:t>National Taiwan University</a:t>
            </a:r>
            <a:endParaRPr lang="zh-TW" altLang="en-US" dirty="0"/>
          </a:p>
        </p:txBody>
      </p:sp>
      <p:sp>
        <p:nvSpPr>
          <p:cNvPr id="11" name="Date Placeholder 9"/>
          <p:cNvSpPr txBox="1">
            <a:spLocks/>
          </p:cNvSpPr>
          <p:nvPr/>
        </p:nvSpPr>
        <p:spPr>
          <a:xfrm>
            <a:off x="7385916" y="6325704"/>
            <a:ext cx="1300883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r>
              <a:rPr lang="en-US" altLang="zh-TW" dirty="0" smtClean="0"/>
              <a:t>Prof. Anthony Lee</a:t>
            </a:r>
            <a:endParaRPr lang="zh-TW" altLang="en-US" dirty="0"/>
          </a:p>
        </p:txBody>
      </p:sp>
      <p:sp>
        <p:nvSpPr>
          <p:cNvPr id="17" name="文字方塊 16"/>
          <p:cNvSpPr txBox="1"/>
          <p:nvPr userDrawn="1"/>
        </p:nvSpPr>
        <p:spPr>
          <a:xfrm>
            <a:off x="4499992" y="646193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lvl="0"/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RM-</a:t>
            </a:r>
            <a:fld id="{483AB1D4-A69B-4829-89B4-A5CB52E52193}" type="slidenum">
              <a:rPr lang="zh-TW" altLang="en-US" smtClean="0">
                <a:solidFill>
                  <a:schemeClr val="accent1">
                    <a:lumMod val="50000"/>
                  </a:schemeClr>
                </a:solidFill>
              </a:rPr>
              <a:pPr lvl="0"/>
              <a:t>‹#›</a:t>
            </a:fld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99770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31012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smtClean="0"/>
              <a:t>Dept. of Information Management National Taiwan University</a:t>
            </a:r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98753" y="6351369"/>
            <a:ext cx="1555796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smtClean="0"/>
              <a:t>Prof. Anthony Lee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10749" y="6351369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RM-</a:t>
            </a:r>
            <a:fld id="{6CCA4CF6-8B67-4559-B722-80BB8A6493A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2065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Prof. Anthony Lee</a:t>
            </a:r>
            <a:endParaRPr lang="zh-TW" altLang="en-US" dirty="0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CA4CF6-8B67-4559-B722-80BB8A6493A4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13"/>
          </p:nvPr>
        </p:nvSpPr>
        <p:spPr>
          <a:xfrm>
            <a:off x="457200" y="6417872"/>
            <a:ext cx="234520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TW" smtClean="0"/>
              <a:t>Dept. of Information Management National Taiwan University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9280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Prof. Anthony Lee</a:t>
            </a:r>
            <a:endParaRPr lang="zh-TW" altLang="en-US" dirty="0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CA4CF6-8B67-4559-B722-80BB8A6493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>
          <a:xfrm>
            <a:off x="457200" y="6417872"/>
            <a:ext cx="234520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TW" smtClean="0"/>
              <a:t>Dept. of Information Management National Taiwan University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6495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508956" y="641787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6CCA4CF6-8B67-4559-B722-80BB8A6493A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457200" y="6356350"/>
            <a:ext cx="8229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9"/>
          <p:cNvSpPr txBox="1">
            <a:spLocks/>
          </p:cNvSpPr>
          <p:nvPr/>
        </p:nvSpPr>
        <p:spPr>
          <a:xfrm>
            <a:off x="457200" y="6417872"/>
            <a:ext cx="2345206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r>
              <a:rPr lang="en-US" altLang="zh-TW" dirty="0" smtClean="0"/>
              <a:t>Dept. of Information Management</a:t>
            </a:r>
          </a:p>
          <a:p>
            <a:r>
              <a:rPr lang="en-US" altLang="zh-TW" dirty="0" smtClean="0"/>
              <a:t>National Taiwan University</a:t>
            </a:r>
            <a:endParaRPr lang="zh-TW" altLang="en-US" dirty="0"/>
          </a:p>
        </p:txBody>
      </p:sp>
      <p:sp>
        <p:nvSpPr>
          <p:cNvPr id="13" name="Date Placeholder 9"/>
          <p:cNvSpPr txBox="1">
            <a:spLocks/>
          </p:cNvSpPr>
          <p:nvPr/>
        </p:nvSpPr>
        <p:spPr>
          <a:xfrm>
            <a:off x="7385916" y="6420296"/>
            <a:ext cx="1300883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r>
              <a:rPr lang="en-US" altLang="zh-TW" dirty="0" smtClean="0"/>
              <a:t>Prof. Anthony Lee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7100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4582964" y="6371105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fld id="{6CCA4CF6-8B67-4559-B722-80BB8A6493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Date Placeholder 9"/>
          <p:cNvSpPr txBox="1">
            <a:spLocks/>
          </p:cNvSpPr>
          <p:nvPr/>
        </p:nvSpPr>
        <p:spPr>
          <a:xfrm>
            <a:off x="457200" y="6417872"/>
            <a:ext cx="2345206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r>
              <a:rPr lang="en-US" altLang="zh-TW" dirty="0" smtClean="0"/>
              <a:t>Dept. of Information Management</a:t>
            </a:r>
          </a:p>
          <a:p>
            <a:r>
              <a:rPr lang="en-US" altLang="zh-TW" dirty="0" smtClean="0"/>
              <a:t>National Taiwan University</a:t>
            </a:r>
            <a:endParaRPr lang="zh-TW" altLang="en-US" dirty="0"/>
          </a:p>
        </p:txBody>
      </p:sp>
      <p:sp>
        <p:nvSpPr>
          <p:cNvPr id="7" name="Date Placeholder 9"/>
          <p:cNvSpPr txBox="1">
            <a:spLocks/>
          </p:cNvSpPr>
          <p:nvPr/>
        </p:nvSpPr>
        <p:spPr>
          <a:xfrm>
            <a:off x="7479660" y="6417871"/>
            <a:ext cx="1270732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r>
              <a:rPr lang="en-US" altLang="zh-TW" dirty="0" smtClean="0"/>
              <a:t>Prof. Anthony Lee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1465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Prof. Anthony Lee</a:t>
            </a:r>
            <a:endParaRPr lang="zh-TW" altLang="en-US" dirty="0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CA4CF6-8B67-4559-B722-80BB8A6493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13"/>
          </p:nvPr>
        </p:nvSpPr>
        <p:spPr>
          <a:xfrm>
            <a:off x="457200" y="6417872"/>
            <a:ext cx="234520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TW" smtClean="0"/>
              <a:t>Dept. of Information Management National Taiwan University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398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Prof. Anthony Lee</a:t>
            </a:r>
            <a:endParaRPr lang="zh-TW" alt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709050" y="6417871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6CCA4CF6-8B67-4559-B722-80BB8A6493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Date Placeholder 9"/>
          <p:cNvSpPr>
            <a:spLocks noGrp="1"/>
          </p:cNvSpPr>
          <p:nvPr>
            <p:ph type="dt" sz="half" idx="13"/>
          </p:nvPr>
        </p:nvSpPr>
        <p:spPr>
          <a:xfrm>
            <a:off x="457200" y="6417872"/>
            <a:ext cx="234520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TW" smtClean="0"/>
              <a:t>Dept. of Information Management National Taiwan University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766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altLang="zh-TW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17872"/>
            <a:ext cx="234520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TW" smtClean="0"/>
              <a:t>Dept. of Information Management National Taiwan University</a:t>
            </a:r>
            <a:endParaRPr lang="zh-TW" alt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7403460" y="6417873"/>
            <a:ext cx="128334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TW" smtClean="0"/>
              <a:t>Prof. Anthony Lee</a:t>
            </a:r>
            <a:endParaRPr lang="zh-TW" alt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508956" y="641787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TW" dirty="0" smtClean="0"/>
              <a:t>RM-</a:t>
            </a:r>
            <a:fld id="{6CCA4CF6-8B67-4559-B722-80BB8A6493A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>
                <a:latin typeface="+mn-lt"/>
                <a:ea typeface="+mn-ea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>
                <a:latin typeface="+mn-lt"/>
                <a:ea typeface="+mn-ea"/>
              </a:endParaRPr>
            </a:p>
          </p:txBody>
        </p:sp>
      </p:grpSp>
      <p:cxnSp>
        <p:nvCxnSpPr>
          <p:cNvPr id="14" name="直線接點 13"/>
          <p:cNvCxnSpPr/>
          <p:nvPr/>
        </p:nvCxnSpPr>
        <p:spPr>
          <a:xfrm>
            <a:off x="457200" y="1856645"/>
            <a:ext cx="8229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457200" y="6356350"/>
            <a:ext cx="8229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85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Relational Model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Relational model 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concepts </a:t>
            </a:r>
            <a:endParaRPr lang="en-US" altLang="zh-TW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Relational constraints and relational database schemas</a:t>
            </a:r>
          </a:p>
          <a:p>
            <a:pPr eaLnBrk="1" hangingPunct="1"/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Update operations and dealing with constraint violations</a:t>
            </a:r>
          </a:p>
          <a:p>
            <a:pPr eaLnBrk="1" hangingPunct="1"/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Relational algebra</a:t>
            </a:r>
          </a:p>
          <a:p>
            <a:pPr eaLnBrk="1" hangingPunct="1"/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  <a:r>
              <a:rPr lang="en-US" altLang="zh-TW" sz="3200" dirty="0" smtClean="0"/>
              <a:t> relation with two candidate keys: </a:t>
            </a:r>
            <a:r>
              <a:rPr lang="en-US" altLang="zh-TW" sz="3200" dirty="0" err="1" smtClean="0"/>
              <a:t>LicenseNumber</a:t>
            </a:r>
            <a:r>
              <a:rPr lang="en-US" altLang="zh-TW" sz="3200" dirty="0" smtClean="0"/>
              <a:t> and </a:t>
            </a:r>
            <a:r>
              <a:rPr lang="en-US" altLang="zh-TW" sz="3200" dirty="0" err="1" smtClean="0"/>
              <a:t>EngineSerialNumber</a:t>
            </a:r>
            <a:endParaRPr lang="en-US" altLang="zh-TW" sz="3200" dirty="0" smtClean="0"/>
          </a:p>
        </p:txBody>
      </p:sp>
      <p:pic>
        <p:nvPicPr>
          <p:cNvPr id="15363" name="Picture 3" descr="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" y="1881836"/>
            <a:ext cx="9144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Relational databases and relational database schemas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TW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relational database schema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S is a set of relation schema S={R</a:t>
            </a:r>
            <a:r>
              <a:rPr lang="en-US" altLang="zh-TW" sz="3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R</a:t>
            </a:r>
            <a:r>
              <a:rPr lang="en-US" altLang="zh-TW" sz="3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…, R</a:t>
            </a:r>
            <a:r>
              <a:rPr lang="en-US" altLang="zh-TW" sz="3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} and a set of </a:t>
            </a:r>
            <a:r>
              <a:rPr lang="en-US" altLang="zh-TW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integrity constraints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IC.</a:t>
            </a:r>
          </a:p>
          <a:p>
            <a:pPr eaLnBrk="1" hangingPunct="1"/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TW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relational database state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DB of S is a set of relation states DB={r</a:t>
            </a:r>
            <a:r>
              <a:rPr lang="en-US" altLang="zh-TW" sz="3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r</a:t>
            </a:r>
            <a:r>
              <a:rPr lang="en-US" altLang="zh-TW" sz="3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…, </a:t>
            </a:r>
            <a:r>
              <a:rPr lang="en-US" altLang="zh-TW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TW" sz="32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} so that each </a:t>
            </a:r>
            <a:r>
              <a:rPr lang="en-US" altLang="zh-TW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TW" sz="32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is a state of </a:t>
            </a:r>
            <a:r>
              <a:rPr lang="en-US" altLang="zh-TW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TW" sz="32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and the </a:t>
            </a:r>
            <a:r>
              <a:rPr lang="en-US" altLang="zh-TW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TW" sz="32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relation state satisfies the integrity constraints specified in IC.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pic>
        <p:nvPicPr>
          <p:cNvPr id="17411" name="Picture 3" descr="d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0" y="4876800"/>
            <a:ext cx="3276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 dirty="0"/>
              <a:t>Schema diagram </a:t>
            </a:r>
            <a:r>
              <a:rPr lang="en-US" altLang="zh-TW" b="1" dirty="0" smtClean="0"/>
              <a:t>of COMPANY</a:t>
            </a:r>
            <a:endParaRPr lang="en-US" altLang="zh-TW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Company</a:t>
            </a:r>
          </a:p>
        </p:txBody>
      </p:sp>
      <p:pic>
        <p:nvPicPr>
          <p:cNvPr id="18435" name="Picture 3" descr="d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1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267200" y="4800600"/>
            <a:ext cx="518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 dirty="0"/>
              <a:t>One possible state of COMPANY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Entity integrity and referential integrity constraints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916832"/>
            <a:ext cx="8229600" cy="4389437"/>
          </a:xfrm>
        </p:spPr>
        <p:txBody>
          <a:bodyPr/>
          <a:lstStyle/>
          <a:p>
            <a:pPr eaLnBrk="1" hangingPunct="1"/>
            <a:r>
              <a:rPr lang="en-US" altLang="zh-TW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Entity integrity constraint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: No primary key value can be null.</a:t>
            </a:r>
          </a:p>
          <a:p>
            <a:pPr eaLnBrk="1" hangingPunct="1"/>
            <a:r>
              <a:rPr lang="en-US" altLang="zh-TW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Referential integrity constraint</a:t>
            </a:r>
            <a:endParaRPr lang="en-US" altLang="zh-TW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Maintain the consistency among tuples of the two relations.</a:t>
            </a:r>
          </a:p>
          <a:p>
            <a:pPr lvl="1" eaLnBrk="1" hangingPunct="1"/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 tuple in one relation that refers to another relation must refer to an existing tuple in that relation.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Foreign keys and semantic integrity constraints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Foreign keys constraint: </a:t>
            </a: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set of attributes FK in R</a:t>
            </a:r>
            <a:r>
              <a:rPr lang="en-US" altLang="zh-TW" sz="2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altLang="zh-TW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foreign key</a:t>
            </a: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of R</a:t>
            </a:r>
            <a:r>
              <a:rPr lang="en-US" altLang="zh-TW" sz="2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that references R</a:t>
            </a:r>
            <a:r>
              <a:rPr lang="en-US" altLang="zh-TW" sz="2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if it satisfies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The attributes in FK have the same domain(s) as the primary key attributes PK of R</a:t>
            </a:r>
            <a:r>
              <a:rPr lang="en-US" altLang="zh-TW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A value of FK in a tuple t</a:t>
            </a:r>
            <a:r>
              <a:rPr lang="en-US" altLang="zh-TW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of r</a:t>
            </a:r>
            <a:r>
              <a:rPr lang="en-US" altLang="zh-TW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(R</a:t>
            </a:r>
            <a:r>
              <a:rPr lang="en-US" altLang="zh-TW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) either occurs as a value of PK for some tuple t</a:t>
            </a:r>
            <a:r>
              <a:rPr lang="en-US" altLang="zh-TW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in r</a:t>
            </a:r>
            <a:r>
              <a:rPr lang="en-US" altLang="zh-TW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(R</a:t>
            </a:r>
            <a:r>
              <a:rPr lang="en-US" altLang="zh-TW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) or is null.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Semantic integrity constraints</a:t>
            </a:r>
            <a:endParaRPr lang="en-US" altLang="zh-TW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The salary of an employee should not exceed the salary of the employee’s supervisor.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pic>
        <p:nvPicPr>
          <p:cNvPr id="21507" name="Picture 3" descr="d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6096000" y="4876800"/>
            <a:ext cx="3048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 dirty="0"/>
              <a:t>Referential integrity constraints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Update operations on relations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Insert &lt;‘Cecilia’,’F’,’Kolonsky’,</a:t>
            </a:r>
            <a:r>
              <a:rPr lang="en-US" altLang="zh-TW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,’05-APR-50’,’6357 Windy 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Lane,Katy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, TX’, F, 28000,null,4&gt; (</a:t>
            </a: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entity integrity constraint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nsert &lt;‘Alicia’,’J’,’Zelaya’,’</a:t>
            </a:r>
            <a:r>
              <a:rPr lang="en-US" altLang="zh-TW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999887777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’,’05-APR-50’ ,’6357 Windy 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Lane,Katy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, TX’, F, 28000, ’987654321’,4&gt; (</a:t>
            </a: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key constraint: same SSN value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Insert (cont’d)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8840"/>
            <a:ext cx="7772400" cy="4114800"/>
          </a:xfrm>
          <a:noFill/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Insert &lt;‘Cecilia’,’F’,’Kolonsky’,</a:t>
            </a: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677678989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,’05-APR-50’, ’6357 Windy </a:t>
            </a:r>
            <a:r>
              <a:rPr lang="en-US" altLang="zh-TW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Lane,Katy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TX’, F, 28000,987654321,</a:t>
            </a:r>
            <a:r>
              <a:rPr lang="en-US" altLang="zh-TW" sz="2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&gt; (</a:t>
            </a: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referential </a:t>
            </a:r>
            <a:r>
              <a:rPr lang="en-US" altLang="zh-TW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integeity</a:t>
            </a: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constraint: no department 7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 eaLnBrk="1" hangingPunct="1">
              <a:buFontTx/>
              <a:buNone/>
            </a:pP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FontTx/>
              <a:buNone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Insert &lt;‘Cecilia’,’F’,’Kolonsky’,’677678989’,’05-APR-50’,’6357 </a:t>
            </a:r>
            <a:r>
              <a:rPr lang="en-US" altLang="zh-TW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Windswept,Katy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TX’, F, 28000,null,</a:t>
            </a: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&gt; (</a:t>
            </a: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acceptable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eaLnBrk="1" hangingPunct="1"/>
            <a:r>
              <a:rPr lang="en-US" altLang="zh-TW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Options:</a:t>
            </a:r>
            <a:r>
              <a:rPr lang="en-US" altLang="zh-TW" sz="2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reject</a:t>
            </a:r>
            <a:r>
              <a:rPr lang="en-US" altLang="zh-TW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the insertion, correct the reason for rejecting the insertion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Delete can violate referential integrity</a:t>
            </a:r>
            <a:endParaRPr lang="en-US" altLang="zh-TW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Delete the WORKS_ON tuple with ESSN=‘999887777’ and PNO=10 (</a:t>
            </a:r>
            <a:r>
              <a:rPr lang="en-US" altLang="zh-TW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acceptable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Delete the EMPLOYEE with SSN=‘999887777’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(referential integrity: the tuple referenced by tuples in WORK_ON)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Delete the EMPLOYEE with SSN=‘333445555’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(referential integrity: the tuple referenced by tuples in EMPLOYEE, DEPARTMENT, WORKS_ON, and DEPENDENT)</a:t>
            </a:r>
            <a:endParaRPr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Options:</a:t>
            </a:r>
            <a:r>
              <a:rPr lang="en-US" altLang="zh-TW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reject</a:t>
            </a:r>
            <a:r>
              <a:rPr lang="en-US" altLang="zh-TW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the delete, attempt to cascade the deletion, modify the referencing attribute values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Relational model concepts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Less is more</a:t>
            </a:r>
            <a:endParaRPr lang="en-US" altLang="zh-TW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Everything is simple tables</a:t>
            </a:r>
            <a:endParaRPr lang="en-US" altLang="zh-TW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Initial problems with the relational model</a:t>
            </a:r>
            <a:endParaRPr lang="en-US" altLang="zh-TW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How to implement it efficiently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By 1975, satisfactory algorithms &amp; storage techniques had been invented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By 1985, relational approach hits the commercial big time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Modifying an attribute that is neither a primary key nor a foreign key usually causes no problems. (check domain)</a:t>
            </a:r>
          </a:p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Modifying a primary key is similar to deleting one tuple and inserting another in its place.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TW" dirty="0" smtClean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altLang="zh-TW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&lt;selection condition&gt;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(&lt;relation name&gt;)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TW" sz="2400" dirty="0" err="1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altLang="zh-TW" sz="20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DNO</a:t>
            </a:r>
            <a:r>
              <a:rPr lang="en-US" altLang="zh-TW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=4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(EMPLOYEE)</a:t>
            </a:r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TW" dirty="0" err="1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altLang="zh-TW" sz="20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SALARY</a:t>
            </a:r>
            <a:r>
              <a:rPr lang="en-US" altLang="zh-TW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&gt;30000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(EMPLOYEE)</a:t>
            </a:r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TW" dirty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altLang="zh-TW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(DNO=4 </a:t>
            </a:r>
            <a:r>
              <a:rPr lang="en-US" altLang="zh-TW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OR DNO=5) </a:t>
            </a:r>
            <a:r>
              <a:rPr lang="en-US" altLang="zh-TW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AND (SALARY&gt;30000)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(EMPLOYEE)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Select operation is commutative</a:t>
            </a:r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TW" sz="3200" dirty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altLang="zh-TW" sz="3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&lt;cond1&gt;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3200" dirty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altLang="zh-TW" sz="3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&lt;cond2&gt;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(R))=</a:t>
            </a:r>
            <a:r>
              <a:rPr lang="en-US" altLang="zh-TW" sz="3200" dirty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altLang="zh-TW" sz="3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&lt;cond2&gt;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3200" dirty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altLang="zh-TW" sz="3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&lt;cond1&gt;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(R))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TW" sz="3200" dirty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altLang="zh-TW" sz="3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&lt;cond1&gt;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3200" dirty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altLang="zh-TW" sz="3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&lt;cond2&gt;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(...(</a:t>
            </a:r>
            <a:r>
              <a:rPr lang="en-US" altLang="zh-TW" sz="3200" dirty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altLang="zh-TW" sz="3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TW" sz="32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condn</a:t>
            </a:r>
            <a:r>
              <a:rPr lang="en-US" altLang="zh-TW" sz="3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(R))=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zh-TW" sz="3200" dirty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altLang="zh-TW" sz="3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&lt;cond1&gt; AND &lt;cond2&gt; AND ... AND &lt;</a:t>
            </a:r>
            <a:r>
              <a:rPr lang="en-US" altLang="zh-TW" sz="32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condn</a:t>
            </a:r>
            <a:r>
              <a:rPr lang="en-US" altLang="zh-TW" sz="3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(R)</a:t>
            </a:r>
          </a:p>
        </p:txBody>
      </p:sp>
    </p:spTree>
    <p:extLst>
      <p:ext uri="{BB962C8B-B14F-4D97-AF65-F5344CB8AC3E}">
        <p14:creationId xmlns:p14="http://schemas.microsoft.com/office/powerpoint/2010/main" val="217281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Company</a:t>
            </a:r>
          </a:p>
        </p:txBody>
      </p:sp>
      <p:pic>
        <p:nvPicPr>
          <p:cNvPr id="5123" name="Picture 3" descr="d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1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610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756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72093" y="692696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dirty="0" smtClean="0">
                <a:latin typeface="Symbol" panose="05050102010706020507" pitchFamily="18" charset="2"/>
                <a:cs typeface="Arial" panose="020B0604020202020204" pitchFamily="34" charset="0"/>
              </a:rPr>
              <a:t>p</a:t>
            </a:r>
            <a:r>
              <a:rPr lang="en-US" altLang="zh-TW" sz="3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&lt;attribute list&gt;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(&lt;relation name&gt;)</a:t>
            </a:r>
          </a:p>
          <a:p>
            <a:pPr lvl="1" eaLnBrk="1" hangingPunct="1">
              <a:buFontTx/>
              <a:buNone/>
            </a:pPr>
            <a:endParaRPr lang="en-US" altLang="zh-TW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FontTx/>
              <a:buNone/>
            </a:pP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dirty="0" err="1" smtClean="0">
                <a:latin typeface="Symbol" panose="05050102010706020507" pitchFamily="18" charset="2"/>
                <a:cs typeface="Arial" panose="020B0604020202020204" pitchFamily="34" charset="0"/>
              </a:rPr>
              <a:t>p</a:t>
            </a:r>
            <a:r>
              <a:rPr lang="en-US" altLang="zh-TW" sz="32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LNAME,FNAME,SALARY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dirty="0" err="1" smtClean="0">
                <a:latin typeface="Symbol" panose="05050102010706020507" pitchFamily="18" charset="2"/>
                <a:cs typeface="Arial" panose="020B0604020202020204" pitchFamily="34" charset="0"/>
              </a:rPr>
              <a:t>p</a:t>
            </a:r>
            <a:r>
              <a:rPr lang="en-US" altLang="zh-TW" sz="32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SEX,SALARY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 eaLnBrk="1" hangingPunct="1">
              <a:buFontTx/>
              <a:buNone/>
            </a:pPr>
            <a:endParaRPr lang="en-US" altLang="zh-TW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TW" sz="3200" dirty="0" smtClean="0">
                <a:latin typeface="Symbol" panose="05050102010706020507" pitchFamily="18" charset="2"/>
                <a:cs typeface="Arial" panose="020B0604020202020204" pitchFamily="34" charset="0"/>
              </a:rPr>
              <a:t>p</a:t>
            </a:r>
            <a:r>
              <a:rPr lang="en-US" altLang="zh-TW" sz="3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&lt;list1&gt;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3200" dirty="0" smtClean="0">
                <a:latin typeface="Symbol" panose="05050102010706020507" pitchFamily="18" charset="2"/>
                <a:cs typeface="Arial" panose="020B0604020202020204" pitchFamily="34" charset="0"/>
              </a:rPr>
              <a:t>p</a:t>
            </a:r>
            <a:r>
              <a:rPr lang="en-US" altLang="zh-TW" sz="3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&lt;list2&gt;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(R))=</a:t>
            </a:r>
            <a:r>
              <a:rPr lang="en-US" altLang="zh-TW" sz="3200" dirty="0" smtClean="0">
                <a:latin typeface="Symbol" panose="05050102010706020507" pitchFamily="18" charset="2"/>
                <a:cs typeface="Arial" panose="020B0604020202020204" pitchFamily="34" charset="0"/>
              </a:rPr>
              <a:t>p</a:t>
            </a:r>
            <a:r>
              <a:rPr lang="en-US" altLang="zh-TW" sz="3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&lt;list1&gt;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(R)</a:t>
            </a:r>
          </a:p>
        </p:txBody>
      </p:sp>
    </p:spTree>
    <p:extLst>
      <p:ext uri="{BB962C8B-B14F-4D97-AF65-F5344CB8AC3E}">
        <p14:creationId xmlns:p14="http://schemas.microsoft.com/office/powerpoint/2010/main" val="31639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Sequences of operations and renaming of attributes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 err="1" smtClean="0">
                <a:latin typeface="Symbol" panose="05050102010706020507" pitchFamily="18" charset="2"/>
                <a:cs typeface="Arial" panose="020B0604020202020204" pitchFamily="34" charset="0"/>
              </a:rPr>
              <a:t>p</a:t>
            </a:r>
            <a:r>
              <a:rPr lang="en-US" altLang="zh-TW" sz="28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FNAME,LNAME,SALARY</a:t>
            </a: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800" dirty="0" err="1" smtClean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altLang="zh-TW" sz="28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DNO</a:t>
            </a:r>
            <a:r>
              <a:rPr lang="en-US" altLang="zh-TW" sz="2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=5</a:t>
            </a: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(EMPLOYEE))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zh-TW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Monotype Sorts" pitchFamily="2" charset="2"/>
              <a:buNone/>
            </a:pPr>
            <a:endParaRPr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TEMP </a:t>
            </a: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</a:t>
            </a: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 err="1" smtClean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altLang="zh-TW" sz="28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DNO</a:t>
            </a:r>
            <a:r>
              <a:rPr lang="en-US" altLang="zh-TW" sz="2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=5</a:t>
            </a: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(EMPLOYEE)</a:t>
            </a:r>
          </a:p>
          <a:p>
            <a:pPr>
              <a:buNone/>
            </a:pP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R(FIRSTNAME,LASTNAME,SALARY)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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Symbol" panose="05050102010706020507" pitchFamily="18" charset="2"/>
                <a:cs typeface="Arial" panose="020B0604020202020204" pitchFamily="34" charset="0"/>
              </a:rPr>
              <a:t>p</a:t>
            </a:r>
            <a:r>
              <a:rPr lang="en-US" altLang="zh-TW" sz="20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FNAME,LNAME,SALARY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(TEMP)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zh-TW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Monotype Sorts" pitchFamily="2" charset="2"/>
              <a:buNone/>
            </a:pPr>
            <a:endParaRPr lang="en-US" altLang="zh-TW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Monotype Sorts" pitchFamily="2" charset="2"/>
              <a:buNone/>
            </a:pPr>
            <a:endParaRPr lang="en-US" altLang="zh-TW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93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2412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295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Set theoretic operations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Two relations R(A</a:t>
            </a:r>
            <a:r>
              <a:rPr lang="en-US" altLang="zh-TW" sz="3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,A</a:t>
            </a:r>
            <a:r>
              <a:rPr lang="en-US" altLang="zh-TW" sz="3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,...,A</a:t>
            </a:r>
            <a:r>
              <a:rPr lang="en-US" altLang="zh-TW" sz="3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TW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) and S(B</a:t>
            </a:r>
            <a:r>
              <a:rPr lang="en-US" altLang="zh-TW" sz="3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,B</a:t>
            </a:r>
            <a:r>
              <a:rPr lang="en-US" altLang="zh-TW" sz="3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,...,</a:t>
            </a:r>
            <a:r>
              <a:rPr lang="en-US" altLang="zh-TW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TW" sz="30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TW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) are said to be </a:t>
            </a:r>
            <a:r>
              <a:rPr lang="en-US" altLang="zh-TW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union compatible</a:t>
            </a:r>
            <a:r>
              <a:rPr lang="en-US" altLang="zh-TW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if they have the same degree n, and if </a:t>
            </a:r>
            <a:r>
              <a:rPr lang="en-US" altLang="zh-TW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r>
              <a:rPr lang="en-US" altLang="zh-TW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altLang="zh-TW" sz="3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TW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)=</a:t>
            </a:r>
            <a:r>
              <a:rPr lang="en-US" altLang="zh-TW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r>
              <a:rPr lang="en-US" altLang="zh-TW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(B</a:t>
            </a:r>
            <a:r>
              <a:rPr lang="en-US" altLang="zh-TW" sz="3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TW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), for 1</a:t>
            </a:r>
            <a:r>
              <a:rPr lang="en-US" altLang="zh-TW" sz="3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TW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TW" sz="3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TW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Union (R</a:t>
            </a: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</a:t>
            </a: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S)</a:t>
            </a:r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Intersection (R</a:t>
            </a: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</a:t>
            </a: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S)</a:t>
            </a:r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Difference (R</a:t>
            </a: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Cartesian product (R×S)</a:t>
            </a:r>
          </a:p>
        </p:txBody>
      </p:sp>
    </p:spTree>
    <p:extLst>
      <p:ext uri="{BB962C8B-B14F-4D97-AF65-F5344CB8AC3E}">
        <p14:creationId xmlns:p14="http://schemas.microsoft.com/office/powerpoint/2010/main" val="145312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 descr="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738"/>
            <a:ext cx="9144000" cy="63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085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Cartesian product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Retrieve for each female employee a list of the names of her dependents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FEMALE_EMPS</a:t>
            </a:r>
            <a:r>
              <a:rPr lang="en-US" altLang="zh-TW" sz="2400" dirty="0" err="1" smtClean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</a:t>
            </a:r>
            <a:r>
              <a:rPr lang="en-US" altLang="zh-TW" sz="2400" dirty="0" err="1" smtClean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altLang="zh-TW" sz="2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SEX</a:t>
            </a:r>
            <a:r>
              <a:rPr lang="en-US" altLang="zh-TW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=F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(EMPLOYEE)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EMPNAMES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</a:t>
            </a:r>
            <a:r>
              <a:rPr lang="en-US" altLang="zh-TW" sz="2400" dirty="0" err="1" smtClean="0">
                <a:latin typeface="Symbol" panose="05050102010706020507" pitchFamily="18" charset="2"/>
                <a:cs typeface="Arial" panose="020B0604020202020204" pitchFamily="34" charset="0"/>
                <a:sym typeface="Symbol" pitchFamily="18" charset="2"/>
              </a:rPr>
              <a:t>p</a:t>
            </a:r>
            <a:r>
              <a:rPr lang="en-US" altLang="zh-TW" sz="2400" baseline="-25000" dirty="0" err="1" smtClean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FNAME</a:t>
            </a:r>
            <a:r>
              <a:rPr lang="en-US" altLang="zh-TW" sz="2400" baseline="-25000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,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lang="en-US" altLang="zh-TW" sz="2400" baseline="-25000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LNAME,SSN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(FEMALE_EMPS)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EMP_DEPENDENTS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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EMPNAMES DEPENDENT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ACTUAL_DEPENDENTS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</a:t>
            </a:r>
            <a:r>
              <a:rPr lang="en-US" altLang="zh-TW" dirty="0" err="1" smtClean="0">
                <a:latin typeface="Symbol" panose="05050102010706020507" pitchFamily="18" charset="2"/>
                <a:cs typeface="Arial" panose="020B0604020202020204" pitchFamily="34" charset="0"/>
                <a:sym typeface="Symbol" pitchFamily="18" charset="2"/>
              </a:rPr>
              <a:t>s</a:t>
            </a:r>
            <a:r>
              <a:rPr lang="en-US" altLang="zh-TW" sz="2400" baseline="-25000" dirty="0" err="1" smtClean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SSN</a:t>
            </a:r>
            <a:r>
              <a:rPr lang="en-US" altLang="zh-TW" sz="2400" baseline="-25000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=ESSN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(EMP_DEPENDENTS)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RESULT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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lang="en-US" altLang="zh-TW" sz="2400" dirty="0" err="1" smtClean="0">
                <a:latin typeface="Symbol" panose="05050102010706020507" pitchFamily="18" charset="2"/>
                <a:cs typeface="Arial" panose="020B0604020202020204" pitchFamily="34" charset="0"/>
                <a:sym typeface="Symbol" pitchFamily="18" charset="2"/>
              </a:rPr>
              <a:t>p</a:t>
            </a:r>
            <a:r>
              <a:rPr lang="en-US" altLang="zh-TW" sz="2400" baseline="-25000" dirty="0" err="1" smtClean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FNAME,LNAME,DEPENDENT_NAME</a:t>
            </a:r>
            <a:r>
              <a:rPr lang="en-US" altLang="zh-TW" sz="2100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(ACTUAL_DEPENDENTS)</a:t>
            </a:r>
          </a:p>
        </p:txBody>
      </p:sp>
    </p:spTree>
    <p:extLst>
      <p:ext uri="{BB962C8B-B14F-4D97-AF65-F5344CB8AC3E}">
        <p14:creationId xmlns:p14="http://schemas.microsoft.com/office/powerpoint/2010/main" val="64187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Selling points of the relational approach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</a:p>
          <a:p>
            <a:pPr eaLnBrk="1" hangingPunct="1"/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Clean, solid theoretical foundation</a:t>
            </a:r>
          </a:p>
          <a:p>
            <a:pPr eaLnBrk="1" hangingPunct="1"/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Data independence: details of storage are hidden</a:t>
            </a:r>
          </a:p>
          <a:p>
            <a:pPr eaLnBrk="1" hangingPunct="1"/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Relatively easy to write new applications</a:t>
            </a:r>
          </a:p>
          <a:p>
            <a:pPr eaLnBrk="1" hangingPunct="1"/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Non-procedural language for queries and updates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950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Given two relations R(A</a:t>
            </a:r>
            <a:r>
              <a:rPr lang="en-US" altLang="zh-TW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,A</a:t>
            </a:r>
            <a:r>
              <a:rPr lang="en-US" altLang="zh-TW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,...,A</a:t>
            </a:r>
            <a:r>
              <a:rPr lang="en-US" altLang="zh-TW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) and S(B</a:t>
            </a:r>
            <a:r>
              <a:rPr lang="en-US" altLang="zh-TW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,B</a:t>
            </a:r>
            <a:r>
              <a:rPr lang="en-US" altLang="zh-TW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,...,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TW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</a:p>
          <a:p>
            <a:pPr marL="0" indent="0" eaLnBrk="1" hangingPunct="1">
              <a:buNone/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  R      </a:t>
            </a:r>
            <a:r>
              <a:rPr lang="en-US" altLang="zh-TW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&lt;join condition&gt;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S = Q(A</a:t>
            </a:r>
            <a:r>
              <a:rPr lang="en-US" altLang="zh-TW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,A</a:t>
            </a:r>
            <a:r>
              <a:rPr lang="en-US" altLang="zh-TW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,...,A</a:t>
            </a:r>
            <a:r>
              <a:rPr lang="en-US" altLang="zh-TW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, B</a:t>
            </a:r>
            <a:r>
              <a:rPr lang="en-US" altLang="zh-TW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,B</a:t>
            </a:r>
            <a:r>
              <a:rPr lang="en-US" altLang="zh-TW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,...,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TW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0" indent="0" eaLnBrk="1" hangingPunct="1">
              <a:buNone/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  where the tuples in Q satisfy the join condition.</a:t>
            </a:r>
          </a:p>
          <a:p>
            <a:r>
              <a:rPr lang="en-US" altLang="zh-TW" b="1" dirty="0" smtClean="0">
                <a:latin typeface="Symbol" panose="05050102010706020507" pitchFamily="18" charset="2"/>
                <a:cs typeface="Arial" panose="020B0604020202020204" pitchFamily="34" charset="0"/>
              </a:rPr>
              <a:t>Q</a:t>
            </a: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-join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altLang="zh-TW" b="1" dirty="0">
                <a:latin typeface="Symbol" panose="05050102010706020507" pitchFamily="18" charset="2"/>
                <a:cs typeface="Arial" panose="020B0604020202020204" pitchFamily="34" charset="0"/>
              </a:rPr>
              <a:t>Q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B, where </a:t>
            </a:r>
            <a:r>
              <a:rPr lang="en-US" altLang="zh-TW" b="1" dirty="0">
                <a:latin typeface="Symbol" panose="05050102010706020507" pitchFamily="18" charset="2"/>
                <a:cs typeface="Arial" panose="020B0604020202020204" pitchFamily="34" charset="0"/>
              </a:rPr>
              <a:t>Q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can be =,&lt;,</a:t>
            </a:r>
            <a:r>
              <a:rPr lang="en-US" altLang="zh-TW" u="sng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,&gt;,</a:t>
            </a:r>
            <a:r>
              <a:rPr lang="en-US" altLang="zh-TW" u="sng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,&lt;&gt;</a:t>
            </a:r>
          </a:p>
          <a:p>
            <a:pPr eaLnBrk="1" hangingPunct="1"/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Natural join (*)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requires that the two join attributes have the same name.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1115616" y="2492896"/>
            <a:ext cx="360040" cy="267717"/>
            <a:chOff x="2692" y="1653"/>
            <a:chExt cx="176" cy="89"/>
          </a:xfrm>
        </p:grpSpPr>
        <p:sp>
          <p:nvSpPr>
            <p:cNvPr id="15365" name="AutoShape 5"/>
            <p:cNvSpPr>
              <a:spLocks noChangeArrowheads="1"/>
            </p:cNvSpPr>
            <p:nvPr/>
          </p:nvSpPr>
          <p:spPr bwMode="auto">
            <a:xfrm rot="-5460000">
              <a:off x="2779" y="1654"/>
              <a:ext cx="89" cy="88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66" name="AutoShape 6"/>
            <p:cNvSpPr>
              <a:spLocks noChangeArrowheads="1"/>
            </p:cNvSpPr>
            <p:nvPr/>
          </p:nvSpPr>
          <p:spPr bwMode="auto">
            <a:xfrm rot="5340000">
              <a:off x="2692" y="1654"/>
              <a:ext cx="87" cy="88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799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2400"/>
            <a:ext cx="9144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Example of the join operation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Retrieve the name of the manager of each department</a:t>
            </a:r>
          </a:p>
          <a:p>
            <a:pPr lvl="1" eaLnBrk="1" hangingPunct="1">
              <a:buFontTx/>
              <a:buNone/>
            </a:pP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DEPT_MGR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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DEPARTMENT     </a:t>
            </a:r>
            <a:r>
              <a:rPr lang="en-US" altLang="zh-TW" sz="2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MGRSSN=SSN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EMPLOYEE</a:t>
            </a:r>
          </a:p>
          <a:p>
            <a:pPr lvl="1" eaLnBrk="1" hangingPunct="1">
              <a:buFontTx/>
              <a:buNone/>
            </a:pP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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dirty="0" err="1" smtClean="0">
                <a:latin typeface="Symbol" panose="05050102010706020507" pitchFamily="18" charset="2"/>
                <a:cs typeface="Arial" panose="020B0604020202020204" pitchFamily="34" charset="0"/>
              </a:rPr>
              <a:t>p</a:t>
            </a:r>
            <a:r>
              <a:rPr lang="en-US" altLang="zh-TW" sz="22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DNAME,LNAME</a:t>
            </a:r>
            <a:r>
              <a:rPr lang="en-US" altLang="zh-TW" sz="2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, FNAME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(DEPT_MGR)</a:t>
            </a:r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389" name="Group 5"/>
          <p:cNvGrpSpPr>
            <a:grpSpLocks/>
          </p:cNvGrpSpPr>
          <p:nvPr/>
        </p:nvGrpSpPr>
        <p:grpSpPr bwMode="auto">
          <a:xfrm>
            <a:off x="4788024" y="2924944"/>
            <a:ext cx="258763" cy="141288"/>
            <a:chOff x="2692" y="1653"/>
            <a:chExt cx="176" cy="89"/>
          </a:xfrm>
        </p:grpSpPr>
        <p:sp>
          <p:nvSpPr>
            <p:cNvPr id="16390" name="AutoShape 6"/>
            <p:cNvSpPr>
              <a:spLocks noChangeArrowheads="1"/>
            </p:cNvSpPr>
            <p:nvPr/>
          </p:nvSpPr>
          <p:spPr bwMode="auto">
            <a:xfrm rot="-5460000">
              <a:off x="2779" y="1654"/>
              <a:ext cx="89" cy="88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391" name="AutoShape 7"/>
            <p:cNvSpPr>
              <a:spLocks noChangeArrowheads="1"/>
            </p:cNvSpPr>
            <p:nvPr/>
          </p:nvSpPr>
          <p:spPr bwMode="auto">
            <a:xfrm rot="5340000">
              <a:off x="2692" y="1654"/>
              <a:ext cx="87" cy="88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121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626498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Example of the natural join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7650"/>
            <a:ext cx="8147248" cy="60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natural join requires that the two join attributes have the same name in both relations.</a:t>
            </a:r>
          </a:p>
        </p:txBody>
      </p:sp>
      <p:pic>
        <p:nvPicPr>
          <p:cNvPr id="17412" name="Picture 4" descr="d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9400"/>
            <a:ext cx="9144000" cy="347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457200" y="4495800"/>
            <a:ext cx="910574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PROJ_DEPT</a:t>
            </a:r>
            <a:r>
              <a:rPr lang="en-US" altLang="zh-TW" sz="16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</a:t>
            </a:r>
            <a:r>
              <a:rPr lang="en-US" altLang="zh-TW" sz="16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PROJECT*DEPT;     DEPT_LOCS </a:t>
            </a:r>
            <a:r>
              <a:rPr lang="en-US" altLang="zh-TW" sz="16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</a:t>
            </a:r>
            <a:r>
              <a:rPr lang="en-US" altLang="zh-TW" sz="16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DEPARTMENT*DEPT_LOCATIONS</a:t>
            </a:r>
          </a:p>
        </p:txBody>
      </p:sp>
    </p:spTree>
    <p:extLst>
      <p:ext uri="{BB962C8B-B14F-4D97-AF65-F5344CB8AC3E}">
        <p14:creationId xmlns:p14="http://schemas.microsoft.com/office/powerpoint/2010/main" val="133889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en-US" altLang="zh-TW" dirty="0" smtClean="0"/>
              <a:t> set of relational algebra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s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p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 </a:t>
            </a:r>
            <a:r>
              <a:rPr lang="en-US" altLang="zh-TW" b="1" dirty="0" smtClean="0">
                <a:sym typeface="Symbol" pitchFamily="18" charset="2"/>
              </a:rPr>
              <a:t></a:t>
            </a:r>
            <a:endParaRPr lang="en-US" altLang="zh-TW" b="1" dirty="0" smtClean="0"/>
          </a:p>
          <a:p>
            <a:pPr eaLnBrk="1" hangingPunct="1"/>
            <a:r>
              <a:rPr lang="en-US" altLang="zh-TW" dirty="0" smtClean="0"/>
              <a:t> </a:t>
            </a:r>
            <a:r>
              <a:rPr lang="en-US" altLang="zh-TW" dirty="0" smtClean="0">
                <a:sym typeface="Symbol" panose="05050102010706020507" pitchFamily="18" charset="2"/>
              </a:rPr>
              <a:t>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 </a:t>
            </a:r>
            <a:r>
              <a:rPr lang="en-US" altLang="zh-TW" b="1" dirty="0" smtClean="0">
                <a:sym typeface="Symbol" pitchFamily="18" charset="2"/>
              </a:rPr>
              <a:t>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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S=(R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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S)</a:t>
            </a:r>
            <a:r>
              <a:rPr lang="en-US" altLang="zh-TW" dirty="0">
                <a:sym typeface="Symbol" panose="05050102010706020507" pitchFamily="18" charset="2"/>
              </a:rPr>
              <a:t> 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((R</a:t>
            </a:r>
            <a:r>
              <a:rPr lang="en-US" altLang="zh-TW" dirty="0">
                <a:sym typeface="Symbol" panose="05050102010706020507" pitchFamily="18" charset="2"/>
              </a:rPr>
              <a:t> 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S)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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(S</a:t>
            </a:r>
            <a:r>
              <a:rPr lang="en-US" altLang="zh-TW" dirty="0">
                <a:sym typeface="Symbol" panose="05050102010706020507" pitchFamily="18" charset="2"/>
              </a:rPr>
              <a:t> 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R))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	R    </a:t>
            </a:r>
            <a:r>
              <a:rPr lang="en-US" altLang="zh-TW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&lt;join condition&gt;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S = </a:t>
            </a:r>
            <a:r>
              <a:rPr lang="en-US" altLang="zh-TW" dirty="0" smtClean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altLang="zh-TW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&lt;condition&gt;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(R×S) 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1115616" y="4941168"/>
            <a:ext cx="255588" cy="141288"/>
            <a:chOff x="1012" y="3501"/>
            <a:chExt cx="176" cy="89"/>
          </a:xfrm>
        </p:grpSpPr>
        <p:sp>
          <p:nvSpPr>
            <p:cNvPr id="18437" name="AutoShape 5"/>
            <p:cNvSpPr>
              <a:spLocks noChangeArrowheads="1"/>
            </p:cNvSpPr>
            <p:nvPr/>
          </p:nvSpPr>
          <p:spPr bwMode="auto">
            <a:xfrm rot="-5460000">
              <a:off x="1099" y="3502"/>
              <a:ext cx="89" cy="88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38" name="AutoShape 6"/>
            <p:cNvSpPr>
              <a:spLocks noChangeArrowheads="1"/>
            </p:cNvSpPr>
            <p:nvPr/>
          </p:nvSpPr>
          <p:spPr bwMode="auto">
            <a:xfrm rot="5340000">
              <a:off x="1012" y="3502"/>
              <a:ext cx="88" cy="88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252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 descr="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5435600" y="1268413"/>
            <a:ext cx="31686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Division </a:t>
            </a:r>
            <a:r>
              <a:rPr lang="en-US" altLang="zh-TW" sz="4400" dirty="0">
                <a:latin typeface="Arial" panose="020B0604020202020204" pitchFamily="34" charset="0"/>
                <a:cs typeface="Arial" panose="020B0604020202020204" pitchFamily="34" charset="0"/>
              </a:rPr>
              <a:t>÷ </a:t>
            </a:r>
          </a:p>
        </p:txBody>
      </p:sp>
    </p:spTree>
    <p:extLst>
      <p:ext uri="{BB962C8B-B14F-4D97-AF65-F5344CB8AC3E}">
        <p14:creationId xmlns:p14="http://schemas.microsoft.com/office/powerpoint/2010/main" val="31313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ivision operation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8840"/>
            <a:ext cx="8305800" cy="4114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Retrieve the names of employees who work on all the projects that John Smith works on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SMITH</a:t>
            </a: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</a:t>
            </a:r>
            <a:r>
              <a:rPr lang="en-US" altLang="zh-TW" sz="2800" dirty="0" err="1" smtClean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altLang="zh-TW" sz="28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altLang="zh-TW" sz="2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=‘John’ and LNAME=‘Smith’</a:t>
            </a: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(EMPLOYEE)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SMITH_PNOS </a:t>
            </a: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</a:t>
            </a:r>
            <a:r>
              <a:rPr lang="en-US" altLang="zh-TW" sz="2400" dirty="0" err="1" smtClean="0">
                <a:latin typeface="Symbol" panose="05050102010706020507" pitchFamily="18" charset="2"/>
                <a:cs typeface="Arial" panose="020B0604020202020204" pitchFamily="34" charset="0"/>
              </a:rPr>
              <a:t>p</a:t>
            </a:r>
            <a:r>
              <a:rPr lang="en-US" altLang="zh-TW" sz="28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PNO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(WORKS_ON        </a:t>
            </a:r>
            <a:r>
              <a:rPr lang="en-US" altLang="zh-TW" sz="2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ESSN=SSN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SMITH)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SSN_PNOS </a:t>
            </a: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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err="1" smtClean="0">
                <a:latin typeface="Symbol" panose="05050102010706020507" pitchFamily="18" charset="2"/>
                <a:cs typeface="Arial" panose="020B0604020202020204" pitchFamily="34" charset="0"/>
              </a:rPr>
              <a:t>p</a:t>
            </a:r>
            <a:r>
              <a:rPr lang="en-US" altLang="zh-TW" sz="28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ESSN,PNO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(WORKS_ON)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SSNS(SSN) </a:t>
            </a: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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SSN_PNOS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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SMITH_PNOS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RESULT </a:t>
            </a: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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err="1" smtClean="0">
                <a:latin typeface="Symbol" panose="05050102010706020507" pitchFamily="18" charset="2"/>
                <a:cs typeface="Arial" panose="020B0604020202020204" pitchFamily="34" charset="0"/>
              </a:rPr>
              <a:t>p</a:t>
            </a:r>
            <a:r>
              <a:rPr lang="en-US" altLang="zh-TW" sz="28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FNAME,LNAME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(SSNS*EMPLOYEE)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5796136" y="3573016"/>
            <a:ext cx="258763" cy="141288"/>
            <a:chOff x="2692" y="1653"/>
            <a:chExt cx="176" cy="89"/>
          </a:xfrm>
        </p:grpSpPr>
        <p:sp>
          <p:nvSpPr>
            <p:cNvPr id="20485" name="AutoShape 5"/>
            <p:cNvSpPr>
              <a:spLocks noChangeArrowheads="1"/>
            </p:cNvSpPr>
            <p:nvPr/>
          </p:nvSpPr>
          <p:spPr bwMode="auto">
            <a:xfrm rot="-5460000">
              <a:off x="2779" y="1654"/>
              <a:ext cx="89" cy="88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486" name="AutoShape 6"/>
            <p:cNvSpPr>
              <a:spLocks noChangeArrowheads="1"/>
            </p:cNvSpPr>
            <p:nvPr/>
          </p:nvSpPr>
          <p:spPr bwMode="auto">
            <a:xfrm rot="5340000">
              <a:off x="2692" y="1654"/>
              <a:ext cx="87" cy="88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055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/>
              <a:t>Aggregate functions</a:t>
            </a:r>
            <a:endParaRPr lang="en-US" altLang="zh-TW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60848"/>
            <a:ext cx="8229600" cy="4389437"/>
          </a:xfrm>
          <a:noFill/>
        </p:spPr>
        <p:txBody>
          <a:bodyPr/>
          <a:lstStyle/>
          <a:p>
            <a:pPr eaLnBrk="1" hangingPunct="1"/>
            <a:r>
              <a:rPr lang="en-US" altLang="zh-TW" sz="2800" dirty="0" smtClean="0"/>
              <a:t>Sum</a:t>
            </a:r>
          </a:p>
          <a:p>
            <a:pPr eaLnBrk="1" hangingPunct="1"/>
            <a:r>
              <a:rPr lang="en-US" altLang="zh-TW" sz="2800" dirty="0" smtClean="0"/>
              <a:t>Average</a:t>
            </a:r>
          </a:p>
          <a:p>
            <a:pPr eaLnBrk="1" hangingPunct="1"/>
            <a:r>
              <a:rPr lang="en-US" altLang="zh-TW" sz="2800" dirty="0" smtClean="0"/>
              <a:t>Maximum</a:t>
            </a:r>
          </a:p>
          <a:p>
            <a:pPr eaLnBrk="1" hangingPunct="1"/>
            <a:r>
              <a:rPr lang="en-US" altLang="zh-TW" sz="2800" dirty="0" smtClean="0"/>
              <a:t>Minimum</a:t>
            </a:r>
          </a:p>
          <a:p>
            <a:pPr eaLnBrk="1" hangingPunct="1"/>
            <a:r>
              <a:rPr lang="en-US" altLang="zh-TW" sz="2800" dirty="0" smtClean="0"/>
              <a:t>Count</a:t>
            </a:r>
          </a:p>
        </p:txBody>
      </p:sp>
    </p:spTree>
    <p:extLst>
      <p:ext uri="{BB962C8B-B14F-4D97-AF65-F5344CB8AC3E}">
        <p14:creationId xmlns:p14="http://schemas.microsoft.com/office/powerpoint/2010/main" val="421951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" descr="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63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Example query 1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952625"/>
            <a:ext cx="8138864" cy="1219200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Retrieve the names and addresses of all employees who work for the ‘Research’ department.</a:t>
            </a:r>
          </a:p>
        </p:txBody>
      </p:sp>
      <p:pic>
        <p:nvPicPr>
          <p:cNvPr id="64516" name="Picture 4" descr="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76600"/>
            <a:ext cx="79248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620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/>
              <a:t>Problems with the relational approach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The world is NOT simple tables</a:t>
            </a:r>
          </a:p>
          <a:p>
            <a:pPr lvl="1"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Missing information</a:t>
            </a:r>
          </a:p>
          <a:p>
            <a:pPr lvl="1"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Complex data types</a:t>
            </a:r>
          </a:p>
          <a:p>
            <a:pPr lvl="1"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Additional data semantics (What behavior is reasonable)</a:t>
            </a:r>
          </a:p>
          <a:p>
            <a:pPr lvl="1"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Awkward for some types of data</a:t>
            </a:r>
          </a:p>
          <a:p>
            <a:pPr lvl="1"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Awkward interface with traditional programming languages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Example query 2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526" y="1916832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Find the names of employees who work on all the projects controlled by department number 5.</a:t>
            </a:r>
          </a:p>
        </p:txBody>
      </p:sp>
      <p:pic>
        <p:nvPicPr>
          <p:cNvPr id="66564" name="Picture 4" descr="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33" y="3284984"/>
            <a:ext cx="789146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357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Company</a:t>
            </a:r>
          </a:p>
        </p:txBody>
      </p:sp>
      <p:pic>
        <p:nvPicPr>
          <p:cNvPr id="5123" name="Picture 3" descr="d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1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544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Example query 3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90725"/>
            <a:ext cx="77724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List the names of all employees with two or more dependents.</a:t>
            </a:r>
          </a:p>
        </p:txBody>
      </p:sp>
      <p:pic>
        <p:nvPicPr>
          <p:cNvPr id="68612" name="Picture 4" descr="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" y="3125372"/>
            <a:ext cx="793908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758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Example query 4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8410" y="1952625"/>
            <a:ext cx="77724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Retrieve the names of employees who have no dependents.</a:t>
            </a:r>
          </a:p>
        </p:txBody>
      </p:sp>
      <p:pic>
        <p:nvPicPr>
          <p:cNvPr id="69636" name="Picture 4" descr="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0" y="3048000"/>
            <a:ext cx="80010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488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Example query 5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26388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List the names of managers who have at least one dependent.</a:t>
            </a:r>
          </a:p>
        </p:txBody>
      </p:sp>
      <p:pic>
        <p:nvPicPr>
          <p:cNvPr id="70660" name="Picture 4" descr="d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24944"/>
            <a:ext cx="828198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14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Relational data model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What is a “</a:t>
            </a: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model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”?</a:t>
            </a:r>
          </a:p>
          <a:p>
            <a:pPr lvl="1"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A notation for describing data</a:t>
            </a:r>
          </a:p>
          <a:p>
            <a:pPr lvl="1"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A set of operations used to manipulate that data</a:t>
            </a:r>
          </a:p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is a set of atomic values</a:t>
            </a:r>
          </a:p>
          <a:p>
            <a:pPr lvl="1" eaLnBrk="1" hangingPunct="1"/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Phone_number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: a set of 7-digit number valid within a particular area code</a:t>
            </a:r>
          </a:p>
          <a:p>
            <a:pPr lvl="1" eaLnBrk="1" hangingPunct="1"/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Employee_ages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: possible ages of employees of a company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Relations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is a finite subset of the Cartesian product of a list of domains.</a:t>
            </a:r>
          </a:p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relation schema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R, denoted by R(A</a:t>
            </a:r>
            <a:r>
              <a:rPr lang="en-US" altLang="zh-TW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,A</a:t>
            </a:r>
            <a:r>
              <a:rPr lang="en-US" altLang="zh-TW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, ..., A</a:t>
            </a:r>
            <a:r>
              <a:rPr lang="en-US" altLang="zh-TW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), where R is a relation name.</a:t>
            </a:r>
          </a:p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altLang="zh-TW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is the name of a role played by some domain D. D is called the domain of A</a:t>
            </a:r>
            <a:r>
              <a:rPr lang="en-US" altLang="zh-TW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and is denoted by 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altLang="zh-TW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1" eaLnBrk="1" hangingPunct="1">
              <a:buFontTx/>
              <a:buNone/>
            </a:pPr>
            <a:endParaRPr lang="en-US" altLang="zh-TW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FontTx/>
              <a:buNone/>
            </a:pPr>
            <a:r>
              <a:rPr lang="en-US" altLang="zh-TW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STUDENT(</a:t>
            </a:r>
            <a:r>
              <a:rPr lang="en-US" altLang="zh-TW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Name,SSN,HomePhone,Address,OfficePhone,Age,GPA</a:t>
            </a:r>
            <a:r>
              <a:rPr lang="en-US" altLang="zh-TW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The attributes and tuples of a relation STUDENT</a:t>
            </a:r>
          </a:p>
        </p:txBody>
      </p:sp>
      <p:pic>
        <p:nvPicPr>
          <p:cNvPr id="1024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988840"/>
            <a:ext cx="7920038" cy="4319884"/>
          </a:xfr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Characteristics of relations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Ordering of tuples in a relation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No order among tuples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No preference for one logical ordering over another</a:t>
            </a:r>
            <a:endParaRPr lang="en-US" altLang="zh-TW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Ordering of values within a tuple, and alternative definition of relation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Values in the tuples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Each value in a tuple is an atomic value.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Composite and multivalued attributes are not allowed.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Interpretation of a relation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Relational constraints and relational database schemas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916832"/>
            <a:ext cx="7772400" cy="4114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Domain constraints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Each attribute must be an atomic value.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Key constraints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All tuples in a relation must be distinct.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 relation schema may have more than one key. In this case, each of the keys is called a </a:t>
            </a:r>
            <a:r>
              <a:rPr lang="en-US" altLang="zh-TW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candidate key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One of the candidate keys may be designated as the </a:t>
            </a:r>
            <a:r>
              <a:rPr lang="en-US" altLang="zh-TW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primary key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Big data</Template>
  <TotalTime>939</TotalTime>
  <Words>1531</Words>
  <Application>Microsoft Office PowerPoint</Application>
  <PresentationFormat>如螢幕大小 (4:3)</PresentationFormat>
  <Paragraphs>195</Paragraphs>
  <Slides>44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6" baseType="lpstr">
      <vt:lpstr>Monotype Sorts</vt:lpstr>
      <vt:lpstr>ＭＳ Ｐゴシック</vt:lpstr>
      <vt:lpstr>微軟正黑體</vt:lpstr>
      <vt:lpstr>新細明體</vt:lpstr>
      <vt:lpstr>Arial</vt:lpstr>
      <vt:lpstr>Calibri</vt:lpstr>
      <vt:lpstr>Constantia</vt:lpstr>
      <vt:lpstr>Symbol</vt:lpstr>
      <vt:lpstr>Times New Roman</vt:lpstr>
      <vt:lpstr>Wingdings</vt:lpstr>
      <vt:lpstr>Wingdings 2</vt:lpstr>
      <vt:lpstr>流線</vt:lpstr>
      <vt:lpstr>Relational Model</vt:lpstr>
      <vt:lpstr>Relational model concepts</vt:lpstr>
      <vt:lpstr>Selling points of the relational approach</vt:lpstr>
      <vt:lpstr>Problems with the relational approach</vt:lpstr>
      <vt:lpstr>Relational data model</vt:lpstr>
      <vt:lpstr>Relations</vt:lpstr>
      <vt:lpstr>The attributes and tuples of a relation STUDENT</vt:lpstr>
      <vt:lpstr>Characteristics of relations</vt:lpstr>
      <vt:lpstr>Relational constraints and relational database schemas</vt:lpstr>
      <vt:lpstr>CAR relation with two candidate keys: LicenseNumber and EngineSerialNumber</vt:lpstr>
      <vt:lpstr>Relational databases and relational database schemas</vt:lpstr>
      <vt:lpstr>PowerPoint 簡報</vt:lpstr>
      <vt:lpstr>Company</vt:lpstr>
      <vt:lpstr>Entity integrity and referential integrity constraints</vt:lpstr>
      <vt:lpstr>Foreign keys and semantic integrity constraints</vt:lpstr>
      <vt:lpstr>PowerPoint 簡報</vt:lpstr>
      <vt:lpstr>Update operations on relations</vt:lpstr>
      <vt:lpstr>Insert (cont’d)</vt:lpstr>
      <vt:lpstr>Delete</vt:lpstr>
      <vt:lpstr>Update</vt:lpstr>
      <vt:lpstr>Select</vt:lpstr>
      <vt:lpstr>Company</vt:lpstr>
      <vt:lpstr>PowerPoint 簡報</vt:lpstr>
      <vt:lpstr>Project</vt:lpstr>
      <vt:lpstr>Sequences of operations and renaming of attributes</vt:lpstr>
      <vt:lpstr>PowerPoint 簡報</vt:lpstr>
      <vt:lpstr>Set theoretic operations</vt:lpstr>
      <vt:lpstr>PowerPoint 簡報</vt:lpstr>
      <vt:lpstr>Cartesian product</vt:lpstr>
      <vt:lpstr>PowerPoint 簡報</vt:lpstr>
      <vt:lpstr>Join</vt:lpstr>
      <vt:lpstr>Example of the join operation</vt:lpstr>
      <vt:lpstr>Example of the natural join</vt:lpstr>
      <vt:lpstr>Complete set of relational algebra</vt:lpstr>
      <vt:lpstr>PowerPoint 簡報</vt:lpstr>
      <vt:lpstr>Division operation</vt:lpstr>
      <vt:lpstr>Aggregate functions</vt:lpstr>
      <vt:lpstr>PowerPoint 簡報</vt:lpstr>
      <vt:lpstr>Example query 1</vt:lpstr>
      <vt:lpstr>Example query 2</vt:lpstr>
      <vt:lpstr>Company</vt:lpstr>
      <vt:lpstr>Example query 3</vt:lpstr>
      <vt:lpstr>Example query 4</vt:lpstr>
      <vt:lpstr>Example query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沒有投影片標題</dc:title>
  <dc:creator>Anthony J.T. Lee</dc:creator>
  <cp:lastModifiedBy>Tony Lee</cp:lastModifiedBy>
  <cp:revision>117</cp:revision>
  <cp:lastPrinted>1996-09-26T02:21:10Z</cp:lastPrinted>
  <dcterms:created xsi:type="dcterms:W3CDTF">1995-06-17T23:31:02Z</dcterms:created>
  <dcterms:modified xsi:type="dcterms:W3CDTF">2019-09-17T07:57:34Z</dcterms:modified>
</cp:coreProperties>
</file>