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44"/>
  </p:notesMasterIdLst>
  <p:sldIdLst>
    <p:sldId id="256" r:id="rId2"/>
    <p:sldId id="257" r:id="rId3"/>
    <p:sldId id="305" r:id="rId4"/>
    <p:sldId id="287" r:id="rId5"/>
    <p:sldId id="28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89" r:id="rId14"/>
    <p:sldId id="290" r:id="rId15"/>
    <p:sldId id="265" r:id="rId16"/>
    <p:sldId id="291" r:id="rId17"/>
    <p:sldId id="292" r:id="rId18"/>
    <p:sldId id="293" r:id="rId19"/>
    <p:sldId id="268" r:id="rId20"/>
    <p:sldId id="308" r:id="rId21"/>
    <p:sldId id="294" r:id="rId22"/>
    <p:sldId id="269" r:id="rId23"/>
    <p:sldId id="270" r:id="rId24"/>
    <p:sldId id="295" r:id="rId25"/>
    <p:sldId id="271" r:id="rId26"/>
    <p:sldId id="296" r:id="rId27"/>
    <p:sldId id="272" r:id="rId28"/>
    <p:sldId id="297" r:id="rId29"/>
    <p:sldId id="274" r:id="rId30"/>
    <p:sldId id="275" r:id="rId31"/>
    <p:sldId id="298" r:id="rId32"/>
    <p:sldId id="276" r:id="rId33"/>
    <p:sldId id="299" r:id="rId34"/>
    <p:sldId id="277" r:id="rId35"/>
    <p:sldId id="300" r:id="rId36"/>
    <p:sldId id="278" r:id="rId37"/>
    <p:sldId id="301" r:id="rId38"/>
    <p:sldId id="279" r:id="rId39"/>
    <p:sldId id="280" r:id="rId40"/>
    <p:sldId id="281" r:id="rId41"/>
    <p:sldId id="306" r:id="rId42"/>
    <p:sldId id="307" r:id="rId43"/>
  </p:sldIdLst>
  <p:sldSz cx="9144000" cy="6858000" type="screen4x3"/>
  <p:notesSz cx="6669088" cy="9820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8" autoAdjust="0"/>
    <p:restoredTop sz="94314" autoAdjust="0"/>
  </p:normalViewPr>
  <p:slideViewPr>
    <p:cSldViewPr>
      <p:cViewPr varScale="1">
        <p:scale>
          <a:sx n="119" d="100"/>
          <a:sy n="119" d="100"/>
        </p:scale>
        <p:origin x="108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701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664075"/>
            <a:ext cx="5335588" cy="441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47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664075"/>
            <a:ext cx="5335588" cy="441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mtClean="0"/>
              <a:t>San Francisco, CA: google, yahoo</a:t>
            </a:r>
          </a:p>
        </p:txBody>
      </p:sp>
    </p:spTree>
    <p:extLst>
      <p:ext uri="{BB962C8B-B14F-4D97-AF65-F5344CB8AC3E}">
        <p14:creationId xmlns:p14="http://schemas.microsoft.com/office/powerpoint/2010/main" val="420227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Dept. of Information Management National Taiwan University</a:t>
            </a:r>
            <a:endParaRPr lang="zh-TW" alt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FC3BF-7835-44AC-8DC9-C825AE5F425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1951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A4CF6-8B67-4559-B722-80BB8A6493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Dept. of Information Management National Taiwan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144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A4CF6-8B67-4559-B722-80BB8A6493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Dept. of Information Management National Taiwan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252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cxnSp>
        <p:nvCxnSpPr>
          <p:cNvPr id="7" name="直線接點 6"/>
          <p:cNvCxnSpPr/>
          <p:nvPr/>
        </p:nvCxnSpPr>
        <p:spPr>
          <a:xfrm>
            <a:off x="457199" y="635635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57199" y="184785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262572" y="6411912"/>
            <a:ext cx="142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Prof. Anthony Lee</a:t>
            </a:r>
            <a:endParaRPr lang="zh-TW" altLang="en-US" sz="1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82644" y="6397063"/>
            <a:ext cx="247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Dept. of</a:t>
            </a:r>
            <a:r>
              <a:rPr lang="en-US" altLang="zh-TW" sz="1200" baseline="0" dirty="0" smtClean="0"/>
              <a:t> Information Management</a:t>
            </a:r>
          </a:p>
          <a:p>
            <a:r>
              <a:rPr lang="en-US" altLang="zh-TW" sz="1200" baseline="0" dirty="0" smtClean="0"/>
              <a:t>National Taiwan University</a:t>
            </a:r>
            <a:endParaRPr lang="zh-TW" altLang="en-US" sz="120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81783" y="6411912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C447EF-C5E9-419F-B31F-B45C5D80D0F4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6426436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7571758" y="6423025"/>
            <a:ext cx="128808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zh-TW" smtClean="0"/>
              <a:t>Dept. of Information Management National Taiwan University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51400" y="6417872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C447EF-C5E9-419F-B31F-B45C5D80D0F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Date Placeholder 9"/>
          <p:cNvSpPr txBox="1">
            <a:spLocks/>
          </p:cNvSpPr>
          <p:nvPr/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smtClean="0"/>
              <a:t>Dept. of Information Management</a:t>
            </a:r>
          </a:p>
          <a:p>
            <a:r>
              <a:rPr lang="en-US" altLang="zh-TW" smtClean="0"/>
              <a:t>National Taiwan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3487546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1947212"/>
            <a:ext cx="8385048" cy="3850084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 txBox="1">
            <a:spLocks/>
          </p:cNvSpPr>
          <p:nvPr/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Dept. of Information Management</a:t>
            </a:r>
          </a:p>
          <a:p>
            <a:r>
              <a:rPr lang="en-US" altLang="zh-TW" dirty="0" smtClean="0"/>
              <a:t>National Taiwan University</a:t>
            </a:r>
            <a:endParaRPr lang="zh-TW" altLang="en-US" dirty="0"/>
          </a:p>
        </p:txBody>
      </p:sp>
      <p:sp>
        <p:nvSpPr>
          <p:cNvPr id="11" name="Date Placeholder 9"/>
          <p:cNvSpPr txBox="1">
            <a:spLocks/>
          </p:cNvSpPr>
          <p:nvPr/>
        </p:nvSpPr>
        <p:spPr>
          <a:xfrm>
            <a:off x="7385916" y="6420296"/>
            <a:ext cx="1300883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  <p:sp>
        <p:nvSpPr>
          <p:cNvPr id="12" name="Slide Number Placeholder 17"/>
          <p:cNvSpPr txBox="1">
            <a:spLocks/>
          </p:cNvSpPr>
          <p:nvPr/>
        </p:nvSpPr>
        <p:spPr>
          <a:xfrm>
            <a:off x="4508956" y="641787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6CCA4CF6-8B67-4559-B722-80BB8A6493A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423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232" y="1286047"/>
            <a:ext cx="6097302" cy="4032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38213" y="1986682"/>
            <a:ext cx="7748587" cy="3880718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  <a:endParaRPr lang="en-US" noProof="0" smtClean="0"/>
          </a:p>
        </p:txBody>
      </p:sp>
      <p:sp>
        <p:nvSpPr>
          <p:cNvPr id="5" name="Date Placeholder 9"/>
          <p:cNvSpPr txBox="1">
            <a:spLocks/>
          </p:cNvSpPr>
          <p:nvPr/>
        </p:nvSpPr>
        <p:spPr>
          <a:xfrm>
            <a:off x="7400718" y="6417872"/>
            <a:ext cx="1286081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  <p:sp>
        <p:nvSpPr>
          <p:cNvPr id="6" name="Date Placeholder 9"/>
          <p:cNvSpPr txBox="1">
            <a:spLocks/>
          </p:cNvSpPr>
          <p:nvPr/>
        </p:nvSpPr>
        <p:spPr>
          <a:xfrm>
            <a:off x="475289" y="6417872"/>
            <a:ext cx="2195548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Dept.</a:t>
            </a:r>
            <a:r>
              <a:rPr lang="en-US" altLang="zh-TW" baseline="0" dirty="0" smtClean="0"/>
              <a:t> Information Management</a:t>
            </a:r>
          </a:p>
          <a:p>
            <a:r>
              <a:rPr lang="en-US" altLang="zh-TW" baseline="0" dirty="0" smtClean="0"/>
              <a:t>National Taiwan University</a:t>
            </a:r>
            <a:endParaRPr lang="zh-TW" altLang="en-US" dirty="0"/>
          </a:p>
        </p:txBody>
      </p:sp>
      <p:sp>
        <p:nvSpPr>
          <p:cNvPr id="10" name="Slide Number Placeholder 17"/>
          <p:cNvSpPr txBox="1">
            <a:spLocks/>
          </p:cNvSpPr>
          <p:nvPr/>
        </p:nvSpPr>
        <p:spPr>
          <a:xfrm>
            <a:off x="4127956" y="641787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6CCA4CF6-8B67-4559-B722-80BB8A6493A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99684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919804"/>
            <a:ext cx="91440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28600" y="1927476"/>
            <a:ext cx="4229100" cy="424472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927476"/>
            <a:ext cx="4229100" cy="424472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Date Placeholder 9"/>
          <p:cNvSpPr txBox="1">
            <a:spLocks/>
          </p:cNvSpPr>
          <p:nvPr/>
        </p:nvSpPr>
        <p:spPr>
          <a:xfrm>
            <a:off x="7052063" y="6417872"/>
            <a:ext cx="1625966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Prof. Anthony</a:t>
            </a:r>
            <a:r>
              <a:rPr lang="en-US" altLang="zh-TW" baseline="0" dirty="0" smtClean="0"/>
              <a:t> Lee</a:t>
            </a:r>
            <a:endParaRPr lang="zh-TW" altLang="en-US" dirty="0"/>
          </a:p>
        </p:txBody>
      </p:sp>
      <p:sp>
        <p:nvSpPr>
          <p:cNvPr id="7" name="Date Placeholder 9"/>
          <p:cNvSpPr txBox="1">
            <a:spLocks/>
          </p:cNvSpPr>
          <p:nvPr/>
        </p:nvSpPr>
        <p:spPr>
          <a:xfrm>
            <a:off x="479126" y="6417872"/>
            <a:ext cx="2296965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Dept. Information Management</a:t>
            </a:r>
            <a:endParaRPr lang="en-US" altLang="zh-TW" baseline="0" dirty="0" smtClean="0"/>
          </a:p>
          <a:p>
            <a:r>
              <a:rPr lang="en-US" altLang="zh-TW" baseline="0" dirty="0" smtClean="0"/>
              <a:t>National Taiwan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9888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457199" y="635635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 txBox="1">
            <a:spLocks/>
          </p:cNvSpPr>
          <p:nvPr/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Dept. of Information Management</a:t>
            </a:r>
          </a:p>
          <a:p>
            <a:r>
              <a:rPr lang="en-US" altLang="zh-TW" dirty="0" smtClean="0"/>
              <a:t>National Taiwan University</a:t>
            </a:r>
            <a:endParaRPr lang="zh-TW" altLang="en-US" dirty="0"/>
          </a:p>
        </p:txBody>
      </p:sp>
      <p:sp>
        <p:nvSpPr>
          <p:cNvPr id="11" name="Date Placeholder 9"/>
          <p:cNvSpPr txBox="1">
            <a:spLocks/>
          </p:cNvSpPr>
          <p:nvPr/>
        </p:nvSpPr>
        <p:spPr>
          <a:xfrm>
            <a:off x="7385916" y="6325704"/>
            <a:ext cx="1300883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499992" y="646193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lvl="0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SQL-</a:t>
            </a:r>
            <a:fld id="{483AB1D4-A69B-4829-89B4-A5CB52E52193}" type="slidenum">
              <a:rPr lang="zh-TW" altLang="en-US" smtClean="0">
                <a:solidFill>
                  <a:schemeClr val="accent1">
                    <a:lumMod val="50000"/>
                  </a:schemeClr>
                </a:solidFill>
              </a:rPr>
              <a:pPr lvl="0"/>
              <a:t>‹#›</a:t>
            </a:fld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9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1012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Dept. of Information Management National Taiwan University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98753" y="6351369"/>
            <a:ext cx="1555796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Prof. Anthony Lee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10749" y="6351369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RM-</a:t>
            </a:r>
            <a:fld id="{6CCA4CF6-8B67-4559-B722-80BB8A6493A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4172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A4CF6-8B67-4559-B722-80BB8A6493A4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3"/>
          </p:nvPr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Dept. of Information Management National Taiwan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317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A4CF6-8B67-4559-B722-80BB8A6493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Dept. of Information Management National Taiwan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84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508956" y="641787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CCA4CF6-8B67-4559-B722-80BB8A6493A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457200" y="635635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9"/>
          <p:cNvSpPr txBox="1">
            <a:spLocks/>
          </p:cNvSpPr>
          <p:nvPr/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Dept. of Information Management</a:t>
            </a:r>
          </a:p>
          <a:p>
            <a:r>
              <a:rPr lang="en-US" altLang="zh-TW" dirty="0" smtClean="0"/>
              <a:t>National Taiwan University</a:t>
            </a:r>
            <a:endParaRPr lang="zh-TW" altLang="en-US" dirty="0"/>
          </a:p>
        </p:txBody>
      </p:sp>
      <p:sp>
        <p:nvSpPr>
          <p:cNvPr id="13" name="Date Placeholder 9"/>
          <p:cNvSpPr txBox="1">
            <a:spLocks/>
          </p:cNvSpPr>
          <p:nvPr/>
        </p:nvSpPr>
        <p:spPr>
          <a:xfrm>
            <a:off x="7385916" y="6420296"/>
            <a:ext cx="1300883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8608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4582964" y="6371105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6CCA4CF6-8B67-4559-B722-80BB8A6493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Date Placeholder 9"/>
          <p:cNvSpPr txBox="1">
            <a:spLocks/>
          </p:cNvSpPr>
          <p:nvPr/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Dept. of Information Management</a:t>
            </a:r>
          </a:p>
          <a:p>
            <a:r>
              <a:rPr lang="en-US" altLang="zh-TW" dirty="0" smtClean="0"/>
              <a:t>National Taiwan University</a:t>
            </a:r>
            <a:endParaRPr lang="zh-TW" altLang="en-US" dirty="0"/>
          </a:p>
        </p:txBody>
      </p:sp>
      <p:sp>
        <p:nvSpPr>
          <p:cNvPr id="7" name="Date Placeholder 9"/>
          <p:cNvSpPr txBox="1">
            <a:spLocks/>
          </p:cNvSpPr>
          <p:nvPr/>
        </p:nvSpPr>
        <p:spPr>
          <a:xfrm>
            <a:off x="7479660" y="6417871"/>
            <a:ext cx="1270732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0817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A4CF6-8B67-4559-B722-80BB8A6493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3"/>
          </p:nvPr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Dept. of Information Management National Taiwan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261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Prof. Anthony Lee</a:t>
            </a:r>
            <a:endParaRPr lang="zh-TW" alt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09050" y="6417871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6CCA4CF6-8B67-4559-B722-80BB8A6493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3"/>
          </p:nvPr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Dept. of Information Management National Taiwan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592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17872"/>
            <a:ext cx="234520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Dept. of Information Management National Taiwan University</a:t>
            </a:r>
            <a:endParaRPr lang="zh-TW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403460" y="6417873"/>
            <a:ext cx="128334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Prof. Anthony Lee</a:t>
            </a:r>
            <a:endParaRPr lang="zh-TW" alt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508956" y="641787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RM-</a:t>
            </a:r>
            <a:fld id="{6CCA4CF6-8B67-4559-B722-80BB8A6493A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</p:grpSp>
      <p:cxnSp>
        <p:nvCxnSpPr>
          <p:cNvPr id="14" name="直線接點 13"/>
          <p:cNvCxnSpPr/>
          <p:nvPr/>
        </p:nvCxnSpPr>
        <p:spPr>
          <a:xfrm>
            <a:off x="457200" y="1856645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57200" y="635635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1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SQL (Structured Query Language)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SQL data definition and data types</a:t>
            </a:r>
          </a:p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Basic retrieval queries </a:t>
            </a:r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Insert, delete, and update statements in SQL</a:t>
            </a:r>
          </a:p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Complex SQL retrieval queries</a:t>
            </a:r>
          </a:p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Specifying general constraints as assertions</a:t>
            </a:r>
          </a:p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Views in SQL</a:t>
            </a:r>
          </a:p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Ambiguous attribute names and aliasing (renaming)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884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EMPLOYEE.NAME, ADDRESS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EMPLOYEE, DEPARTMENT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DEPARTMENT.NAME=‘Research’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DEPARTMENT.DNUMBER= EMPLOYEE.DNUMBER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Aliasing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E.NAME, E.ADDRESS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EMPLOYEE </a:t>
            </a:r>
            <a:r>
              <a:rPr lang="en-US" altLang="zh-TW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DEPARTMET </a:t>
            </a:r>
            <a:r>
              <a:rPr lang="en-US" altLang="zh-TW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altLang="zh-TW" sz="2400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D.NAME=‘Research’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D.DNUMBER=E.DNUMBER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435280" cy="1143000"/>
          </a:xfrm>
          <a:noFill/>
        </p:spPr>
        <p:txBody>
          <a:bodyPr/>
          <a:lstStyle/>
          <a:p>
            <a:pPr eaLnBrk="1" hangingPunct="1"/>
            <a:r>
              <a:rPr lang="en-US" altLang="zh-TW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Unspecified WHERE and use of ‘*’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 missing WHERE indicates no condition on tuple selection.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SSN, DNAME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EMPLOYEE, DEPARTMENT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‘*’ stands for all the attributes.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EMPLOYEE, DEPARTMENT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DNAME=‘Research’ </a:t>
            </a:r>
            <a:r>
              <a:rPr lang="en-US" altLang="zh-TW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DNO=DNUMBER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Tables as sets in SQL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i="1" smtClean="0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 in SELECT can be used to eliminate duplicate tuple.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1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 SALARY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 EMPLOYEE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9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DISTINCT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SALARY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 EMPLOYEE</a:t>
            </a:r>
            <a:endParaRPr lang="en-US" altLang="zh-TW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1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Set operations: UNION, EXCEPT, INTERSECT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smtClean="0">
                <a:latin typeface="Arial" panose="020B0604020202020204" pitchFamily="34" charset="0"/>
                <a:cs typeface="Arial" panose="020B0604020202020204" pitchFamily="34" charset="0"/>
              </a:rPr>
              <a:t>Duplicate tuples are eliminated from the result by using those set operations.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Substring comparisons, arithmetic operators and ordering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60848"/>
            <a:ext cx="8229600" cy="43894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all employees whose address is in San Francisco, CA.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FNAME, LNAME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EMPLOYEE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ADDRESS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‘%San Francisco, CA%’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Substring comparisons, arithmetic operators and ordering 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a list of employees and the projects they are working on, ordered by department and, within each department, ordered alphabetically by last name, first name.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DNAME, LNAME, FNAME, PNAME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DEPARTMENT, EMPLOYEE, WORKS_ON,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       PROJECT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DNUMBER=DNO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SSN=ESSN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       PNO=PNUMBER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DNAME, LNAME, FNAME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Set query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Make a list of all project numbers for projects that involve an employee whose last name is ‘Smith’, either as a worker or as a manager of the department that controls the project.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PNUMBER</a:t>
            </a: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PROJECT, DEPARTMENT, EMPLOYEE</a:t>
            </a: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DNUM=DNUMBER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MGRSSN=SSN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LNAME=‘Smith’</a:t>
            </a:r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endParaRPr lang="en-US" altLang="zh-TW" sz="2000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PNUMBER</a:t>
            </a:r>
            <a:endParaRPr lang="en-US" altLang="zh-TW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PROJECT, WORKS_ON, EMPLOYEE</a:t>
            </a:r>
            <a:endParaRPr lang="en-US" altLang="zh-TW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PNUMBER=PNO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ESSN=SSN</a:t>
            </a:r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LNAME=‘Smith’)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Set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Set comparisons: IN, CONTAINS</a:t>
            </a:r>
          </a:p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Other operators can be combined with ANY (SOME, ALL): =, &gt;, </a:t>
            </a:r>
            <a:r>
              <a:rPr lang="en-US" altLang="zh-TW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&lt;, </a:t>
            </a:r>
            <a:r>
              <a:rPr lang="en-US" altLang="zh-TW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&lt;&gt;.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Nested queries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the name of employee whose salary &gt; the salary of the employees in department 5.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0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FNAME, LNAME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0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EMPLOYEE</a:t>
            </a:r>
          </a:p>
          <a:p>
            <a:pPr indent="-6350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SALARY &gt;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SALARY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0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EMPLOYEE </a:t>
            </a:r>
          </a:p>
          <a:p>
            <a:pPr indent="-6350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DNO=5)</a:t>
            </a:r>
          </a:p>
          <a:p>
            <a:pPr indent="-6350" eaLnBrk="1" hangingPunct="1">
              <a:buFont typeface="Wingdings" pitchFamily="2" charset="2"/>
              <a:buNone/>
            </a:pP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Nested queries (cont’d)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the name of each employee who works on all the projects controlled by department 5.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FNAME, LNAME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((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PNO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WORKS_ON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SSN=ESSN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(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PNUMBER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DNUM=5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en-US" altLang="zh-TW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981" y="1916832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List the names of managers who have at least one dependent.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FNAME, LNAME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EMPLOYEE</a:t>
            </a: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EXISTS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DEPENDENT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SSN=ESSN)</a:t>
            </a: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DEPARTMENT </a:t>
            </a:r>
          </a:p>
          <a:p>
            <a:pPr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SSN=MGRSSN)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Data definition in SQL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Arial" panose="020B0604020202020204" pitchFamily="34" charset="0"/>
                <a:cs typeface="Arial" panose="020B0604020202020204" pitchFamily="34" charset="0"/>
              </a:rPr>
              <a:t>SQL uses </a:t>
            </a:r>
            <a:r>
              <a:rPr lang="en-US" altLang="zh-TW" i="1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altLang="zh-TW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i="1" smtClean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n-US" altLang="zh-TW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TW" i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en-US" altLang="zh-TW" smtClean="0">
                <a:latin typeface="Arial" panose="020B0604020202020204" pitchFamily="34" charset="0"/>
                <a:cs typeface="Arial" panose="020B0604020202020204" pitchFamily="34" charset="0"/>
              </a:rPr>
              <a:t> for relation, tuple and attribute, respectively.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Arial" panose="020B0604020202020204" pitchFamily="34" charset="0"/>
                <a:cs typeface="Arial" panose="020B0604020202020204" pitchFamily="34" charset="0"/>
              </a:rPr>
              <a:t>SQL commands for data definition: </a:t>
            </a:r>
            <a:r>
              <a:rPr lang="en-US" altLang="zh-TW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altLang="zh-TW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</a:t>
            </a:r>
            <a:r>
              <a:rPr lang="en-US" altLang="zh-TW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i="1" smtClean="0">
                <a:latin typeface="Arial" panose="020B0604020202020204" pitchFamily="34" charset="0"/>
                <a:cs typeface="Arial" panose="020B0604020202020204" pitchFamily="34" charset="0"/>
              </a:rPr>
              <a:t>SQL schema</a:t>
            </a:r>
            <a:r>
              <a:rPr lang="en-US" altLang="zh-TW" smtClean="0">
                <a:latin typeface="Arial" panose="020B0604020202020204" pitchFamily="34" charset="0"/>
                <a:cs typeface="Arial" panose="020B0604020202020204" pitchFamily="34" charset="0"/>
              </a:rPr>
              <a:t>, identified by a </a:t>
            </a:r>
            <a:r>
              <a:rPr lang="en-US" altLang="zh-TW" i="1" smtClean="0">
                <a:latin typeface="Arial" panose="020B0604020202020204" pitchFamily="34" charset="0"/>
                <a:cs typeface="Arial" panose="020B0604020202020204" pitchFamily="34" charset="0"/>
              </a:rPr>
              <a:t>schema name</a:t>
            </a:r>
            <a:r>
              <a:rPr lang="en-US" altLang="zh-TW" smtClean="0">
                <a:latin typeface="Arial" panose="020B0604020202020204" pitchFamily="34" charset="0"/>
                <a:cs typeface="Arial" panose="020B0604020202020204" pitchFamily="34" charset="0"/>
              </a:rPr>
              <a:t>, includes an authorization identifier and </a:t>
            </a:r>
            <a:r>
              <a:rPr lang="en-US" altLang="zh-TW" i="1" smtClean="0">
                <a:latin typeface="Arial" panose="020B0604020202020204" pitchFamily="34" charset="0"/>
                <a:cs typeface="Arial" panose="020B0604020202020204" pitchFamily="34" charset="0"/>
              </a:rPr>
              <a:t>descriptors</a:t>
            </a:r>
            <a:r>
              <a:rPr lang="en-US" altLang="zh-TW" smtClean="0">
                <a:latin typeface="Arial" panose="020B0604020202020204" pitchFamily="34" charset="0"/>
                <a:cs typeface="Arial" panose="020B0604020202020204" pitchFamily="34" charset="0"/>
              </a:rPr>
              <a:t> for each element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i="1" smtClean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0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 JSMITH;</a:t>
            </a:r>
            <a:endParaRPr lang="en-US" altLang="zh-TW" sz="16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EXISTS 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2492896"/>
            <a:ext cx="8507288" cy="4389437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TW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 FNAME, LNAME</a:t>
            </a:r>
            <a:endParaRPr lang="en-US" altLang="zh-TW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EMPLOYEE, DEPARTMENT, DEPENDENT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SSN=MGRSSN </a:t>
            </a:r>
            <a:r>
              <a:rPr lang="en-US" altLang="zh-TW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MGRSSN=ESSN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54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NOT EXISTS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the name of employees who have no dependents.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FNAME, LNAME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EMPLOYEE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NOT EXISTS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DEPENDENT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SSN=ESSN)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Explicit sets and NULLS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6832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the social security numbers of all employees who work on project number 1, 2, or 3.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DISTINCT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ESSN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WORKS_ON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PNO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(1,2,3)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the names of all employees who do not have supervisors.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FNAME, LNAME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EMPLOYEE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SUPERSSN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NULL</a:t>
            </a:r>
            <a:endParaRPr lang="en-US" altLang="zh-TW" sz="2400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Renaming attributes and joined tables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the last name of each employee and his/her supervisor.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E.LNAME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EMPLOYLEE_NAME,  S.LNAME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SUPERVISOR_NAME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EMPLOYEE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E, EMPLOYEE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E.SUPERSSN=S.SSN</a:t>
            </a: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Renaming attributes and joined tables (cont’d)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the name and address of every employee who works for the ‘Research’ department.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FNAME, LNAME, ADDRESS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(EMPLOYEE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DEPARTMENT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DNO=DNUMBER)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DNAME=‘Research’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Natural join, left outer join, right outer join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Aggregate 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Aggregate functions: COUNT, SUM, MAX, MIN, AVG</a:t>
            </a:r>
          </a:p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Find the sum of the salary of all employees, the maximum salary, the minimum salary, and the average salary.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SUM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(SALARY),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(SALARY),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(SALARY),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(SALARY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EMPLOYEE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Aggregate functions (cont’d)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the number of employees in the ‘Research’ department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EMPLOYEE, DEPARTMENT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DNO=DNUMBER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DNAME=‘Research’</a:t>
            </a:r>
            <a:endParaRPr lang="en-US" altLang="zh-TW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Grouping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aggregate functions can be used in SELECT and HAVING.</a:t>
            </a:r>
          </a:p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department, retrieve the department number, the number of employees in the department, and their average salary.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0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DNO,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(*),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(SALARY)</a:t>
            </a:r>
          </a:p>
          <a:p>
            <a:pPr indent="-6350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EMPLOYEE</a:t>
            </a:r>
          </a:p>
          <a:p>
            <a:pPr indent="-6350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DNO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Grouping (cont’d)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project on which more than two employees work, retrieve the project number, the project name, and the number of employees who work on the project.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0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PNUMBER, PNAME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</a:p>
          <a:p>
            <a:pPr indent="-6350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PROJECT, WORKS_ON</a:t>
            </a:r>
          </a:p>
          <a:p>
            <a:pPr indent="-6350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PNUMBER=PNO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0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PNUMBER</a:t>
            </a:r>
          </a:p>
          <a:p>
            <a:pPr indent="-6350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 COUNT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(*) &gt; 2</a:t>
            </a:r>
          </a:p>
          <a:p>
            <a:pPr eaLnBrk="1" hangingPunct="1"/>
            <a:endParaRPr lang="en-US" altLang="zh-TW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SQL statement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&lt;attribute list&gt;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&lt;table list&gt;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TW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&lt;condition&gt;]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TW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&lt;grouping att.&gt;]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TW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&lt;group condition&gt;]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TW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&lt;attribute list&gt;]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d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Update statements in SQL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EMPLOYEE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(‘Richard’,’K’,’Marini’, ‘653298653’, ‘30-DEC-62’, ‘98 Oak St.,TX’,’M’, 37000, ’987654321’,4)</a:t>
            </a:r>
            <a:endParaRPr lang="en-US" altLang="zh-TW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r>
              <a:rPr lang="en-US" altLang="zh-TW" sz="2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EMPLOYEE(FNAME,LNAME,SSN)</a:t>
            </a:r>
            <a:endParaRPr lang="en-US" altLang="zh-TW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altLang="zh-TW" sz="2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(‘Richard’,’Marini’,’653298653’)</a:t>
            </a:r>
            <a:endParaRPr lang="en-US" altLang="zh-TW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Insert (cont’d)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Integrity constraints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EMPLOYEE(FNAME,LNAME,DNO)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(‘Richard’,’Hatcher’,2)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(rejected; no SSN)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</a:t>
            </a: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DEPT_INFO (DEPT_NAME VARCHAR(15), NO_OF_EMPS INTEGER, TOTAL_SAL INTEGER);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DEPT_INFO (DEPT_NAME,NO_OF_EMPS, TOTAL_SAL)</a:t>
            </a:r>
            <a:endParaRPr lang="en-US" altLang="zh-TW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TW" sz="1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DNAME, COUNT(*), SUM(SALARY)</a:t>
            </a:r>
            <a:endParaRPr lang="en-US" altLang="zh-TW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TW" sz="1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DEPARTMENT, EMPLOYEE</a:t>
            </a:r>
            <a:endParaRPr lang="en-US" altLang="zh-TW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TW" sz="1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DNUMBER=DNO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TW" sz="1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DNAME</a:t>
            </a: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endParaRPr lang="en-US" altLang="zh-TW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DELETE - referential integrity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FROM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EMPLOYEE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LNAME=‘Brown’</a:t>
            </a:r>
            <a:endParaRPr lang="en-US" altLang="zh-TW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1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FROM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EMPLOYEE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DNO  </a:t>
            </a: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DNUMBER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DEPARTMENT</a:t>
            </a:r>
            <a:endParaRPr lang="en-US" altLang="zh-TW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DNAME=‘Research’)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2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EMPLOYEE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SALARY=SALARY*1.1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DNO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DNUMBER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DEPARTMENT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DNAME=‘Research’)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(several tuples)</a:t>
            </a:r>
          </a:p>
          <a:p>
            <a:pPr eaLnBrk="1" hangingPunct="1"/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Views in SQL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View (virtual table): a single table derived from other tables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limitation for querying; some limitations for updating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VIEW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WORKS_ON1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FNAME,LNAME, PNAME, HOURS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EMPLOYEE, PROJECT, WORKS_ON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SSN=ESSN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PNO=PNUMBER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zh-TW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Views (cont’d)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VIEW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DEPT_INFO (DEPT_NAME, NO_OF_EMPS, TOTAL_SAL)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SELECT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DNAME, COUNT(*), SUM(SALARY)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DEPARTMENT, EMPLOYEE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DNUMBER=DNO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DNAME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VIEW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WORKS_ON1;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VIEW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DEPT_INFO;</a:t>
            </a:r>
          </a:p>
          <a:p>
            <a:pPr eaLnBrk="1" hangingPunct="1"/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views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An update on a view defined on a single table without any aggregate functions can be mapped to an update on the base table.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WORKS_ON1</a:t>
            </a:r>
            <a:endParaRPr lang="en-US" altLang="zh-TW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 PNAME=‘ProjectY’</a:t>
            </a:r>
            <a:endParaRPr lang="en-US" altLang="zh-TW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LNAME=‘Smith’ </a:t>
            </a: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FNAME=‘John’ </a:t>
            </a: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PNAME=‘ProjectX’</a:t>
            </a:r>
            <a:endParaRPr lang="en-US" altLang="zh-TW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1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views (cont’d)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Possible updates (base tables)</a:t>
            </a:r>
            <a:endParaRPr lang="en-US" altLang="zh-TW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WORKS_ON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PNO</a:t>
            </a:r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PNUMBER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PNAME=‘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ProjectY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ESSN</a:t>
            </a:r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SSN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EMPLOYEE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zh-TW" sz="1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LNAME=‘Smith’ </a:t>
            </a:r>
            <a:r>
              <a:rPr lang="en-US" altLang="zh-TW" sz="1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FNAME=‘John’) </a:t>
            </a:r>
            <a:r>
              <a:rPr lang="en-US" altLang="zh-TW" sz="1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endParaRPr lang="en-US" altLang="zh-TW" sz="2000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PNO</a:t>
            </a:r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PNUMBER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PNAME=‘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ProjectX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(b)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PNAME=‘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ProjectY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altLang="zh-TW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PNAME=‘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ProjectX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altLang="zh-TW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views and view implementation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Meaningless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DEPT_INFO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TOTAL_SAL=100000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DNAME=‘Research’</a:t>
            </a:r>
            <a:endParaRPr lang="en-US" altLang="zh-TW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view with a single defining table is updatable if attributes contain primary key or other candidate key of the base table.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Views defined on multiple tables using joins are generally not updatable.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Views defined using grouping and aggregate functions are not updatable.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Assertions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The salary of an employee must not be greater than the salary of the manager of the department that the employee works for.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ASSERTION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SALARY_CONSTRAINTS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EXISTS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EMPLOYEE E, EMPLOYEE M, DEPARTMENT 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E.SALARY &gt;M.SALARY </a:t>
            </a: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E.DNO=D.DNUMBER </a:t>
            </a: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D.MGRSSN=M.SSN))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Triggers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 trigger specifies a condition and an action to be taken in case that condition is satisfied.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TRIGGER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SALARY_TRIGGER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E, EMPLOYEE M, DEPARTMENT D: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E.SALARY &gt;M.SALARY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E.DNO=D.DNUMBER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AND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D.MGRSSN=M.SSN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ACTION_PROCEDURE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INFORM_MANAGER(D.MGRSSN);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Open Database Connectivity (ODBC)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09532" y="1916832"/>
            <a:ext cx="85328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 conn = 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server.createobject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ADODB.Connection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= "provider=Microsoft.Jet.OLEDB.4.0;"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DBPath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"Data Source=" &amp; 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server.MapPath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TW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COMPANY.mdb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conn.open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provider &amp; 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DBPath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dname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=Request("</a:t>
            </a:r>
            <a:r>
              <a:rPr lang="en-US" altLang="zh-TW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DNAME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altLang="zh-TW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FNAME, LNAME, ADDRESS </a:t>
            </a:r>
            <a:r>
              <a:rPr lang="en-US" altLang="zh-TW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EMPLOYEE, DEPARTMENT </a:t>
            </a:r>
            <a:r>
              <a:rPr lang="en-US" altLang="zh-TW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DNAME=‘ " </a:t>
            </a:r>
            <a:r>
              <a:rPr lang="en-US" altLang="zh-TW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altLang="zh-TW" sz="24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dname</a:t>
            </a:r>
            <a:r>
              <a:rPr lang="en-US" altLang="zh-TW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“ ' and DNUMBER=DNO 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server.CreateObject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ADODB.recordset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.Open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conn, 1, 3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ODBC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Not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altLang="zh-TW" sz="2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TW" sz="20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EOF</a:t>
            </a:r>
            <a:endParaRPr lang="en-US" altLang="zh-TW" sz="20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&lt;TR&gt;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&lt;TD width="25%"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NoWrap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align="center"&gt;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&lt;font face="Times New Roman" size="4"&gt; 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&lt;b&gt;&lt;%=</a:t>
            </a:r>
            <a:r>
              <a:rPr lang="en-US" altLang="zh-TW" sz="2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altLang="zh-TW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("FNAME")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%&gt;&lt;/b&gt;&lt;/font&gt;&lt;/TD&gt;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&lt;TD width="25%"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NoWrap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align="center"&gt;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&lt;font face="Times New Roman" size="4"&gt;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&lt;b&gt;&lt;%=</a:t>
            </a:r>
            <a:r>
              <a:rPr lang="en-US" altLang="zh-TW" sz="2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altLang="zh-TW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("LNAME")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%&gt;&lt;/b&gt;&lt;/font&gt;&lt;/TD&gt;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&lt;TD width="50%"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NoWrap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align="center"&gt;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&lt;font face="Times New Roman" size="4"&gt;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&lt;b&gt;&lt;%=</a:t>
            </a:r>
            <a:r>
              <a:rPr lang="en-US" altLang="zh-TW" sz="2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altLang="zh-TW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("ADDRESS")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%&gt;&lt;/b&gt;&lt;/font&gt;&lt;/TD&gt;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&lt;/TR&gt;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altLang="zh-TW" sz="2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TW" sz="20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MoveNext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Data types and DROP commands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Data types in SQL: numeric, character-string, bit-string, date, time, and interval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DROP commands: DROP SCHEMA, DROP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Drop behavior options: CASCADE, RESTRICT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SCHEMA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COMPANY </a:t>
            </a:r>
            <a:r>
              <a:rPr lang="en-US" altLang="zh-TW" sz="24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CASCADE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TABLE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DEPENDENT </a:t>
            </a:r>
            <a:r>
              <a:rPr lang="en-US" altLang="zh-TW" sz="24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CASCADE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zh-TW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RESTRICT OPTIONS:</a:t>
            </a:r>
            <a:endParaRPr lang="en-US" altLang="zh-TW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A schema is dropped only if it has no elements in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A table is dropped only if it is not referenced in any constraints.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ALTER TABLE COMMAND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884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Possible alter table actions: Adding or dropping a column, changing column definition, adding or dropping table constraints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COMPANY.EMPLOYEE</a:t>
            </a:r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JOB</a:t>
            </a:r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VARCHAR(12);</a:t>
            </a:r>
            <a:endParaRPr lang="en-US" altLang="zh-TW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COMPANY.EMPLOYEE</a:t>
            </a:r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ADDRESS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CASCADE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COMPANY.DEPARTMENT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MGRSSN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r>
              <a:rPr lang="en-US" altLang="zh-TW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COMPANY.EMPLOYEE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EMPSUPERFK </a:t>
            </a:r>
            <a:r>
              <a:rPr lang="en-US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CASCADE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Queries in SQL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SQL allows a table to have two or more tuples that are identical in all their attribute values.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Hence, SQL table is not a </a:t>
            </a:r>
            <a:r>
              <a:rPr lang="en-US" altLang="zh-TW" sz="2800" i="1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 of tuples, rather it is a </a:t>
            </a:r>
            <a:r>
              <a:rPr lang="en-US" altLang="zh-TW" sz="2800" i="1" smtClean="0">
                <a:latin typeface="Arial" panose="020B0604020202020204" pitchFamily="34" charset="0"/>
                <a:cs typeface="Arial" panose="020B0604020202020204" pitchFamily="34" charset="0"/>
              </a:rPr>
              <a:t>multiset</a:t>
            </a:r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TW" sz="2800" i="1" smtClean="0">
                <a:latin typeface="Arial" panose="020B0604020202020204" pitchFamily="34" charset="0"/>
                <a:cs typeface="Arial" panose="020B0604020202020204" pitchFamily="34" charset="0"/>
              </a:rPr>
              <a:t>bag</a:t>
            </a:r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The basic form of the SELECT statement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&lt;attribute list&gt;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&lt;table list&gt;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&lt;condition&gt;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Query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the birthdate and address of the employee whose name is ‘John B. Smith’.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BDATE, ADDRESS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EMPLOYEE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FNAME=‘John’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MINIT= ‘B’ </a:t>
            </a:r>
            <a:r>
              <a:rPr lang="en-US" altLang="zh-TW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LNAME=‘Smith’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corresponding relational algebra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sz="2400" dirty="0" smtClean="0">
                <a:latin typeface="Symbol" panose="05050102010706020507" pitchFamily="18" charset="2"/>
                <a:cs typeface="Arial" panose="020B0604020202020204" pitchFamily="34" charset="0"/>
              </a:rPr>
              <a:t>p</a:t>
            </a:r>
            <a:r>
              <a:rPr lang="en-US" altLang="zh-TW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&lt;BDATE,ADDRESS&gt;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 err="1" smtClean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altLang="zh-TW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altLang="zh-TW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=‘John’ AND MINIT=‘B’ AND  LNAME=‘Smith’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(EMPLOYEE))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Relational model</Template>
  <TotalTime>791</TotalTime>
  <Words>1892</Words>
  <Application>Microsoft Office PowerPoint</Application>
  <PresentationFormat>如螢幕大小 (4:3)</PresentationFormat>
  <Paragraphs>332</Paragraphs>
  <Slides>42</Slides>
  <Notes>2</Notes>
  <HiddenSlides>3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3" baseType="lpstr">
      <vt:lpstr>ＭＳ Ｐゴシック</vt:lpstr>
      <vt:lpstr>微軟正黑體</vt:lpstr>
      <vt:lpstr>新細明體</vt:lpstr>
      <vt:lpstr>Arial</vt:lpstr>
      <vt:lpstr>Calibri</vt:lpstr>
      <vt:lpstr>Constantia</vt:lpstr>
      <vt:lpstr>Symbol</vt:lpstr>
      <vt:lpstr>Times New Roman</vt:lpstr>
      <vt:lpstr>Wingdings</vt:lpstr>
      <vt:lpstr>Wingdings 2</vt:lpstr>
      <vt:lpstr>流線</vt:lpstr>
      <vt:lpstr>SQL (Structured Query Language)</vt:lpstr>
      <vt:lpstr>Data definition in SQL</vt:lpstr>
      <vt:lpstr>PowerPoint 簡報</vt:lpstr>
      <vt:lpstr>PowerPoint 簡報</vt:lpstr>
      <vt:lpstr>PowerPoint 簡報</vt:lpstr>
      <vt:lpstr>Data types and DROP commands </vt:lpstr>
      <vt:lpstr>ALTER TABLE COMMAND</vt:lpstr>
      <vt:lpstr>Queries in SQL</vt:lpstr>
      <vt:lpstr>Query example</vt:lpstr>
      <vt:lpstr>Ambiguous attribute names and aliasing (renaming)</vt:lpstr>
      <vt:lpstr>Unspecified WHERE and use of ‘*’</vt:lpstr>
      <vt:lpstr>Tables as sets in SQL</vt:lpstr>
      <vt:lpstr>Substring comparisons, arithmetic operators and ordering</vt:lpstr>
      <vt:lpstr>Substring comparisons, arithmetic operators and ordering (cont’d)</vt:lpstr>
      <vt:lpstr>Set query</vt:lpstr>
      <vt:lpstr>Set operators</vt:lpstr>
      <vt:lpstr>Nested queries</vt:lpstr>
      <vt:lpstr>Nested queries (cont’d)</vt:lpstr>
      <vt:lpstr>EXISTS</vt:lpstr>
      <vt:lpstr>EXISTS (cont’d)</vt:lpstr>
      <vt:lpstr>NOT EXISTS</vt:lpstr>
      <vt:lpstr>Explicit sets and NULLS</vt:lpstr>
      <vt:lpstr>Renaming attributes and joined tables</vt:lpstr>
      <vt:lpstr>Renaming attributes and joined tables (cont’d)</vt:lpstr>
      <vt:lpstr>Aggregate functions</vt:lpstr>
      <vt:lpstr>Aggregate functions (cont’d)</vt:lpstr>
      <vt:lpstr>Grouping</vt:lpstr>
      <vt:lpstr>Grouping (cont’d)</vt:lpstr>
      <vt:lpstr>SQL statement</vt:lpstr>
      <vt:lpstr>Update statements in SQL</vt:lpstr>
      <vt:lpstr>Insert (cont’d)</vt:lpstr>
      <vt:lpstr>Delete</vt:lpstr>
      <vt:lpstr>Update</vt:lpstr>
      <vt:lpstr>Views in SQL</vt:lpstr>
      <vt:lpstr>Views (cont’d)</vt:lpstr>
      <vt:lpstr>Updating views </vt:lpstr>
      <vt:lpstr>Updating views (cont’d)</vt:lpstr>
      <vt:lpstr>Updating views and view implementation</vt:lpstr>
      <vt:lpstr>Assertions</vt:lpstr>
      <vt:lpstr>Triggers</vt:lpstr>
      <vt:lpstr>Open Database Connectivity (ODBC)</vt:lpstr>
      <vt:lpstr>ODBC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SQL-A Relational Database Language (Ch.7)</dc:title>
  <dc:creator>Anthony J.T. Lee</dc:creator>
  <cp:lastModifiedBy>Tony Lee</cp:lastModifiedBy>
  <cp:revision>97</cp:revision>
  <cp:lastPrinted>1996-10-13T14:47:34Z</cp:lastPrinted>
  <dcterms:created xsi:type="dcterms:W3CDTF">1996-10-11T01:53:20Z</dcterms:created>
  <dcterms:modified xsi:type="dcterms:W3CDTF">2019-10-02T00:06:14Z</dcterms:modified>
</cp:coreProperties>
</file>