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626" r:id="rId2"/>
    <p:sldId id="651" r:id="rId3"/>
    <p:sldId id="652" r:id="rId4"/>
    <p:sldId id="654" r:id="rId5"/>
    <p:sldId id="655" r:id="rId6"/>
    <p:sldId id="656" r:id="rId7"/>
    <p:sldId id="657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36" r:id="rId16"/>
    <p:sldId id="637" r:id="rId17"/>
    <p:sldId id="638" r:id="rId18"/>
    <p:sldId id="639" r:id="rId19"/>
    <p:sldId id="640" r:id="rId20"/>
    <p:sldId id="643" r:id="rId21"/>
    <p:sldId id="641" r:id="rId22"/>
    <p:sldId id="642" r:id="rId23"/>
    <p:sldId id="644" r:id="rId24"/>
    <p:sldId id="645" r:id="rId25"/>
    <p:sldId id="667" r:id="rId26"/>
    <p:sldId id="646" r:id="rId27"/>
    <p:sldId id="647" r:id="rId28"/>
    <p:sldId id="665" r:id="rId29"/>
    <p:sldId id="666" r:id="rId30"/>
    <p:sldId id="648" r:id="rId31"/>
    <p:sldId id="649" r:id="rId32"/>
    <p:sldId id="650" r:id="rId33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40508"/>
    <a:srgbClr val="CCCCFF"/>
    <a:srgbClr val="CCCC00"/>
    <a:srgbClr val="CCFF99"/>
    <a:srgbClr val="FFCC66"/>
    <a:srgbClr val="F4F3EB"/>
    <a:srgbClr val="F0EEEB"/>
    <a:srgbClr val="00A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3971" autoAdjust="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79575596817029"/>
          <c:y val="9.375000000000043E-2"/>
          <c:w val="0.66578249336870277"/>
          <c:h val="0.71484375000000144"/>
        </c:manualLayout>
      </c:layout>
      <c:lineChart>
        <c:grouping val="standard"/>
        <c:varyColors val="0"/>
        <c:ser>
          <c:idx val="0"/>
          <c:order val="0"/>
          <c:tx>
            <c:v>linear</c:v>
          </c:tx>
          <c:spPr>
            <a:ln w="10841">
              <a:solidFill>
                <a:srgbClr val="000080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</c:numCache>
            </c:num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C9-4F44-96A6-5C30D76F0A59}"/>
            </c:ext>
          </c:extLst>
        </c:ser>
        <c:ser>
          <c:idx val="1"/>
          <c:order val="1"/>
          <c:tx>
            <c:v>log</c:v>
          </c:tx>
          <c:spPr>
            <a:ln w="10841">
              <a:solidFill>
                <a:srgbClr val="FF00FF"/>
              </a:solidFill>
              <a:prstDash val="solid"/>
            </a:ln>
          </c:spPr>
          <c:marker>
            <c:symbol val="square"/>
            <c:size val="4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</c:numCache>
            </c:numRef>
          </c:cat>
          <c:val>
            <c:numRef>
              <c:f>Sheet1!$D$4:$D$13</c:f>
              <c:numCache>
                <c:formatCode>General</c:formatCode>
                <c:ptCount val="10"/>
                <c:pt idx="0">
                  <c:v>0</c:v>
                </c:pt>
                <c:pt idx="1">
                  <c:v>3.4594316186372978</c:v>
                </c:pt>
                <c:pt idx="2">
                  <c:v>4.3923174227787607</c:v>
                </c:pt>
                <c:pt idx="3">
                  <c:v>4.9541963103868758</c:v>
                </c:pt>
                <c:pt idx="4">
                  <c:v>5.3575520046180838</c:v>
                </c:pt>
                <c:pt idx="5">
                  <c:v>5.6724253419714961</c:v>
                </c:pt>
                <c:pt idx="6">
                  <c:v>5.9307373375628867</c:v>
                </c:pt>
                <c:pt idx="7">
                  <c:v>6.1497471195046822</c:v>
                </c:pt>
                <c:pt idx="8">
                  <c:v>6.3398500028846252</c:v>
                </c:pt>
                <c:pt idx="9">
                  <c:v>6.5077946401986964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C9-4F44-96A6-5C30D76F0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375280"/>
        <c:axId val="192314608"/>
      </c:lineChart>
      <c:catAx>
        <c:axId val="19337528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271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82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923146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92314608"/>
        <c:scaling>
          <c:orientation val="minMax"/>
          <c:max val="91"/>
          <c:min val="1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 w="271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82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93375280"/>
        <c:crosses val="autoZero"/>
        <c:crossBetween val="between"/>
        <c:majorUnit val="10"/>
      </c:valAx>
      <c:spPr>
        <a:solidFill>
          <a:srgbClr val="FFFFFF"/>
        </a:solidFill>
        <a:ln w="10841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575596816976124"/>
          <c:y val="0.35546875000000067"/>
          <c:w val="0.19363395225464183"/>
          <c:h val="0.19140625000000061"/>
        </c:manualLayout>
      </c:layout>
      <c:overlay val="0"/>
      <c:spPr>
        <a:solidFill>
          <a:srgbClr val="FFFFFF"/>
        </a:solidFill>
        <a:ln w="2710">
          <a:solidFill>
            <a:srgbClr val="000000"/>
          </a:solidFill>
          <a:prstDash val="solid"/>
        </a:ln>
      </c:spPr>
      <c:txPr>
        <a:bodyPr/>
        <a:lstStyle/>
        <a:p>
          <a:pPr>
            <a:defRPr sz="901" b="0" i="0" u="none" strike="noStrike" baseline="0">
              <a:solidFill>
                <a:srgbClr val="000000"/>
              </a:solidFill>
              <a:latin typeface="新細明體"/>
              <a:ea typeface="新細明體"/>
              <a:cs typeface="新細明體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rgbClr val="FFFFFF"/>
    </a:solidFill>
    <a:ln w="2710">
      <a:solidFill>
        <a:srgbClr val="000000"/>
      </a:solidFill>
      <a:prstDash val="solid"/>
    </a:ln>
  </c:spPr>
  <c:txPr>
    <a:bodyPr/>
    <a:lstStyle/>
    <a:p>
      <a:pPr>
        <a:defRPr sz="982" b="0" i="0" u="none" strike="noStrike" baseline="0">
          <a:solidFill>
            <a:srgbClr val="000000"/>
          </a:solidFill>
          <a:latin typeface="新細明體"/>
          <a:ea typeface="新細明體"/>
          <a:cs typeface="新細明體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Tahoma" pitchFamily="34" charset="0"/>
              </a:defRPr>
            </a:lvl1pPr>
          </a:lstStyle>
          <a:p>
            <a:fld id="{7A4EB3B9-7EC1-4A81-B10B-790F4D2B696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819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>
                <a:latin typeface="Lucida Sans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Lucida Sans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Lucida Sans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Lucida Sans" pitchFamily="34" charset="0"/>
              </a:defRPr>
            </a:lvl1pPr>
          </a:lstStyle>
          <a:p>
            <a:fld id="{19F17DBF-6BEF-4B63-8638-9102338DB5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0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139C1D-A264-40FC-94D4-0A0D64B0681F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199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17DBF-6BEF-4B63-8638-9102338DB551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413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17DBF-6BEF-4B63-8638-9102338DB551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234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A2A98-87F4-4B80-81C3-BA1AB4940F76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353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62F429-4060-4C03-8E3F-3098D7949126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49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91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412C4-D893-488C-84CC-020738ACD105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3006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1D4D1A-C1F5-43DC-A901-BAF9893296E3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50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184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BDF-C8B4-40B8-B1A5-C581F80DE82F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49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90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E66F6-B828-4DE7-A8BE-99C03BEF6837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135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zh-TW" altLang="en-US" sz="2400">
              <a:latin typeface="Arial" charset="0"/>
            </a:endParaRP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440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4077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44077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44077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50CA5BF0-4047-4E5D-9912-1DCD8F3AC771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1440776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1440777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  <p:sp>
          <p:nvSpPr>
            <p:cNvPr id="1440778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  <p:sp>
          <p:nvSpPr>
            <p:cNvPr id="1440779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  <p:sp>
          <p:nvSpPr>
            <p:cNvPr id="1440780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  <p:sp>
          <p:nvSpPr>
            <p:cNvPr id="1440781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782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33991-4F74-4CAE-833E-9F9C2AF1BA1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46E48-C723-4D15-A480-FE0CFA7E756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15E06-8BF3-4AC1-B3C8-0B647C0AABA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77869-E353-4CEE-BD8B-B024DBB50E8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A4C80-791D-4762-BC65-C942CA1DBDA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8C27C-214C-46FB-93DE-153EC73EF6A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5F2F3-D1F3-47B0-8251-5237B9DF03F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DF7D4-32A3-46BD-A3FF-623F85E89F1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71D30-59FA-405A-AFE3-D54BD359C7C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D6257-E181-4F60-B663-B3945966841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39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439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439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lt"/>
              </a:defRPr>
            </a:lvl1pPr>
          </a:lstStyle>
          <a:p>
            <a:fld id="{05AA847E-A22F-49B5-860B-8A2CCD72422B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143975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4397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7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  <p:sp>
          <p:nvSpPr>
            <p:cNvPr id="14397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  <p:sp>
          <p:nvSpPr>
            <p:cNvPr id="14397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  <p:sp>
          <p:nvSpPr>
            <p:cNvPr id="14397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chart" Target="../charts/chart1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b="1" dirty="0" smtClean="0"/>
              <a:t>Scoring, Term Weighting and the Vector Space Model</a:t>
            </a:r>
            <a:endParaRPr lang="en-US" altLang="zh-TW" sz="4400" b="1" dirty="0"/>
          </a:p>
        </p:txBody>
      </p:sp>
      <p:sp>
        <p:nvSpPr>
          <p:cNvPr id="1425411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Chien</a:t>
            </a:r>
            <a:r>
              <a:rPr lang="en-US" altLang="zh-TW" dirty="0"/>
              <a:t> Chin Chen</a:t>
            </a:r>
          </a:p>
          <a:p>
            <a:pPr algn="ctr"/>
            <a:endParaRPr lang="en-US" altLang="zh-TW" sz="1050" dirty="0"/>
          </a:p>
          <a:p>
            <a:pPr algn="ctr"/>
            <a:r>
              <a:rPr lang="en-US" altLang="zh-TW" dirty="0"/>
              <a:t>Department of Information Management</a:t>
            </a:r>
          </a:p>
          <a:p>
            <a:pPr algn="ctr"/>
            <a:r>
              <a:rPr lang="en-US" altLang="zh-TW" dirty="0"/>
              <a:t>National Taiwan University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The Problem of Boolean Retrieval Model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Document either matches or does not match a Boolean query.</a:t>
            </a:r>
          </a:p>
          <a:p>
            <a:endParaRPr lang="en-US" altLang="zh-TW" sz="900" dirty="0" smtClean="0"/>
          </a:p>
          <a:p>
            <a:r>
              <a:rPr lang="en-US" altLang="zh-TW" sz="2200" dirty="0" smtClean="0"/>
              <a:t>In the case of large document collections, the resulting numbers matching can be very large.</a:t>
            </a:r>
          </a:p>
          <a:p>
            <a:endParaRPr lang="en-US" altLang="zh-TW" sz="900" dirty="0" smtClean="0"/>
          </a:p>
          <a:p>
            <a:r>
              <a:rPr lang="en-US" altLang="zh-TW" sz="2200" dirty="0" smtClean="0"/>
              <a:t>Accordingly, it is essential for information retrieval systems to 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rank-order</a:t>
            </a:r>
            <a:r>
              <a:rPr lang="en-US" altLang="zh-TW" sz="2200" dirty="0" smtClean="0"/>
              <a:t> the documents matching a query.</a:t>
            </a:r>
          </a:p>
          <a:p>
            <a:pPr lvl="1"/>
            <a:r>
              <a:rPr lang="en-US" altLang="zh-TW" u="sng" dirty="0" smtClean="0"/>
              <a:t>According to a certain matching score</a:t>
            </a:r>
            <a:r>
              <a:rPr lang="en-US" altLang="zh-TW" dirty="0" smtClean="0"/>
              <a:t>.</a:t>
            </a:r>
          </a:p>
          <a:p>
            <a:endParaRPr lang="en-US" altLang="zh-TW" sz="900" dirty="0" smtClean="0"/>
          </a:p>
          <a:p>
            <a:r>
              <a:rPr lang="en-US" altLang="zh-TW" sz="2200" dirty="0" smtClean="0"/>
              <a:t>Here, we present two ways of assigning a score to a query-document pair:</a:t>
            </a:r>
          </a:p>
          <a:p>
            <a:pPr lvl="1"/>
            <a:r>
              <a:rPr lang="en-US" altLang="zh-TW" dirty="0" smtClean="0"/>
              <a:t>Parametric and zone indexes.</a:t>
            </a:r>
          </a:p>
          <a:p>
            <a:pPr lvl="1"/>
            <a:r>
              <a:rPr lang="en-US" altLang="zh-TW" dirty="0" smtClean="0"/>
              <a:t>Term weighting and vector space model.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Parametric and Zone Indexes (1/2)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practice, most documents have additional structure and </a:t>
            </a:r>
            <a:r>
              <a:rPr lang="en-US" altLang="zh-TW" b="1" i="1" dirty="0" smtClean="0">
                <a:solidFill>
                  <a:srgbClr val="C00000"/>
                </a:solidFill>
              </a:rPr>
              <a:t>metadata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Metadata – specific forms of </a:t>
            </a:r>
            <a:r>
              <a:rPr lang="en-US" altLang="zh-TW" u="sng" dirty="0" smtClean="0"/>
              <a:t>data about data </a:t>
            </a:r>
            <a:r>
              <a:rPr lang="en-US" altLang="zh-TW" sz="1600" dirty="0" smtClean="0"/>
              <a:t>(a document)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Such as </a:t>
            </a:r>
            <a:r>
              <a:rPr lang="en-US" altLang="zh-TW" i="1" dirty="0" smtClean="0"/>
              <a:t>language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authors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title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keyword</a:t>
            </a:r>
            <a:r>
              <a:rPr lang="en-US" altLang="zh-TW" dirty="0" smtClean="0"/>
              <a:t>, and </a:t>
            </a:r>
            <a:r>
              <a:rPr lang="en-US" altLang="zh-TW" i="1" dirty="0" smtClean="0"/>
              <a:t>data of publication</a:t>
            </a:r>
            <a:r>
              <a:rPr lang="en-US" altLang="zh-TW" dirty="0" smtClean="0"/>
              <a:t>.</a:t>
            </a:r>
          </a:p>
          <a:p>
            <a:pPr lvl="2"/>
            <a:endParaRPr lang="en-US" altLang="zh-TW" sz="1000" dirty="0" smtClean="0"/>
          </a:p>
          <a:p>
            <a:r>
              <a:rPr lang="en-US" altLang="zh-TW" dirty="0" smtClean="0"/>
              <a:t>Generally, there are two types of metadata:</a:t>
            </a:r>
          </a:p>
          <a:p>
            <a:pPr lvl="1"/>
            <a:r>
              <a:rPr lang="en-US" altLang="zh-TW" b="1" i="1" dirty="0" smtClean="0">
                <a:solidFill>
                  <a:srgbClr val="C00000"/>
                </a:solidFill>
              </a:rPr>
              <a:t>Field</a:t>
            </a:r>
            <a:r>
              <a:rPr lang="en-US" altLang="zh-TW" dirty="0" smtClean="0"/>
              <a:t> – the possible values of a field should be </a:t>
            </a:r>
            <a:r>
              <a:rPr lang="en-US" altLang="zh-TW" b="1" u="sng" dirty="0" smtClean="0"/>
              <a:t>finite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Such as the format of the document, date of publication.</a:t>
            </a:r>
          </a:p>
          <a:p>
            <a:pPr lvl="2"/>
            <a:r>
              <a:rPr lang="en-US" altLang="zh-TW" dirty="0" smtClean="0"/>
              <a:t>There is one </a:t>
            </a:r>
            <a:r>
              <a:rPr lang="en-US" altLang="zh-TW" b="1" i="1" dirty="0" smtClean="0">
                <a:solidFill>
                  <a:srgbClr val="C00000"/>
                </a:solidFill>
              </a:rPr>
              <a:t>parametric index</a:t>
            </a:r>
            <a:r>
              <a:rPr lang="en-US" altLang="zh-TW" dirty="0" smtClean="0"/>
              <a:t> for each field.</a:t>
            </a:r>
          </a:p>
          <a:p>
            <a:pPr lvl="1"/>
            <a:endParaRPr lang="en-US" altLang="zh-TW" sz="1000" dirty="0" smtClean="0"/>
          </a:p>
          <a:p>
            <a:pPr lvl="1"/>
            <a:r>
              <a:rPr lang="en-US" altLang="zh-TW" b="1" i="1" dirty="0" smtClean="0">
                <a:solidFill>
                  <a:srgbClr val="C00000"/>
                </a:solidFill>
              </a:rPr>
              <a:t>Zone</a:t>
            </a:r>
            <a:r>
              <a:rPr lang="en-US" altLang="zh-TW" dirty="0" smtClean="0"/>
              <a:t> – the contents of a zone can be </a:t>
            </a:r>
            <a:r>
              <a:rPr lang="en-US" altLang="zh-TW" b="1" u="sng" dirty="0" smtClean="0"/>
              <a:t>arbitrary </a:t>
            </a:r>
            <a:r>
              <a:rPr lang="en-US" altLang="zh-TW" sz="1600" b="1" u="sng" dirty="0" smtClean="0"/>
              <a:t>(unbounded amount)</a:t>
            </a:r>
            <a:r>
              <a:rPr lang="en-US" altLang="zh-TW" b="1" u="sng" dirty="0" smtClean="0"/>
              <a:t> free text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Such as document titles.</a:t>
            </a:r>
          </a:p>
          <a:p>
            <a:pPr lvl="2"/>
            <a:r>
              <a:rPr lang="en-US" altLang="zh-TW" dirty="0" smtClean="0"/>
              <a:t>We can build a separate inverted index for each zone – </a:t>
            </a:r>
            <a:r>
              <a:rPr lang="en-US" altLang="zh-TW" b="1" i="1" dirty="0" smtClean="0">
                <a:solidFill>
                  <a:srgbClr val="C00000"/>
                </a:solidFill>
              </a:rPr>
              <a:t>zone index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Parametric and Zone Indexes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Users can then submit specific queries to retrieve documents effectively.</a:t>
            </a:r>
          </a:p>
          <a:p>
            <a:pPr lvl="1"/>
            <a:r>
              <a:rPr lang="en-US" altLang="zh-TW" dirty="0" smtClean="0"/>
              <a:t>“Find documents authored by </a:t>
            </a:r>
            <a:r>
              <a:rPr lang="en-US" altLang="zh-TW" dirty="0" smtClean="0">
                <a:solidFill>
                  <a:srgbClr val="00B0F0"/>
                </a:solidFill>
              </a:rPr>
              <a:t>William Shakespeare </a:t>
            </a:r>
            <a:r>
              <a:rPr lang="en-US" altLang="zh-TW" dirty="0" smtClean="0"/>
              <a:t>in </a:t>
            </a:r>
            <a:r>
              <a:rPr lang="en-US" altLang="zh-TW" dirty="0" smtClean="0">
                <a:solidFill>
                  <a:srgbClr val="00B0F0"/>
                </a:solidFill>
              </a:rPr>
              <a:t>1601</a:t>
            </a:r>
            <a:r>
              <a:rPr lang="en-US" altLang="zh-TW" dirty="0" smtClean="0"/>
              <a:t>, containing the term </a:t>
            </a:r>
            <a:r>
              <a:rPr lang="en-US" altLang="zh-TW" dirty="0" err="1" smtClean="0">
                <a:solidFill>
                  <a:srgbClr val="00B0F0"/>
                </a:solidFill>
              </a:rPr>
              <a:t>Yorick</a:t>
            </a:r>
            <a:r>
              <a:rPr lang="en-US" altLang="zh-TW" dirty="0" smtClean="0"/>
              <a:t>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12</a:t>
            </a:fld>
            <a:endParaRPr lang="en-US" altLang="zh-TW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656492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5943600" y="2286000"/>
            <a:ext cx="138371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n-lt"/>
              </a:rPr>
              <a:t>zone: author </a:t>
            </a:r>
            <a:endParaRPr lang="zh-TW" altLang="en-US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9" idx="1"/>
          </p:cNvCxnSpPr>
          <p:nvPr/>
        </p:nvCxnSpPr>
        <p:spPr bwMode="auto">
          <a:xfrm rot="10800000" flipV="1">
            <a:off x="5715000" y="2455276"/>
            <a:ext cx="228600" cy="21172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7732922" y="3124200"/>
            <a:ext cx="113204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n-lt"/>
              </a:rPr>
              <a:t>field: date </a:t>
            </a:r>
            <a:endParaRPr lang="zh-TW" altLang="en-US" sz="1600" dirty="0">
              <a:latin typeface="+mn-lt"/>
            </a:endParaRPr>
          </a:p>
        </p:txBody>
      </p:sp>
      <p:cxnSp>
        <p:nvCxnSpPr>
          <p:cNvPr id="13" name="直線單箭頭接點 12"/>
          <p:cNvCxnSpPr>
            <a:stCxn id="12" idx="0"/>
          </p:cNvCxnSpPr>
          <p:nvPr/>
        </p:nvCxnSpPr>
        <p:spPr bwMode="auto">
          <a:xfrm rot="16200000" flipV="1">
            <a:off x="7997574" y="2822831"/>
            <a:ext cx="152398" cy="4503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4453230" y="3352800"/>
            <a:ext cx="205376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n-lt"/>
              </a:rPr>
              <a:t>general (zone) index</a:t>
            </a:r>
            <a:endParaRPr lang="zh-TW" altLang="en-US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16" idx="0"/>
          </p:cNvCxnSpPr>
          <p:nvPr/>
        </p:nvCxnSpPr>
        <p:spPr bwMode="auto">
          <a:xfrm rot="16200000" flipV="1">
            <a:off x="4873661" y="2746347"/>
            <a:ext cx="228600" cy="98430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Weighted Zone Scoring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Weighted zone scoring assign </a:t>
            </a:r>
            <a:r>
              <a:rPr lang="en-US" altLang="zh-TW" u="sng" dirty="0" smtClean="0"/>
              <a:t>a score in [0, 1]</a:t>
            </a:r>
            <a:r>
              <a:rPr lang="en-US" altLang="zh-TW" dirty="0" smtClean="0"/>
              <a:t> to a pair 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) by computing a </a:t>
            </a:r>
            <a:r>
              <a:rPr lang="en-US" altLang="zh-TW" u="sng" dirty="0" smtClean="0"/>
              <a:t>linear combination of zone scores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sz="1000" i="1" dirty="0" smtClean="0"/>
          </a:p>
          <a:p>
            <a:pPr lvl="1"/>
            <a:r>
              <a:rPr lang="en-US" altLang="zh-TW" i="1" dirty="0" err="1" smtClean="0"/>
              <a:t>s</a:t>
            </a:r>
            <a:r>
              <a:rPr lang="en-US" altLang="zh-TW" i="1" baseline="-25000" dirty="0" err="1" smtClean="0"/>
              <a:t>i</a:t>
            </a:r>
            <a:r>
              <a:rPr lang="en-US" altLang="zh-TW" dirty="0" smtClean="0"/>
              <a:t> is the Boolean score denoting a match </a:t>
            </a:r>
            <a:r>
              <a:rPr lang="en-US" altLang="zh-TW" sz="1600" dirty="0" smtClean="0"/>
              <a:t>(or absence)</a:t>
            </a:r>
            <a:r>
              <a:rPr lang="en-US" altLang="zh-TW" dirty="0" smtClean="0"/>
              <a:t> between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and the </a:t>
            </a:r>
            <a:r>
              <a:rPr lang="en-US" altLang="zh-TW" i="1" dirty="0" err="1" smtClean="0"/>
              <a:t>i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zone.</a:t>
            </a:r>
          </a:p>
          <a:p>
            <a:pPr lvl="1"/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i</a:t>
            </a:r>
            <a:r>
              <a:rPr lang="en-US" altLang="zh-TW" dirty="0" smtClean="0"/>
              <a:t> in [0,1] such that </a:t>
            </a:r>
            <a:r>
              <a:rPr lang="el-GR" altLang="zh-TW" dirty="0" smtClean="0">
                <a:solidFill>
                  <a:srgbClr val="FF0000"/>
                </a:solidFill>
              </a:rPr>
              <a:t>Σ</a:t>
            </a:r>
            <a:r>
              <a:rPr lang="en-US" altLang="zh-TW" i="1" baseline="30000" dirty="0" err="1" smtClean="0">
                <a:solidFill>
                  <a:srgbClr val="FF0000"/>
                </a:solidFill>
              </a:rPr>
              <a:t>l</a:t>
            </a:r>
            <a:r>
              <a:rPr lang="en-US" altLang="zh-TW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=1</a:t>
            </a:r>
            <a:r>
              <a:rPr lang="en-US" altLang="zh-TW" i="1" dirty="0" smtClean="0">
                <a:solidFill>
                  <a:srgbClr val="FF0000"/>
                </a:solidFill>
              </a:rPr>
              <a:t>g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=1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With the score, we can rank documents.</a:t>
            </a:r>
          </a:p>
          <a:p>
            <a:pPr lvl="1"/>
            <a:r>
              <a:rPr lang="en-US" altLang="zh-TW" dirty="0" smtClean="0"/>
              <a:t>Therefore, this method is sometimes referred to also as </a:t>
            </a:r>
            <a:r>
              <a:rPr lang="en-US" altLang="zh-TW" b="1" i="1" dirty="0" smtClean="0">
                <a:solidFill>
                  <a:srgbClr val="A40508"/>
                </a:solidFill>
              </a:rPr>
              <a:t>ranked Boolean retrieval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13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2088798" y="2743200"/>
          <a:ext cx="1820956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021" name="Equation" r:id="rId3" imgW="952200" imgH="431640" progId="Equation.3">
                  <p:embed/>
                </p:oleObj>
              </mc:Choice>
              <mc:Fallback>
                <p:oleObj name="Equation" r:id="rId3" imgW="9522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798" y="2743200"/>
                        <a:ext cx="1820956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069998" y="2743200"/>
            <a:ext cx="164500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n-lt"/>
              </a:rPr>
              <a:t>each document </a:t>
            </a:r>
          </a:p>
          <a:p>
            <a:pPr algn="ctr"/>
            <a:r>
              <a:rPr lang="en-US" altLang="zh-TW" sz="1600" dirty="0" smtClean="0">
                <a:latin typeface="+mn-lt"/>
              </a:rPr>
              <a:t>has </a:t>
            </a:r>
            <a:r>
              <a:rPr lang="en-US" altLang="zh-TW" sz="1600" i="1" dirty="0" smtClean="0">
                <a:latin typeface="+mn-lt"/>
              </a:rPr>
              <a:t>l</a:t>
            </a:r>
            <a:r>
              <a:rPr lang="en-US" altLang="zh-TW" sz="1600" dirty="0" smtClean="0">
                <a:latin typeface="+mn-lt"/>
              </a:rPr>
              <a:t> zones</a:t>
            </a:r>
            <a:endParaRPr lang="zh-TW" altLang="en-US" sz="1600" dirty="0">
              <a:latin typeface="+mn-lt"/>
            </a:endParaRPr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 bwMode="auto">
          <a:xfrm rot="10800000">
            <a:off x="3276600" y="2895600"/>
            <a:ext cx="793398" cy="13998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Weighted Zone Scoring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</a:p>
          <a:p>
            <a:pPr lvl="1"/>
            <a:r>
              <a:rPr lang="en-US" altLang="zh-TW" dirty="0" smtClean="0"/>
              <a:t>Each document in a collection has three zones: </a:t>
            </a:r>
            <a:r>
              <a:rPr lang="en-US" altLang="zh-TW" i="1" dirty="0" smtClean="0"/>
              <a:t>author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title</a:t>
            </a:r>
            <a:r>
              <a:rPr lang="en-US" altLang="zh-TW" dirty="0" smtClean="0"/>
              <a:t>, and </a:t>
            </a:r>
            <a:r>
              <a:rPr lang="en-US" altLang="zh-TW" i="1" dirty="0" smtClean="0"/>
              <a:t>body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Weighted zone scoring would require three weights </a:t>
            </a:r>
            <a:r>
              <a:rPr lang="en-US" altLang="zh-TW" i="1" dirty="0" smtClean="0"/>
              <a:t>g</a:t>
            </a:r>
            <a:r>
              <a:rPr lang="en-US" altLang="zh-TW" i="1" baseline="-250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g</a:t>
            </a:r>
            <a:r>
              <a:rPr lang="en-US" altLang="zh-TW" i="1" baseline="-25000" dirty="0" smtClean="0"/>
              <a:t>2</a:t>
            </a:r>
            <a:r>
              <a:rPr lang="en-US" altLang="zh-TW" dirty="0" smtClean="0"/>
              <a:t>, and </a:t>
            </a:r>
            <a:r>
              <a:rPr lang="en-US" altLang="zh-TW" i="1" dirty="0" smtClean="0"/>
              <a:t>g</a:t>
            </a:r>
            <a:r>
              <a:rPr lang="en-US" altLang="zh-TW" i="1" baseline="-25000" dirty="0" smtClean="0"/>
              <a:t>3</a:t>
            </a:r>
            <a:r>
              <a:rPr lang="en-US" altLang="zh-TW" dirty="0" smtClean="0"/>
              <a:t>, respectively corresponding to the </a:t>
            </a:r>
            <a:r>
              <a:rPr lang="en-US" altLang="zh-TW" i="1" dirty="0" smtClean="0"/>
              <a:t>author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title</a:t>
            </a:r>
            <a:r>
              <a:rPr lang="en-US" altLang="zh-TW" dirty="0" smtClean="0"/>
              <a:t>, and </a:t>
            </a:r>
            <a:r>
              <a:rPr lang="en-US" altLang="zh-TW" i="1" dirty="0" smtClean="0"/>
              <a:t>body</a:t>
            </a:r>
            <a:r>
              <a:rPr lang="en-US" altLang="zh-TW" dirty="0" smtClean="0"/>
              <a:t> zones.</a:t>
            </a:r>
          </a:p>
          <a:p>
            <a:pPr lvl="2"/>
            <a:r>
              <a:rPr lang="en-US" altLang="zh-TW" i="1" dirty="0" smtClean="0"/>
              <a:t>g</a:t>
            </a:r>
            <a:r>
              <a:rPr lang="en-US" altLang="zh-TW" i="1" baseline="-25000" dirty="0" smtClean="0"/>
              <a:t>1</a:t>
            </a:r>
            <a:r>
              <a:rPr lang="en-US" altLang="zh-TW" dirty="0" smtClean="0"/>
              <a:t> = 0.2, </a:t>
            </a:r>
            <a:r>
              <a:rPr lang="en-US" altLang="zh-TW" i="1" dirty="0" smtClean="0"/>
              <a:t>g</a:t>
            </a:r>
            <a:r>
              <a:rPr lang="en-US" altLang="zh-TW" i="1" baseline="-25000" dirty="0" smtClean="0"/>
              <a:t>2</a:t>
            </a:r>
            <a:r>
              <a:rPr lang="en-US" altLang="zh-TW" dirty="0" smtClean="0"/>
              <a:t> = 0.3, and </a:t>
            </a:r>
            <a:r>
              <a:rPr lang="en-US" altLang="zh-TW" i="1" dirty="0" smtClean="0"/>
              <a:t>g</a:t>
            </a:r>
            <a:r>
              <a:rPr lang="en-US" altLang="zh-TW" i="1" baseline="-25000" dirty="0" smtClean="0"/>
              <a:t>3</a:t>
            </a:r>
            <a:r>
              <a:rPr lang="en-US" altLang="zh-TW" dirty="0" smtClean="0"/>
              <a:t> = 0.5.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i="1" dirty="0" smtClean="0"/>
              <a:t>body</a:t>
            </a:r>
            <a:r>
              <a:rPr lang="en-US" altLang="zh-TW" dirty="0" smtClean="0"/>
              <a:t> contributes as much as either </a:t>
            </a:r>
            <a:r>
              <a:rPr lang="en-US" altLang="zh-TW" i="1" dirty="0" smtClean="0"/>
              <a:t>author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title</a:t>
            </a:r>
            <a:r>
              <a:rPr lang="en-US" altLang="zh-TW" dirty="0" smtClean="0"/>
              <a:t>.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How do we determine the weights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i</a:t>
            </a:r>
            <a:r>
              <a:rPr lang="en-US" altLang="zh-TW" dirty="0" smtClean="0"/>
              <a:t> for weighted zone scoring?</a:t>
            </a:r>
          </a:p>
          <a:p>
            <a:pPr lvl="1"/>
            <a:r>
              <a:rPr lang="en-US" altLang="zh-TW" dirty="0" smtClean="0"/>
              <a:t>By an expert;</a:t>
            </a:r>
          </a:p>
          <a:p>
            <a:pPr lvl="1"/>
            <a:r>
              <a:rPr lang="en-US" altLang="zh-TW" dirty="0" smtClean="0"/>
              <a:t>Learned using training examples.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5159-77D7-43AA-990E-BA004656EE19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Term Frequency and Weighting (1/2)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r>
              <a:rPr lang="en-US" altLang="zh-TW" sz="2200" dirty="0" smtClean="0"/>
              <a:t>Weighted zone scoring hinges on </a:t>
            </a:r>
            <a:r>
              <a:rPr lang="en-US" altLang="zh-TW" sz="2200" u="sng" dirty="0" smtClean="0"/>
              <a:t>whether or not a query term(</a:t>
            </a:r>
            <a:r>
              <a:rPr lang="en-US" altLang="zh-TW" sz="2200" b="1" u="sng" dirty="0" smtClean="0">
                <a:solidFill>
                  <a:srgbClr val="FF0000"/>
                </a:solidFill>
              </a:rPr>
              <a:t>s</a:t>
            </a:r>
            <a:r>
              <a:rPr lang="en-US" altLang="zh-TW" sz="2200" u="sng" dirty="0" smtClean="0"/>
              <a:t>) is present in a zone within a document</a:t>
            </a:r>
            <a:r>
              <a:rPr lang="en-US" altLang="zh-TW" sz="2200" dirty="0" smtClean="0"/>
              <a:t>.</a:t>
            </a:r>
          </a:p>
          <a:p>
            <a:pPr lvl="1"/>
            <a:r>
              <a:rPr lang="en-US" altLang="zh-TW" sz="1800" dirty="0" smtClean="0"/>
              <a:t>Entire presence … or … absence … unreasonable.</a:t>
            </a:r>
          </a:p>
          <a:p>
            <a:endParaRPr lang="en-US" altLang="zh-TW" sz="1000" dirty="0" smtClean="0"/>
          </a:p>
          <a:p>
            <a:r>
              <a:rPr lang="en-US" altLang="zh-TW" sz="2200" dirty="0" smtClean="0"/>
              <a:t>A </a:t>
            </a:r>
            <a:r>
              <a:rPr lang="en-US" altLang="zh-TW" sz="2200" dirty="0"/>
              <a:t>more logical consideration:</a:t>
            </a:r>
          </a:p>
          <a:p>
            <a:pPr lvl="1"/>
            <a:r>
              <a:rPr lang="en-US" altLang="zh-TW" sz="1800" dirty="0"/>
              <a:t>A document that mentions a query term(</a:t>
            </a:r>
            <a:r>
              <a:rPr lang="en-US" altLang="zh-TW" sz="1800" b="1" dirty="0">
                <a:solidFill>
                  <a:srgbClr val="FF0000"/>
                </a:solidFill>
              </a:rPr>
              <a:t>s</a:t>
            </a:r>
            <a:r>
              <a:rPr lang="en-US" altLang="zh-TW" sz="1800" dirty="0"/>
              <a:t>) </a:t>
            </a:r>
            <a:r>
              <a:rPr lang="en-US" altLang="zh-TW" sz="1800" b="1" dirty="0"/>
              <a:t>more</a:t>
            </a:r>
            <a:r>
              <a:rPr lang="en-US" altLang="zh-TW" sz="1800" dirty="0"/>
              <a:t> often has more to do with that query and therefore should receive a higher score</a:t>
            </a:r>
            <a:r>
              <a:rPr lang="en-US" altLang="zh-TW" sz="1800" dirty="0" smtClean="0"/>
              <a:t>.</a:t>
            </a:r>
          </a:p>
          <a:p>
            <a:pPr lvl="1"/>
            <a:r>
              <a:rPr lang="en-US" altLang="zh-TW" sz="1800" dirty="0" smtClean="0"/>
              <a:t>A 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scoring mechanism</a:t>
            </a:r>
            <a:r>
              <a:rPr lang="en-US" altLang="zh-TW" sz="1800" dirty="0" smtClean="0"/>
              <a:t> then is to compute a score of the </a:t>
            </a:r>
            <a:r>
              <a:rPr lang="en-US" altLang="zh-TW" sz="1800" b="1" dirty="0" smtClean="0"/>
              <a:t>matches</a:t>
            </a:r>
            <a:r>
              <a:rPr lang="en-US" altLang="zh-TW" sz="1800" dirty="0" smtClean="0"/>
              <a:t> between query terms and the document.</a:t>
            </a:r>
          </a:p>
          <a:p>
            <a:pPr lvl="2"/>
            <a:r>
              <a:rPr lang="en-US" altLang="zh-TW" sz="1600" dirty="0" smtClean="0"/>
              <a:t>A match score </a:t>
            </a:r>
            <a:r>
              <a:rPr lang="en-US" altLang="zh-TW" sz="1600" dirty="0" smtClean="0">
                <a:sym typeface="Wingdings" pitchFamily="2" charset="2"/>
              </a:rPr>
              <a:t> </a:t>
            </a:r>
            <a:r>
              <a:rPr lang="en-US" altLang="zh-TW" sz="1600" u="sng" dirty="0" smtClean="0">
                <a:sym typeface="Wingdings" pitchFamily="2" charset="2"/>
              </a:rPr>
              <a:t>the weight of the matched term in documents</a:t>
            </a:r>
            <a:r>
              <a:rPr lang="en-US" altLang="zh-TW" sz="1600" dirty="0" smtClean="0">
                <a:sym typeface="Wingdings" pitchFamily="2" charset="2"/>
              </a:rPr>
              <a:t>.</a:t>
            </a:r>
            <a:endParaRPr lang="en-US" altLang="zh-TW" sz="1600" dirty="0" smtClean="0"/>
          </a:p>
          <a:p>
            <a:pPr lvl="1"/>
            <a:endParaRPr lang="en-US" altLang="zh-TW" sz="1000" dirty="0"/>
          </a:p>
          <a:p>
            <a:r>
              <a:rPr lang="en-US" altLang="zh-TW" sz="2200" b="1" i="1" dirty="0" smtClean="0">
                <a:solidFill>
                  <a:srgbClr val="A40508"/>
                </a:solidFill>
              </a:rPr>
              <a:t>Free </a:t>
            </a:r>
            <a:r>
              <a:rPr lang="en-US" altLang="zh-TW" sz="2200" b="1" i="1" dirty="0">
                <a:solidFill>
                  <a:srgbClr val="A40508"/>
                </a:solidFill>
              </a:rPr>
              <a:t>text query</a:t>
            </a:r>
            <a:r>
              <a:rPr lang="en-US" altLang="zh-TW" sz="2200" dirty="0"/>
              <a:t>:</a:t>
            </a:r>
          </a:p>
          <a:p>
            <a:pPr lvl="1"/>
            <a:r>
              <a:rPr lang="en-US" altLang="zh-TW" sz="1800" dirty="0"/>
              <a:t>The terms of the query are typed freeform into the search interface, without any connecting search </a:t>
            </a:r>
            <a:r>
              <a:rPr lang="en-US" altLang="zh-TW" sz="1800" dirty="0" smtClean="0"/>
              <a:t>operators </a:t>
            </a:r>
            <a:r>
              <a:rPr lang="en-US" altLang="zh-TW" sz="1400" dirty="0" smtClean="0"/>
              <a:t>(such as Boolean operators)</a:t>
            </a:r>
            <a:r>
              <a:rPr lang="en-US" altLang="zh-TW" sz="1800" dirty="0" smtClean="0"/>
              <a:t>.</a:t>
            </a:r>
          </a:p>
          <a:p>
            <a:pPr lvl="1"/>
            <a:r>
              <a:rPr lang="en-US" altLang="zh-TW" sz="1800" dirty="0" smtClean="0"/>
              <a:t>Very popular on the Web.</a:t>
            </a:r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4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4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4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E8CD-F53C-4989-9332-0B9960AB70CD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Term Frequency and Weighting (2/2)</a:t>
            </a:r>
            <a:endParaRPr lang="zh-TW" altLang="en-US" sz="3600"/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r>
              <a:rPr lang="en-US" altLang="zh-TW" b="1" i="1" dirty="0">
                <a:solidFill>
                  <a:srgbClr val="A40508"/>
                </a:solidFill>
              </a:rPr>
              <a:t>Term Frequency </a:t>
            </a:r>
            <a:r>
              <a:rPr lang="en-US" altLang="zh-TW" sz="1800" b="1" dirty="0"/>
              <a:t>(</a:t>
            </a:r>
            <a:r>
              <a:rPr lang="en-US" altLang="zh-TW" sz="1800" b="1" i="1" dirty="0"/>
              <a:t>TF</a:t>
            </a:r>
            <a:r>
              <a:rPr lang="en-US" altLang="zh-TW" sz="1800" b="1" dirty="0"/>
              <a:t>)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The weight of a term depends on the number of occurrences of the term in the document.</a:t>
            </a:r>
          </a:p>
          <a:p>
            <a:pPr lvl="1"/>
            <a:r>
              <a:rPr lang="en-US" altLang="zh-TW" dirty="0"/>
              <a:t>Notation: </a:t>
            </a:r>
            <a:r>
              <a:rPr lang="en-US" altLang="zh-TW" i="1" dirty="0" err="1">
                <a:solidFill>
                  <a:srgbClr val="FF0000"/>
                </a:solidFill>
              </a:rPr>
              <a:t>tf</a:t>
            </a:r>
            <a:r>
              <a:rPr lang="en-US" altLang="zh-TW" i="1" baseline="-25000" dirty="0" err="1">
                <a:solidFill>
                  <a:srgbClr val="FF0000"/>
                </a:solidFill>
              </a:rPr>
              <a:t>t,d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TW" dirty="0"/>
              <a:t> the number of occurrences of term </a:t>
            </a:r>
            <a:r>
              <a:rPr lang="en-US" altLang="zh-TW" i="1" dirty="0"/>
              <a:t>t</a:t>
            </a:r>
            <a:r>
              <a:rPr lang="en-US" altLang="zh-TW" dirty="0"/>
              <a:t> in document </a:t>
            </a:r>
            <a:r>
              <a:rPr lang="en-US" altLang="zh-TW" i="1" dirty="0"/>
              <a:t>d</a:t>
            </a:r>
            <a:r>
              <a:rPr lang="en-US" altLang="zh-TW" dirty="0"/>
              <a:t>.</a:t>
            </a:r>
          </a:p>
          <a:p>
            <a:pPr lvl="1"/>
            <a:endParaRPr lang="en-US" altLang="zh-TW" sz="1200" dirty="0"/>
          </a:p>
          <a:p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A40508"/>
                </a:solidFill>
              </a:rPr>
              <a:t>bag of words</a:t>
            </a:r>
            <a:r>
              <a:rPr lang="en-US" altLang="zh-TW" dirty="0">
                <a:solidFill>
                  <a:srgbClr val="A40508"/>
                </a:solidFill>
              </a:rPr>
              <a:t> </a:t>
            </a:r>
            <a:r>
              <a:rPr lang="en-US" altLang="zh-TW" dirty="0"/>
              <a:t>model: </a:t>
            </a:r>
          </a:p>
          <a:p>
            <a:pPr lvl="1"/>
            <a:r>
              <a:rPr lang="en-US" altLang="zh-TW" dirty="0"/>
              <a:t>A common representation of documents.</a:t>
            </a:r>
          </a:p>
          <a:p>
            <a:pPr lvl="1"/>
            <a:r>
              <a:rPr lang="en-US" altLang="zh-TW" dirty="0"/>
              <a:t>The representation of a document </a:t>
            </a:r>
            <a:r>
              <a:rPr lang="en-US" altLang="zh-TW" i="1" dirty="0"/>
              <a:t>d</a:t>
            </a:r>
            <a:r>
              <a:rPr lang="en-US" altLang="zh-TW" dirty="0"/>
              <a:t> is the </a:t>
            </a:r>
            <a:r>
              <a:rPr lang="en-US" altLang="zh-TW" b="1" dirty="0">
                <a:solidFill>
                  <a:srgbClr val="FF0000"/>
                </a:solidFill>
              </a:rPr>
              <a:t>set</a:t>
            </a:r>
            <a:r>
              <a:rPr lang="en-US" altLang="zh-TW" dirty="0"/>
              <a:t> of weights of its terms.</a:t>
            </a:r>
          </a:p>
          <a:p>
            <a:pPr lvl="2"/>
            <a:r>
              <a:rPr lang="en-US" altLang="zh-TW" dirty="0"/>
              <a:t>Example: </a:t>
            </a:r>
            <a:r>
              <a:rPr lang="en-US" altLang="zh-TW" i="1" dirty="0"/>
              <a:t>“term </a:t>
            </a:r>
            <a:r>
              <a:rPr lang="en-US" altLang="zh-TW" i="1" dirty="0" err="1"/>
              <a:t>i</a:t>
            </a:r>
            <a:r>
              <a:rPr lang="en-US" altLang="zh-TW" i="1" dirty="0"/>
              <a:t> and term j are synonyms”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Set</a:t>
            </a:r>
            <a:r>
              <a:rPr lang="en-US" altLang="zh-TW" dirty="0"/>
              <a:t>: </a:t>
            </a:r>
            <a:r>
              <a:rPr lang="en-US" altLang="zh-TW" b="1" dirty="0"/>
              <a:t>the ordering of the terms is ignored</a:t>
            </a:r>
            <a:r>
              <a:rPr lang="en-US" altLang="zh-TW" dirty="0"/>
              <a:t>!!</a:t>
            </a:r>
          </a:p>
          <a:p>
            <a:pPr lvl="2"/>
            <a:r>
              <a:rPr lang="en-US" altLang="zh-TW" i="1" dirty="0"/>
              <a:t>“Mary is quicker than John”</a:t>
            </a:r>
            <a:r>
              <a:rPr lang="en-US" altLang="zh-TW" dirty="0"/>
              <a:t> == </a:t>
            </a:r>
            <a:r>
              <a:rPr lang="en-US" altLang="zh-TW" i="1" dirty="0"/>
              <a:t>“John is quicker than Mary”</a:t>
            </a:r>
          </a:p>
          <a:p>
            <a:pPr lvl="2"/>
            <a:endParaRPr lang="en-US" altLang="zh-TW" dirty="0"/>
          </a:p>
        </p:txBody>
      </p:sp>
      <p:sp>
        <p:nvSpPr>
          <p:cNvPr id="1444868" name="Text Box 4"/>
          <p:cNvSpPr txBox="1">
            <a:spLocks noChangeArrowheads="1"/>
          </p:cNvSpPr>
          <p:nvPr/>
        </p:nvSpPr>
        <p:spPr bwMode="auto">
          <a:xfrm>
            <a:off x="5867400" y="3733800"/>
            <a:ext cx="32063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latin typeface="+mn-lt"/>
              </a:rPr>
              <a:t>can </a:t>
            </a:r>
            <a:r>
              <a:rPr lang="en-US" altLang="zh-TW" sz="1400" dirty="0">
                <a:latin typeface="+mn-lt"/>
              </a:rPr>
              <a:t>be term frequency or determined </a:t>
            </a:r>
          </a:p>
          <a:p>
            <a:r>
              <a:rPr lang="en-US" altLang="zh-TW" sz="1400" dirty="0">
                <a:latin typeface="+mn-lt"/>
              </a:rPr>
              <a:t>by other weighting schemes</a:t>
            </a:r>
          </a:p>
        </p:txBody>
      </p:sp>
      <p:sp>
        <p:nvSpPr>
          <p:cNvPr id="1444869" name="Line 5"/>
          <p:cNvSpPr>
            <a:spLocks noChangeShapeType="1"/>
          </p:cNvSpPr>
          <p:nvPr/>
        </p:nvSpPr>
        <p:spPr bwMode="auto">
          <a:xfrm flipH="1">
            <a:off x="7467600" y="4267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870" name="Text Box 6"/>
          <p:cNvSpPr txBox="1">
            <a:spLocks noChangeArrowheads="1"/>
          </p:cNvSpPr>
          <p:nvPr/>
        </p:nvSpPr>
        <p:spPr bwMode="auto">
          <a:xfrm>
            <a:off x="6219825" y="5305425"/>
            <a:ext cx="30139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+mn-lt"/>
                <a:sym typeface="Wingdings" pitchFamily="2" charset="2"/>
              </a:rPr>
              <a:t> </a:t>
            </a:r>
            <a:r>
              <a:rPr lang="en-US" altLang="zh-TW" sz="1800" dirty="0">
                <a:latin typeface="+mn-lt"/>
              </a:rPr>
              <a:t>{ &lt;term,2&gt;, &lt;and, 1&gt;, 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4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4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4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4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8" grpId="0" animBg="1"/>
      <p:bldP spid="1444869" grpId="0" animBg="1"/>
      <p:bldP spid="14448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D49-0327-4C10-9EDD-9198325A16A2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Inverse Document Frequency (1/4)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critical problem of term frequency weighting scheme:</a:t>
            </a:r>
          </a:p>
          <a:p>
            <a:pPr lvl="1"/>
            <a:r>
              <a:rPr lang="en-US" altLang="zh-TW" dirty="0"/>
              <a:t>Each term occurrence is considered </a:t>
            </a:r>
            <a:r>
              <a:rPr lang="en-US" altLang="zh-TW" b="1" dirty="0"/>
              <a:t>equally important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i="1" dirty="0"/>
              <a:t>“term </a:t>
            </a:r>
            <a:r>
              <a:rPr lang="en-US" altLang="zh-TW" i="1" dirty="0" err="1"/>
              <a:t>i</a:t>
            </a:r>
            <a:r>
              <a:rPr lang="en-US" altLang="zh-TW" i="1" dirty="0"/>
              <a:t> and term j are synonyms”</a:t>
            </a:r>
          </a:p>
          <a:p>
            <a:pPr lvl="1"/>
            <a:endParaRPr lang="en-US" altLang="zh-TW" dirty="0"/>
          </a:p>
          <a:p>
            <a:pPr lvl="1"/>
            <a:endParaRPr lang="en-US" altLang="zh-TW" sz="1200" dirty="0"/>
          </a:p>
          <a:p>
            <a:r>
              <a:rPr lang="en-US" altLang="zh-TW" dirty="0"/>
              <a:t>In fact, certain terms have little or </a:t>
            </a:r>
            <a:r>
              <a:rPr lang="en-US" altLang="zh-TW" b="1" dirty="0">
                <a:solidFill>
                  <a:srgbClr val="FF0000"/>
                </a:solidFill>
              </a:rPr>
              <a:t>no discriminating power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For instance, a collection of documents on the auto industry is likely to have the term </a:t>
            </a:r>
            <a:r>
              <a:rPr lang="en-US" altLang="zh-TW" i="1" dirty="0"/>
              <a:t>‘auto’</a:t>
            </a:r>
            <a:r>
              <a:rPr lang="en-US" altLang="zh-TW" dirty="0"/>
              <a:t> in almost every document.</a:t>
            </a:r>
          </a:p>
          <a:p>
            <a:pPr lvl="1"/>
            <a:r>
              <a:rPr lang="en-US" altLang="zh-TW" dirty="0"/>
              <a:t>We need a mechanism for reducing the effect of terms that </a:t>
            </a:r>
            <a:r>
              <a:rPr lang="en-US" altLang="zh-TW" b="1" dirty="0"/>
              <a:t>occur too often</a:t>
            </a:r>
            <a:r>
              <a:rPr lang="en-US" altLang="zh-TW" dirty="0"/>
              <a:t> in the collection.</a:t>
            </a:r>
            <a:endParaRPr lang="en-US" altLang="zh-TW" sz="1200" dirty="0"/>
          </a:p>
        </p:txBody>
      </p:sp>
      <p:sp>
        <p:nvSpPr>
          <p:cNvPr id="1445892" name="Text Box 4"/>
          <p:cNvSpPr txBox="1">
            <a:spLocks noChangeArrowheads="1"/>
          </p:cNvSpPr>
          <p:nvPr/>
        </p:nvSpPr>
        <p:spPr bwMode="auto">
          <a:xfrm>
            <a:off x="165100" y="3200400"/>
            <a:ext cx="4208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weight contribution:  1     1      1          1      1    1           1</a:t>
            </a:r>
          </a:p>
        </p:txBody>
      </p:sp>
      <p:sp>
        <p:nvSpPr>
          <p:cNvPr id="1445893" name="Line 5"/>
          <p:cNvSpPr>
            <a:spLocks noChangeShapeType="1"/>
          </p:cNvSpPr>
          <p:nvPr/>
        </p:nvSpPr>
        <p:spPr bwMode="auto">
          <a:xfrm flipH="1" flipV="1">
            <a:off x="1752600" y="301783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5894" name="Line 6"/>
          <p:cNvSpPr>
            <a:spLocks noChangeShapeType="1"/>
          </p:cNvSpPr>
          <p:nvPr/>
        </p:nvSpPr>
        <p:spPr bwMode="auto">
          <a:xfrm flipV="1">
            <a:off x="2133600" y="30178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5895" name="Line 7"/>
          <p:cNvSpPr>
            <a:spLocks noChangeShapeType="1"/>
          </p:cNvSpPr>
          <p:nvPr/>
        </p:nvSpPr>
        <p:spPr bwMode="auto">
          <a:xfrm flipV="1">
            <a:off x="2481263" y="30178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5896" name="Line 8"/>
          <p:cNvSpPr>
            <a:spLocks noChangeShapeType="1"/>
          </p:cNvSpPr>
          <p:nvPr/>
        </p:nvSpPr>
        <p:spPr bwMode="auto">
          <a:xfrm flipV="1">
            <a:off x="3019425" y="30178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5897" name="Line 9"/>
          <p:cNvSpPr>
            <a:spLocks noChangeShapeType="1"/>
          </p:cNvSpPr>
          <p:nvPr/>
        </p:nvSpPr>
        <p:spPr bwMode="auto">
          <a:xfrm flipV="1">
            <a:off x="3381375" y="30178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5898" name="Line 10"/>
          <p:cNvSpPr>
            <a:spLocks noChangeShapeType="1"/>
          </p:cNvSpPr>
          <p:nvPr/>
        </p:nvSpPr>
        <p:spPr bwMode="auto">
          <a:xfrm flipV="1">
            <a:off x="3652838" y="30178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5899" name="Line 11"/>
          <p:cNvSpPr>
            <a:spLocks noChangeShapeType="1"/>
          </p:cNvSpPr>
          <p:nvPr/>
        </p:nvSpPr>
        <p:spPr bwMode="auto">
          <a:xfrm flipV="1">
            <a:off x="4210050" y="30178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4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A7E1-2E30-4FFF-9168-8F5A660D4F03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Inverse Document Frequency (2/4)</a:t>
            </a:r>
            <a:endParaRPr lang="zh-TW" altLang="en-US" sz="4000"/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i="1" dirty="0">
                <a:solidFill>
                  <a:srgbClr val="A40508"/>
                </a:solidFill>
              </a:rPr>
              <a:t>Document frequency</a:t>
            </a:r>
            <a:r>
              <a:rPr lang="en-US" altLang="zh-TW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Notation: </a:t>
            </a:r>
            <a:r>
              <a:rPr lang="en-US" altLang="zh-TW" i="1" dirty="0" err="1">
                <a:solidFill>
                  <a:srgbClr val="FF0000"/>
                </a:solidFill>
              </a:rPr>
              <a:t>df</a:t>
            </a:r>
            <a:r>
              <a:rPr lang="en-US" altLang="zh-TW" i="1" baseline="-25000" dirty="0" err="1">
                <a:solidFill>
                  <a:srgbClr val="FF0000"/>
                </a:solidFill>
              </a:rPr>
              <a:t>t</a:t>
            </a: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b="1" u="sng" dirty="0">
                <a:solidFill>
                  <a:srgbClr val="FF0000"/>
                </a:solidFill>
              </a:rPr>
              <a:t>number of documents</a:t>
            </a:r>
            <a:r>
              <a:rPr lang="en-US" altLang="zh-TW" dirty="0"/>
              <a:t> in the collection that contain a term </a:t>
            </a:r>
            <a:r>
              <a:rPr lang="en-US" altLang="zh-TW" i="1" dirty="0"/>
              <a:t>t</a:t>
            </a:r>
            <a:r>
              <a:rPr lang="en-US" altLang="zh-TW" dirty="0"/>
              <a:t>.</a:t>
            </a:r>
          </a:p>
          <a:p>
            <a:pPr lvl="1">
              <a:lnSpc>
                <a:spcPct val="90000"/>
              </a:lnSpc>
            </a:pPr>
            <a:endParaRPr lang="zh-TW" altLang="en-US" sz="1200" dirty="0"/>
          </a:p>
          <a:p>
            <a:pPr lvl="1">
              <a:lnSpc>
                <a:spcPct val="90000"/>
              </a:lnSpc>
            </a:pPr>
            <a:endParaRPr lang="zh-TW" altLang="en-US" sz="1200" dirty="0"/>
          </a:p>
          <a:p>
            <a:pPr>
              <a:lnSpc>
                <a:spcPct val="90000"/>
              </a:lnSpc>
            </a:pPr>
            <a:r>
              <a:rPr lang="en-US" altLang="zh-TW" b="1" i="1" dirty="0">
                <a:solidFill>
                  <a:srgbClr val="A40508"/>
                </a:solidFill>
              </a:rPr>
              <a:t>Inverse document frequency</a:t>
            </a:r>
            <a:r>
              <a:rPr lang="en-US" altLang="zh-TW" sz="1800" b="1" i="1" dirty="0">
                <a:solidFill>
                  <a:srgbClr val="A40508"/>
                </a:solidFill>
              </a:rPr>
              <a:t> </a:t>
            </a:r>
            <a:r>
              <a:rPr lang="en-US" altLang="zh-TW" sz="1800" b="1" dirty="0"/>
              <a:t>(</a:t>
            </a:r>
            <a:r>
              <a:rPr lang="en-US" altLang="zh-TW" sz="1800" b="1" i="1" dirty="0"/>
              <a:t>IDF</a:t>
            </a:r>
            <a:r>
              <a:rPr lang="en-US" altLang="zh-TW" sz="1800" b="1" dirty="0"/>
              <a:t>)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Notation: 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i="1" dirty="0" err="1"/>
              <a:t>idf</a:t>
            </a:r>
            <a:r>
              <a:rPr lang="en-US" altLang="zh-TW" dirty="0"/>
              <a:t> of a rare term is high, and is likely to be low for a frequent term.</a:t>
            </a:r>
          </a:p>
        </p:txBody>
      </p:sp>
      <p:graphicFrame>
        <p:nvGraphicFramePr>
          <p:cNvPr id="144691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19400" y="4267200"/>
          <a:ext cx="19050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19" name="方程式" r:id="rId4" imgW="825480" imgH="431640" progId="Equation.3">
                  <p:embed/>
                </p:oleObj>
              </mc:Choice>
              <mc:Fallback>
                <p:oleObj name="方程式" r:id="rId4" imgW="8254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19050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6918" name="Text Box 6"/>
          <p:cNvSpPr txBox="1">
            <a:spLocks noChangeArrowheads="1"/>
          </p:cNvSpPr>
          <p:nvPr/>
        </p:nvSpPr>
        <p:spPr bwMode="auto">
          <a:xfrm>
            <a:off x="5105400" y="4343400"/>
            <a:ext cx="387958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+mn-lt"/>
              </a:rPr>
              <a:t>the </a:t>
            </a:r>
            <a:r>
              <a:rPr lang="en-US" altLang="zh-TW" sz="1600" dirty="0">
                <a:latin typeface="+mn-lt"/>
              </a:rPr>
              <a:t>number of documents in a collection</a:t>
            </a:r>
          </a:p>
        </p:txBody>
      </p:sp>
      <p:sp>
        <p:nvSpPr>
          <p:cNvPr id="1446919" name="Line 7"/>
          <p:cNvSpPr>
            <a:spLocks noChangeShapeType="1"/>
          </p:cNvSpPr>
          <p:nvPr/>
        </p:nvSpPr>
        <p:spPr bwMode="auto">
          <a:xfrm flipH="1">
            <a:off x="46482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4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4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4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4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4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8" grpId="0" animBg="1"/>
      <p:bldP spid="14469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812-F525-411A-8FE9-9706033C1C3F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Inverse Document Frequency (3/4)</a:t>
            </a:r>
            <a:endParaRPr lang="zh-TW" altLang="en-US" sz="4000"/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 alternative to document frequency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TW" dirty="0"/>
              <a:t> </a:t>
            </a:r>
            <a:r>
              <a:rPr lang="en-US" altLang="zh-TW" b="1" i="1" dirty="0">
                <a:solidFill>
                  <a:srgbClr val="C00000"/>
                </a:solidFill>
              </a:rPr>
              <a:t>collection frequency </a:t>
            </a:r>
            <a:r>
              <a:rPr lang="en-US" altLang="zh-TW" sz="1800" b="1" dirty="0"/>
              <a:t>(</a:t>
            </a:r>
            <a:r>
              <a:rPr lang="en-US" altLang="zh-TW" sz="1800" b="1" i="1" dirty="0"/>
              <a:t>CF</a:t>
            </a:r>
            <a:r>
              <a:rPr lang="en-US" altLang="zh-TW" sz="1800" b="1" dirty="0"/>
              <a:t>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total number of occurrences of a term in the collection.</a:t>
            </a:r>
          </a:p>
          <a:p>
            <a:pPr lvl="1"/>
            <a:endParaRPr lang="en-US" altLang="zh-TW" sz="1200" dirty="0"/>
          </a:p>
          <a:p>
            <a:pPr lvl="1"/>
            <a:r>
              <a:rPr lang="en-US" altLang="zh-TW" dirty="0"/>
              <a:t>But … the purpose of term scoring is </a:t>
            </a:r>
            <a:r>
              <a:rPr lang="en-US" altLang="zh-TW" u="sng" dirty="0"/>
              <a:t>to discriminate </a:t>
            </a:r>
            <a:r>
              <a:rPr lang="en-US" altLang="zh-TW" b="1" u="sng" dirty="0"/>
              <a:t>between</a:t>
            </a:r>
            <a:r>
              <a:rPr lang="en-US" altLang="zh-TW" u="sng" dirty="0"/>
              <a:t> </a:t>
            </a:r>
            <a:r>
              <a:rPr lang="en-US" altLang="zh-TW" b="1" u="sng" dirty="0"/>
              <a:t>documents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It is better to use a document-level statistic </a:t>
            </a:r>
            <a:r>
              <a:rPr lang="en-US" altLang="zh-TW" sz="1600" dirty="0"/>
              <a:t>(DF)</a:t>
            </a:r>
            <a:r>
              <a:rPr lang="en-US" altLang="zh-TW" dirty="0"/>
              <a:t> than to use a collection-wide statistic for term weighting.</a:t>
            </a:r>
          </a:p>
          <a:p>
            <a:pPr lvl="1"/>
            <a:endParaRPr lang="en-US" altLang="zh-TW" dirty="0"/>
          </a:p>
        </p:txBody>
      </p:sp>
      <p:graphicFrame>
        <p:nvGraphicFramePr>
          <p:cNvPr id="1451042" name="Group 34"/>
          <p:cNvGraphicFramePr>
            <a:graphicFrameLocks noGrp="1"/>
          </p:cNvGraphicFramePr>
          <p:nvPr>
            <p:ph sz="half" idx="4294967295"/>
          </p:nvPr>
        </p:nvGraphicFramePr>
        <p:xfrm>
          <a:off x="3657600" y="4953000"/>
          <a:ext cx="4038600" cy="118872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‘try’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10422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8760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‘insurance’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10440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3997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1039" name="Text Box 31"/>
          <p:cNvSpPr txBox="1">
            <a:spLocks noChangeArrowheads="1"/>
          </p:cNvSpPr>
          <p:nvPr/>
        </p:nvSpPr>
        <p:spPr bwMode="auto">
          <a:xfrm>
            <a:off x="457200" y="4876800"/>
            <a:ext cx="258115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latin typeface="+mn-lt"/>
              </a:rPr>
              <a:t>can </a:t>
            </a:r>
            <a:r>
              <a:rPr lang="en-US" altLang="zh-TW" sz="1400" dirty="0">
                <a:latin typeface="+mn-lt"/>
              </a:rPr>
              <a:t>be a general term</a:t>
            </a:r>
          </a:p>
          <a:p>
            <a:r>
              <a:rPr lang="en-US" altLang="zh-TW" sz="1400" dirty="0">
                <a:latin typeface="+mn-lt"/>
              </a:rPr>
              <a:t>appearing in many documents</a:t>
            </a:r>
          </a:p>
        </p:txBody>
      </p:sp>
      <p:sp>
        <p:nvSpPr>
          <p:cNvPr id="1451043" name="Line 35"/>
          <p:cNvSpPr>
            <a:spLocks noChangeShapeType="1"/>
          </p:cNvSpPr>
          <p:nvPr/>
        </p:nvSpPr>
        <p:spPr bwMode="auto">
          <a:xfrm>
            <a:off x="3077028" y="5181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1044" name="Text Box 36"/>
          <p:cNvSpPr txBox="1">
            <a:spLocks noChangeArrowheads="1"/>
          </p:cNvSpPr>
          <p:nvPr/>
        </p:nvSpPr>
        <p:spPr bwMode="auto">
          <a:xfrm>
            <a:off x="304800" y="5943600"/>
            <a:ext cx="302839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latin typeface="+mn-lt"/>
              </a:rPr>
              <a:t>can </a:t>
            </a:r>
            <a:r>
              <a:rPr lang="en-US" altLang="zh-TW" sz="1400" dirty="0">
                <a:latin typeface="+mn-lt"/>
              </a:rPr>
              <a:t>be a discriminating term</a:t>
            </a:r>
          </a:p>
          <a:p>
            <a:r>
              <a:rPr lang="en-US" altLang="zh-TW" sz="1400" dirty="0">
                <a:latin typeface="+mn-lt"/>
              </a:rPr>
              <a:t>appearing in a certain of documents</a:t>
            </a:r>
          </a:p>
        </p:txBody>
      </p:sp>
      <p:sp>
        <p:nvSpPr>
          <p:cNvPr id="1451045" name="Line 37"/>
          <p:cNvSpPr>
            <a:spLocks noChangeShapeType="1"/>
          </p:cNvSpPr>
          <p:nvPr/>
        </p:nvSpPr>
        <p:spPr bwMode="auto">
          <a:xfrm flipV="1">
            <a:off x="3352800" y="5943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5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5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5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5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5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039" grpId="0" animBg="1"/>
      <p:bldP spid="1451043" grpId="0" animBg="1"/>
      <p:bldP spid="1451044" grpId="0" animBg="1"/>
      <p:bldP spid="1451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Indexing and Boolean Retrieval Model (1/8)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Now … we know how to extract terms from documents.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The next step of building an information retrieval system is to </a:t>
            </a:r>
            <a:r>
              <a:rPr lang="en-US" altLang="zh-TW" b="1" dirty="0" smtClean="0">
                <a:solidFill>
                  <a:srgbClr val="FF0000"/>
                </a:solidFill>
              </a:rPr>
              <a:t>index</a:t>
            </a:r>
            <a:r>
              <a:rPr lang="en-US" altLang="zh-TW" dirty="0" smtClean="0"/>
              <a:t> the documents that each term occurs.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Before indexing … we usually assign each document a </a:t>
            </a:r>
            <a:r>
              <a:rPr lang="en-US" altLang="zh-TW" u="sng" dirty="0" smtClean="0"/>
              <a:t>unique serial number</a:t>
            </a:r>
            <a:r>
              <a:rPr lang="en-US" altLang="zh-TW" dirty="0" smtClean="0"/>
              <a:t>, known as the </a:t>
            </a:r>
            <a:r>
              <a:rPr lang="en-US" altLang="zh-TW" b="1" i="1" dirty="0" smtClean="0">
                <a:solidFill>
                  <a:srgbClr val="C00000"/>
                </a:solidFill>
              </a:rPr>
              <a:t>document identifier 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docID</a:t>
            </a:r>
            <a:r>
              <a:rPr lang="en-US" altLang="zh-TW" sz="1800" dirty="0" smtClean="0"/>
              <a:t>)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Then … the simplest method of indexing is to construct a </a:t>
            </a:r>
            <a:r>
              <a:rPr lang="en-US" altLang="zh-TW" b="1" i="1" dirty="0" smtClean="0">
                <a:solidFill>
                  <a:srgbClr val="C00000"/>
                </a:solidFill>
              </a:rPr>
              <a:t>binary term-document incidence matrix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B05-43BD-4318-AFAE-607C215899F1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46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Inverse Document Frequency (4/4)</a:t>
            </a:r>
            <a:endParaRPr lang="zh-TW" altLang="en-US" sz="4000"/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Example of IDF values of terms in the Reuters collection of 806,791 documents.</a:t>
            </a:r>
          </a:p>
          <a:p>
            <a:endParaRPr lang="en-US" altLang="zh-TW"/>
          </a:p>
        </p:txBody>
      </p:sp>
      <p:graphicFrame>
        <p:nvGraphicFramePr>
          <p:cNvPr id="1460260" name="Group 36"/>
          <p:cNvGraphicFramePr>
            <a:graphicFrameLocks noGrp="1"/>
          </p:cNvGraphicFramePr>
          <p:nvPr>
            <p:ph sz="half" idx="4294967295"/>
          </p:nvPr>
        </p:nvGraphicFramePr>
        <p:xfrm>
          <a:off x="2362200" y="3048000"/>
          <a:ext cx="4038600" cy="1981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term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IDF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‘car’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18,165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1.65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‘auto’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6,723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‘insurance’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19,241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1.62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‘best’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25,235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D167-31F6-446B-B86C-67297A7085CF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TF-IDF weighting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i="1" dirty="0">
                <a:solidFill>
                  <a:srgbClr val="C00000"/>
                </a:solidFill>
              </a:rPr>
              <a:t>TF-IDF</a:t>
            </a:r>
            <a:r>
              <a:rPr lang="en-US" altLang="zh-TW" dirty="0"/>
              <a:t> combines the concept of </a:t>
            </a:r>
            <a:r>
              <a:rPr lang="en-US" altLang="zh-TW" u="sng" dirty="0"/>
              <a:t>term frequency</a:t>
            </a:r>
            <a:r>
              <a:rPr lang="en-US" altLang="zh-TW" dirty="0"/>
              <a:t> and </a:t>
            </a:r>
            <a:r>
              <a:rPr lang="en-US" altLang="zh-TW" u="sng" dirty="0"/>
              <a:t>inverse document frequency</a:t>
            </a:r>
            <a:r>
              <a:rPr lang="en-US" altLang="zh-TW" dirty="0"/>
              <a:t> to assign the weight of term </a:t>
            </a:r>
            <a:r>
              <a:rPr lang="en-US" altLang="zh-TW" i="1" dirty="0"/>
              <a:t>t</a:t>
            </a:r>
            <a:r>
              <a:rPr lang="en-US" altLang="zh-TW" dirty="0"/>
              <a:t> in document </a:t>
            </a:r>
            <a:r>
              <a:rPr lang="en-US" altLang="zh-TW" i="1" dirty="0"/>
              <a:t>d</a:t>
            </a:r>
            <a:r>
              <a:rPr lang="en-US" altLang="zh-TW" dirty="0"/>
              <a:t> as follows: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 err="1"/>
              <a:t>tf-idf</a:t>
            </a:r>
            <a:r>
              <a:rPr lang="en-US" altLang="zh-TW" i="1" baseline="-25000" dirty="0" err="1"/>
              <a:t>t,d</a:t>
            </a:r>
            <a:r>
              <a:rPr lang="en-US" altLang="zh-TW" dirty="0"/>
              <a:t> = </a:t>
            </a:r>
            <a:r>
              <a:rPr lang="en-US" altLang="zh-TW" i="1" dirty="0" err="1"/>
              <a:t>tf</a:t>
            </a:r>
            <a:r>
              <a:rPr lang="en-US" altLang="zh-TW" i="1" baseline="-25000" dirty="0" err="1"/>
              <a:t>t,d</a:t>
            </a:r>
            <a:r>
              <a:rPr lang="en-US" altLang="zh-TW" dirty="0"/>
              <a:t> x </a:t>
            </a:r>
            <a:r>
              <a:rPr lang="en-US" altLang="zh-TW" i="1" dirty="0" err="1"/>
              <a:t>idf</a:t>
            </a:r>
            <a:r>
              <a:rPr lang="en-US" altLang="zh-TW" i="1" baseline="-25000" dirty="0" err="1"/>
              <a:t>t</a:t>
            </a:r>
            <a:r>
              <a:rPr lang="en-US" altLang="zh-TW" dirty="0"/>
              <a:t>.</a:t>
            </a:r>
          </a:p>
          <a:p>
            <a:pPr lvl="1">
              <a:lnSpc>
                <a:spcPct val="90000"/>
              </a:lnSpc>
            </a:pPr>
            <a:endParaRPr lang="en-US" altLang="zh-TW" sz="800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The weight of term </a:t>
            </a:r>
            <a:r>
              <a:rPr lang="en-US" altLang="zh-TW" i="1" dirty="0"/>
              <a:t>t</a:t>
            </a:r>
            <a:r>
              <a:rPr lang="en-US" altLang="zh-TW" dirty="0"/>
              <a:t> in document </a:t>
            </a:r>
            <a:r>
              <a:rPr lang="en-US" altLang="zh-TW" i="1" dirty="0"/>
              <a:t>d</a:t>
            </a:r>
            <a:r>
              <a:rPr lang="en-US" altLang="zh-TW" dirty="0"/>
              <a:t> is:</a:t>
            </a:r>
          </a:p>
          <a:p>
            <a:pPr lvl="2">
              <a:lnSpc>
                <a:spcPct val="9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High</a:t>
            </a:r>
            <a:r>
              <a:rPr lang="en-US" altLang="zh-TW" dirty="0"/>
              <a:t>, when </a:t>
            </a:r>
            <a:r>
              <a:rPr lang="en-US" altLang="zh-TW" i="1" dirty="0"/>
              <a:t>t</a:t>
            </a:r>
            <a:r>
              <a:rPr lang="en-US" altLang="zh-TW" dirty="0"/>
              <a:t> occurs many times in </a:t>
            </a:r>
            <a:r>
              <a:rPr lang="en-US" altLang="zh-TW" i="1" dirty="0"/>
              <a:t>d</a:t>
            </a:r>
            <a:r>
              <a:rPr lang="en-US" altLang="zh-TW" dirty="0"/>
              <a:t> and appears within a small number of documents.</a:t>
            </a:r>
          </a:p>
          <a:p>
            <a:pPr lvl="2">
              <a:lnSpc>
                <a:spcPct val="9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Low</a:t>
            </a:r>
            <a:r>
              <a:rPr lang="en-US" altLang="zh-TW" dirty="0"/>
              <a:t>, when </a:t>
            </a:r>
            <a:r>
              <a:rPr lang="en-US" altLang="zh-TW" i="1" dirty="0"/>
              <a:t>t</a:t>
            </a:r>
            <a:r>
              <a:rPr lang="en-US" altLang="zh-TW" dirty="0"/>
              <a:t> is a rare term in </a:t>
            </a:r>
            <a:r>
              <a:rPr lang="en-US" altLang="zh-TW" i="1" dirty="0"/>
              <a:t>d</a:t>
            </a:r>
            <a:r>
              <a:rPr lang="en-US" altLang="zh-TW" dirty="0"/>
              <a:t> and occurs in virtually all documents in the collection.</a:t>
            </a:r>
          </a:p>
          <a:p>
            <a:pPr lvl="2">
              <a:lnSpc>
                <a:spcPct val="90000"/>
              </a:lnSpc>
            </a:pPr>
            <a:endParaRPr lang="en-US" altLang="zh-TW" sz="900" dirty="0"/>
          </a:p>
          <a:p>
            <a:pPr>
              <a:lnSpc>
                <a:spcPct val="90000"/>
              </a:lnSpc>
            </a:pPr>
            <a:r>
              <a:rPr lang="en-US" altLang="zh-TW" dirty="0"/>
              <a:t>A simple scoring mechanism of a query </a:t>
            </a:r>
            <a:r>
              <a:rPr lang="en-US" altLang="zh-TW" i="1" dirty="0"/>
              <a:t>q</a:t>
            </a:r>
            <a:r>
              <a:rPr lang="en-US" altLang="zh-TW" dirty="0"/>
              <a:t> to a document </a:t>
            </a:r>
            <a:r>
              <a:rPr lang="en-US" altLang="zh-TW" i="1" dirty="0"/>
              <a:t>d</a:t>
            </a:r>
            <a:r>
              <a:rPr lang="en-US" altLang="zh-TW" dirty="0"/>
              <a:t> – the </a:t>
            </a:r>
            <a:r>
              <a:rPr lang="en-US" altLang="zh-TW" b="1" i="1" dirty="0">
                <a:solidFill>
                  <a:srgbClr val="C00000"/>
                </a:solidFill>
              </a:rPr>
              <a:t>overlap score measure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score(</a:t>
            </a:r>
            <a:r>
              <a:rPr lang="en-US" altLang="zh-TW" i="1" dirty="0" err="1"/>
              <a:t>q</a:t>
            </a:r>
            <a:r>
              <a:rPr lang="en-US" altLang="zh-TW" dirty="0" err="1"/>
              <a:t>,</a:t>
            </a:r>
            <a:r>
              <a:rPr lang="en-US" altLang="zh-TW" i="1" dirty="0" err="1"/>
              <a:t>d</a:t>
            </a:r>
            <a:r>
              <a:rPr lang="en-US" altLang="zh-TW" dirty="0"/>
              <a:t>) = </a:t>
            </a:r>
            <a:r>
              <a:rPr lang="en-US" altLang="zh-TW" dirty="0">
                <a:latin typeface="Courier New" pitchFamily="49" charset="0"/>
                <a:cs typeface="Arial" charset="0"/>
              </a:rPr>
              <a:t>∑</a:t>
            </a:r>
            <a:r>
              <a:rPr lang="en-US" altLang="zh-TW" i="1" baseline="-25000" dirty="0">
                <a:cs typeface="Arial" charset="0"/>
              </a:rPr>
              <a:t>t</a:t>
            </a:r>
            <a:r>
              <a:rPr lang="en-US" altLang="zh-TW" baseline="-25000" dirty="0">
                <a:cs typeface="Arial" charset="0"/>
              </a:rPr>
              <a:t> in </a:t>
            </a:r>
            <a:r>
              <a:rPr lang="en-US" altLang="zh-TW" i="1" baseline="-25000" dirty="0" err="1">
                <a:cs typeface="Arial" charset="0"/>
              </a:rPr>
              <a:t>q</a:t>
            </a:r>
            <a:r>
              <a:rPr lang="en-US" altLang="zh-TW" i="1" dirty="0" err="1"/>
              <a:t>tf-idf</a:t>
            </a:r>
            <a:r>
              <a:rPr lang="en-US" altLang="zh-TW" i="1" baseline="-25000" dirty="0" err="1"/>
              <a:t>t,d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5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C5E1-4315-44DF-AC4B-4B21395599B8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Space Model (</a:t>
            </a:r>
            <a:r>
              <a:rPr lang="en-US" altLang="zh-TW" dirty="0" smtClean="0"/>
              <a:t>1/6)</a:t>
            </a:r>
            <a:endParaRPr lang="zh-TW" altLang="en-US" dirty="0"/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may view each document </a:t>
            </a:r>
            <a:r>
              <a:rPr lang="en-US" altLang="zh-TW" sz="1800" dirty="0"/>
              <a:t>(or query)</a:t>
            </a:r>
            <a:r>
              <a:rPr lang="en-US" altLang="zh-TW" dirty="0"/>
              <a:t> as a vector:</a:t>
            </a:r>
          </a:p>
          <a:p>
            <a:pPr lvl="1"/>
            <a:r>
              <a:rPr lang="en-US" altLang="zh-TW" dirty="0"/>
              <a:t>One component </a:t>
            </a:r>
            <a:r>
              <a:rPr lang="en-US" altLang="zh-TW" sz="1600" dirty="0"/>
              <a:t>(dimension)</a:t>
            </a:r>
            <a:r>
              <a:rPr lang="en-US" altLang="zh-TW" dirty="0"/>
              <a:t> corresponding to each term in the dictionary.</a:t>
            </a:r>
          </a:p>
          <a:p>
            <a:pPr lvl="2"/>
            <a:r>
              <a:rPr lang="en-US" altLang="zh-TW" dirty="0"/>
              <a:t>Even with stemming, </a:t>
            </a:r>
            <a:r>
              <a:rPr lang="en-US" altLang="zh-TW" dirty="0" smtClean="0"/>
              <a:t>we may </a:t>
            </a:r>
            <a:r>
              <a:rPr lang="en-US" altLang="zh-TW" dirty="0"/>
              <a:t>have 20,000+ dimensions!!</a:t>
            </a:r>
          </a:p>
          <a:p>
            <a:pPr lvl="1"/>
            <a:r>
              <a:rPr lang="en-US" altLang="zh-TW" dirty="0"/>
              <a:t>With a weight for each component that is given by a weighting scheme </a:t>
            </a:r>
            <a:r>
              <a:rPr lang="en-US" altLang="zh-TW" sz="1600" dirty="0"/>
              <a:t>(such as </a:t>
            </a:r>
            <a:r>
              <a:rPr lang="en-US" altLang="zh-TW" sz="1600" dirty="0" err="1"/>
              <a:t>tf-idf</a:t>
            </a:r>
            <a:r>
              <a:rPr lang="en-US" altLang="zh-TW" sz="1600" dirty="0"/>
              <a:t>)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The weight of a term determines its importance in a document.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1457158" name="Line 6"/>
          <p:cNvSpPr>
            <a:spLocks noChangeShapeType="1"/>
          </p:cNvSpPr>
          <p:nvPr/>
        </p:nvSpPr>
        <p:spPr bwMode="auto">
          <a:xfrm flipV="1">
            <a:off x="5492750" y="45720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457159" name="Line 7"/>
          <p:cNvSpPr>
            <a:spLocks noChangeShapeType="1"/>
          </p:cNvSpPr>
          <p:nvPr/>
        </p:nvSpPr>
        <p:spPr bwMode="auto">
          <a:xfrm flipV="1">
            <a:off x="5492750" y="64770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457160" name="Text Box 8"/>
          <p:cNvSpPr txBox="1">
            <a:spLocks noChangeArrowheads="1"/>
          </p:cNvSpPr>
          <p:nvPr/>
        </p:nvSpPr>
        <p:spPr bwMode="auto">
          <a:xfrm>
            <a:off x="5105400" y="4267200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+mn-lt"/>
              </a:rPr>
              <a:t>car</a:t>
            </a:r>
          </a:p>
        </p:txBody>
      </p:sp>
      <p:sp>
        <p:nvSpPr>
          <p:cNvPr id="1457161" name="Text Box 9"/>
          <p:cNvSpPr txBox="1">
            <a:spLocks noChangeArrowheads="1"/>
          </p:cNvSpPr>
          <p:nvPr/>
        </p:nvSpPr>
        <p:spPr bwMode="auto">
          <a:xfrm>
            <a:off x="7467600" y="62484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+mn-lt"/>
              </a:rPr>
              <a:t>power</a:t>
            </a:r>
          </a:p>
        </p:txBody>
      </p:sp>
      <p:sp>
        <p:nvSpPr>
          <p:cNvPr id="1457162" name="Text Box 10"/>
          <p:cNvSpPr txBox="1">
            <a:spLocks noChangeArrowheads="1"/>
          </p:cNvSpPr>
          <p:nvPr/>
        </p:nvSpPr>
        <p:spPr bwMode="auto">
          <a:xfrm>
            <a:off x="5295900" y="64008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+mn-lt"/>
              </a:rPr>
              <a:t>0</a:t>
            </a:r>
          </a:p>
        </p:txBody>
      </p:sp>
      <p:sp>
        <p:nvSpPr>
          <p:cNvPr id="1457163" name="Text Box 11"/>
          <p:cNvSpPr txBox="1">
            <a:spLocks noChangeArrowheads="1"/>
          </p:cNvSpPr>
          <p:nvPr/>
        </p:nvSpPr>
        <p:spPr bwMode="auto">
          <a:xfrm>
            <a:off x="7315200" y="647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+mn-lt"/>
              </a:rPr>
              <a:t>1</a:t>
            </a:r>
          </a:p>
        </p:txBody>
      </p:sp>
      <p:sp>
        <p:nvSpPr>
          <p:cNvPr id="1457164" name="Text Box 12"/>
          <p:cNvSpPr txBox="1">
            <a:spLocks noChangeArrowheads="1"/>
          </p:cNvSpPr>
          <p:nvPr/>
        </p:nvSpPr>
        <p:spPr bwMode="auto">
          <a:xfrm>
            <a:off x="5205413" y="4524375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+mn-lt"/>
              </a:rPr>
              <a:t>1</a:t>
            </a:r>
          </a:p>
        </p:txBody>
      </p:sp>
      <p:sp>
        <p:nvSpPr>
          <p:cNvPr id="1457165" name="Line 13"/>
          <p:cNvSpPr>
            <a:spLocks noChangeShapeType="1"/>
          </p:cNvSpPr>
          <p:nvPr/>
        </p:nvSpPr>
        <p:spPr bwMode="auto">
          <a:xfrm flipV="1">
            <a:off x="5492750" y="4876800"/>
            <a:ext cx="6096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457166" name="Text Box 14"/>
          <p:cNvSpPr txBox="1">
            <a:spLocks noChangeArrowheads="1"/>
          </p:cNvSpPr>
          <p:nvPr/>
        </p:nvSpPr>
        <p:spPr bwMode="auto">
          <a:xfrm>
            <a:off x="6086475" y="4457700"/>
            <a:ext cx="667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i="1" u="sng">
                <a:latin typeface="+mn-lt"/>
              </a:rPr>
              <a:t>v</a:t>
            </a:r>
            <a:r>
              <a:rPr lang="en-US" altLang="zh-TW" sz="1800">
                <a:latin typeface="+mn-lt"/>
              </a:rPr>
              <a:t>(</a:t>
            </a:r>
            <a:r>
              <a:rPr lang="en-US" altLang="zh-TW" sz="1800" i="1">
                <a:latin typeface="+mn-lt"/>
              </a:rPr>
              <a:t>d</a:t>
            </a:r>
            <a:r>
              <a:rPr lang="en-US" altLang="zh-TW" sz="1800" i="1" baseline="-25000">
                <a:latin typeface="+mn-lt"/>
              </a:rPr>
              <a:t>1</a:t>
            </a:r>
            <a:r>
              <a:rPr lang="en-US" altLang="zh-TW" sz="1800">
                <a:latin typeface="+mn-lt"/>
              </a:rPr>
              <a:t>)</a:t>
            </a:r>
          </a:p>
        </p:txBody>
      </p:sp>
      <p:sp>
        <p:nvSpPr>
          <p:cNvPr id="1457167" name="Line 15"/>
          <p:cNvSpPr>
            <a:spLocks noChangeShapeType="1"/>
          </p:cNvSpPr>
          <p:nvPr/>
        </p:nvSpPr>
        <p:spPr bwMode="auto">
          <a:xfrm flipV="1">
            <a:off x="5492750" y="6096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457168" name="Text Box 16"/>
          <p:cNvSpPr txBox="1">
            <a:spLocks noChangeArrowheads="1"/>
          </p:cNvSpPr>
          <p:nvPr/>
        </p:nvSpPr>
        <p:spPr bwMode="auto">
          <a:xfrm>
            <a:off x="6845300" y="5805488"/>
            <a:ext cx="667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i="1" u="sng">
                <a:latin typeface="+mn-lt"/>
              </a:rPr>
              <a:t>v</a:t>
            </a:r>
            <a:r>
              <a:rPr lang="en-US" altLang="zh-TW" sz="1800">
                <a:latin typeface="+mn-lt"/>
              </a:rPr>
              <a:t>(</a:t>
            </a:r>
            <a:r>
              <a:rPr lang="en-US" altLang="zh-TW" sz="1800" i="1">
                <a:latin typeface="+mn-lt"/>
              </a:rPr>
              <a:t>d</a:t>
            </a:r>
            <a:r>
              <a:rPr lang="en-US" altLang="zh-TW" sz="1800" i="1" baseline="-25000">
                <a:latin typeface="+mn-lt"/>
              </a:rPr>
              <a:t>2</a:t>
            </a:r>
            <a:r>
              <a:rPr lang="en-US" altLang="zh-TW" sz="1800">
                <a:latin typeface="+mn-lt"/>
              </a:rPr>
              <a:t>)</a:t>
            </a:r>
          </a:p>
        </p:txBody>
      </p:sp>
      <p:sp>
        <p:nvSpPr>
          <p:cNvPr id="1457169" name="Text Box 17"/>
          <p:cNvSpPr txBox="1">
            <a:spLocks noChangeArrowheads="1"/>
          </p:cNvSpPr>
          <p:nvPr/>
        </p:nvSpPr>
        <p:spPr bwMode="auto">
          <a:xfrm>
            <a:off x="838200" y="4484688"/>
            <a:ext cx="390363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+mn-lt"/>
              </a:rPr>
              <a:t>The set of documents in a collection</a:t>
            </a:r>
          </a:p>
          <a:p>
            <a:r>
              <a:rPr lang="en-US" altLang="zh-TW" sz="1800" dirty="0">
                <a:latin typeface="+mn-lt"/>
              </a:rPr>
              <a:t>can be viewed as a set of vectors in </a:t>
            </a:r>
          </a:p>
          <a:p>
            <a:r>
              <a:rPr lang="en-US" altLang="zh-TW" sz="1800" dirty="0">
                <a:latin typeface="+mn-lt"/>
              </a:rPr>
              <a:t>a vector space.</a:t>
            </a:r>
          </a:p>
        </p:txBody>
      </p:sp>
      <p:sp>
        <p:nvSpPr>
          <p:cNvPr id="1457170" name="Text Box 18"/>
          <p:cNvSpPr txBox="1">
            <a:spLocks noChangeArrowheads="1"/>
          </p:cNvSpPr>
          <p:nvPr/>
        </p:nvSpPr>
        <p:spPr bwMode="auto">
          <a:xfrm>
            <a:off x="1295400" y="5791200"/>
            <a:ext cx="37198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+mn-lt"/>
              </a:rPr>
              <a:t>Each axis for the vector space </a:t>
            </a:r>
          </a:p>
          <a:p>
            <a:r>
              <a:rPr lang="en-US" altLang="zh-TW" sz="1800" dirty="0">
                <a:latin typeface="+mn-lt"/>
              </a:rPr>
              <a:t>represents a term in the dictionary.</a:t>
            </a:r>
          </a:p>
        </p:txBody>
      </p:sp>
      <p:sp>
        <p:nvSpPr>
          <p:cNvPr id="1457171" name="Line 19"/>
          <p:cNvSpPr>
            <a:spLocks noChangeShapeType="1"/>
          </p:cNvSpPr>
          <p:nvPr/>
        </p:nvSpPr>
        <p:spPr bwMode="auto">
          <a:xfrm flipV="1">
            <a:off x="5029200" y="62484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457172" name="Line 20"/>
          <p:cNvSpPr>
            <a:spLocks noChangeShapeType="1"/>
          </p:cNvSpPr>
          <p:nvPr/>
        </p:nvSpPr>
        <p:spPr bwMode="auto">
          <a:xfrm>
            <a:off x="4724400" y="4876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5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5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5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5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5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5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5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65" grpId="0" animBg="1"/>
      <p:bldP spid="1457166" grpId="0"/>
      <p:bldP spid="1457167" grpId="0" animBg="1"/>
      <p:bldP spid="1457168" grpId="0"/>
      <p:bldP spid="1457169" grpId="0" animBg="1"/>
      <p:bldP spid="14571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66CA-6A7A-4EB9-85C3-9FFBD8ABD25C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Space Model (</a:t>
            </a:r>
            <a:r>
              <a:rPr lang="en-US" altLang="zh-TW" dirty="0" smtClean="0"/>
              <a:t>2/6)</a:t>
            </a:r>
            <a:endParaRPr lang="zh-TW" altLang="en-US" dirty="0"/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r>
              <a:rPr lang="en-US" altLang="zh-TW" dirty="0"/>
              <a:t>This representation </a:t>
            </a:r>
            <a:r>
              <a:rPr lang="en-US" altLang="zh-TW" i="1" u="sng" dirty="0"/>
              <a:t>loses</a:t>
            </a:r>
            <a:r>
              <a:rPr lang="en-US" altLang="zh-TW" dirty="0"/>
              <a:t> the </a:t>
            </a:r>
            <a:r>
              <a:rPr lang="en-US" altLang="zh-TW" i="1" u="sng" dirty="0"/>
              <a:t>relative ordering</a:t>
            </a:r>
            <a:r>
              <a:rPr lang="en-US" altLang="zh-TW" dirty="0"/>
              <a:t> of the terms in each document.</a:t>
            </a:r>
          </a:p>
          <a:p>
            <a:pPr lvl="1"/>
            <a:r>
              <a:rPr lang="en-US" altLang="zh-TW" dirty="0"/>
              <a:t>Is identical to the </a:t>
            </a:r>
            <a:r>
              <a:rPr lang="en-US" altLang="zh-TW" i="1" u="sng" dirty="0"/>
              <a:t>bag of words</a:t>
            </a:r>
            <a:r>
              <a:rPr lang="en-US" altLang="zh-TW" dirty="0"/>
              <a:t> representation.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How do we quantify the similarity between two documents in this vector space?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FF0000"/>
                </a:solidFill>
              </a:rPr>
              <a:t>component difference</a:t>
            </a:r>
            <a:r>
              <a:rPr lang="en-US" altLang="zh-TW" dirty="0"/>
              <a:t> between the vectors.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Content-similar documents may have a significant vector difference </a:t>
            </a:r>
            <a:r>
              <a:rPr lang="en-US" altLang="zh-TW" u="sng" dirty="0"/>
              <a:t>due to the </a:t>
            </a:r>
            <a:r>
              <a:rPr lang="en-US" altLang="zh-TW" b="1" u="sng" dirty="0">
                <a:solidFill>
                  <a:srgbClr val="FF0000"/>
                </a:solidFill>
              </a:rPr>
              <a:t>different document length</a:t>
            </a:r>
            <a:r>
              <a:rPr lang="en-US" altLang="zh-TW" dirty="0"/>
              <a:t>.</a:t>
            </a:r>
          </a:p>
          <a:p>
            <a:pPr lvl="1"/>
            <a:endParaRPr lang="en-US" altLang="zh-TW" sz="1200" dirty="0"/>
          </a:p>
          <a:p>
            <a:pPr lvl="1"/>
            <a:r>
              <a:rPr lang="en-US" altLang="zh-TW" dirty="0"/>
              <a:t>A better and popular method is … </a:t>
            </a:r>
          </a:p>
          <a:p>
            <a:pPr lvl="1"/>
            <a:endParaRPr lang="en-US" altLang="zh-TW" sz="1200" dirty="0"/>
          </a:p>
        </p:txBody>
      </p:sp>
      <p:graphicFrame>
        <p:nvGraphicFramePr>
          <p:cNvPr id="146739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4564063"/>
          <a:ext cx="21637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401" name="方程式" r:id="rId3" imgW="1511280" imgH="355320" progId="Equation.3">
                  <p:embed/>
                </p:oleObj>
              </mc:Choice>
              <mc:Fallback>
                <p:oleObj name="方程式" r:id="rId3" imgW="1511280" imgH="355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64063"/>
                        <a:ext cx="2163763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7400" name="Text Box 8"/>
          <p:cNvSpPr txBox="1">
            <a:spLocks noChangeArrowheads="1"/>
          </p:cNvSpPr>
          <p:nvPr/>
        </p:nvSpPr>
        <p:spPr bwMode="auto">
          <a:xfrm>
            <a:off x="3810000" y="4876800"/>
            <a:ext cx="33602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800">
                <a:latin typeface="+mn-lt"/>
              </a:rPr>
              <a:t>weight of term </a:t>
            </a:r>
            <a:r>
              <a:rPr lang="en-US" altLang="zh-TW" sz="1800" i="1">
                <a:latin typeface="+mn-lt"/>
              </a:rPr>
              <a:t>t</a:t>
            </a:r>
            <a:r>
              <a:rPr lang="en-US" altLang="zh-TW" sz="1800">
                <a:latin typeface="+mn-lt"/>
              </a:rPr>
              <a:t> in document </a:t>
            </a:r>
            <a:r>
              <a:rPr lang="en-US" altLang="zh-TW" sz="1800" i="1">
                <a:latin typeface="+mn-lt"/>
              </a:rPr>
              <a:t>d</a:t>
            </a:r>
            <a:r>
              <a:rPr lang="en-US" altLang="zh-TW" sz="1800" i="1" baseline="-25000">
                <a:latin typeface="+mn-lt"/>
              </a:rPr>
              <a:t>2</a:t>
            </a:r>
          </a:p>
        </p:txBody>
      </p:sp>
      <p:sp>
        <p:nvSpPr>
          <p:cNvPr id="1467401" name="Line 9"/>
          <p:cNvSpPr>
            <a:spLocks noChangeShapeType="1"/>
          </p:cNvSpPr>
          <p:nvPr/>
        </p:nvSpPr>
        <p:spPr bwMode="auto">
          <a:xfrm flipH="1" flipV="1">
            <a:off x="3352800" y="4876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6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6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6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6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6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400" grpId="0" animBg="1"/>
      <p:bldP spid="14674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DBDF-7D71-492D-B301-5DB7702CE126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Space Model (</a:t>
            </a:r>
            <a:r>
              <a:rPr lang="en-US" altLang="zh-TW" dirty="0" smtClean="0"/>
              <a:t>3/6)</a:t>
            </a:r>
            <a:endParaRPr lang="zh-TW" altLang="en-US" dirty="0"/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TW" b="1" i="1" dirty="0">
                <a:solidFill>
                  <a:schemeClr val="folHlink"/>
                </a:solidFill>
              </a:rPr>
              <a:t>Cosine similarity</a:t>
            </a:r>
            <a:r>
              <a:rPr lang="en-US" altLang="zh-TW" dirty="0"/>
              <a:t>:</a:t>
            </a:r>
          </a:p>
          <a:p>
            <a:pPr lvl="2">
              <a:lnSpc>
                <a:spcPct val="90000"/>
              </a:lnSpc>
            </a:pPr>
            <a:endParaRPr lang="en-US" altLang="zh-TW" dirty="0"/>
          </a:p>
          <a:p>
            <a:pPr lvl="2">
              <a:lnSpc>
                <a:spcPct val="90000"/>
              </a:lnSpc>
            </a:pPr>
            <a:endParaRPr lang="en-US" altLang="zh-TW" dirty="0"/>
          </a:p>
          <a:p>
            <a:pPr lvl="2">
              <a:lnSpc>
                <a:spcPct val="90000"/>
              </a:lnSpc>
            </a:pPr>
            <a:endParaRPr lang="en-US" altLang="zh-TW" dirty="0"/>
          </a:p>
          <a:p>
            <a:pPr lvl="2">
              <a:lnSpc>
                <a:spcPct val="90000"/>
              </a:lnSpc>
            </a:pPr>
            <a:endParaRPr lang="en-US" altLang="zh-TW" dirty="0"/>
          </a:p>
          <a:p>
            <a:pPr lvl="2">
              <a:lnSpc>
                <a:spcPct val="90000"/>
              </a:lnSpc>
            </a:pPr>
            <a:endParaRPr lang="en-US" altLang="zh-TW" dirty="0"/>
          </a:p>
          <a:p>
            <a:pPr lvl="2">
              <a:lnSpc>
                <a:spcPct val="90000"/>
              </a:lnSpc>
            </a:pPr>
            <a:endParaRPr lang="en-US" altLang="zh-TW" dirty="0"/>
          </a:p>
          <a:p>
            <a:pPr lvl="2">
              <a:lnSpc>
                <a:spcPct val="90000"/>
              </a:lnSpc>
            </a:pPr>
            <a:endParaRPr lang="en-US" altLang="zh-TW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effect of the denominator is to normalized vectors to </a:t>
            </a:r>
            <a:r>
              <a:rPr lang="en-US" altLang="zh-TW" sz="1600" b="1" dirty="0">
                <a:solidFill>
                  <a:srgbClr val="FF0000"/>
                </a:solidFill>
              </a:rPr>
              <a:t>unit vector</a:t>
            </a:r>
            <a:r>
              <a:rPr lang="en-US" altLang="zh-TW" sz="1600" dirty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To compensate for the effect of document length.</a:t>
            </a:r>
          </a:p>
          <a:p>
            <a:pPr lvl="2">
              <a:lnSpc>
                <a:spcPct val="90000"/>
              </a:lnSpc>
            </a:pPr>
            <a:endParaRPr lang="en-US" altLang="zh-TW" sz="10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range of cosine similarity </a:t>
            </a:r>
            <a:r>
              <a:rPr lang="en-US" altLang="zh-TW" sz="1600" dirty="0" smtClean="0"/>
              <a:t>is on </a:t>
            </a:r>
            <a:r>
              <a:rPr lang="en-US" altLang="zh-TW" sz="1600" dirty="0"/>
              <a:t>[0,1].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1 </a:t>
            </a:r>
            <a:r>
              <a:rPr lang="en-US" altLang="zh-TW" sz="1600" dirty="0">
                <a:sym typeface="Wingdings" pitchFamily="2" charset="2"/>
              </a:rPr>
              <a:t> identical.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sym typeface="Wingdings" pitchFamily="2" charset="2"/>
              </a:rPr>
              <a:t>0  orthogonal.</a:t>
            </a:r>
          </a:p>
          <a:p>
            <a:pPr lvl="2">
              <a:lnSpc>
                <a:spcPct val="90000"/>
              </a:lnSpc>
            </a:pPr>
            <a:endParaRPr lang="en-US" altLang="zh-TW" sz="900" dirty="0"/>
          </a:p>
          <a:p>
            <a:pPr lvl="2">
              <a:lnSpc>
                <a:spcPct val="90000"/>
              </a:lnSpc>
            </a:pPr>
            <a:r>
              <a:rPr lang="en-US" altLang="zh-TW" dirty="0"/>
              <a:t>This measure is the cosine of the angle </a:t>
            </a:r>
            <a:r>
              <a:rPr lang="el-GR" altLang="zh-TW" dirty="0">
                <a:cs typeface="Arial" charset="0"/>
              </a:rPr>
              <a:t>θ</a:t>
            </a:r>
            <a:r>
              <a:rPr lang="en-US" altLang="zh-TW" dirty="0"/>
              <a:t> between the two vectors.</a:t>
            </a:r>
          </a:p>
        </p:txBody>
      </p:sp>
      <p:graphicFrame>
        <p:nvGraphicFramePr>
          <p:cNvPr id="14704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44700" y="2438400"/>
          <a:ext cx="3479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481" name="方程式" r:id="rId4" imgW="1790640" imgH="431640" progId="Equation.3">
                  <p:embed/>
                </p:oleObj>
              </mc:Choice>
              <mc:Fallback>
                <p:oleObj name="方程式" r:id="rId4" imgW="1790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438400"/>
                        <a:ext cx="34798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047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400800" y="3333750"/>
          <a:ext cx="1993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482" name="方程式" r:id="rId6" imgW="1282680" imgH="355320" progId="Equation.3">
                  <p:embed/>
                </p:oleObj>
              </mc:Choice>
              <mc:Fallback>
                <p:oleObj name="方程式" r:id="rId6" imgW="1282680" imgH="355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33750"/>
                        <a:ext cx="19939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0474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52600" y="3733800"/>
          <a:ext cx="2044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483" name="方程式" r:id="rId8" imgW="1384200" imgH="393480" progId="Equation.3">
                  <p:embed/>
                </p:oleObj>
              </mc:Choice>
              <mc:Fallback>
                <p:oleObj name="方程式" r:id="rId8" imgW="138420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33800"/>
                        <a:ext cx="20447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0476" name="Line 12"/>
          <p:cNvSpPr>
            <a:spLocks noChangeShapeType="1"/>
          </p:cNvSpPr>
          <p:nvPr/>
        </p:nvSpPr>
        <p:spPr bwMode="auto">
          <a:xfrm>
            <a:off x="5486400" y="2667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0477" name="Text Box 13"/>
          <p:cNvSpPr txBox="1">
            <a:spLocks noChangeArrowheads="1"/>
          </p:cNvSpPr>
          <p:nvPr/>
        </p:nvSpPr>
        <p:spPr bwMode="auto">
          <a:xfrm>
            <a:off x="6477000" y="2667000"/>
            <a:ext cx="13827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600" b="1" i="1">
                <a:solidFill>
                  <a:srgbClr val="FF0000"/>
                </a:solidFill>
              </a:rPr>
              <a:t>inner product</a:t>
            </a:r>
            <a:r>
              <a:rPr lang="en-US" altLang="zh-TW" sz="1600"/>
              <a:t> </a:t>
            </a:r>
          </a:p>
          <a:p>
            <a:pPr algn="ctr"/>
            <a:r>
              <a:rPr lang="en-US" altLang="zh-TW" sz="1600"/>
              <a:t>of vectors</a:t>
            </a:r>
          </a:p>
        </p:txBody>
      </p:sp>
      <p:sp>
        <p:nvSpPr>
          <p:cNvPr id="1470479" name="Text Box 15"/>
          <p:cNvSpPr txBox="1">
            <a:spLocks noChangeArrowheads="1"/>
          </p:cNvSpPr>
          <p:nvPr/>
        </p:nvSpPr>
        <p:spPr bwMode="auto">
          <a:xfrm>
            <a:off x="2266950" y="3249613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600" b="1" i="1">
                <a:solidFill>
                  <a:srgbClr val="FF0000"/>
                </a:solidFill>
              </a:rPr>
              <a:t>vector length</a:t>
            </a:r>
            <a:endParaRPr lang="en-US" altLang="zh-TW" sz="1600"/>
          </a:p>
        </p:txBody>
      </p:sp>
      <p:sp>
        <p:nvSpPr>
          <p:cNvPr id="1470478" name="Line 14"/>
          <p:cNvSpPr>
            <a:spLocks noChangeShapeType="1"/>
          </p:cNvSpPr>
          <p:nvPr/>
        </p:nvSpPr>
        <p:spPr bwMode="auto">
          <a:xfrm flipH="1">
            <a:off x="3035300" y="33528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0480" name="Oval 16"/>
          <p:cNvSpPr>
            <a:spLocks noChangeArrowheads="1"/>
          </p:cNvSpPr>
          <p:nvPr/>
        </p:nvSpPr>
        <p:spPr bwMode="auto">
          <a:xfrm>
            <a:off x="3581400" y="2438400"/>
            <a:ext cx="1905000" cy="381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0481" name="Oval 17"/>
          <p:cNvSpPr>
            <a:spLocks noChangeArrowheads="1"/>
          </p:cNvSpPr>
          <p:nvPr/>
        </p:nvSpPr>
        <p:spPr bwMode="auto">
          <a:xfrm>
            <a:off x="3505200" y="28956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7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7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7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7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7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7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7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7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7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7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7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76" grpId="0" animBg="1"/>
      <p:bldP spid="1470477" grpId="0"/>
      <p:bldP spid="1470479" grpId="0"/>
      <p:bldP spid="1470478" grpId="0" animBg="1"/>
      <p:bldP spid="1470480" grpId="0" animBg="1"/>
      <p:bldP spid="14704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Space Model (4/6)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cosine similarity can be rewritten as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That is </a:t>
            </a:r>
            <a:r>
              <a:rPr lang="en-US" altLang="zh-TW" b="1" dirty="0" smtClean="0">
                <a:solidFill>
                  <a:srgbClr val="FF0000"/>
                </a:solidFill>
              </a:rPr>
              <a:t>the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inner product </a:t>
            </a:r>
            <a:r>
              <a:rPr lang="en-US" altLang="zh-TW" b="1" dirty="0" smtClean="0">
                <a:solidFill>
                  <a:srgbClr val="FF0000"/>
                </a:solidFill>
              </a:rPr>
              <a:t>of the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unit vectors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25</a:t>
            </a:fld>
            <a:endParaRPr lang="en-US" altLang="zh-TW"/>
          </a:p>
        </p:txBody>
      </p:sp>
      <p:graphicFrame>
        <p:nvGraphicFramePr>
          <p:cNvPr id="1539074" name="Object 2"/>
          <p:cNvGraphicFramePr>
            <a:graphicFrameLocks noChangeAspect="1"/>
          </p:cNvGraphicFramePr>
          <p:nvPr/>
        </p:nvGraphicFramePr>
        <p:xfrm>
          <a:off x="1071562" y="2462212"/>
          <a:ext cx="3652838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77" name="Equation" r:id="rId3" imgW="1879560" imgH="888840" progId="Equation.3">
                  <p:embed/>
                </p:oleObj>
              </mc:Choice>
              <mc:Fallback>
                <p:oleObj name="Equation" r:id="rId3" imgW="187956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2" y="2462212"/>
                        <a:ext cx="3652838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7C1A-4414-4782-9A0C-460ED4CF4FFB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Space Model </a:t>
            </a:r>
            <a:r>
              <a:rPr lang="en-US" altLang="zh-TW" dirty="0" smtClean="0"/>
              <a:t>(5/6)</a:t>
            </a:r>
            <a:endParaRPr lang="zh-TW" altLang="en-US" dirty="0"/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r>
              <a:rPr lang="en-US" altLang="zh-TW" sz="2200" dirty="0"/>
              <a:t>What use is the similarity measure between documents?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To find similar documents</a:t>
            </a:r>
            <a:r>
              <a:rPr lang="en-US" altLang="zh-TW" dirty="0"/>
              <a:t>, a popular function of many search engines.</a:t>
            </a:r>
          </a:p>
          <a:p>
            <a:pPr lvl="2"/>
            <a:r>
              <a:rPr lang="en-US" altLang="zh-TW" dirty="0"/>
              <a:t>For a user specified document </a:t>
            </a:r>
            <a:r>
              <a:rPr lang="en-US" altLang="zh-TW" i="1" dirty="0"/>
              <a:t>d</a:t>
            </a:r>
            <a:r>
              <a:rPr lang="en-US" altLang="zh-TW" dirty="0"/>
              <a:t>, we compute the cosine similarities between </a:t>
            </a:r>
            <a:r>
              <a:rPr lang="en-US" altLang="zh-TW" i="1" u="sng" dirty="0"/>
              <a:t>V</a:t>
            </a:r>
            <a:r>
              <a:rPr lang="en-US" altLang="zh-TW" dirty="0"/>
              <a:t>(</a:t>
            </a:r>
            <a:r>
              <a:rPr lang="en-US" altLang="zh-TW" i="1" dirty="0"/>
              <a:t>d</a:t>
            </a:r>
            <a:r>
              <a:rPr lang="en-US" altLang="zh-TW" dirty="0"/>
              <a:t>) and each of </a:t>
            </a:r>
            <a:r>
              <a:rPr lang="en-US" altLang="zh-TW" i="1" u="sng" dirty="0"/>
              <a:t>V</a:t>
            </a:r>
            <a:r>
              <a:rPr lang="en-US" altLang="zh-TW" dirty="0"/>
              <a:t>(</a:t>
            </a:r>
            <a:r>
              <a:rPr lang="en-US" altLang="zh-TW" i="1" dirty="0"/>
              <a:t>d</a:t>
            </a:r>
            <a:r>
              <a:rPr lang="en-US" altLang="zh-TW" i="1" baseline="-25000" dirty="0"/>
              <a:t>1</a:t>
            </a:r>
            <a:r>
              <a:rPr lang="en-US" altLang="zh-TW" dirty="0"/>
              <a:t>), …, </a:t>
            </a:r>
            <a:r>
              <a:rPr lang="en-US" altLang="zh-TW" i="1" u="sng" dirty="0"/>
              <a:t>V</a:t>
            </a:r>
            <a:r>
              <a:rPr lang="en-US" altLang="zh-TW" dirty="0"/>
              <a:t>(</a:t>
            </a:r>
            <a:r>
              <a:rPr lang="en-US" altLang="zh-TW" i="1" dirty="0" err="1"/>
              <a:t>d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).</a:t>
            </a:r>
          </a:p>
          <a:p>
            <a:pPr lvl="2"/>
            <a:r>
              <a:rPr lang="en-US" altLang="zh-TW" dirty="0"/>
              <a:t>Then picking off the highest resulting similarity value documents.</a:t>
            </a:r>
          </a:p>
          <a:p>
            <a:pPr lvl="1"/>
            <a:endParaRPr lang="en-US" altLang="zh-TW" sz="1000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To cluster documents</a:t>
            </a:r>
            <a:r>
              <a:rPr lang="en-US" altLang="zh-TW" dirty="0"/>
              <a:t> into content coherent clusters.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</p:txBody>
      </p:sp>
      <p:graphicFrame>
        <p:nvGraphicFramePr>
          <p:cNvPr id="1480746" name="Group 42"/>
          <p:cNvGraphicFramePr>
            <a:graphicFrameLocks noGrp="1"/>
          </p:cNvGraphicFramePr>
          <p:nvPr>
            <p:ph sz="half" idx="4294967295"/>
          </p:nvPr>
        </p:nvGraphicFramePr>
        <p:xfrm>
          <a:off x="762000" y="4572000"/>
          <a:ext cx="4724400" cy="18288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term\book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SaS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WH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‘affection’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‘jealous’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0.087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0.120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0.466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‘gossip’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0.017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0.254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80747" name="Text Box 43"/>
          <p:cNvSpPr txBox="1">
            <a:spLocks noChangeArrowheads="1"/>
          </p:cNvSpPr>
          <p:nvPr/>
        </p:nvSpPr>
        <p:spPr bwMode="auto">
          <a:xfrm>
            <a:off x="1890713" y="6343650"/>
            <a:ext cx="2527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 i="1" dirty="0">
                <a:solidFill>
                  <a:srgbClr val="C00000"/>
                </a:solidFill>
              </a:rPr>
              <a:t>term-document matrix</a:t>
            </a:r>
          </a:p>
        </p:txBody>
      </p:sp>
      <p:sp>
        <p:nvSpPr>
          <p:cNvPr id="1480748" name="Oval 44"/>
          <p:cNvSpPr>
            <a:spLocks noChangeArrowheads="1"/>
          </p:cNvSpPr>
          <p:nvPr/>
        </p:nvSpPr>
        <p:spPr bwMode="auto">
          <a:xfrm>
            <a:off x="4419600" y="4953000"/>
            <a:ext cx="914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0749" name="Text Box 45"/>
          <p:cNvSpPr txBox="1">
            <a:spLocks noChangeArrowheads="1"/>
          </p:cNvSpPr>
          <p:nvPr/>
        </p:nvSpPr>
        <p:spPr bwMode="auto">
          <a:xfrm>
            <a:off x="5638800" y="4648200"/>
            <a:ext cx="23439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+mn-lt"/>
              </a:rPr>
              <a:t>term vector</a:t>
            </a:r>
            <a:r>
              <a:rPr lang="en-US" altLang="zh-TW" sz="1400" dirty="0">
                <a:latin typeface="+mn-lt"/>
              </a:rPr>
              <a:t> of a document</a:t>
            </a:r>
          </a:p>
        </p:txBody>
      </p:sp>
      <p:sp>
        <p:nvSpPr>
          <p:cNvPr id="1480750" name="Line 46"/>
          <p:cNvSpPr>
            <a:spLocks noChangeShapeType="1"/>
          </p:cNvSpPr>
          <p:nvPr/>
        </p:nvSpPr>
        <p:spPr bwMode="auto">
          <a:xfrm flipH="1">
            <a:off x="5257800" y="4876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0751" name="Text Box 47"/>
          <p:cNvSpPr txBox="1">
            <a:spLocks noChangeArrowheads="1"/>
          </p:cNvSpPr>
          <p:nvPr/>
        </p:nvSpPr>
        <p:spPr bwMode="auto">
          <a:xfrm>
            <a:off x="5715000" y="575945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/>
              <a:t>sim(SaS, PaP) = 0.999</a:t>
            </a:r>
          </a:p>
          <a:p>
            <a:r>
              <a:rPr lang="en-US" altLang="zh-TW" sz="1800"/>
              <a:t>sim(SaS, WH) = 0.888</a:t>
            </a:r>
          </a:p>
        </p:txBody>
      </p:sp>
      <p:sp>
        <p:nvSpPr>
          <p:cNvPr id="1480752" name="Text Box 48"/>
          <p:cNvSpPr txBox="1">
            <a:spLocks noChangeArrowheads="1"/>
          </p:cNvSpPr>
          <p:nvPr/>
        </p:nvSpPr>
        <p:spPr bwMode="auto">
          <a:xfrm>
            <a:off x="6384925" y="5172075"/>
            <a:ext cx="273023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>
                <a:latin typeface="+mn-lt"/>
              </a:rPr>
              <a:t>So high, due to the same author</a:t>
            </a:r>
          </a:p>
        </p:txBody>
      </p:sp>
      <p:sp>
        <p:nvSpPr>
          <p:cNvPr id="1480753" name="Line 49"/>
          <p:cNvSpPr>
            <a:spLocks noChangeShapeType="1"/>
          </p:cNvSpPr>
          <p:nvPr/>
        </p:nvSpPr>
        <p:spPr bwMode="auto">
          <a:xfrm>
            <a:off x="7467600" y="5486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8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8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8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8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8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8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8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8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8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8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8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47" grpId="0"/>
      <p:bldP spid="1480748" grpId="0" animBg="1"/>
      <p:bldP spid="1480749" grpId="0" animBg="1"/>
      <p:bldP spid="1480750" grpId="0" animBg="1"/>
      <p:bldP spid="1480751" grpId="0"/>
      <p:bldP spid="1480752" grpId="0" animBg="1"/>
      <p:bldP spid="14807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EC1-6D88-43E2-A72B-465593215C90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Space Model </a:t>
            </a:r>
            <a:r>
              <a:rPr lang="en-US" altLang="zh-TW" dirty="0" smtClean="0"/>
              <a:t>(6/6)</a:t>
            </a:r>
            <a:endParaRPr lang="zh-TW" altLang="en-US" dirty="0"/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Queries as vectors.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By viewing a query as a “bag of words”, we can treat it as </a:t>
            </a:r>
            <a:r>
              <a:rPr lang="en-US" altLang="zh-TW" b="1" u="sng" dirty="0"/>
              <a:t>a very short document</a:t>
            </a:r>
            <a:r>
              <a:rPr lang="en-US" altLang="zh-TW" dirty="0"/>
              <a:t>.</a:t>
            </a:r>
          </a:p>
          <a:p>
            <a:pPr lvl="2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Consequentially, we can use the </a:t>
            </a:r>
            <a:r>
              <a:rPr lang="en-US" altLang="zh-TW" b="1" dirty="0">
                <a:solidFill>
                  <a:srgbClr val="FF0000"/>
                </a:solidFill>
              </a:rPr>
              <a:t>cosine similarity</a:t>
            </a:r>
            <a:r>
              <a:rPr lang="en-US" altLang="zh-TW" dirty="0"/>
              <a:t> between the query vector and a document vector as a measure of the score of the document for that query.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score = </a:t>
            </a:r>
            <a:r>
              <a:rPr lang="en-US" altLang="zh-TW" dirty="0" err="1"/>
              <a:t>sim</a:t>
            </a:r>
            <a:r>
              <a:rPr lang="en-US" altLang="zh-TW" dirty="0"/>
              <a:t>(</a:t>
            </a:r>
            <a:r>
              <a:rPr lang="en-US" altLang="zh-TW" i="1" dirty="0" err="1"/>
              <a:t>d</a:t>
            </a:r>
            <a:r>
              <a:rPr lang="en-US" altLang="zh-TW" dirty="0" err="1"/>
              <a:t>,</a:t>
            </a:r>
            <a:r>
              <a:rPr lang="en-US" altLang="zh-TW" i="1" dirty="0" err="1"/>
              <a:t>q</a:t>
            </a:r>
            <a:r>
              <a:rPr lang="en-US" altLang="zh-TW" dirty="0"/>
              <a:t>).</a:t>
            </a:r>
          </a:p>
          <a:p>
            <a:pPr lvl="1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The scores can then be used to </a:t>
            </a:r>
            <a:r>
              <a:rPr lang="en-US" altLang="zh-TW" b="1" dirty="0">
                <a:solidFill>
                  <a:srgbClr val="FF0000"/>
                </a:solidFill>
              </a:rPr>
              <a:t>rank</a:t>
            </a:r>
            <a:r>
              <a:rPr lang="en-US" altLang="zh-TW" dirty="0"/>
              <a:t> and select top-scoring documents for a query.</a:t>
            </a:r>
          </a:p>
          <a:p>
            <a:pPr lvl="1">
              <a:lnSpc>
                <a:spcPct val="90000"/>
              </a:lnSpc>
            </a:pPr>
            <a:endParaRPr lang="en-US" altLang="zh-TW" sz="1200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A document may have a high score for a query </a:t>
            </a:r>
            <a:r>
              <a:rPr lang="en-US" altLang="zh-TW" b="1" u="sng" dirty="0"/>
              <a:t>even if it does not contain </a:t>
            </a:r>
            <a:r>
              <a:rPr lang="en-US" altLang="zh-TW" b="1" u="sng" dirty="0">
                <a:solidFill>
                  <a:srgbClr val="FF0000"/>
                </a:solidFill>
              </a:rPr>
              <a:t>all</a:t>
            </a:r>
            <a:r>
              <a:rPr lang="en-US" altLang="zh-TW" b="1" u="sng" dirty="0"/>
              <a:t> query terms!!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Contrast to Boolean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8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Computing Vector Scores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 we show the basic algorithm for query-document score calculation.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28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14400" y="2938360"/>
          <a:ext cx="2362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9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Term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Doc. Freq.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ambitious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be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brutus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447800" y="2590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i="1" dirty="0" smtClean="0">
                <a:solidFill>
                  <a:srgbClr val="C00000"/>
                </a:solidFill>
                <a:latin typeface="+mn-lt"/>
              </a:rPr>
              <a:t>dictionary</a:t>
            </a:r>
            <a:endParaRPr lang="zh-TW" altLang="en-US" sz="1800" b="1" i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86200" y="3200400"/>
          <a:ext cx="11430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0.71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86200" y="3566886"/>
          <a:ext cx="11430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0.29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886200" y="3962400"/>
          <a:ext cx="11430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0.63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257800" y="3962400"/>
          <a:ext cx="11430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3323772" y="3370944"/>
            <a:ext cx="533400" cy="158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3352800" y="3657600"/>
            <a:ext cx="504372" cy="762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>
            <a:off x="3352800" y="3886200"/>
            <a:ext cx="533400" cy="2286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>
            <a:off x="5029200" y="4114800"/>
            <a:ext cx="228600" cy="158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3810000" y="27178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i="1" dirty="0" smtClean="0">
                <a:solidFill>
                  <a:srgbClr val="C00000"/>
                </a:solidFill>
                <a:latin typeface="+mn-lt"/>
              </a:rPr>
              <a:t>postings lists</a:t>
            </a:r>
            <a:endParaRPr lang="zh-TW" altLang="en-US" sz="18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00800" y="3124200"/>
            <a:ext cx="25314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+mn-lt"/>
              </a:rPr>
              <a:t>normalized </a:t>
            </a:r>
            <a:r>
              <a:rPr lang="en-US" altLang="zh-TW" sz="1400" dirty="0" err="1" smtClean="0">
                <a:latin typeface="+mn-lt"/>
              </a:rPr>
              <a:t>tf-idf</a:t>
            </a:r>
            <a:r>
              <a:rPr lang="en-US" altLang="zh-TW" sz="1400" dirty="0" smtClean="0">
                <a:latin typeface="+mn-lt"/>
              </a:rPr>
              <a:t> term weight, </a:t>
            </a:r>
          </a:p>
          <a:p>
            <a:r>
              <a:rPr lang="en-US" altLang="zh-TW" sz="1100" dirty="0" smtClean="0">
                <a:latin typeface="+mn-lt"/>
              </a:rPr>
              <a:t>(can be </a:t>
            </a:r>
            <a:r>
              <a:rPr lang="en-US" altLang="zh-TW" sz="1100" dirty="0" err="1" smtClean="0">
                <a:latin typeface="+mn-lt"/>
              </a:rPr>
              <a:t>tf</a:t>
            </a:r>
            <a:r>
              <a:rPr lang="en-US" altLang="zh-TW" sz="1100" dirty="0" smtClean="0">
                <a:latin typeface="+mn-lt"/>
              </a:rPr>
              <a:t>, </a:t>
            </a:r>
            <a:r>
              <a:rPr lang="en-US" altLang="zh-TW" sz="1100" dirty="0" err="1" smtClean="0">
                <a:latin typeface="+mn-lt"/>
              </a:rPr>
              <a:t>tf-idf</a:t>
            </a:r>
            <a:r>
              <a:rPr lang="en-US" altLang="zh-TW" sz="1100" dirty="0" smtClean="0">
                <a:latin typeface="+mn-lt"/>
              </a:rPr>
              <a:t>, or other  weighting </a:t>
            </a:r>
          </a:p>
          <a:p>
            <a:r>
              <a:rPr lang="en-US" altLang="zh-TW" sz="1100" dirty="0" smtClean="0">
                <a:latin typeface="+mn-lt"/>
              </a:rPr>
              <a:t>schemes)</a:t>
            </a:r>
            <a:endParaRPr lang="zh-TW" altLang="en-US" sz="1100" dirty="0">
              <a:latin typeface="+mn-lt"/>
            </a:endParaRPr>
          </a:p>
        </p:txBody>
      </p:sp>
      <p:cxnSp>
        <p:nvCxnSpPr>
          <p:cNvPr id="25" name="直線單箭頭接點 24"/>
          <p:cNvCxnSpPr>
            <a:stCxn id="23" idx="1"/>
          </p:cNvCxnSpPr>
          <p:nvPr/>
        </p:nvCxnSpPr>
        <p:spPr bwMode="auto">
          <a:xfrm rot="10800000" flipV="1">
            <a:off x="6019800" y="3447365"/>
            <a:ext cx="381000" cy="51503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5181600" y="3273623"/>
            <a:ext cx="6832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latin typeface="+mn-lt"/>
              </a:rPr>
              <a:t>DocID</a:t>
            </a:r>
            <a:endParaRPr lang="zh-TW" altLang="en-US" sz="1400" dirty="0">
              <a:latin typeface="+mn-lt"/>
            </a:endParaRPr>
          </a:p>
        </p:txBody>
      </p:sp>
      <p:cxnSp>
        <p:nvCxnSpPr>
          <p:cNvPr id="28" name="直線單箭頭接點 27"/>
          <p:cNvCxnSpPr>
            <a:stCxn id="27" idx="2"/>
          </p:cNvCxnSpPr>
          <p:nvPr/>
        </p:nvCxnSpPr>
        <p:spPr bwMode="auto">
          <a:xfrm rot="5400000">
            <a:off x="5276200" y="3715400"/>
            <a:ext cx="381000" cy="1130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914400" y="4419600"/>
            <a:ext cx="73914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CosineScore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calculate normalized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tf-idf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weight for each query term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for each query term 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fetch postings list for 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for each pair (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altLang="zh-TW" sz="1600" i="1" baseline="-25000" dirty="0" err="1" smtClean="0">
                <a:latin typeface="Courier New" pitchFamily="49" charset="0"/>
                <a:cs typeface="Courier New" pitchFamily="49" charset="0"/>
              </a:rPr>
              <a:t>t,d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 in postings list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add 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altLang="zh-TW" sz="1600" i="1" baseline="-25000" dirty="0" err="1" smtClean="0">
                <a:latin typeface="Courier New" pitchFamily="49" charset="0"/>
                <a:cs typeface="Courier New" pitchFamily="49" charset="0"/>
              </a:rPr>
              <a:t>t,d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altLang="zh-TW" sz="1600" i="1" baseline="-25000" dirty="0" err="1" smtClean="0">
                <a:latin typeface="Courier New" pitchFamily="49" charset="0"/>
                <a:cs typeface="Courier New" pitchFamily="49" charset="0"/>
              </a:rPr>
              <a:t>t,q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Scores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altLang="zh-TW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return Top 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documents of 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Scores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Computing Vector Scores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r>
              <a:rPr lang="en-US" altLang="zh-TW" sz="2000" dirty="0" smtClean="0"/>
              <a:t>It is wasteful to store </a:t>
            </a:r>
            <a:r>
              <a:rPr lang="en-US" altLang="zh-TW" sz="2000" dirty="0" err="1" smtClean="0"/>
              <a:t>tf-idf</a:t>
            </a:r>
            <a:r>
              <a:rPr lang="en-US" altLang="zh-TW" sz="2000" dirty="0" smtClean="0"/>
              <a:t> weights in the postings lists.</a:t>
            </a:r>
          </a:p>
          <a:p>
            <a:pPr lvl="1"/>
            <a:r>
              <a:rPr lang="en-US" altLang="zh-TW" sz="1800" dirty="0" smtClean="0"/>
              <a:t>Each posting entry requires a floating point number.</a:t>
            </a:r>
          </a:p>
          <a:p>
            <a:pPr lvl="1"/>
            <a:endParaRPr lang="en-US" altLang="zh-TW" sz="900" dirty="0" smtClean="0"/>
          </a:p>
          <a:p>
            <a:r>
              <a:rPr lang="en-US" altLang="zh-TW" sz="2000" dirty="0" smtClean="0"/>
              <a:t>Moreover, the number of documents in an information retrieval system can grow.</a:t>
            </a:r>
          </a:p>
          <a:p>
            <a:pPr lvl="1"/>
            <a:r>
              <a:rPr lang="en-US" altLang="zh-TW" sz="1800" dirty="0" smtClean="0"/>
              <a:t>The pre-calculated </a:t>
            </a:r>
            <a:r>
              <a:rPr lang="en-US" altLang="zh-TW" sz="1800" dirty="0" err="1" smtClean="0"/>
              <a:t>tf-idf</a:t>
            </a:r>
            <a:r>
              <a:rPr lang="en-US" altLang="zh-TW" sz="1800" dirty="0" smtClean="0"/>
              <a:t> weights may not reflect the latest </a:t>
            </a:r>
            <a:r>
              <a:rPr lang="en-US" altLang="zh-TW" sz="1800" dirty="0" err="1" smtClean="0"/>
              <a:t>idf</a:t>
            </a:r>
            <a:r>
              <a:rPr lang="en-US" altLang="zh-TW" sz="1800" dirty="0" smtClean="0"/>
              <a:t> information.</a:t>
            </a:r>
          </a:p>
          <a:p>
            <a:pPr lvl="1"/>
            <a:endParaRPr lang="en-US" altLang="zh-TW" sz="900" dirty="0" smtClean="0"/>
          </a:p>
          <a:p>
            <a:r>
              <a:rPr lang="en-US" altLang="zh-TW" sz="2000" dirty="0" smtClean="0"/>
              <a:t>Some systems only store term frequency for each postings entry.</a:t>
            </a:r>
          </a:p>
          <a:p>
            <a:pPr lvl="1"/>
            <a:r>
              <a:rPr lang="en-US" altLang="zh-TW" sz="1800" dirty="0" smtClean="0"/>
              <a:t>Each entry then only requires an integer.</a:t>
            </a:r>
          </a:p>
          <a:p>
            <a:endParaRPr lang="en-US" altLang="zh-TW" sz="1000" dirty="0" smtClean="0"/>
          </a:p>
          <a:p>
            <a:r>
              <a:rPr lang="en-US" altLang="zh-TW" sz="2000" dirty="0" smtClean="0"/>
              <a:t>This methodology can save space dramatically, but …</a:t>
            </a:r>
          </a:p>
          <a:p>
            <a:pPr lvl="1"/>
            <a:r>
              <a:rPr lang="en-US" altLang="zh-TW" sz="1800" dirty="0" smtClean="0"/>
              <a:t>Need to calculate term weights of documents online.</a:t>
            </a:r>
          </a:p>
          <a:p>
            <a:pPr lvl="1"/>
            <a:r>
              <a:rPr lang="en-US" altLang="zh-TW" sz="1800" dirty="0" smtClean="0"/>
              <a:t>To normalized weights, not only query terms but also other terms need for weight calculations.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Indexing and Boolean Retrieval Model (2/8)</a:t>
            </a:r>
            <a:endParaRPr lang="zh-TW" altLang="en-US" sz="36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762000" y="2133600"/>
          <a:ext cx="7162798" cy="1865682"/>
        </p:xfrm>
        <a:graphic>
          <a:graphicData uri="http://schemas.openxmlformats.org/drawingml/2006/table">
            <a:tbl>
              <a:tblPr/>
              <a:tblGrid>
                <a:gridCol w="937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7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45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993300"/>
                          </a:solidFill>
                          <a:latin typeface="+mn-lt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err="1" smtClean="0">
                          <a:solidFill>
                            <a:srgbClr val="993300"/>
                          </a:solidFill>
                          <a:latin typeface="+mn-lt"/>
                        </a:rPr>
                        <a:t>antony</a:t>
                      </a:r>
                      <a:endParaRPr lang="en-US" sz="1200" b="1" i="1" u="none" strike="noStrike" dirty="0">
                        <a:solidFill>
                          <a:srgbClr val="993300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err="1" smtClean="0">
                          <a:solidFill>
                            <a:srgbClr val="993300"/>
                          </a:solidFill>
                          <a:latin typeface="+mn-lt"/>
                        </a:rPr>
                        <a:t>brutus</a:t>
                      </a:r>
                      <a:endParaRPr lang="en-US" sz="1200" b="1" i="1" u="none" strike="noStrike" dirty="0">
                        <a:solidFill>
                          <a:srgbClr val="993300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err="1" smtClean="0">
                          <a:solidFill>
                            <a:srgbClr val="993300"/>
                          </a:solidFill>
                          <a:latin typeface="+mn-lt"/>
                        </a:rPr>
                        <a:t>caesar</a:t>
                      </a:r>
                      <a:endParaRPr lang="en-US" sz="1200" b="1" i="1" u="none" strike="noStrike" dirty="0">
                        <a:solidFill>
                          <a:srgbClr val="993300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err="1" smtClean="0">
                          <a:solidFill>
                            <a:srgbClr val="993300"/>
                          </a:solidFill>
                          <a:latin typeface="+mn-lt"/>
                        </a:rPr>
                        <a:t>calpurnia</a:t>
                      </a:r>
                      <a:endParaRPr lang="en-US" sz="1200" b="1" i="1" u="none" strike="noStrike" dirty="0">
                        <a:solidFill>
                          <a:srgbClr val="993300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err="1" smtClean="0">
                          <a:solidFill>
                            <a:srgbClr val="993300"/>
                          </a:solidFill>
                          <a:latin typeface="+mn-lt"/>
                        </a:rPr>
                        <a:t>cleopatra</a:t>
                      </a:r>
                      <a:endParaRPr lang="en-US" sz="1200" b="1" i="1" u="none" strike="noStrike" dirty="0">
                        <a:solidFill>
                          <a:srgbClr val="993300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993300"/>
                          </a:solidFill>
                          <a:latin typeface="+mn-lt"/>
                        </a:rPr>
                        <a:t>mercy</a:t>
                      </a:r>
                      <a:endParaRPr lang="en-US" sz="1200" b="1" i="1" u="none" strike="noStrike" dirty="0">
                        <a:solidFill>
                          <a:srgbClr val="993300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err="1" smtClean="0">
                          <a:solidFill>
                            <a:srgbClr val="993300"/>
                          </a:solidFill>
                          <a:latin typeface="+mn-lt"/>
                        </a:rPr>
                        <a:t>worser</a:t>
                      </a:r>
                      <a:endParaRPr lang="en-US" sz="1200" b="1" i="1" u="none" strike="noStrike" dirty="0">
                        <a:solidFill>
                          <a:srgbClr val="993300"/>
                        </a:solidFill>
                        <a:latin typeface="+mn-lt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latin typeface="+mn-lt"/>
                        </a:rPr>
                        <a:t>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3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3962400" y="1795046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latin typeface="+mn-lt"/>
              </a:rPr>
              <a:t>docID</a:t>
            </a:r>
            <a:endParaRPr lang="zh-TW" altLang="en-US" sz="1600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400" y="297180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n-lt"/>
              </a:rPr>
              <a:t>term</a:t>
            </a:r>
            <a:endParaRPr lang="zh-TW" altLang="en-US" sz="16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0" y="3819752"/>
            <a:ext cx="145745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1400" dirty="0">
                <a:latin typeface="+mn-lt"/>
              </a:rPr>
              <a:t>1 if </a:t>
            </a:r>
            <a:r>
              <a:rPr lang="en-US" altLang="zh-TW" sz="1400" dirty="0" smtClean="0">
                <a:latin typeface="+mn-lt"/>
              </a:rPr>
              <a:t>a </a:t>
            </a:r>
            <a:r>
              <a:rPr lang="en-US" altLang="zh-TW" sz="1400" dirty="0">
                <a:latin typeface="+mn-lt"/>
              </a:rPr>
              <a:t>document </a:t>
            </a:r>
          </a:p>
          <a:p>
            <a:pPr algn="ctr">
              <a:defRPr/>
            </a:pPr>
            <a:r>
              <a:rPr lang="en-US" altLang="zh-TW" sz="1400" dirty="0" smtClean="0">
                <a:latin typeface="+mn-lt"/>
              </a:rPr>
              <a:t>contains a </a:t>
            </a:r>
            <a:r>
              <a:rPr lang="en-US" altLang="zh-TW" sz="1400" dirty="0">
                <a:latin typeface="+mn-lt"/>
              </a:rPr>
              <a:t>word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7467600" y="3667352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457200" y="4386942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this</a:t>
            </a:r>
            <a:r>
              <a:rPr kumimoji="1" lang="en-US" altLang="zh-TW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matrix, an information retrieval system can easily answer user’s </a:t>
            </a:r>
            <a:r>
              <a:rPr kumimoji="1" lang="en-US" altLang="zh-TW" sz="2000" b="1" i="0" u="none" strike="noStrike" kern="0" cap="none" spc="0" normalizeH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 queries</a:t>
            </a:r>
            <a:r>
              <a:rPr kumimoji="1" lang="en-US" altLang="zh-TW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927100" lvl="1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1600" kern="0" dirty="0" smtClean="0">
                <a:latin typeface="+mn-lt"/>
                <a:ea typeface="+mn-ea"/>
              </a:rPr>
              <a:t>For example: to answer the query </a:t>
            </a:r>
          </a:p>
          <a:p>
            <a:pPr marL="927100" lvl="1" indent="-469900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TW" sz="1600" kern="0" dirty="0" smtClean="0">
                <a:latin typeface="+mn-lt"/>
                <a:ea typeface="+mn-ea"/>
              </a:rPr>
              <a:t>	“</a:t>
            </a:r>
            <a:r>
              <a:rPr lang="en-US" altLang="zh-TW" sz="1600" i="1" kern="0" dirty="0" smtClean="0">
                <a:solidFill>
                  <a:srgbClr val="A40508"/>
                </a:solidFill>
                <a:latin typeface="+mn-lt"/>
                <a:ea typeface="+mn-ea"/>
              </a:rPr>
              <a:t>Brutus</a:t>
            </a:r>
            <a:r>
              <a:rPr lang="en-US" altLang="zh-TW" sz="1600" i="1" kern="0" dirty="0" smtClean="0">
                <a:latin typeface="+mn-lt"/>
                <a:ea typeface="+mn-ea"/>
              </a:rPr>
              <a:t> </a:t>
            </a:r>
            <a:r>
              <a:rPr lang="en-US" altLang="zh-TW" sz="1600" kern="0" dirty="0" smtClean="0">
                <a:latin typeface="+mn-lt"/>
                <a:ea typeface="+mn-ea"/>
              </a:rPr>
              <a:t> </a:t>
            </a:r>
            <a:r>
              <a:rPr lang="en-US" altLang="zh-TW" sz="1600" kern="0" dirty="0" smtClean="0">
                <a:solidFill>
                  <a:srgbClr val="00B0F0"/>
                </a:solidFill>
                <a:latin typeface="+mn-lt"/>
                <a:ea typeface="+mn-ea"/>
              </a:rPr>
              <a:t>AND</a:t>
            </a:r>
            <a:r>
              <a:rPr lang="en-US" altLang="zh-TW" sz="1600" kern="0" dirty="0" smtClean="0">
                <a:latin typeface="+mn-lt"/>
                <a:ea typeface="+mn-ea"/>
              </a:rPr>
              <a:t> </a:t>
            </a:r>
            <a:r>
              <a:rPr lang="en-US" altLang="zh-TW" sz="1600" i="1" kern="0" dirty="0" smtClean="0">
                <a:solidFill>
                  <a:srgbClr val="A40508"/>
                </a:solidFill>
                <a:latin typeface="+mn-lt"/>
                <a:ea typeface="+mn-ea"/>
              </a:rPr>
              <a:t>Caesar</a:t>
            </a:r>
            <a:r>
              <a:rPr lang="en-US" altLang="zh-TW" sz="1600" kern="0" dirty="0" smtClean="0">
                <a:latin typeface="+mn-lt"/>
                <a:ea typeface="+mn-ea"/>
              </a:rPr>
              <a:t>  </a:t>
            </a:r>
            <a:r>
              <a:rPr lang="en-US" altLang="zh-TW" sz="1600" kern="0" dirty="0" smtClean="0">
                <a:solidFill>
                  <a:srgbClr val="00B0F0"/>
                </a:solidFill>
                <a:latin typeface="+mn-lt"/>
                <a:ea typeface="+mn-ea"/>
              </a:rPr>
              <a:t>AND</a:t>
            </a:r>
            <a:r>
              <a:rPr lang="en-US" altLang="zh-TW" sz="1600" kern="0" dirty="0" smtClean="0">
                <a:latin typeface="+mn-lt"/>
                <a:ea typeface="+mn-ea"/>
              </a:rPr>
              <a:t> </a:t>
            </a:r>
            <a:r>
              <a:rPr lang="en-US" altLang="zh-TW" sz="1600" kern="0" dirty="0" smtClean="0">
                <a:solidFill>
                  <a:srgbClr val="00B0F0"/>
                </a:solidFill>
                <a:latin typeface="+mn-lt"/>
                <a:ea typeface="+mn-ea"/>
              </a:rPr>
              <a:t>NOT</a:t>
            </a:r>
            <a:r>
              <a:rPr lang="en-US" altLang="zh-TW" sz="1600" kern="0" dirty="0" smtClean="0">
                <a:latin typeface="+mn-lt"/>
                <a:ea typeface="+mn-ea"/>
              </a:rPr>
              <a:t> </a:t>
            </a:r>
            <a:r>
              <a:rPr lang="en-US" altLang="zh-TW" sz="1600" i="1" kern="0" dirty="0" err="1" smtClean="0">
                <a:solidFill>
                  <a:srgbClr val="A40508"/>
                </a:solidFill>
                <a:latin typeface="+mn-lt"/>
                <a:ea typeface="+mn-ea"/>
              </a:rPr>
              <a:t>Calpurnia</a:t>
            </a:r>
            <a:r>
              <a:rPr lang="en-US" altLang="zh-TW" sz="1600" kern="0" dirty="0" smtClean="0">
                <a:latin typeface="+mn-lt"/>
                <a:ea typeface="+mn-ea"/>
              </a:rPr>
              <a:t>”.</a:t>
            </a:r>
          </a:p>
          <a:p>
            <a:pPr marL="927100" lvl="1" indent="-469900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TW" sz="1600" kern="0" dirty="0" smtClean="0">
                <a:latin typeface="+mn-lt"/>
                <a:ea typeface="+mn-ea"/>
              </a:rPr>
              <a:t>	 110100</a:t>
            </a:r>
          </a:p>
          <a:p>
            <a:pPr marL="927100" lvl="1" indent="-469900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TW" sz="1600" kern="0" dirty="0" smtClean="0">
                <a:latin typeface="+mn-lt"/>
                <a:ea typeface="+mn-ea"/>
              </a:rPr>
              <a:t>AND  110111</a:t>
            </a:r>
          </a:p>
          <a:p>
            <a:pPr marL="927100" lvl="1" indent="-469900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TW" sz="1600" kern="0" dirty="0" smtClean="0">
                <a:latin typeface="+mn-lt"/>
                <a:ea typeface="+mn-ea"/>
              </a:rPr>
              <a:t>AND  101111</a:t>
            </a:r>
          </a:p>
          <a:p>
            <a:pPr marL="927100" lvl="1" indent="-469900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TW" sz="1600" kern="0" dirty="0" smtClean="0">
                <a:latin typeface="+mn-lt"/>
                <a:ea typeface="+mn-ea"/>
              </a:rPr>
              <a:t>     =  </a:t>
            </a:r>
            <a:r>
              <a:rPr lang="en-US" altLang="zh-TW" sz="16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100100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圓角矩形圖說文字 11"/>
          <p:cNvSpPr/>
          <p:nvPr/>
        </p:nvSpPr>
        <p:spPr bwMode="auto">
          <a:xfrm>
            <a:off x="5943600" y="4953000"/>
            <a:ext cx="2971800" cy="1219200"/>
          </a:xfrm>
          <a:prstGeom prst="wedgeRoundRectCallout">
            <a:avLst>
              <a:gd name="adj1" fmla="val -121463"/>
              <a:gd name="adj2" fmla="val -5656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smtClean="0">
                <a:latin typeface="+mn-lt"/>
              </a:rPr>
              <a:t>query terms are combined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smtClean="0">
                <a:latin typeface="+mn-lt"/>
              </a:rPr>
              <a:t>with the operators </a:t>
            </a:r>
            <a:r>
              <a:rPr lang="en-US" altLang="zh-TW" sz="1800" b="1" dirty="0" smtClean="0">
                <a:latin typeface="+mn-lt"/>
              </a:rPr>
              <a:t>AND</a:t>
            </a:r>
            <a:r>
              <a:rPr lang="en-US" altLang="zh-TW" sz="1800" dirty="0" smtClean="0">
                <a:latin typeface="+mn-lt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charset="-120"/>
              </a:rPr>
              <a:t>OR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charset="-120"/>
              </a:rPr>
              <a:t>, and 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charset="-120"/>
              </a:rPr>
              <a:t>NOT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charset="-120"/>
              </a:rPr>
              <a:t>.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1963056" y="2663370"/>
            <a:ext cx="5638800" cy="228600"/>
          </a:xfrm>
          <a:prstGeom prst="round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1963056" y="2895600"/>
            <a:ext cx="5638800" cy="228600"/>
          </a:xfrm>
          <a:prstGeom prst="round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1963056" y="3124200"/>
            <a:ext cx="5638800" cy="228600"/>
          </a:xfrm>
          <a:prstGeom prst="round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C5BD-DF6B-4B1E-9FBC-0A5CCC05FBD5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Variants in TF-IDF Functions (1/3)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/>
              <a:t>Twenty occurrences of a term in a document truly carry twenty times the significance of a single occurrence??</a:t>
            </a:r>
          </a:p>
          <a:p>
            <a:pPr lvl="1"/>
            <a:r>
              <a:rPr lang="en-US" altLang="zh-TW" sz="1800" dirty="0"/>
              <a:t>We observe higher term frequencies in documents, merely because </a:t>
            </a:r>
            <a:r>
              <a:rPr lang="en-US" altLang="zh-TW" sz="1800" u="sng" dirty="0"/>
              <a:t>longer documents tend to repeat the same words over and over again</a:t>
            </a:r>
            <a:r>
              <a:rPr lang="en-US" altLang="zh-TW" sz="1800" dirty="0"/>
              <a:t>.</a:t>
            </a:r>
          </a:p>
          <a:p>
            <a:endParaRPr lang="en-US" altLang="zh-TW" sz="1400" b="1" dirty="0"/>
          </a:p>
          <a:p>
            <a:r>
              <a:rPr lang="en-US" altLang="zh-TW" sz="2000" b="1" dirty="0"/>
              <a:t>Sub-linear TF scaling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800" dirty="0"/>
              <a:t>A common modification of TF is to use the </a:t>
            </a:r>
            <a:r>
              <a:rPr lang="en-US" altLang="zh-TW" sz="1800" u="sng" dirty="0"/>
              <a:t>logarithm of the term frequency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/>
              <a:t>Then, replace TF-IDF as WF-IDF:</a:t>
            </a:r>
          </a:p>
          <a:p>
            <a:pPr lvl="2"/>
            <a:r>
              <a:rPr lang="en-US" altLang="zh-TW" sz="1600" i="1" dirty="0" err="1"/>
              <a:t>wf-idf</a:t>
            </a:r>
            <a:r>
              <a:rPr lang="en-US" altLang="zh-TW" sz="1600" i="1" baseline="-25000" dirty="0" err="1"/>
              <a:t>t,d</a:t>
            </a:r>
            <a:r>
              <a:rPr lang="en-US" altLang="zh-TW" sz="1600" dirty="0"/>
              <a:t> = </a:t>
            </a:r>
            <a:r>
              <a:rPr lang="en-US" altLang="zh-TW" sz="1600" i="1" dirty="0" err="1"/>
              <a:t>wf</a:t>
            </a:r>
            <a:r>
              <a:rPr lang="en-US" altLang="zh-TW" sz="1600" i="1" baseline="-25000" dirty="0" err="1"/>
              <a:t>t,d</a:t>
            </a:r>
            <a:r>
              <a:rPr lang="en-US" altLang="zh-TW" sz="1600" dirty="0"/>
              <a:t> * </a:t>
            </a:r>
            <a:r>
              <a:rPr lang="en-US" altLang="zh-TW" sz="1600" i="1" dirty="0" err="1"/>
              <a:t>idf</a:t>
            </a:r>
            <a:r>
              <a:rPr lang="en-US" altLang="zh-TW" sz="1600" i="1" baseline="-25000" dirty="0" err="1"/>
              <a:t>t</a:t>
            </a:r>
            <a:r>
              <a:rPr lang="en-US" altLang="zh-TW" sz="1600" dirty="0"/>
              <a:t>.</a:t>
            </a:r>
          </a:p>
        </p:txBody>
      </p:sp>
      <p:graphicFrame>
        <p:nvGraphicFramePr>
          <p:cNvPr id="148480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71600" y="4419600"/>
          <a:ext cx="304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07" name="方程式" r:id="rId4" imgW="1333440" imgH="266400" progId="Equation.3">
                  <p:embed/>
                </p:oleObj>
              </mc:Choice>
              <mc:Fallback>
                <p:oleObj name="方程式" r:id="rId4" imgW="133344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3048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34062749"/>
              </p:ext>
            </p:extLst>
          </p:nvPr>
        </p:nvGraphicFramePr>
        <p:xfrm>
          <a:off x="5486400" y="4259263"/>
          <a:ext cx="3114675" cy="213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8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8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8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ED40-5036-4636-91F8-0AC87E224A62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Variants in TF-IDF Functions (2/3)</a:t>
            </a:r>
            <a:endParaRPr lang="zh-TW" altLang="en-US" sz="4000"/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/>
              <a:t>Maximum TF normalization</a:t>
            </a:r>
            <a:r>
              <a:rPr lang="en-US" altLang="zh-TW"/>
              <a:t>:</a:t>
            </a:r>
          </a:p>
          <a:p>
            <a:pPr lvl="1"/>
            <a:r>
              <a:rPr lang="en-US" altLang="zh-TW"/>
              <a:t>To normalize the TF weights of all terms by the maximum TF in that document.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Let   			       ,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Then, </a:t>
            </a:r>
          </a:p>
          <a:p>
            <a:pPr lvl="1"/>
            <a:endParaRPr lang="en-US" altLang="zh-TW"/>
          </a:p>
        </p:txBody>
      </p:sp>
      <p:graphicFrame>
        <p:nvGraphicFramePr>
          <p:cNvPr id="148787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62150" y="3248025"/>
          <a:ext cx="2743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83" name="方程式" r:id="rId4" imgW="1346040" imgH="241200" progId="Equation.3">
                  <p:embed/>
                </p:oleObj>
              </mc:Choice>
              <mc:Fallback>
                <p:oleObj name="方程式" r:id="rId4" imgW="13460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248025"/>
                        <a:ext cx="2743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787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27263" y="3770313"/>
          <a:ext cx="34067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84" name="方程式" r:id="rId6" imgW="1587240" imgH="444240" progId="Equation.3">
                  <p:embed/>
                </p:oleObj>
              </mc:Choice>
              <mc:Fallback>
                <p:oleObj name="方程式" r:id="rId6" imgW="158724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3770313"/>
                        <a:ext cx="3406775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7880" name="Text Box 8"/>
          <p:cNvSpPr txBox="1">
            <a:spLocks noChangeArrowheads="1"/>
          </p:cNvSpPr>
          <p:nvPr/>
        </p:nvSpPr>
        <p:spPr bwMode="auto">
          <a:xfrm>
            <a:off x="2346325" y="4914900"/>
            <a:ext cx="41857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800" i="1" dirty="0">
                <a:cs typeface="Times New Roman" pitchFamily="18" charset="0"/>
              </a:rPr>
              <a:t>a</a:t>
            </a:r>
            <a:r>
              <a:rPr lang="en-US" altLang="zh-TW" sz="1800" dirty="0">
                <a:latin typeface="+mn-lt"/>
              </a:rPr>
              <a:t> is in [0, 1] and is generally set to 0.4, </a:t>
            </a:r>
          </a:p>
          <a:p>
            <a:r>
              <a:rPr lang="en-US" altLang="zh-TW" sz="1800" dirty="0">
                <a:latin typeface="+mn-lt"/>
              </a:rPr>
              <a:t>or 0.5 suggested by Gerard Salton</a:t>
            </a:r>
          </a:p>
        </p:txBody>
      </p:sp>
      <p:sp>
        <p:nvSpPr>
          <p:cNvPr id="1487881" name="Line 9"/>
          <p:cNvSpPr>
            <a:spLocks noChangeShapeType="1"/>
          </p:cNvSpPr>
          <p:nvPr/>
        </p:nvSpPr>
        <p:spPr bwMode="auto">
          <a:xfrm flipV="1">
            <a:off x="3200400" y="4419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7882" name="Text Box 10"/>
          <p:cNvSpPr txBox="1">
            <a:spLocks noChangeArrowheads="1"/>
          </p:cNvSpPr>
          <p:nvPr/>
        </p:nvSpPr>
        <p:spPr bwMode="auto">
          <a:xfrm>
            <a:off x="5181600" y="2971800"/>
            <a:ext cx="277518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+mn-lt"/>
              </a:rPr>
              <a:t>To damp the contribution </a:t>
            </a:r>
          </a:p>
          <a:p>
            <a:r>
              <a:rPr lang="en-US" altLang="zh-TW" sz="1800" dirty="0">
                <a:latin typeface="+mn-lt"/>
              </a:rPr>
              <a:t>of </a:t>
            </a:r>
            <a:r>
              <a:rPr lang="en-US" altLang="zh-TW" sz="1800" dirty="0" err="1">
                <a:latin typeface="+mn-lt"/>
              </a:rPr>
              <a:t>tf</a:t>
            </a:r>
            <a:r>
              <a:rPr lang="en-US" altLang="zh-TW" sz="1800" dirty="0">
                <a:latin typeface="+mn-lt"/>
              </a:rPr>
              <a:t> in term weight</a:t>
            </a:r>
          </a:p>
        </p:txBody>
      </p:sp>
      <p:sp>
        <p:nvSpPr>
          <p:cNvPr id="1487883" name="Line 11"/>
          <p:cNvSpPr>
            <a:spLocks noChangeShapeType="1"/>
          </p:cNvSpPr>
          <p:nvPr/>
        </p:nvSpPr>
        <p:spPr bwMode="auto">
          <a:xfrm flipH="1">
            <a:off x="4495800" y="3429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8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8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8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8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8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880" grpId="0" animBg="1"/>
      <p:bldP spid="1487881" grpId="0" animBg="1"/>
      <p:bldP spid="1487882" grpId="0" animBg="1"/>
      <p:bldP spid="14878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FEA-28DF-4573-A59C-5031CED1E94E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Variants in TF-IDF Functions (3/3)</a:t>
            </a:r>
            <a:endParaRPr lang="zh-TW" altLang="en-US" sz="4000"/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SMART notation to document and query weighting schemes:</a:t>
            </a:r>
          </a:p>
          <a:p>
            <a:pPr lvl="1"/>
            <a:r>
              <a:rPr lang="en-US" altLang="zh-TW"/>
              <a:t>ddd.qqq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Example: lnc.ltc.</a:t>
            </a:r>
          </a:p>
        </p:txBody>
      </p:sp>
      <p:sp>
        <p:nvSpPr>
          <p:cNvPr id="1496069" name="Text Box 5"/>
          <p:cNvSpPr txBox="1">
            <a:spLocks noChangeArrowheads="1"/>
          </p:cNvSpPr>
          <p:nvPr/>
        </p:nvSpPr>
        <p:spPr bwMode="auto">
          <a:xfrm>
            <a:off x="3048000" y="2286000"/>
            <a:ext cx="385983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>
                <a:latin typeface="+mn-lt"/>
              </a:rPr>
              <a:t>Term weighting scheme for document,</a:t>
            </a:r>
          </a:p>
          <a:p>
            <a:r>
              <a:rPr lang="en-US" altLang="zh-TW" sz="1400">
                <a:latin typeface="+mn-lt"/>
              </a:rPr>
              <a:t>the </a:t>
            </a:r>
            <a:r>
              <a:rPr lang="en-US" altLang="zh-TW" sz="1400" b="1">
                <a:solidFill>
                  <a:srgbClr val="FF0000"/>
                </a:solidFill>
                <a:latin typeface="+mn-lt"/>
              </a:rPr>
              <a:t>first</a:t>
            </a:r>
            <a:r>
              <a:rPr lang="en-US" altLang="zh-TW" sz="1400">
                <a:latin typeface="+mn-lt"/>
              </a:rPr>
              <a:t> d specifies the term frequency,</a:t>
            </a:r>
          </a:p>
          <a:p>
            <a:r>
              <a:rPr lang="en-US" altLang="zh-TW" sz="1400">
                <a:latin typeface="+mn-lt"/>
              </a:rPr>
              <a:t>the </a:t>
            </a:r>
            <a:r>
              <a:rPr lang="en-US" altLang="zh-TW" sz="1400" b="1">
                <a:solidFill>
                  <a:srgbClr val="FF0000"/>
                </a:solidFill>
                <a:latin typeface="+mn-lt"/>
              </a:rPr>
              <a:t>second</a:t>
            </a:r>
            <a:r>
              <a:rPr lang="en-US" altLang="zh-TW" sz="1400">
                <a:latin typeface="+mn-lt"/>
              </a:rPr>
              <a:t> specifies the document frequency,</a:t>
            </a:r>
          </a:p>
          <a:p>
            <a:r>
              <a:rPr lang="en-US" altLang="zh-TW" sz="1400">
                <a:latin typeface="+mn-lt"/>
              </a:rPr>
              <a:t>the </a:t>
            </a:r>
            <a:r>
              <a:rPr lang="en-US" altLang="zh-TW" sz="1400" b="1">
                <a:solidFill>
                  <a:srgbClr val="FF0000"/>
                </a:solidFill>
                <a:latin typeface="+mn-lt"/>
              </a:rPr>
              <a:t>third</a:t>
            </a:r>
            <a:r>
              <a:rPr lang="en-US" altLang="zh-TW" sz="1400">
                <a:latin typeface="+mn-lt"/>
              </a:rPr>
              <a:t> is the form of normalization.</a:t>
            </a:r>
          </a:p>
        </p:txBody>
      </p:sp>
      <p:sp>
        <p:nvSpPr>
          <p:cNvPr id="1496070" name="Oval 6"/>
          <p:cNvSpPr>
            <a:spLocks noChangeArrowheads="1"/>
          </p:cNvSpPr>
          <p:nvPr/>
        </p:nvSpPr>
        <p:spPr bwMode="auto">
          <a:xfrm>
            <a:off x="1295400" y="2667000"/>
            <a:ext cx="6858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6071" name="Line 7"/>
          <p:cNvSpPr>
            <a:spLocks noChangeShapeType="1"/>
          </p:cNvSpPr>
          <p:nvPr/>
        </p:nvSpPr>
        <p:spPr bwMode="auto">
          <a:xfrm flipH="1">
            <a:off x="1981200" y="2514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548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33800"/>
            <a:ext cx="846888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9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9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9" grpId="0" animBg="1"/>
      <p:bldP spid="1496070" grpId="0" animBg="1"/>
      <p:bldP spid="14960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Indexing and Boolean Retrieval Model (3/8)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Is term-document-matrix based indexing feasible?? </a:t>
            </a:r>
          </a:p>
          <a:p>
            <a:pPr lvl="1"/>
            <a:r>
              <a:rPr lang="en-US" altLang="zh-TW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No!!</a:t>
            </a:r>
          </a:p>
          <a:p>
            <a:pPr lvl="1"/>
            <a:endParaRPr lang="en-US" altLang="zh-TW" sz="1000" dirty="0" smtClean="0"/>
          </a:p>
          <a:p>
            <a:pPr lvl="1"/>
            <a:r>
              <a:rPr lang="en-US" altLang="zh-TW" dirty="0" smtClean="0"/>
              <a:t>Suppose that we have 1 million </a:t>
            </a:r>
            <a:r>
              <a:rPr lang="en-US" altLang="zh-TW" sz="1600" dirty="0" smtClean="0"/>
              <a:t>(1,000,000)</a:t>
            </a:r>
            <a:r>
              <a:rPr lang="en-US" altLang="zh-TW" dirty="0" smtClean="0"/>
              <a:t> documents for indexing.</a:t>
            </a:r>
          </a:p>
          <a:p>
            <a:pPr lvl="1"/>
            <a:r>
              <a:rPr lang="en-US" altLang="zh-TW" dirty="0" smtClean="0"/>
              <a:t>And the collection contains 500,000 distinct terms.</a:t>
            </a:r>
          </a:p>
          <a:p>
            <a:pPr lvl="1"/>
            <a:r>
              <a:rPr lang="en-US" altLang="zh-TW" dirty="0" smtClean="0"/>
              <a:t>Then … the matrix will have 500,000 x 1,000,000 = 5x10</a:t>
            </a:r>
            <a:r>
              <a:rPr lang="en-US" altLang="zh-TW" baseline="30000" dirty="0" smtClean="0"/>
              <a:t>11</a:t>
            </a:r>
            <a:r>
              <a:rPr lang="en-US" altLang="zh-TW" dirty="0" smtClean="0"/>
              <a:t> entries.</a:t>
            </a:r>
          </a:p>
          <a:p>
            <a:pPr lvl="1"/>
            <a:r>
              <a:rPr lang="en-US" altLang="zh-TW" dirty="0" smtClean="0"/>
              <a:t>If 1 bit per entry, </a:t>
            </a:r>
            <a:r>
              <a:rPr lang="en-US" altLang="zh-TW" b="1" dirty="0" smtClean="0">
                <a:solidFill>
                  <a:srgbClr val="FF0000"/>
                </a:solidFill>
              </a:rPr>
              <a:t>the matrix will cost around 58GB memory</a:t>
            </a:r>
            <a:r>
              <a:rPr lang="en-US" altLang="zh-TW" dirty="0" smtClean="0"/>
              <a:t>!!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Zipf’s</a:t>
            </a:r>
            <a:r>
              <a:rPr lang="en-US" altLang="zh-TW" dirty="0" smtClean="0"/>
              <a:t> law tells us that </a:t>
            </a:r>
            <a:r>
              <a:rPr lang="en-US" altLang="zh-TW" b="1" dirty="0" smtClean="0">
                <a:solidFill>
                  <a:srgbClr val="FF0000"/>
                </a:solidFill>
              </a:rPr>
              <a:t>the matrix will be very sparse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It has few non-zero entries.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Indexing and Boolean Retrieval Model (4/8)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better way of indexing is to </a:t>
            </a:r>
            <a:r>
              <a:rPr lang="en-US" altLang="zh-TW" u="sng" dirty="0" smtClean="0"/>
              <a:t>record only the things that do occur</a:t>
            </a:r>
            <a:r>
              <a:rPr lang="en-US" altLang="zh-TW" dirty="0" smtClean="0"/>
              <a:t> – </a:t>
            </a:r>
            <a:r>
              <a:rPr lang="en-US" altLang="zh-TW" b="1" i="1" dirty="0" smtClean="0">
                <a:solidFill>
                  <a:srgbClr val="C00000"/>
                </a:solidFill>
              </a:rPr>
              <a:t>inverted index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Sometimes referred as </a:t>
            </a:r>
            <a:r>
              <a:rPr lang="en-US" altLang="zh-TW" b="1" i="1" dirty="0" smtClean="0">
                <a:solidFill>
                  <a:srgbClr val="C00000"/>
                </a:solidFill>
              </a:rPr>
              <a:t>inverted file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sz="1000" dirty="0" smtClean="0"/>
          </a:p>
          <a:p>
            <a:pPr lvl="1"/>
            <a:r>
              <a:rPr lang="en-US" altLang="zh-TW" dirty="0" smtClean="0"/>
              <a:t>Consists of two parts: </a:t>
            </a:r>
            <a:r>
              <a:rPr lang="en-US" altLang="zh-TW" b="1" i="1" dirty="0" smtClean="0">
                <a:solidFill>
                  <a:srgbClr val="C00000"/>
                </a:solidFill>
              </a:rPr>
              <a:t>dictionary</a:t>
            </a:r>
            <a:r>
              <a:rPr lang="en-US" altLang="zh-TW" dirty="0" smtClean="0"/>
              <a:t> and </a:t>
            </a:r>
            <a:r>
              <a:rPr lang="en-US" altLang="zh-TW" b="1" i="1" dirty="0" smtClean="0">
                <a:solidFill>
                  <a:srgbClr val="C00000"/>
                </a:solidFill>
              </a:rPr>
              <a:t>postings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5</a:t>
            </a:fld>
            <a:endParaRPr lang="en-US" altLang="zh-TW"/>
          </a:p>
        </p:txBody>
      </p:sp>
      <p:pic>
        <p:nvPicPr>
          <p:cNvPr id="14991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209363"/>
            <a:ext cx="5953125" cy="249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3505200" y="3766458"/>
            <a:ext cx="503695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 dirty="0" smtClean="0">
                <a:solidFill>
                  <a:srgbClr val="C00000"/>
                </a:solidFill>
                <a:latin typeface="+mn-lt"/>
              </a:rPr>
              <a:t>posting</a:t>
            </a:r>
            <a:r>
              <a:rPr lang="en-US" altLang="zh-TW" sz="1600" dirty="0" smtClean="0">
                <a:latin typeface="+mn-lt"/>
              </a:rPr>
              <a:t>: records that a term appeared in a document</a:t>
            </a:r>
            <a:endParaRPr lang="zh-TW" altLang="en-US" sz="1600" dirty="0">
              <a:latin typeface="+mn-lt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rot="10800000" flipV="1">
            <a:off x="3581400" y="4114800"/>
            <a:ext cx="304800" cy="1524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13" name="文字方塊 12"/>
          <p:cNvSpPr txBox="1"/>
          <p:nvPr/>
        </p:nvSpPr>
        <p:spPr>
          <a:xfrm>
            <a:off x="7620000" y="4419600"/>
            <a:ext cx="139493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 dirty="0" smtClean="0">
                <a:solidFill>
                  <a:srgbClr val="C00000"/>
                </a:solidFill>
                <a:latin typeface="+mn-lt"/>
              </a:rPr>
              <a:t>posting</a:t>
            </a:r>
            <a:r>
              <a:rPr lang="en-US" altLang="zh-TW" sz="1600" b="1" i="1" dirty="0" smtClean="0">
                <a:solidFill>
                  <a:srgbClr val="0070C0"/>
                </a:solidFill>
                <a:latin typeface="+mn-lt"/>
              </a:rPr>
              <a:t>s </a:t>
            </a:r>
            <a:r>
              <a:rPr lang="en-US" altLang="zh-TW" sz="1600" b="1" i="1" dirty="0" smtClean="0">
                <a:solidFill>
                  <a:srgbClr val="C00000"/>
                </a:solidFill>
                <a:latin typeface="+mn-lt"/>
              </a:rPr>
              <a:t>list</a:t>
            </a:r>
          </a:p>
          <a:p>
            <a:r>
              <a:rPr lang="en-US" altLang="zh-TW" dirty="0" smtClean="0">
                <a:latin typeface="+mn-lt"/>
              </a:rPr>
              <a:t>(or inverted list)</a:t>
            </a:r>
            <a:endParaRPr lang="zh-TW" altLang="en-US" dirty="0">
              <a:latin typeface="+mn-lt"/>
            </a:endParaRPr>
          </a:p>
        </p:txBody>
      </p:sp>
      <p:cxnSp>
        <p:nvCxnSpPr>
          <p:cNvPr id="16" name="直線單箭頭接點 15"/>
          <p:cNvCxnSpPr>
            <a:stCxn id="13" idx="1"/>
          </p:cNvCxnSpPr>
          <p:nvPr/>
        </p:nvCxnSpPr>
        <p:spPr bwMode="auto">
          <a:xfrm rot="10800000" flipV="1">
            <a:off x="7315200" y="4681210"/>
            <a:ext cx="304800" cy="4318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9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Indexing and Boolean Retrieval Model (5/8)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3200400" cy="4302125"/>
          </a:xfrm>
        </p:spPr>
        <p:txBody>
          <a:bodyPr/>
          <a:lstStyle/>
          <a:p>
            <a:r>
              <a:rPr lang="en-US" altLang="zh-TW" sz="1800" dirty="0" smtClean="0"/>
              <a:t>The input to </a:t>
            </a:r>
            <a:r>
              <a:rPr lang="en-US" altLang="zh-TW" sz="1400" dirty="0" smtClean="0"/>
              <a:t>(inverted)</a:t>
            </a:r>
            <a:r>
              <a:rPr lang="en-US" altLang="zh-TW" sz="1800" dirty="0" smtClean="0"/>
              <a:t> index construction is </a:t>
            </a:r>
            <a:r>
              <a:rPr lang="en-US" altLang="zh-TW" sz="1800" u="sng" dirty="0" smtClean="0"/>
              <a:t>a list of normalized tokens for each document.</a:t>
            </a:r>
          </a:p>
          <a:p>
            <a:endParaRPr lang="en-US" altLang="zh-TW" sz="700" dirty="0" smtClean="0"/>
          </a:p>
          <a:p>
            <a:r>
              <a:rPr lang="en-US" altLang="zh-TW" sz="1800" dirty="0" smtClean="0"/>
              <a:t>Then, we </a:t>
            </a:r>
            <a:r>
              <a:rPr lang="en-US" altLang="zh-TW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sort</a:t>
            </a:r>
            <a:r>
              <a:rPr lang="en-US" altLang="zh-TW" sz="1800" dirty="0" smtClean="0"/>
              <a:t> this list so that </a:t>
            </a:r>
            <a:r>
              <a:rPr lang="en-US" altLang="zh-TW" sz="1800" u="sng" dirty="0" smtClean="0"/>
              <a:t>the terms are alphabetical</a:t>
            </a:r>
            <a:r>
              <a:rPr lang="en-US" altLang="zh-TW" sz="1800" dirty="0" smtClean="0"/>
              <a:t>.</a:t>
            </a:r>
          </a:p>
          <a:p>
            <a:endParaRPr lang="en-US" altLang="zh-TW" sz="700" dirty="0" smtClean="0"/>
          </a:p>
          <a:p>
            <a:r>
              <a:rPr lang="en-US" altLang="zh-TW" sz="1800" dirty="0" smtClean="0"/>
              <a:t>Next, multiple occurrences of the same term from the same document are merged.</a:t>
            </a:r>
          </a:p>
          <a:p>
            <a:endParaRPr lang="en-US" altLang="zh-TW" sz="700" dirty="0" smtClean="0"/>
          </a:p>
          <a:p>
            <a:r>
              <a:rPr lang="en-US" altLang="zh-TW" sz="1800" dirty="0" smtClean="0"/>
              <a:t>Instances of the same term are then grouped.</a:t>
            </a:r>
          </a:p>
          <a:p>
            <a:pPr lvl="1"/>
            <a:r>
              <a:rPr lang="en-US" altLang="zh-TW" sz="1400" u="sng" dirty="0" smtClean="0"/>
              <a:t>The result is split into a dictionary and postings</a:t>
            </a:r>
            <a:r>
              <a:rPr lang="en-US" altLang="zh-TW" sz="1400" dirty="0" smtClean="0"/>
              <a:t>.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08615E06-8BF3-4AC1-B3C8-0B647C0AABA7}" type="slidenum">
              <a:rPr lang="zh-TW" altLang="en-US" smtClean="0"/>
              <a:pPr/>
              <a:t>6</a:t>
            </a:fld>
            <a:endParaRPr lang="en-US" altLang="zh-TW" dirty="0"/>
          </a:p>
        </p:txBody>
      </p:sp>
      <p:pic>
        <p:nvPicPr>
          <p:cNvPr id="1500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689400"/>
            <a:ext cx="1357312" cy="593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0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689400"/>
            <a:ext cx="1666398" cy="59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乘號 7"/>
          <p:cNvSpPr/>
          <p:nvPr/>
        </p:nvSpPr>
        <p:spPr bwMode="auto">
          <a:xfrm>
            <a:off x="5029200" y="2260572"/>
            <a:ext cx="228600" cy="2286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乘號 8"/>
          <p:cNvSpPr/>
          <p:nvPr/>
        </p:nvSpPr>
        <p:spPr bwMode="auto">
          <a:xfrm>
            <a:off x="5029200" y="3233028"/>
            <a:ext cx="228600" cy="2286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" name="乘號 9"/>
          <p:cNvSpPr/>
          <p:nvPr/>
        </p:nvSpPr>
        <p:spPr bwMode="auto">
          <a:xfrm>
            <a:off x="5029200" y="4194600"/>
            <a:ext cx="228600" cy="2286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pic>
        <p:nvPicPr>
          <p:cNvPr id="15001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1" y="685800"/>
            <a:ext cx="252803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0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0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Indexing and Boolean Retrieval Model (6/8)</a:t>
            </a:r>
            <a:endParaRPr lang="zh-TW" altLang="en-US" sz="36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dictionary also records some statistics, such as the number of documents which contain each term </a:t>
            </a:r>
            <a:r>
              <a:rPr lang="en-US" altLang="zh-TW" sz="1800" dirty="0" smtClean="0"/>
              <a:t>(document frequency)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Which can be used to rank retrieval documents.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Postings are much larger than dictionary.</a:t>
            </a:r>
          </a:p>
          <a:p>
            <a:pPr lvl="1"/>
            <a:r>
              <a:rPr lang="en-US" altLang="zh-TW" dirty="0" smtClean="0"/>
              <a:t>So … in general, we keep the dictionary in memory.</a:t>
            </a:r>
          </a:p>
          <a:p>
            <a:pPr lvl="1"/>
            <a:r>
              <a:rPr lang="en-US" altLang="zh-TW" dirty="0" smtClean="0"/>
              <a:t>And posting lists are normally kept on disk.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4C80-791D-4762-BC65-C942CA1DBDA1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Indexing and Boolean Retrieval </a:t>
            </a:r>
            <a:r>
              <a:rPr lang="en-US" altLang="zh-TW" sz="3600" smtClean="0"/>
              <a:t>Model (7/8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r>
              <a:rPr lang="en-US" altLang="zh-TW" dirty="0" smtClean="0"/>
              <a:t>How to process Boolean queries using an inverted index.</a:t>
            </a:r>
          </a:p>
          <a:p>
            <a:endParaRPr lang="en-US" altLang="zh-TW" sz="800" dirty="0" smtClean="0"/>
          </a:p>
          <a:p>
            <a:r>
              <a:rPr lang="en-US" altLang="zh-TW" dirty="0" smtClean="0"/>
              <a:t>Consider processing the simple </a:t>
            </a:r>
            <a:r>
              <a:rPr lang="en-US" altLang="zh-TW" i="1" dirty="0" smtClean="0"/>
              <a:t>conjunctive</a:t>
            </a:r>
            <a:r>
              <a:rPr lang="en-US" altLang="zh-TW" dirty="0" smtClean="0"/>
              <a:t> query: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en-US" altLang="zh-TW" i="1" dirty="0" smtClean="0">
                <a:solidFill>
                  <a:srgbClr val="A40508"/>
                </a:solidFill>
              </a:rPr>
              <a:t>Brutus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AND</a:t>
            </a:r>
            <a:r>
              <a:rPr lang="en-US" altLang="zh-TW" dirty="0" smtClean="0"/>
              <a:t> </a:t>
            </a:r>
            <a:r>
              <a:rPr lang="en-US" altLang="zh-TW" i="1" dirty="0" err="1" smtClean="0">
                <a:solidFill>
                  <a:srgbClr val="A40508"/>
                </a:solidFill>
              </a:rPr>
              <a:t>Calpurnia</a:t>
            </a:r>
            <a:endParaRPr lang="en-US" altLang="zh-TW" i="1" dirty="0" smtClean="0">
              <a:solidFill>
                <a:srgbClr val="A40508"/>
              </a:solidFill>
            </a:endParaRPr>
          </a:p>
          <a:p>
            <a:endParaRPr lang="en-US" altLang="zh-TW" dirty="0" smtClean="0"/>
          </a:p>
          <a:p>
            <a:pPr>
              <a:buFont typeface="+mj-lt"/>
              <a:buAutoNum type="arabicPeriod"/>
            </a:pPr>
            <a:r>
              <a:rPr lang="en-US" altLang="zh-TW" dirty="0" smtClean="0"/>
              <a:t>Locate </a:t>
            </a:r>
            <a:r>
              <a:rPr lang="en-US" altLang="zh-TW" i="1" dirty="0" smtClean="0">
                <a:solidFill>
                  <a:srgbClr val="C00000"/>
                </a:solidFill>
              </a:rPr>
              <a:t>Brutus</a:t>
            </a:r>
            <a:r>
              <a:rPr lang="en-US" altLang="zh-TW" dirty="0" smtClean="0"/>
              <a:t> in the dictionary.</a:t>
            </a:r>
          </a:p>
          <a:p>
            <a:pPr>
              <a:buFont typeface="+mj-lt"/>
              <a:buAutoNum type="arabicPeriod"/>
            </a:pPr>
            <a:r>
              <a:rPr lang="en-US" altLang="zh-TW" dirty="0" smtClean="0"/>
              <a:t>Retrieve its postings.</a:t>
            </a:r>
          </a:p>
          <a:p>
            <a:pPr>
              <a:buFont typeface="+mj-lt"/>
              <a:buAutoNum type="arabicPeriod"/>
            </a:pPr>
            <a:r>
              <a:rPr lang="en-US" altLang="zh-TW" dirty="0" smtClean="0"/>
              <a:t>Locate </a:t>
            </a:r>
            <a:r>
              <a:rPr lang="en-US" altLang="zh-TW" i="1" dirty="0" err="1" smtClean="0">
                <a:solidFill>
                  <a:srgbClr val="C00000"/>
                </a:solidFill>
              </a:rPr>
              <a:t>Calpurnia</a:t>
            </a:r>
            <a:r>
              <a:rPr lang="en-US" altLang="zh-TW" dirty="0" smtClean="0"/>
              <a:t> in the dictionary.</a:t>
            </a:r>
          </a:p>
          <a:p>
            <a:pPr>
              <a:buFont typeface="+mj-lt"/>
              <a:buAutoNum type="arabicPeriod"/>
            </a:pPr>
            <a:r>
              <a:rPr lang="en-US" altLang="zh-TW" dirty="0" smtClean="0"/>
              <a:t>Retrieve its postings.</a:t>
            </a:r>
          </a:p>
          <a:p>
            <a:pPr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Intersect</a:t>
            </a:r>
            <a:r>
              <a:rPr lang="en-US" altLang="zh-TW" dirty="0" smtClean="0"/>
              <a:t> </a:t>
            </a:r>
            <a:r>
              <a:rPr lang="en-US" altLang="zh-TW" sz="1800" dirty="0" smtClean="0"/>
              <a:t>(merge)</a:t>
            </a:r>
            <a:r>
              <a:rPr lang="en-US" altLang="zh-TW" dirty="0" smtClean="0"/>
              <a:t> the two postings lists.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Indexing and Boolean Retrieval Model (8/8)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intersection </a:t>
            </a:r>
            <a:r>
              <a:rPr lang="en-US" altLang="zh-TW" smtClean="0"/>
              <a:t>operation needs </a:t>
            </a:r>
            <a:r>
              <a:rPr lang="en-US" altLang="zh-TW" dirty="0" smtClean="0"/>
              <a:t>to be efficient.</a:t>
            </a:r>
          </a:p>
          <a:p>
            <a:endParaRPr lang="en-US" altLang="zh-TW" sz="400" dirty="0" smtClean="0"/>
          </a:p>
          <a:p>
            <a:r>
              <a:rPr lang="en-US" altLang="zh-TW" dirty="0" smtClean="0"/>
              <a:t>Here we present an effective merge algorithm that requires the postings being </a:t>
            </a:r>
            <a:r>
              <a:rPr lang="en-US" altLang="zh-TW" u="sng" dirty="0" smtClean="0"/>
              <a:t>sorted by </a:t>
            </a:r>
            <a:r>
              <a:rPr lang="en-US" altLang="zh-TW" u="sng" dirty="0" err="1" smtClean="0"/>
              <a:t>docID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5E06-8BF3-4AC1-B3C8-0B647C0AABA7}" type="slidenum">
              <a:rPr lang="zh-TW" altLang="en-US" smtClean="0"/>
              <a:pPr/>
              <a:t>9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1802" y="3182256"/>
            <a:ext cx="495300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INTERSECT(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i="1" dirty="0" smtClean="0">
                <a:latin typeface="Courier New" pitchFamily="49" charset="0"/>
                <a:cs typeface="Courier New" pitchFamily="49" charset="0"/>
              </a:rPr>
              <a:t>  answer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&lt;&gt;</a:t>
            </a:r>
            <a:endParaRPr lang="en-US" altLang="zh-TW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 while 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≠ NULL and 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≠ NULL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altLang="zh-TW" sz="1400" i="1" dirty="0" err="1" smtClean="0">
                <a:latin typeface="Courier New" pitchFamily="49" charset="0"/>
                <a:cs typeface="Courier New" pitchFamily="49" charset="0"/>
              </a:rPr>
              <a:t>docID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altLang="zh-TW" sz="1400" i="1" dirty="0" err="1" smtClean="0">
                <a:latin typeface="Courier New" pitchFamily="49" charset="0"/>
                <a:cs typeface="Courier New" pitchFamily="49" charset="0"/>
              </a:rPr>
              <a:t>docID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     ADD(</a:t>
            </a:r>
            <a:r>
              <a:rPr lang="en-US" altLang="zh-TW" sz="1400" i="1" dirty="0" err="1" smtClean="0">
                <a:latin typeface="Courier New" pitchFamily="49" charset="0"/>
                <a:cs typeface="Courier New" pitchFamily="49" charset="0"/>
              </a:rPr>
              <a:t>answer</a:t>
            </a:r>
            <a:r>
              <a:rPr lang="en-US" altLang="zh-TW" sz="14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TW" sz="1400" i="1" dirty="0" err="1" smtClean="0">
                <a:latin typeface="Courier New" pitchFamily="49" charset="0"/>
                <a:cs typeface="Courier New" pitchFamily="49" charset="0"/>
              </a:rPr>
              <a:t>docID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next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 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next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else if </a:t>
            </a:r>
            <a:r>
              <a:rPr lang="en-US" altLang="zh-TW" sz="1400" i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docID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 &lt; </a:t>
            </a:r>
            <a:r>
              <a:rPr lang="en-US" altLang="zh-TW" sz="1400" i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docID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 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next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endParaRPr lang="en-US" altLang="zh-TW" sz="14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else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 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next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</a:t>
            </a:r>
            <a:r>
              <a:rPr lang="en-US" altLang="zh-TW" sz="1400" i="1" baseline="-25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endParaRPr lang="en-US" altLang="zh-TW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TW" sz="1400" i="1" dirty="0" smtClean="0">
                <a:latin typeface="Courier New" pitchFamily="49" charset="0"/>
                <a:cs typeface="Courier New" pitchFamily="49" charset="0"/>
              </a:rPr>
              <a:t>answer</a:t>
            </a:r>
            <a:endParaRPr lang="zh-TW" altLang="en-US" sz="14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58000" y="38100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charset="-120"/>
              </a:rPr>
              <a:t>1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467600" y="38100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charset="-120"/>
              </a:rPr>
              <a:t>2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077200" y="38100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charset="-120"/>
              </a:rPr>
              <a:t>174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858000" y="44196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charset="-120"/>
              </a:rPr>
              <a:t>2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467600" y="44196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charset="-120"/>
              </a:rPr>
              <a:t>58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96507" y="3839028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smtClean="0">
                <a:latin typeface="+mn-lt"/>
              </a:rPr>
              <a:t>Brutus</a:t>
            </a:r>
            <a:endParaRPr lang="zh-TW" altLang="en-US" sz="1600" i="1" baseline="-25000" dirty="0"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6666" y="4419600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 smtClean="0">
                <a:latin typeface="+mn-lt"/>
              </a:rPr>
              <a:t>Calpurnia</a:t>
            </a:r>
            <a:endParaRPr lang="zh-TW" altLang="en-US" sz="1600" i="1" baseline="-25000" dirty="0">
              <a:latin typeface="+mn-lt"/>
            </a:endParaRPr>
          </a:p>
        </p:txBody>
      </p:sp>
      <p:cxnSp>
        <p:nvCxnSpPr>
          <p:cNvPr id="15" name="直線單箭頭接點 14"/>
          <p:cNvCxnSpPr>
            <a:stCxn id="12" idx="3"/>
            <a:endCxn id="6" idx="1"/>
          </p:cNvCxnSpPr>
          <p:nvPr/>
        </p:nvCxnSpPr>
        <p:spPr bwMode="auto">
          <a:xfrm flipV="1">
            <a:off x="6674284" y="4000500"/>
            <a:ext cx="183716" cy="780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>
            <a:stCxn id="6" idx="3"/>
            <a:endCxn id="7" idx="1"/>
          </p:cNvCxnSpPr>
          <p:nvPr/>
        </p:nvCxnSpPr>
        <p:spPr bwMode="auto">
          <a:xfrm>
            <a:off x="7239000" y="4000500"/>
            <a:ext cx="228600" cy="158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9" name="直線單箭頭接點 18"/>
          <p:cNvCxnSpPr>
            <a:stCxn id="7" idx="3"/>
            <a:endCxn id="9" idx="1"/>
          </p:cNvCxnSpPr>
          <p:nvPr/>
        </p:nvCxnSpPr>
        <p:spPr bwMode="auto">
          <a:xfrm>
            <a:off x="7848600" y="4000500"/>
            <a:ext cx="228600" cy="158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>
            <a:off x="6629400" y="4572000"/>
            <a:ext cx="228600" cy="158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1" name="直線單箭頭接點 20"/>
          <p:cNvCxnSpPr/>
          <p:nvPr/>
        </p:nvCxnSpPr>
        <p:spPr bwMode="auto">
          <a:xfrm>
            <a:off x="7239000" y="4572000"/>
            <a:ext cx="228600" cy="158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6826708" y="3200400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smtClean="0">
                <a:latin typeface="+mn-lt"/>
              </a:rPr>
              <a:t>p</a:t>
            </a:r>
            <a:r>
              <a:rPr lang="en-US" altLang="zh-TW" sz="1600" i="1" baseline="-25000" dirty="0" smtClean="0">
                <a:latin typeface="+mn-lt"/>
              </a:rPr>
              <a:t>1</a:t>
            </a:r>
            <a:endParaRPr lang="zh-TW" altLang="en-US" sz="1600" i="1" baseline="-25000" dirty="0">
              <a:latin typeface="+mn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858000" y="5071646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smtClean="0">
                <a:latin typeface="+mn-lt"/>
              </a:rPr>
              <a:t>p</a:t>
            </a:r>
            <a:r>
              <a:rPr lang="en-US" altLang="zh-TW" sz="1600" i="1" baseline="-25000" dirty="0" smtClean="0">
                <a:latin typeface="+mn-lt"/>
              </a:rPr>
              <a:t>2</a:t>
            </a:r>
            <a:endParaRPr lang="zh-TW" altLang="en-US" sz="1600" i="1" baseline="-25000" dirty="0">
              <a:latin typeface="+mn-lt"/>
            </a:endParaRPr>
          </a:p>
        </p:txBody>
      </p:sp>
      <p:cxnSp>
        <p:nvCxnSpPr>
          <p:cNvPr id="25" name="直線單箭頭接點 24"/>
          <p:cNvCxnSpPr>
            <a:stCxn id="22" idx="2"/>
            <a:endCxn id="6" idx="0"/>
          </p:cNvCxnSpPr>
          <p:nvPr/>
        </p:nvCxnSpPr>
        <p:spPr bwMode="auto">
          <a:xfrm rot="16200000" flipH="1">
            <a:off x="6895536" y="3657036"/>
            <a:ext cx="271046" cy="348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直線單箭頭接點 26"/>
          <p:cNvCxnSpPr>
            <a:stCxn id="23" idx="0"/>
            <a:endCxn id="10" idx="2"/>
          </p:cNvCxnSpPr>
          <p:nvPr/>
        </p:nvCxnSpPr>
        <p:spPr bwMode="auto">
          <a:xfrm rot="5400000" flipH="1" flipV="1">
            <a:off x="6911182" y="4934328"/>
            <a:ext cx="271046" cy="359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>
            <a:stCxn id="22" idx="2"/>
            <a:endCxn id="7" idx="0"/>
          </p:cNvCxnSpPr>
          <p:nvPr/>
        </p:nvCxnSpPr>
        <p:spPr bwMode="auto">
          <a:xfrm rot="16200000" flipH="1">
            <a:off x="7200336" y="3352236"/>
            <a:ext cx="271046" cy="6444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5932747" y="560504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smtClean="0">
                <a:latin typeface="+mn-lt"/>
              </a:rPr>
              <a:t>answer</a:t>
            </a:r>
            <a:r>
              <a:rPr lang="en-US" altLang="zh-TW" sz="1600" dirty="0" smtClean="0">
                <a:latin typeface="+mn-lt"/>
              </a:rPr>
              <a:t>:</a:t>
            </a:r>
            <a:endParaRPr lang="zh-TW" altLang="en-US" sz="1600" baseline="-25000" dirty="0">
              <a:latin typeface="+mn-lt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0" y="55626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charset="-120"/>
              </a:rPr>
              <a:t>2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charset="-120"/>
            </a:endParaRPr>
          </a:p>
        </p:txBody>
      </p:sp>
      <p:cxnSp>
        <p:nvCxnSpPr>
          <p:cNvPr id="33" name="直線單箭頭接點 32"/>
          <p:cNvCxnSpPr>
            <a:stCxn id="22" idx="2"/>
            <a:endCxn id="9" idx="0"/>
          </p:cNvCxnSpPr>
          <p:nvPr/>
        </p:nvCxnSpPr>
        <p:spPr bwMode="auto">
          <a:xfrm rot="16200000" flipH="1">
            <a:off x="7505136" y="3047436"/>
            <a:ext cx="271046" cy="12540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36" name="直線單箭頭接點 35"/>
          <p:cNvCxnSpPr>
            <a:stCxn id="23" idx="0"/>
            <a:endCxn id="11" idx="2"/>
          </p:cNvCxnSpPr>
          <p:nvPr/>
        </p:nvCxnSpPr>
        <p:spPr bwMode="auto">
          <a:xfrm rot="5400000" flipH="1" flipV="1">
            <a:off x="7215982" y="4629528"/>
            <a:ext cx="271046" cy="61319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39" name="直線單箭頭接點 38"/>
          <p:cNvCxnSpPr>
            <a:stCxn id="23" idx="0"/>
          </p:cNvCxnSpPr>
          <p:nvPr/>
        </p:nvCxnSpPr>
        <p:spPr bwMode="auto">
          <a:xfrm rot="5400000" flipH="1" flipV="1">
            <a:off x="7501732" y="4343778"/>
            <a:ext cx="271046" cy="118469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43" name="文字方塊 42"/>
          <p:cNvSpPr txBox="1"/>
          <p:nvPr/>
        </p:nvSpPr>
        <p:spPr>
          <a:xfrm>
            <a:off x="5604993" y="6019800"/>
            <a:ext cx="3163045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+mn-lt"/>
              </a:rPr>
              <a:t>the intersection takes </a:t>
            </a:r>
            <a:r>
              <a:rPr lang="en-US" altLang="zh-TW" sz="1400" i="1" dirty="0" smtClean="0">
                <a:latin typeface="+mn-lt"/>
              </a:rPr>
              <a:t>O</a:t>
            </a:r>
            <a:r>
              <a:rPr lang="en-US" altLang="zh-TW" sz="1400" dirty="0" smtClean="0">
                <a:latin typeface="+mn-lt"/>
              </a:rPr>
              <a:t>(</a:t>
            </a:r>
            <a:r>
              <a:rPr lang="en-US" altLang="zh-TW" sz="1400" i="1" dirty="0" err="1" smtClean="0">
                <a:latin typeface="+mn-lt"/>
              </a:rPr>
              <a:t>x</a:t>
            </a:r>
            <a:r>
              <a:rPr lang="en-US" altLang="zh-TW" sz="1400" dirty="0" err="1" smtClean="0">
                <a:latin typeface="+mn-lt"/>
              </a:rPr>
              <a:t>+</a:t>
            </a:r>
            <a:r>
              <a:rPr lang="en-US" altLang="zh-TW" sz="1400" i="1" dirty="0" err="1" smtClean="0">
                <a:latin typeface="+mn-lt"/>
              </a:rPr>
              <a:t>y</a:t>
            </a:r>
            <a:r>
              <a:rPr lang="en-US" altLang="zh-TW" sz="1400" dirty="0" smtClean="0">
                <a:latin typeface="+mn-lt"/>
              </a:rPr>
              <a:t>), where </a:t>
            </a:r>
          </a:p>
          <a:p>
            <a:r>
              <a:rPr lang="en-US" altLang="zh-TW" sz="1400" i="1" dirty="0" smtClean="0">
                <a:latin typeface="+mn-lt"/>
              </a:rPr>
              <a:t>x</a:t>
            </a:r>
            <a:r>
              <a:rPr lang="en-US" altLang="zh-TW" sz="1400" dirty="0" smtClean="0">
                <a:latin typeface="+mn-lt"/>
              </a:rPr>
              <a:t> and </a:t>
            </a:r>
            <a:r>
              <a:rPr lang="en-US" altLang="zh-TW" sz="1400" i="1" dirty="0" smtClean="0">
                <a:latin typeface="+mn-lt"/>
              </a:rPr>
              <a:t>y </a:t>
            </a:r>
            <a:r>
              <a:rPr lang="en-US" altLang="zh-TW" sz="1400" dirty="0" smtClean="0">
                <a:latin typeface="+mn-lt"/>
              </a:rPr>
              <a:t>are the lengths of the </a:t>
            </a:r>
          </a:p>
          <a:p>
            <a:r>
              <a:rPr lang="en-US" altLang="zh-TW" sz="1400" dirty="0" smtClean="0">
                <a:latin typeface="+mn-lt"/>
              </a:rPr>
              <a:t>postings lists, respectively</a:t>
            </a:r>
            <a:endParaRPr lang="zh-TW" altLang="en-US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22" grpId="0"/>
      <p:bldP spid="23" grpId="0"/>
      <p:bldP spid="31" grpId="0"/>
      <p:bldP spid="32" grpId="0" animBg="1"/>
      <p:bldP spid="43" grpId="0" animBg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6771</TotalTime>
  <Words>2690</Words>
  <Application>Microsoft Office PowerPoint</Application>
  <PresentationFormat>如螢幕大小 (4:3)</PresentationFormat>
  <Paragraphs>531</Paragraphs>
  <Slides>32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新細明體</vt:lpstr>
      <vt:lpstr>Arial</vt:lpstr>
      <vt:lpstr>Courier New</vt:lpstr>
      <vt:lpstr>Lucida Sans</vt:lpstr>
      <vt:lpstr>Tahoma</vt:lpstr>
      <vt:lpstr>Times New Roman</vt:lpstr>
      <vt:lpstr>Wingdings</vt:lpstr>
      <vt:lpstr>Quadrant</vt:lpstr>
      <vt:lpstr>Equation</vt:lpstr>
      <vt:lpstr>方程式</vt:lpstr>
      <vt:lpstr>Scoring, Term Weighting and the Vector Space Model</vt:lpstr>
      <vt:lpstr>Indexing and Boolean Retrieval Model (1/8)</vt:lpstr>
      <vt:lpstr>Indexing and Boolean Retrieval Model (2/8)</vt:lpstr>
      <vt:lpstr>Indexing and Boolean Retrieval Model (3/8)</vt:lpstr>
      <vt:lpstr>Indexing and Boolean Retrieval Model (4/8)</vt:lpstr>
      <vt:lpstr>Indexing and Boolean Retrieval Model (5/8)</vt:lpstr>
      <vt:lpstr>Indexing and Boolean Retrieval Model (6/8)</vt:lpstr>
      <vt:lpstr>Indexing and Boolean Retrieval Model (7/8)</vt:lpstr>
      <vt:lpstr>Indexing and Boolean Retrieval Model (8/8)</vt:lpstr>
      <vt:lpstr>The Problem of Boolean Retrieval Model </vt:lpstr>
      <vt:lpstr>Parametric and Zone Indexes (1/2)</vt:lpstr>
      <vt:lpstr>Parametric and Zone Indexes (2/2)</vt:lpstr>
      <vt:lpstr>Weighted Zone Scoring (1/2)</vt:lpstr>
      <vt:lpstr>Weighted Zone Scoring (2/2)</vt:lpstr>
      <vt:lpstr>Term Frequency and Weighting (1/2)</vt:lpstr>
      <vt:lpstr>Term Frequency and Weighting (2/2)</vt:lpstr>
      <vt:lpstr>Inverse Document Frequency (1/4)</vt:lpstr>
      <vt:lpstr>Inverse Document Frequency (2/4)</vt:lpstr>
      <vt:lpstr>Inverse Document Frequency (3/4)</vt:lpstr>
      <vt:lpstr>Inverse Document Frequency (4/4)</vt:lpstr>
      <vt:lpstr>TF-IDF weighting</vt:lpstr>
      <vt:lpstr>Vector Space Model (1/6)</vt:lpstr>
      <vt:lpstr>Vector Space Model (2/6)</vt:lpstr>
      <vt:lpstr>Vector Space Model (3/6)</vt:lpstr>
      <vt:lpstr>Vector Space Model (4/6)</vt:lpstr>
      <vt:lpstr>Vector Space Model (5/6)</vt:lpstr>
      <vt:lpstr>Vector Space Model (6/6)</vt:lpstr>
      <vt:lpstr>Computing Vector Scores (1/2)</vt:lpstr>
      <vt:lpstr>Computing Vector Scores (2/2)</vt:lpstr>
      <vt:lpstr>Variants in TF-IDF Functions (1/3)</vt:lpstr>
      <vt:lpstr>Variants in TF-IDF Functions (2/3)</vt:lpstr>
      <vt:lpstr>Variants in TF-IDF Functions (3/3)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6 - Term Weighting</dc:title>
  <dc:creator>Chien Chin Chen</dc:creator>
  <cp:lastModifiedBy>Chien Chin Chen</cp:lastModifiedBy>
  <cp:revision>1066</cp:revision>
  <cp:lastPrinted>1601-01-01T00:00:00Z</cp:lastPrinted>
  <dcterms:created xsi:type="dcterms:W3CDTF">2002-09-18T16:13:07Z</dcterms:created>
  <dcterms:modified xsi:type="dcterms:W3CDTF">2019-09-23T12:12:28Z</dcterms:modified>
</cp:coreProperties>
</file>