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0" r:id="rId34"/>
    <p:sldId id="288" r:id="rId35"/>
    <p:sldId id="289" r:id="rId36"/>
    <p:sldId id="301" r:id="rId37"/>
    <p:sldId id="290" r:id="rId38"/>
    <p:sldId id="302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293" r:id="rId47"/>
    <p:sldId id="299" r:id="rId48"/>
  </p:sldIdLst>
  <p:sldSz cx="9144000" cy="6858000" type="screen4x3"/>
  <p:notesSz cx="68834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86152" autoAdjust="0"/>
  </p:normalViewPr>
  <p:slideViewPr>
    <p:cSldViewPr>
      <p:cViewPr>
        <p:scale>
          <a:sx n="112" d="100"/>
          <a:sy n="112" d="100"/>
        </p:scale>
        <p:origin x="160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45D53-7A38-4CE7-80A2-7EC5ED318AED}" type="datetimeFigureOut">
              <a:rPr lang="zh-TW" altLang="en-US" smtClean="0"/>
              <a:pPr/>
              <a:t>2019/10/8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53C2B-F454-423F-9E16-DD8C1DF23E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9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C84703E6-6635-43E8-89A1-9DECA9080C12}" type="datetimeFigureOut">
              <a:rPr lang="zh-TW" altLang="en-US" smtClean="0"/>
              <a:pPr/>
              <a:t>2019/10/8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72857A0E-166B-437A-88B5-1A05CF0BC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9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92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68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Ｎ（文檔數）</a:t>
            </a:r>
            <a:r>
              <a:rPr kumimoji="1" lang="en-US" altLang="zh-TW" dirty="0"/>
              <a:t>/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df</a:t>
            </a:r>
            <a:r>
              <a:rPr kumimoji="1" lang="zh-TW" altLang="en-US" dirty="0"/>
              <a:t>（某詞在幾個文檔中出現）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300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4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81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51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Chain rule &gt;&gt; </a:t>
            </a:r>
            <a:r>
              <a:rPr kumimoji="1" lang="zh-CN" altLang="en-US" dirty="0"/>
              <a:t>除非每個事件都獨立</a:t>
            </a:r>
            <a:r>
              <a:rPr kumimoji="1" lang="zh-TW" altLang="en-US" dirty="0"/>
              <a:t>，否則不能寫成</a:t>
            </a:r>
            <a:r>
              <a:rPr kumimoji="1" lang="en-US" altLang="zh-TW" dirty="0"/>
              <a:t>P(A)*P(B)*P(C)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66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dirty="0">
                <a:solidFill>
                  <a:srgbClr val="C00000"/>
                </a:solidFill>
              </a:rPr>
              <a:t>Prior probability &gt;&gt; </a:t>
            </a:r>
            <a:r>
              <a:rPr lang="zh-CN" altLang="en-US" sz="1800" b="0" i="0" dirty="0">
                <a:solidFill>
                  <a:srgbClr val="C00000"/>
                </a:solidFill>
              </a:rPr>
              <a:t>事前機率</a:t>
            </a:r>
            <a:endParaRPr lang="en-US" altLang="zh-TW" sz="1800" b="0" i="0" dirty="0">
              <a:solidFill>
                <a:srgbClr val="C00000"/>
              </a:solidFill>
            </a:endParaRPr>
          </a:p>
          <a:p>
            <a:r>
              <a:rPr lang="en-US" altLang="zh-TW" sz="1800" b="0" i="0" dirty="0">
                <a:solidFill>
                  <a:srgbClr val="C00000"/>
                </a:solidFill>
              </a:rPr>
              <a:t>posterior probability  &gt;&gt; </a:t>
            </a:r>
            <a:r>
              <a:rPr lang="zh-CN" altLang="en-US" sz="1800" b="0" i="0" dirty="0">
                <a:solidFill>
                  <a:srgbClr val="C00000"/>
                </a:solidFill>
              </a:rPr>
              <a:t>事後機率</a:t>
            </a:r>
            <a:r>
              <a:rPr lang="zh-TW" altLang="en-US" sz="1800" b="0" i="0" dirty="0">
                <a:solidFill>
                  <a:srgbClr val="C00000"/>
                </a:solidFill>
              </a:rPr>
              <a:t> </a:t>
            </a:r>
            <a:r>
              <a:rPr lang="en-US" altLang="zh-TW" sz="1800" b="0" i="0" dirty="0">
                <a:solidFill>
                  <a:srgbClr val="C00000"/>
                </a:solidFill>
              </a:rPr>
              <a:t>&gt;&gt;</a:t>
            </a:r>
            <a:r>
              <a:rPr lang="zh-TW" altLang="en-US" sz="1800" b="0" i="0" dirty="0">
                <a:solidFill>
                  <a:srgbClr val="C00000"/>
                </a:solidFill>
              </a:rPr>
              <a:t> 看完資料後的見解</a:t>
            </a:r>
            <a:endParaRPr kumimoji="1" lang="zh-TW" altLang="en-US" sz="1800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4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62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/>
              <a:t>先不看</a:t>
            </a:r>
            <a:r>
              <a:rPr lang="en-US" altLang="zh-CN" dirty="0"/>
              <a:t>q</a:t>
            </a:r>
            <a:r>
              <a:rPr lang="zh-TW" altLang="en-US" dirty="0"/>
              <a:t> 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8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消掉</a:t>
            </a:r>
            <a:r>
              <a:rPr kumimoji="1" lang="zh-TW" altLang="en-US" dirty="0"/>
              <a:t> </a:t>
            </a:r>
            <a:r>
              <a:rPr kumimoji="1" lang="en-US" altLang="zh-TW" dirty="0"/>
              <a:t>&gt;&gt; </a:t>
            </a:r>
            <a:r>
              <a:rPr kumimoji="1" lang="zh-CN" altLang="en-US" dirty="0"/>
              <a:t>不會影響</a:t>
            </a:r>
            <a:r>
              <a:rPr kumimoji="1" lang="en-US" altLang="zh-CN" dirty="0"/>
              <a:t>ranking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756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theory -&gt; </a:t>
            </a:r>
            <a:r>
              <a:rPr lang="zh-CN" altLang="en-US" dirty="0"/>
              <a:t>不可行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97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TW" altLang="zh-TW" sz="2400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0DB05152-B7CD-4AF1-A1EC-6ABD4E4DBC4F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170A9-2847-4C0F-A495-D6D6D5DA7DA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E41A1-26B9-4D5C-9942-2DAB1393DB0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EC880-3CAC-4672-A7C4-A14AA63D48E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4D539-9A09-4B31-8E54-171F699B33F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EB554-A44C-41F6-9CF3-C1D317D6196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3C6D5-A6CD-4645-B164-6B8C9DAD97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489A4-0CC2-4149-ABB4-0A042911C4F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1C27B-B75F-41A1-8E1A-A2C422FD0BE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5D5D8-71A7-46CC-9FA0-2FC8C5CC77E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F8B99-CC2E-4D7D-B084-9A1B2CCFF54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BECDAD1D-1761-4974-8884-55414238B2BC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Probabilistic Information Retrieval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Chien</a:t>
            </a:r>
            <a:r>
              <a:rPr lang="en-US" altLang="zh-TW" dirty="0"/>
              <a:t> Chin Chen</a:t>
            </a:r>
          </a:p>
          <a:p>
            <a:pPr algn="ctr"/>
            <a:endParaRPr lang="en-US" altLang="zh-TW" sz="1200" dirty="0"/>
          </a:p>
          <a:p>
            <a:pPr algn="ctr"/>
            <a:r>
              <a:rPr lang="en-US" altLang="zh-TW" dirty="0"/>
              <a:t>Department of Information Management</a:t>
            </a:r>
          </a:p>
          <a:p>
            <a:pPr algn="ctr"/>
            <a:r>
              <a:rPr lang="en-US" altLang="zh-TW" dirty="0"/>
              <a:t>National Taiwan University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(7/12)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i="1" dirty="0">
                <a:solidFill>
                  <a:srgbClr val="C00000"/>
                </a:solidFill>
              </a:rPr>
              <a:t>Partition rule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dirty="0"/>
              <a:t>Let A be an event with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A</a:t>
            </a:r>
            <a:r>
              <a:rPr lang="en-US" altLang="zh-TW" sz="1800" dirty="0"/>
              <a:t>) &gt; 0 and  	  . </a:t>
            </a:r>
          </a:p>
          <a:p>
            <a:pPr lvl="1"/>
            <a:r>
              <a:rPr lang="en-US" altLang="zh-TW" sz="1800" dirty="0"/>
              <a:t>Then for an event </a:t>
            </a:r>
            <a:r>
              <a:rPr lang="en-US" altLang="zh-TW" sz="1800" i="1" dirty="0"/>
              <a:t>B</a:t>
            </a:r>
            <a:r>
              <a:rPr lang="en-US" altLang="zh-TW" sz="1800" dirty="0"/>
              <a:t>,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pPr lvl="1"/>
            <a:r>
              <a:rPr lang="en-US" altLang="zh-TW" sz="1800" dirty="0"/>
              <a:t>Example of rolling dice:</a:t>
            </a:r>
          </a:p>
          <a:p>
            <a:pPr lvl="1">
              <a:buNone/>
            </a:pPr>
            <a:r>
              <a:rPr lang="en-US" altLang="zh-TW" sz="1800" i="1" dirty="0"/>
              <a:t>	A</a:t>
            </a:r>
            <a:r>
              <a:rPr lang="en-US" altLang="zh-TW" sz="1800" dirty="0"/>
              <a:t>: {(1,1), (1,2), (1,3), (1,4), (1,5), (1,6)}</a:t>
            </a:r>
            <a:endParaRPr lang="en-US" altLang="zh-TW" sz="900" dirty="0"/>
          </a:p>
          <a:p>
            <a:pPr lvl="1">
              <a:buNone/>
            </a:pPr>
            <a:r>
              <a:rPr lang="en-US" altLang="zh-TW" sz="1800" i="1" dirty="0"/>
              <a:t>	B</a:t>
            </a:r>
            <a:r>
              <a:rPr lang="en-US" altLang="zh-TW" sz="1800" dirty="0"/>
              <a:t>: {(1,3), (2,2), (3,1)}</a:t>
            </a:r>
          </a:p>
          <a:p>
            <a:pPr lvl="1"/>
            <a:endParaRPr lang="en-US" altLang="zh-TW" sz="1000" dirty="0"/>
          </a:p>
          <a:p>
            <a:pPr lvl="1">
              <a:buNone/>
            </a:pPr>
            <a:r>
              <a:rPr lang="en-US" altLang="zh-TW" sz="1800" dirty="0"/>
              <a:t>	</a:t>
            </a:r>
            <a:r>
              <a:rPr lang="en-US" altLang="zh-TW" sz="1800" i="1" dirty="0"/>
              <a:t>A</a:t>
            </a:r>
            <a:r>
              <a:rPr lang="en-US" altLang="zh-TW" sz="1800" dirty="0"/>
              <a:t>∩</a:t>
            </a:r>
            <a:r>
              <a:rPr lang="en-US" altLang="zh-TW" sz="1800" i="1" dirty="0"/>
              <a:t>B</a:t>
            </a:r>
            <a:r>
              <a:rPr lang="en-US" altLang="zh-TW" sz="1800" dirty="0"/>
              <a:t> = {(1,3)}, so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A</a:t>
            </a:r>
            <a:r>
              <a:rPr lang="en-US" altLang="zh-TW" sz="1800" dirty="0"/>
              <a:t>∩</a:t>
            </a:r>
            <a:r>
              <a:rPr lang="en-US" altLang="zh-TW" sz="1800" i="1" dirty="0"/>
              <a:t>B</a:t>
            </a:r>
            <a:r>
              <a:rPr lang="en-US" altLang="zh-TW" sz="1800" dirty="0"/>
              <a:t>) = 1/36.</a:t>
            </a:r>
          </a:p>
          <a:p>
            <a:pPr lvl="1">
              <a:buNone/>
            </a:pPr>
            <a:r>
              <a:rPr lang="en-US" altLang="zh-TW" sz="1800" dirty="0"/>
              <a:t>	   ∩B = {(2,2), (3,1)}, so </a:t>
            </a:r>
            <a:r>
              <a:rPr lang="en-US" altLang="zh-TW" sz="1800" i="1" dirty="0"/>
              <a:t>P</a:t>
            </a:r>
            <a:r>
              <a:rPr lang="en-US" altLang="zh-TW" sz="1800" dirty="0"/>
              <a:t>(   ∩</a:t>
            </a:r>
            <a:r>
              <a:rPr lang="en-US" altLang="zh-TW" sz="1800" i="1" dirty="0"/>
              <a:t>B</a:t>
            </a:r>
            <a:r>
              <a:rPr lang="en-US" altLang="zh-TW" sz="1800" dirty="0"/>
              <a:t>) = 2/36.</a:t>
            </a:r>
          </a:p>
          <a:p>
            <a:pPr lvl="1">
              <a:buNone/>
            </a:pPr>
            <a:r>
              <a:rPr lang="en-US" altLang="zh-TW" sz="1800" dirty="0"/>
              <a:t>	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571604" y="2930032"/>
          <a:ext cx="300039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3" imgW="1600200" imgH="228600" progId="Equation.3">
                  <p:embed/>
                </p:oleObj>
              </mc:Choice>
              <mc:Fallback>
                <p:oleObj name="Equation" r:id="rId3" imgW="16002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930032"/>
                        <a:ext cx="300039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170499" y="2171252"/>
          <a:ext cx="9731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99" y="2171252"/>
                        <a:ext cx="97313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400592" y="5072074"/>
          <a:ext cx="2698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7" imgW="164880" imgH="190440" progId="Equation.3">
                  <p:embed/>
                </p:oleObj>
              </mc:Choice>
              <mc:Fallback>
                <p:oleObj name="Equation" r:id="rId7" imgW="16488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592" y="5072074"/>
                        <a:ext cx="26987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043358" y="5072074"/>
          <a:ext cx="2698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9" imgW="164880" imgH="190440" progId="Equation.3">
                  <p:embed/>
                </p:oleObj>
              </mc:Choice>
              <mc:Fallback>
                <p:oleObj name="Equation" r:id="rId9" imgW="164880" imgH="190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58" y="5072074"/>
                        <a:ext cx="26987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357313" y="5573713"/>
          <a:ext cx="5257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11" imgW="2908080" imgH="228600" progId="Equation.3">
                  <p:embed/>
                </p:oleObj>
              </mc:Choice>
              <mc:Fallback>
                <p:oleObj name="Equation" r:id="rId11" imgW="29080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573713"/>
                        <a:ext cx="52578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(8/12)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i="1" dirty="0">
                <a:solidFill>
                  <a:srgbClr val="C00000"/>
                </a:solidFill>
              </a:rPr>
              <a:t>Generalized partition rule</a:t>
            </a:r>
            <a:r>
              <a:rPr lang="en-US" altLang="zh-TW" sz="2000" dirty="0"/>
              <a:t>:</a:t>
            </a:r>
          </a:p>
          <a:p>
            <a:pPr>
              <a:buNone/>
            </a:pPr>
            <a:r>
              <a:rPr lang="en-US" altLang="zh-TW" sz="800" dirty="0"/>
              <a:t>		</a:t>
            </a:r>
          </a:p>
          <a:p>
            <a:pPr>
              <a:buNone/>
            </a:pPr>
            <a:r>
              <a:rPr lang="en-US" altLang="zh-TW" sz="2000" dirty="0"/>
              <a:t>		Let {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, …, 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} be a </a:t>
            </a:r>
            <a:r>
              <a:rPr lang="en-US" altLang="zh-TW" sz="2000" b="1" dirty="0"/>
              <a:t>partition</a:t>
            </a:r>
            <a:r>
              <a:rPr lang="en-US" altLang="zh-TW" sz="2000" dirty="0"/>
              <a:t> of the sample space of an 	experiment and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i</a:t>
            </a:r>
            <a:r>
              <a:rPr lang="en-US" altLang="zh-TW" sz="2000" dirty="0"/>
              <a:t>) &gt; 0 for 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= 1, 2, …, </a:t>
            </a:r>
            <a:r>
              <a:rPr lang="en-US" altLang="zh-TW" sz="2000" i="1" dirty="0"/>
              <a:t>n</a:t>
            </a:r>
            <a:r>
              <a:rPr lang="en-US" altLang="zh-TW" sz="2000" dirty="0"/>
              <a:t>.</a:t>
            </a:r>
          </a:p>
          <a:p>
            <a:pPr>
              <a:buNone/>
            </a:pPr>
            <a:r>
              <a:rPr lang="en-US" altLang="zh-TW" sz="800" dirty="0"/>
              <a:t>		</a:t>
            </a:r>
          </a:p>
          <a:p>
            <a:pPr>
              <a:buNone/>
            </a:pPr>
            <a:r>
              <a:rPr lang="en-US" altLang="zh-TW" sz="2000" dirty="0"/>
              <a:t>		Then for an event </a:t>
            </a:r>
            <a:r>
              <a:rPr lang="en-US" altLang="zh-TW" sz="2000" i="1" dirty="0"/>
              <a:t>B</a:t>
            </a:r>
            <a:r>
              <a:rPr lang="en-US" altLang="zh-TW" sz="2000" dirty="0"/>
              <a:t> of the experiment,</a:t>
            </a:r>
          </a:p>
          <a:p>
            <a:pPr>
              <a:buNone/>
            </a:pPr>
            <a:endParaRPr lang="en-US" altLang="zh-TW" sz="400" dirty="0"/>
          </a:p>
          <a:p>
            <a:pPr>
              <a:buNone/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B</a:t>
            </a:r>
            <a:r>
              <a:rPr lang="en-US" altLang="zh-TW" sz="2000" dirty="0"/>
              <a:t>) 	=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B</a:t>
            </a:r>
            <a:r>
              <a:rPr lang="en-US" altLang="zh-TW" sz="2000" dirty="0"/>
              <a:t>) +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, </a:t>
            </a:r>
            <a:r>
              <a:rPr lang="en-US" altLang="zh-TW" sz="2000" i="1" dirty="0"/>
              <a:t>B</a:t>
            </a:r>
            <a:r>
              <a:rPr lang="en-US" altLang="zh-TW" sz="2000" dirty="0"/>
              <a:t>) + … +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, </a:t>
            </a:r>
            <a:r>
              <a:rPr lang="en-US" altLang="zh-TW" sz="2000" i="1" dirty="0"/>
              <a:t>B</a:t>
            </a:r>
            <a:r>
              <a:rPr lang="en-US" altLang="zh-TW" sz="2000" dirty="0"/>
              <a:t>)</a:t>
            </a:r>
          </a:p>
          <a:p>
            <a:pPr>
              <a:buNone/>
            </a:pPr>
            <a:r>
              <a:rPr lang="en-US" altLang="zh-TW" sz="2000" dirty="0"/>
              <a:t>			=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B</a:t>
            </a:r>
            <a:r>
              <a:rPr lang="en-US" altLang="zh-TW" sz="2000" dirty="0"/>
              <a:t>|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)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) +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B</a:t>
            </a:r>
            <a:r>
              <a:rPr lang="en-US" altLang="zh-TW" sz="2000" dirty="0"/>
              <a:t>|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)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) + … +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 err="1"/>
              <a:t>B</a:t>
            </a:r>
            <a:r>
              <a:rPr lang="en-US" altLang="zh-TW" sz="2000" dirty="0" err="1"/>
              <a:t>|</a:t>
            </a:r>
            <a:r>
              <a:rPr lang="en-US" altLang="zh-TW" sz="2000" i="1" dirty="0" err="1"/>
              <a:t>A</a:t>
            </a:r>
            <a:r>
              <a:rPr lang="en-US" altLang="zh-TW" sz="2000" i="1" baseline="-25000" dirty="0" err="1"/>
              <a:t>n</a:t>
            </a:r>
            <a:r>
              <a:rPr lang="en-US" altLang="zh-TW" sz="2000" dirty="0"/>
              <a:t>)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pPr lvl="1"/>
            <a:endParaRPr lang="en-US" altLang="zh-TW" sz="16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143240" y="4500570"/>
            <a:ext cx="2643206" cy="15001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4678" y="450057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A</a:t>
            </a:r>
            <a:r>
              <a:rPr lang="en-US" altLang="zh-TW" i="1" baseline="-25000" dirty="0"/>
              <a:t>1</a:t>
            </a:r>
            <a:endParaRPr lang="zh-TW" altLang="en-US" i="1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14678" y="55599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A</a:t>
            </a:r>
            <a:r>
              <a:rPr lang="en-US" altLang="zh-TW" i="1" baseline="-25000" dirty="0"/>
              <a:t>2</a:t>
            </a:r>
            <a:endParaRPr lang="zh-TW" altLang="en-US" i="1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383772" y="450057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A</a:t>
            </a:r>
            <a:r>
              <a:rPr lang="en-US" altLang="zh-TW" i="1" baseline="-25000" dirty="0"/>
              <a:t>3</a:t>
            </a:r>
            <a:endParaRPr lang="zh-TW" altLang="en-US" i="1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83772" y="55599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A</a:t>
            </a:r>
            <a:r>
              <a:rPr lang="en-US" altLang="zh-TW" i="1" baseline="-25000" dirty="0"/>
              <a:t>4</a:t>
            </a:r>
            <a:endParaRPr lang="zh-TW" altLang="en-US" i="1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67110" y="598862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Sample space</a:t>
            </a:r>
            <a:endParaRPr lang="zh-TW" altLang="en-US" i="1" baseline="-25000" dirty="0"/>
          </a:p>
        </p:txBody>
      </p:sp>
      <p:sp>
        <p:nvSpPr>
          <p:cNvPr id="16" name="橢圓 15"/>
          <p:cNvSpPr/>
          <p:nvPr/>
        </p:nvSpPr>
        <p:spPr>
          <a:xfrm>
            <a:off x="3929058" y="5000636"/>
            <a:ext cx="928694" cy="71438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3143240" y="4857760"/>
            <a:ext cx="2643206" cy="71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5" idx="0"/>
            <a:endCxn id="5" idx="2"/>
          </p:cNvCxnSpPr>
          <p:nvPr/>
        </p:nvCxnSpPr>
        <p:spPr>
          <a:xfrm rot="16200000" flipH="1">
            <a:off x="3714744" y="5250669"/>
            <a:ext cx="15001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000496" y="52863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B</a:t>
            </a:r>
            <a:endParaRPr lang="zh-TW" alt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(9/12)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i="1" dirty="0" err="1">
                <a:solidFill>
                  <a:srgbClr val="C00000"/>
                </a:solidFill>
              </a:rPr>
              <a:t>Bayes</a:t>
            </a:r>
            <a:r>
              <a:rPr lang="en-US" altLang="zh-TW" sz="2000" b="1" i="1" dirty="0">
                <a:solidFill>
                  <a:srgbClr val="C00000"/>
                </a:solidFill>
              </a:rPr>
              <a:t> Rule</a:t>
            </a:r>
            <a:r>
              <a:rPr lang="en-US" altLang="zh-TW" sz="2000" dirty="0"/>
              <a:t>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Generalized </a:t>
            </a:r>
            <a:r>
              <a:rPr lang="en-US" altLang="zh-TW" sz="2000" b="1" i="1" dirty="0" err="1">
                <a:solidFill>
                  <a:srgbClr val="C00000"/>
                </a:solidFill>
              </a:rPr>
              <a:t>Bayes</a:t>
            </a:r>
            <a:r>
              <a:rPr lang="en-US" altLang="zh-TW" sz="2000" b="1" i="1" dirty="0">
                <a:solidFill>
                  <a:srgbClr val="C00000"/>
                </a:solidFill>
              </a:rPr>
              <a:t> Rule</a:t>
            </a:r>
            <a:r>
              <a:rPr lang="en-US" altLang="zh-TW" sz="2000" dirty="0"/>
              <a:t>: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12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000100" y="2240192"/>
          <a:ext cx="2152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3" imgW="1193760" imgH="419040" progId="Equation.3">
                  <p:embed/>
                </p:oleObj>
              </mc:Choice>
              <mc:Fallback>
                <p:oleObj name="Equation" r:id="rId3" imgW="11937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240192"/>
                        <a:ext cx="21526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28794" y="3157339"/>
          <a:ext cx="18065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5" imgW="1002960" imgH="419040" progId="Equation.3">
                  <p:embed/>
                </p:oleObj>
              </mc:Choice>
              <mc:Fallback>
                <p:oleObj name="Equation" r:id="rId5" imgW="10029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157339"/>
                        <a:ext cx="18065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928794" y="4026142"/>
          <a:ext cx="3376913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7" imgW="1981080" imgH="419040" progId="Equation.3">
                  <p:embed/>
                </p:oleObj>
              </mc:Choice>
              <mc:Fallback>
                <p:oleObj name="Equation" r:id="rId7" imgW="19810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026142"/>
                        <a:ext cx="3376913" cy="71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手繪多邊形 9"/>
          <p:cNvSpPr/>
          <p:nvPr/>
        </p:nvSpPr>
        <p:spPr>
          <a:xfrm>
            <a:off x="3108960" y="2214554"/>
            <a:ext cx="248594" cy="882893"/>
          </a:xfrm>
          <a:custGeom>
            <a:avLst/>
            <a:gdLst>
              <a:gd name="connsiteX0" fmla="*/ 0 w 161779"/>
              <a:gd name="connsiteY0" fmla="*/ 143021 h 832338"/>
              <a:gd name="connsiteX1" fmla="*/ 154745 w 161779"/>
              <a:gd name="connsiteY1" fmla="*/ 114886 h 832338"/>
              <a:gd name="connsiteX2" fmla="*/ 42203 w 161779"/>
              <a:gd name="connsiteY2" fmla="*/ 832338 h 8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79" h="832338">
                <a:moveTo>
                  <a:pt x="0" y="143021"/>
                </a:moveTo>
                <a:cubicBezTo>
                  <a:pt x="73855" y="71510"/>
                  <a:pt x="147711" y="0"/>
                  <a:pt x="154745" y="114886"/>
                </a:cubicBezTo>
                <a:cubicBezTo>
                  <a:pt x="161779" y="229772"/>
                  <a:pt x="101991" y="531055"/>
                  <a:pt x="42203" y="83233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86116" y="238306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chain rule</a:t>
            </a:r>
            <a:endParaRPr lang="zh-TW" altLang="en-US" i="1" dirty="0"/>
          </a:p>
        </p:txBody>
      </p:sp>
      <p:sp>
        <p:nvSpPr>
          <p:cNvPr id="12" name="手繪多邊形 11"/>
          <p:cNvSpPr/>
          <p:nvPr/>
        </p:nvSpPr>
        <p:spPr>
          <a:xfrm>
            <a:off x="1538068" y="3694007"/>
            <a:ext cx="965981" cy="968326"/>
          </a:xfrm>
          <a:custGeom>
            <a:avLst/>
            <a:gdLst>
              <a:gd name="connsiteX0" fmla="*/ 965981 w 965981"/>
              <a:gd name="connsiteY0" fmla="*/ 0 h 968326"/>
              <a:gd name="connsiteX1" fmla="*/ 121920 w 965981"/>
              <a:gd name="connsiteY1" fmla="*/ 253219 h 968326"/>
              <a:gd name="connsiteX2" fmla="*/ 234461 w 965981"/>
              <a:gd name="connsiteY2" fmla="*/ 858129 h 968326"/>
              <a:gd name="connsiteX3" fmla="*/ 614289 w 965981"/>
              <a:gd name="connsiteY3" fmla="*/ 914400 h 96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981" h="968326">
                <a:moveTo>
                  <a:pt x="965981" y="0"/>
                </a:moveTo>
                <a:cubicBezTo>
                  <a:pt x="604910" y="55099"/>
                  <a:pt x="243840" y="110198"/>
                  <a:pt x="121920" y="253219"/>
                </a:cubicBezTo>
                <a:cubicBezTo>
                  <a:pt x="0" y="396240"/>
                  <a:pt x="152400" y="747932"/>
                  <a:pt x="234461" y="858129"/>
                </a:cubicBezTo>
                <a:cubicBezTo>
                  <a:pt x="316522" y="968326"/>
                  <a:pt x="465405" y="941363"/>
                  <a:pt x="614289" y="914400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8416" y="387112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partition rule</a:t>
            </a:r>
            <a:endParaRPr lang="zh-TW" altLang="en-US" i="1" dirty="0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00100" y="5635647"/>
          <a:ext cx="33432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9" imgW="1854000" imgH="558720" progId="Equation.3">
                  <p:embed/>
                </p:oleObj>
              </mc:Choice>
              <mc:Fallback>
                <p:oleObj name="Equation" r:id="rId9" imgW="1854000" imgH="558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635647"/>
                        <a:ext cx="33432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(10/12)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/>
              <a:t>Bayes</a:t>
            </a:r>
            <a:r>
              <a:rPr lang="en-US" altLang="zh-TW" sz="2800" dirty="0"/>
              <a:t> rule is a way of </a:t>
            </a:r>
            <a:r>
              <a:rPr lang="en-US" altLang="zh-TW" sz="2800" b="1" dirty="0"/>
              <a:t>updating probabilities</a:t>
            </a:r>
            <a:r>
              <a:rPr lang="en-US" altLang="zh-TW" sz="2800" dirty="0"/>
              <a:t>.</a:t>
            </a:r>
          </a:p>
          <a:p>
            <a:pPr lvl="1"/>
            <a:endParaRPr lang="en-US" altLang="zh-TW" sz="900" dirty="0"/>
          </a:p>
          <a:p>
            <a:pPr lvl="1"/>
            <a:r>
              <a:rPr lang="en-US" altLang="zh-TW" sz="2400" i="1" dirty="0"/>
              <a:t>P</a:t>
            </a:r>
            <a:r>
              <a:rPr lang="en-US" altLang="zh-TW" sz="2400" dirty="0"/>
              <a:t>(</a:t>
            </a:r>
            <a:r>
              <a:rPr lang="en-US" altLang="zh-TW" sz="2400" i="1" dirty="0"/>
              <a:t>A</a:t>
            </a:r>
            <a:r>
              <a:rPr lang="en-US" altLang="zh-TW" sz="2400" dirty="0"/>
              <a:t>) – the </a:t>
            </a:r>
            <a:r>
              <a:rPr lang="en-US" altLang="zh-TW" sz="2400" b="1" i="1" dirty="0">
                <a:solidFill>
                  <a:srgbClr val="C00000"/>
                </a:solidFill>
              </a:rPr>
              <a:t>prior probability</a:t>
            </a:r>
            <a:r>
              <a:rPr lang="en-US" altLang="zh-TW" sz="2400" dirty="0"/>
              <a:t> of </a:t>
            </a:r>
            <a:r>
              <a:rPr lang="en-US" altLang="zh-TW" sz="2400" i="1" dirty="0"/>
              <a:t>A</a:t>
            </a:r>
            <a:r>
              <a:rPr lang="en-US" altLang="zh-TW" sz="2400" dirty="0"/>
              <a:t> </a:t>
            </a:r>
            <a:r>
              <a:rPr lang="en-US" altLang="zh-TW" sz="1800" dirty="0"/>
              <a:t>(a certain event)</a:t>
            </a:r>
            <a:r>
              <a:rPr lang="en-US" altLang="zh-TW" sz="2400" dirty="0"/>
              <a:t>. </a:t>
            </a:r>
          </a:p>
          <a:p>
            <a:pPr lvl="2"/>
            <a:r>
              <a:rPr lang="en-US" altLang="zh-TW" sz="2000" dirty="0"/>
              <a:t>An initial estimate </a:t>
            </a:r>
            <a:r>
              <a:rPr lang="en-US" altLang="zh-TW" sz="1600" dirty="0"/>
              <a:t>(guess)</a:t>
            </a:r>
            <a:r>
              <a:rPr lang="en-US" altLang="zh-TW" sz="2000" dirty="0"/>
              <a:t> of how likely the event </a:t>
            </a:r>
            <a:r>
              <a:rPr lang="en-US" altLang="zh-TW" sz="2000" i="1" dirty="0"/>
              <a:t>A</a:t>
            </a:r>
            <a:r>
              <a:rPr lang="en-US" altLang="zh-TW" sz="2000" dirty="0"/>
              <a:t> is, </a:t>
            </a:r>
            <a:r>
              <a:rPr lang="en-US" altLang="zh-TW" sz="2000" u="sng" dirty="0"/>
              <a:t>when we do not have any other information</a:t>
            </a:r>
            <a:r>
              <a:rPr lang="en-US" altLang="zh-TW" sz="2000" dirty="0"/>
              <a:t>.</a:t>
            </a:r>
          </a:p>
          <a:p>
            <a:pPr lvl="1"/>
            <a:endParaRPr lang="en-US" altLang="zh-TW" sz="900" dirty="0"/>
          </a:p>
          <a:p>
            <a:pPr lvl="1"/>
            <a:r>
              <a:rPr lang="en-US" altLang="zh-TW" sz="2400" dirty="0"/>
              <a:t>Bayes rule lets us derive a </a:t>
            </a:r>
            <a:r>
              <a:rPr lang="en-US" altLang="zh-TW" sz="2400" b="1" i="1" dirty="0">
                <a:solidFill>
                  <a:srgbClr val="C00000"/>
                </a:solidFill>
              </a:rPr>
              <a:t>posterior probability </a:t>
            </a:r>
            <a:r>
              <a:rPr lang="en-US" altLang="zh-TW" sz="2400" i="1" dirty="0"/>
              <a:t>P</a:t>
            </a:r>
            <a:r>
              <a:rPr lang="en-US" altLang="zh-TW" sz="2400" dirty="0"/>
              <a:t>(</a:t>
            </a:r>
            <a:r>
              <a:rPr lang="en-US" altLang="zh-TW" sz="2400" i="1" dirty="0"/>
              <a:t>A</a:t>
            </a:r>
            <a:r>
              <a:rPr lang="en-US" altLang="zh-TW" sz="2400" dirty="0"/>
              <a:t>|</a:t>
            </a:r>
            <a:r>
              <a:rPr lang="en-US" altLang="zh-TW" sz="2400" i="1" dirty="0"/>
              <a:t>B</a:t>
            </a:r>
            <a:r>
              <a:rPr lang="en-US" altLang="zh-TW" sz="2400" dirty="0"/>
              <a:t>) </a:t>
            </a:r>
            <a:r>
              <a:rPr lang="en-US" altLang="zh-TW" sz="2400" u="sng" dirty="0"/>
              <a:t>after having seen the evidence </a:t>
            </a:r>
            <a:r>
              <a:rPr lang="en-US" altLang="zh-TW" sz="2400" i="1" u="sng" dirty="0"/>
              <a:t>B</a:t>
            </a:r>
            <a:r>
              <a:rPr lang="en-US" altLang="zh-TW" sz="2400" dirty="0"/>
              <a:t>.</a:t>
            </a:r>
          </a:p>
          <a:p>
            <a:pPr lvl="1"/>
            <a:endParaRPr lang="en-US" altLang="zh-TW" sz="800" dirty="0"/>
          </a:p>
          <a:p>
            <a:pPr lvl="1"/>
            <a:endParaRPr lang="en-US" altLang="zh-TW" sz="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(11/12)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1800" dirty="0"/>
              <a:t>Example – cancer or not.</a:t>
            </a:r>
          </a:p>
          <a:p>
            <a:pPr lvl="1">
              <a:buNone/>
            </a:pPr>
            <a:endParaRPr lang="en-US" altLang="zh-TW" sz="300" dirty="0"/>
          </a:p>
          <a:p>
            <a:pPr lvl="1">
              <a:buNone/>
            </a:pPr>
            <a:r>
              <a:rPr lang="en-US" altLang="zh-TW" sz="1800" dirty="0"/>
              <a:t>		   </a:t>
            </a:r>
            <a:r>
              <a:rPr lang="en-US" altLang="zh-TW" sz="1600" i="1" dirty="0"/>
              <a:t>P</a:t>
            </a:r>
            <a:r>
              <a:rPr lang="en-US" altLang="zh-TW" sz="1600" dirty="0"/>
              <a:t>(</a:t>
            </a:r>
            <a:r>
              <a:rPr lang="en-US" altLang="zh-TW" sz="1600" i="1" dirty="0"/>
              <a:t>cancer</a:t>
            </a:r>
            <a:r>
              <a:rPr lang="en-US" altLang="zh-TW" sz="1600" dirty="0"/>
              <a:t>) = 0.008, </a:t>
            </a:r>
            <a:r>
              <a:rPr lang="en-US" altLang="zh-TW" sz="1600" i="1" dirty="0"/>
              <a:t>P</a:t>
            </a:r>
            <a:r>
              <a:rPr lang="en-US" altLang="zh-TW" sz="1600" dirty="0"/>
              <a:t>(</a:t>
            </a:r>
            <a:r>
              <a:rPr lang="en-US" altLang="zh-TW" sz="1600" i="1" dirty="0"/>
              <a:t>~cancer</a:t>
            </a:r>
            <a:r>
              <a:rPr lang="en-US" altLang="zh-TW" sz="1600" dirty="0"/>
              <a:t>) = 0.992.</a:t>
            </a:r>
          </a:p>
          <a:p>
            <a:pPr lvl="1">
              <a:buNone/>
            </a:pPr>
            <a:r>
              <a:rPr lang="en-US" altLang="zh-TW" sz="1600" dirty="0"/>
              <a:t>	   </a:t>
            </a:r>
            <a:r>
              <a:rPr lang="en-US" altLang="zh-TW" sz="1600" i="1" dirty="0"/>
              <a:t>P</a:t>
            </a:r>
            <a:r>
              <a:rPr lang="en-US" altLang="zh-TW" sz="1600" dirty="0"/>
              <a:t>(+|</a:t>
            </a:r>
            <a:r>
              <a:rPr lang="en-US" altLang="zh-TW" sz="1600" i="1" dirty="0"/>
              <a:t>cancer</a:t>
            </a:r>
            <a:r>
              <a:rPr lang="en-US" altLang="zh-TW" sz="1600" dirty="0"/>
              <a:t>) = 0.98, </a:t>
            </a:r>
            <a:r>
              <a:rPr lang="en-US" altLang="zh-TW" sz="1600" i="1" dirty="0"/>
              <a:t>P</a:t>
            </a:r>
            <a:r>
              <a:rPr lang="en-US" altLang="zh-TW" sz="1600" dirty="0"/>
              <a:t>(–|</a:t>
            </a:r>
            <a:r>
              <a:rPr lang="en-US" altLang="zh-TW" sz="1600" i="1" dirty="0"/>
              <a:t>cancer</a:t>
            </a:r>
            <a:r>
              <a:rPr lang="en-US" altLang="zh-TW" sz="1600" dirty="0"/>
              <a:t>) = 0.02.</a:t>
            </a:r>
          </a:p>
          <a:p>
            <a:pPr lvl="1">
              <a:buNone/>
            </a:pPr>
            <a:r>
              <a:rPr lang="en-US" altLang="zh-TW" sz="1600" dirty="0"/>
              <a:t>	</a:t>
            </a:r>
            <a:r>
              <a:rPr lang="en-US" altLang="zh-TW" sz="1600" i="1" dirty="0"/>
              <a:t>   P</a:t>
            </a:r>
            <a:r>
              <a:rPr lang="en-US" altLang="zh-TW" sz="1600" dirty="0"/>
              <a:t>(+|~</a:t>
            </a:r>
            <a:r>
              <a:rPr lang="en-US" altLang="zh-TW" sz="1600" i="1" dirty="0"/>
              <a:t>cancer</a:t>
            </a:r>
            <a:r>
              <a:rPr lang="en-US" altLang="zh-TW" sz="1600" dirty="0"/>
              <a:t>) = 0.03, </a:t>
            </a:r>
            <a:r>
              <a:rPr lang="en-US" altLang="zh-TW" sz="1600" i="1" dirty="0"/>
              <a:t>P</a:t>
            </a:r>
            <a:r>
              <a:rPr lang="en-US" altLang="zh-TW" sz="1600" dirty="0"/>
              <a:t>(–|~</a:t>
            </a:r>
            <a:r>
              <a:rPr lang="en-US" altLang="zh-TW" sz="1600" i="1" dirty="0"/>
              <a:t>cancer</a:t>
            </a:r>
            <a:r>
              <a:rPr lang="en-US" altLang="zh-TW" sz="1600" dirty="0"/>
              <a:t>) = 0.97</a:t>
            </a:r>
            <a:r>
              <a:rPr lang="en-US" altLang="zh-TW" sz="1600" dirty="0">
                <a:solidFill>
                  <a:srgbClr val="FFC000"/>
                </a:solidFill>
              </a:rPr>
              <a:t>.</a:t>
            </a:r>
            <a:r>
              <a:rPr lang="zh-TW" altLang="en-US" sz="1600" dirty="0">
                <a:solidFill>
                  <a:srgbClr val="FFC000"/>
                </a:solidFill>
              </a:rPr>
              <a:t>  </a:t>
            </a:r>
            <a:r>
              <a:rPr lang="en-US" altLang="zh-TW" sz="1600" dirty="0">
                <a:solidFill>
                  <a:srgbClr val="FFC000"/>
                </a:solidFill>
              </a:rPr>
              <a:t> </a:t>
            </a:r>
            <a:r>
              <a:rPr lang="en-US" altLang="zh-TW" sz="1600" dirty="0">
                <a:solidFill>
                  <a:srgbClr val="0070C0"/>
                </a:solidFill>
              </a:rPr>
              <a:t>&gt;&gt; training</a:t>
            </a:r>
            <a:r>
              <a:rPr lang="zh-TW" altLang="en-US" sz="1600" dirty="0">
                <a:solidFill>
                  <a:srgbClr val="0070C0"/>
                </a:solidFill>
              </a:rPr>
              <a:t>（歷史）</a:t>
            </a:r>
            <a:r>
              <a:rPr lang="en-US" altLang="zh-TW" sz="1600" dirty="0">
                <a:solidFill>
                  <a:srgbClr val="0070C0"/>
                </a:solidFill>
              </a:rPr>
              <a:t> data</a:t>
            </a:r>
            <a:r>
              <a:rPr lang="zh-TW" altLang="en-US" sz="1600" dirty="0">
                <a:solidFill>
                  <a:srgbClr val="0070C0"/>
                </a:solidFill>
              </a:rPr>
              <a:t>得到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zh-TW" altLang="en-US" sz="700" dirty="0"/>
          </a:p>
          <a:p>
            <a:pPr lvl="1"/>
            <a:r>
              <a:rPr lang="en-US" altLang="zh-TW" sz="1800" dirty="0"/>
              <a:t>Suppose that a new patient has a positive testing result. Should we diagnose the patient as having cancer or not?</a:t>
            </a:r>
          </a:p>
          <a:p>
            <a:pPr lvl="1">
              <a:buNone/>
            </a:pP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428728" y="3922046"/>
          <a:ext cx="3143272" cy="250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3" imgW="2197080" imgH="1752480" progId="Equation.3">
                  <p:embed/>
                </p:oleObj>
              </mc:Choice>
              <mc:Fallback>
                <p:oleObj name="Equation" r:id="rId3" imgW="2197080" imgH="1752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922046"/>
                        <a:ext cx="3143272" cy="250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911725" y="3857628"/>
          <a:ext cx="3033713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5" imgW="2120760" imgH="1752480" progId="Equation.3">
                  <p:embed/>
                </p:oleObj>
              </mc:Choice>
              <mc:Fallback>
                <p:oleObj name="Equation" r:id="rId5" imgW="2120760" imgH="1752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3857628"/>
                        <a:ext cx="3033713" cy="250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00430" y="6100342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0.00784+0.02976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rot="10800000" flipV="1">
            <a:off x="3143240" y="6254230"/>
            <a:ext cx="357190" cy="604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</p:cNvCxnSpPr>
          <p:nvPr/>
        </p:nvCxnSpPr>
        <p:spPr>
          <a:xfrm flipV="1">
            <a:off x="4953072" y="6243219"/>
            <a:ext cx="476184" cy="110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233111" y="640737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=20.85%</a:t>
            </a:r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072066" y="642939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en-US" altLang="zh-TW" b="1" dirty="0">
                <a:solidFill>
                  <a:srgbClr val="FF0000"/>
                </a:solidFill>
              </a:rPr>
              <a:t>79.15%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500430" y="6000768"/>
            <a:ext cx="1428760" cy="42862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143241" y="6000767"/>
            <a:ext cx="714381" cy="1428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 flipV="1">
            <a:off x="4500562" y="5929330"/>
            <a:ext cx="857256" cy="214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(12/12)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Odds</a:t>
            </a:r>
            <a:r>
              <a:rPr lang="en-US" altLang="zh-TW" dirty="0"/>
              <a:t> of an event: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15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285852" y="2500306"/>
          <a:ext cx="3357586" cy="91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3" imgW="1536480" imgH="419040" progId="Equation.3">
                  <p:embed/>
                </p:oleObj>
              </mc:Choice>
              <mc:Fallback>
                <p:oleObj name="Equation" r:id="rId3" imgW="15364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500306"/>
                        <a:ext cx="3357586" cy="915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Probability Ranking Principle (1/2)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latin typeface="Microsoft Yi Baiti" pitchFamily="66" charset="0"/>
                <a:ea typeface="Microsoft Yi Baiti" pitchFamily="66" charset="0"/>
              </a:rPr>
              <a:t>If a reference retrieval system’s response to each request is </a:t>
            </a:r>
            <a:r>
              <a:rPr lang="en-US" altLang="zh-TW" i="1" u="sng" dirty="0">
                <a:latin typeface="Microsoft Yi Baiti" pitchFamily="66" charset="0"/>
                <a:ea typeface="Microsoft Yi Baiti" pitchFamily="66" charset="0"/>
              </a:rPr>
              <a:t>a </a:t>
            </a:r>
            <a:r>
              <a:rPr lang="en-US" altLang="zh-TW" b="1" i="1" u="sng" dirty="0">
                <a:solidFill>
                  <a:srgbClr val="FF0000"/>
                </a:solidFill>
                <a:latin typeface="Microsoft Yi Baiti" pitchFamily="66" charset="0"/>
                <a:ea typeface="Microsoft Yi Baiti" pitchFamily="66" charset="0"/>
              </a:rPr>
              <a:t>ranking of </a:t>
            </a:r>
            <a:r>
              <a:rPr lang="en-US" altLang="zh-TW" b="1" i="1" u="sng">
                <a:solidFill>
                  <a:srgbClr val="FF0000"/>
                </a:solidFill>
                <a:latin typeface="Microsoft Yi Baiti" pitchFamily="66" charset="0"/>
                <a:ea typeface="Microsoft Yi Baiti" pitchFamily="66" charset="0"/>
              </a:rPr>
              <a:t>the documents </a:t>
            </a:r>
            <a:r>
              <a:rPr lang="en-US" altLang="zh-TW" i="1" u="sng" dirty="0">
                <a:latin typeface="Microsoft Yi Baiti" pitchFamily="66" charset="0"/>
                <a:ea typeface="Microsoft Yi Baiti" pitchFamily="66" charset="0"/>
              </a:rPr>
              <a:t>in the collection </a:t>
            </a:r>
            <a:r>
              <a:rPr lang="en-US" altLang="zh-TW" b="1" i="1" u="sng" dirty="0">
                <a:solidFill>
                  <a:srgbClr val="FF0000"/>
                </a:solidFill>
                <a:latin typeface="Microsoft Yi Baiti" pitchFamily="66" charset="0"/>
                <a:ea typeface="Microsoft Yi Baiti" pitchFamily="66" charset="0"/>
              </a:rPr>
              <a:t>in order of decreasing</a:t>
            </a:r>
            <a:r>
              <a:rPr lang="en-US" altLang="zh-TW" i="1" u="sng" dirty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altLang="zh-TW" b="1" i="1" u="sng" dirty="0">
                <a:solidFill>
                  <a:srgbClr val="FF0000"/>
                </a:solidFill>
                <a:latin typeface="Microsoft Yi Baiti" pitchFamily="66" charset="0"/>
                <a:ea typeface="Microsoft Yi Baiti" pitchFamily="66" charset="0"/>
              </a:rPr>
              <a:t>probability of relevance </a:t>
            </a:r>
            <a:r>
              <a:rPr lang="en-US" altLang="zh-TW" i="1" u="sng" dirty="0">
                <a:latin typeface="Microsoft Yi Baiti" pitchFamily="66" charset="0"/>
                <a:ea typeface="Microsoft Yi Baiti" pitchFamily="66" charset="0"/>
              </a:rPr>
              <a:t>to the user who submitted the request</a:t>
            </a:r>
            <a:r>
              <a:rPr lang="en-US" altLang="zh-TW" i="1" dirty="0">
                <a:latin typeface="Microsoft Yi Baiti" pitchFamily="66" charset="0"/>
                <a:ea typeface="Microsoft Yi Baiti" pitchFamily="66" charset="0"/>
              </a:rPr>
              <a:t> …</a:t>
            </a:r>
          </a:p>
          <a:p>
            <a:pPr lvl="1"/>
            <a:r>
              <a:rPr lang="en-US" altLang="zh-TW" i="1" dirty="0">
                <a:latin typeface="Microsoft Yi Baiti" pitchFamily="66" charset="0"/>
                <a:ea typeface="Microsoft Yi Baiti" pitchFamily="66" charset="0"/>
              </a:rPr>
              <a:t>The probabilities are estimated as accurately as possible on the basis of whatever data have been made available to the system for this purpose.</a:t>
            </a:r>
          </a:p>
          <a:p>
            <a:pPr lvl="1"/>
            <a:endParaRPr lang="en-US" altLang="zh-TW" sz="800" i="1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TW" i="1" dirty="0">
                <a:latin typeface="Microsoft Yi Baiti" pitchFamily="66" charset="0"/>
                <a:ea typeface="Microsoft Yi Baiti" pitchFamily="66" charset="0"/>
              </a:rPr>
              <a:t>The overall effectiveness of the system to its user will be the best.</a:t>
            </a:r>
          </a:p>
          <a:p>
            <a:pPr lvl="1"/>
            <a:r>
              <a:rPr lang="en-US" altLang="zh-TW" i="1" dirty="0">
                <a:latin typeface="Microsoft Yi Baiti" pitchFamily="66" charset="0"/>
                <a:ea typeface="Microsoft Yi Baiti" pitchFamily="66" charset="0"/>
              </a:rPr>
              <a:t>Obtainable on the basis of those data.</a:t>
            </a:r>
          </a:p>
          <a:p>
            <a:pPr lvl="1" algn="r">
              <a:buNone/>
            </a:pPr>
            <a:r>
              <a:rPr lang="en-US" altLang="zh-TW" sz="1600" i="1" dirty="0">
                <a:ea typeface="Microsoft Yi Baiti" pitchFamily="66" charset="0"/>
              </a:rPr>
              <a:t>(van </a:t>
            </a:r>
            <a:r>
              <a:rPr lang="en-US" altLang="zh-TW" sz="1600" dirty="0" err="1"/>
              <a:t>Rijsbergen</a:t>
            </a:r>
            <a:r>
              <a:rPr lang="en-US" altLang="zh-TW" sz="1600" dirty="0"/>
              <a:t> 1979)</a:t>
            </a:r>
          </a:p>
          <a:p>
            <a:endParaRPr lang="en-US" altLang="zh-TW" sz="1400" dirty="0"/>
          </a:p>
          <a:p>
            <a:r>
              <a:rPr lang="en-US" altLang="zh-TW" dirty="0"/>
              <a:t>Form the basis of many probabilistic models.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Probability Ranking Principle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Here, we assume a binary notion of relevance.</a:t>
            </a:r>
          </a:p>
          <a:p>
            <a:pPr lvl="1"/>
            <a:r>
              <a:rPr lang="en-US" altLang="zh-TW" sz="1800" dirty="0"/>
              <a:t>For a query </a:t>
            </a:r>
            <a:r>
              <a:rPr lang="en-US" altLang="zh-TW" sz="1800" i="1" dirty="0"/>
              <a:t>q</a:t>
            </a:r>
            <a:r>
              <a:rPr lang="en-US" altLang="zh-TW" sz="1800" dirty="0"/>
              <a:t> and a document </a:t>
            </a:r>
            <a:r>
              <a:rPr lang="en-US" altLang="zh-TW" sz="1800" i="1" dirty="0"/>
              <a:t>d</a:t>
            </a:r>
            <a:r>
              <a:rPr lang="en-US" altLang="zh-TW" sz="1800" dirty="0"/>
              <a:t> in the collection, let </a:t>
            </a:r>
            <a:r>
              <a:rPr lang="en-US" altLang="zh-TW" sz="1800" i="1" dirty="0" err="1"/>
              <a:t>R</a:t>
            </a:r>
            <a:r>
              <a:rPr lang="en-US" altLang="zh-TW" sz="1800" i="1" baseline="-25000" dirty="0" err="1"/>
              <a:t>d</a:t>
            </a:r>
            <a:r>
              <a:rPr lang="en-US" altLang="zh-TW" sz="1800" baseline="-25000" dirty="0" err="1"/>
              <a:t>,</a:t>
            </a:r>
            <a:r>
              <a:rPr lang="en-US" altLang="zh-TW" sz="1800" i="1" baseline="-25000" dirty="0" err="1"/>
              <a:t>q</a:t>
            </a:r>
            <a:r>
              <a:rPr lang="en-US" altLang="zh-TW" sz="1800" dirty="0"/>
              <a:t> </a:t>
            </a:r>
            <a:r>
              <a:rPr lang="en-US" altLang="zh-TW" sz="1400" dirty="0"/>
              <a:t>(or </a:t>
            </a:r>
            <a:r>
              <a:rPr lang="en-US" altLang="zh-TW" sz="1400" i="1" dirty="0"/>
              <a:t>R</a:t>
            </a:r>
            <a:r>
              <a:rPr lang="en-US" altLang="zh-TW" sz="1400" dirty="0"/>
              <a:t> for short)</a:t>
            </a:r>
            <a:r>
              <a:rPr lang="en-US" altLang="zh-TW" sz="1800" dirty="0"/>
              <a:t> be a random variable that says whether </a:t>
            </a:r>
            <a:r>
              <a:rPr lang="en-US" altLang="zh-TW" sz="1800" i="1" dirty="0"/>
              <a:t>d</a:t>
            </a:r>
            <a:r>
              <a:rPr lang="en-US" altLang="zh-TW" sz="1800" dirty="0"/>
              <a:t> is relevant with respect to </a:t>
            </a:r>
            <a:r>
              <a:rPr lang="en-US" altLang="zh-TW" sz="1800" i="1" dirty="0"/>
              <a:t>q</a:t>
            </a:r>
            <a:r>
              <a:rPr lang="en-US" altLang="zh-TW" sz="1800" dirty="0"/>
              <a:t>.</a:t>
            </a:r>
          </a:p>
          <a:p>
            <a:pPr lvl="2"/>
            <a:r>
              <a:rPr lang="en-US" altLang="zh-TW" sz="1600" i="1" dirty="0"/>
              <a:t>R</a:t>
            </a:r>
            <a:r>
              <a:rPr lang="en-US" altLang="zh-TW" sz="1600" dirty="0"/>
              <a:t>=1 when the document is relevant.</a:t>
            </a:r>
          </a:p>
          <a:p>
            <a:pPr lvl="2"/>
            <a:r>
              <a:rPr lang="en-US" altLang="zh-TW" sz="1600" i="1" dirty="0"/>
              <a:t>R</a:t>
            </a:r>
            <a:r>
              <a:rPr lang="en-US" altLang="zh-TW" sz="1600" dirty="0"/>
              <a:t>=0 when the document is not relevant.</a:t>
            </a:r>
          </a:p>
          <a:p>
            <a:pPr lvl="1"/>
            <a:endParaRPr lang="en-US" altLang="zh-TW" sz="900" dirty="0"/>
          </a:p>
          <a:p>
            <a:r>
              <a:rPr lang="en-US" altLang="zh-TW" sz="2000" dirty="0"/>
              <a:t>Then, the obvious order in which to present documents to the user is to rank documents by their estimated probability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R</a:t>
            </a:r>
            <a:r>
              <a:rPr lang="en-US" altLang="zh-TW" sz="2000" dirty="0"/>
              <a:t>=1|</a:t>
            </a:r>
            <a:r>
              <a:rPr lang="en-US" altLang="zh-TW" sz="2000" i="1" dirty="0"/>
              <a:t>d</a:t>
            </a:r>
            <a:r>
              <a:rPr lang="en-US" altLang="zh-TW" sz="2000" dirty="0"/>
              <a:t>,</a:t>
            </a:r>
            <a:r>
              <a:rPr lang="en-US" altLang="zh-TW" sz="2000" i="1" dirty="0"/>
              <a:t>q</a:t>
            </a:r>
            <a:r>
              <a:rPr lang="en-US" altLang="zh-TW" sz="2000" dirty="0"/>
              <a:t>).</a:t>
            </a:r>
          </a:p>
          <a:p>
            <a:endParaRPr lang="en-US" altLang="zh-TW" sz="900" dirty="0"/>
          </a:p>
          <a:p>
            <a:r>
              <a:rPr lang="en-US" altLang="zh-TW" sz="2000" i="1" dirty="0">
                <a:latin typeface="Microsoft Yi Baiti" pitchFamily="66" charset="0"/>
                <a:ea typeface="Microsoft Yi Baiti" pitchFamily="66" charset="0"/>
              </a:rPr>
              <a:t>Theorem – The PRP is optimal, in the sense that it minimizes the expected loss under 1/0 loss</a:t>
            </a:r>
            <a:r>
              <a:rPr lang="en-US" altLang="zh-TW" sz="2000" dirty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altLang="zh-TW" sz="1200" dirty="0"/>
              <a:t>(proven by Ripley 1996)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b="1" i="1" dirty="0">
                <a:solidFill>
                  <a:srgbClr val="C00000"/>
                </a:solidFill>
              </a:rPr>
              <a:t>1/0 loss</a:t>
            </a:r>
            <a:r>
              <a:rPr lang="en-US" altLang="zh-TW" dirty="0"/>
              <a:t> – you lose a point for either returning an irrelevant document or failing to return a relevant document </a:t>
            </a:r>
            <a:r>
              <a:rPr lang="en-US" altLang="zh-TW" sz="1600" dirty="0"/>
              <a:t>(for any top </a:t>
            </a:r>
            <a:r>
              <a:rPr lang="en-US" altLang="zh-TW" sz="1600" i="1" dirty="0"/>
              <a:t>k</a:t>
            </a:r>
            <a:r>
              <a:rPr lang="en-US" altLang="zh-TW" sz="1600" dirty="0"/>
              <a:t> documents users chooses to examine)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 … how can we estimate the probability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R</a:t>
            </a:r>
            <a:r>
              <a:rPr lang="en-US" altLang="zh-TW" dirty="0" err="1"/>
              <a:t>|</a:t>
            </a:r>
            <a:r>
              <a:rPr lang="en-US" altLang="zh-TW" i="1" dirty="0" err="1"/>
              <a:t>d</a:t>
            </a:r>
            <a:r>
              <a:rPr lang="en-US" altLang="zh-TW" dirty="0" err="1"/>
              <a:t>,</a:t>
            </a:r>
            <a:r>
              <a:rPr lang="en-US" altLang="zh-TW" i="1" dirty="0" err="1"/>
              <a:t>q</a:t>
            </a:r>
            <a:r>
              <a:rPr lang="en-US" altLang="zh-TW" dirty="0"/>
              <a:t>)?</a:t>
            </a:r>
          </a:p>
          <a:p>
            <a:endParaRPr lang="en-US" altLang="zh-TW" sz="1000" dirty="0"/>
          </a:p>
          <a:p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C00000"/>
                </a:solidFill>
              </a:rPr>
              <a:t>binary independence model</a:t>
            </a:r>
            <a:r>
              <a:rPr lang="en-US" altLang="zh-TW" dirty="0"/>
              <a:t> </a:t>
            </a:r>
            <a:r>
              <a:rPr lang="en-US" altLang="zh-TW" sz="1800" dirty="0"/>
              <a:t>(BIM)</a:t>
            </a:r>
            <a:r>
              <a:rPr lang="en-US" altLang="zh-TW" dirty="0"/>
              <a:t> is the model that has traditionally been used with the PRP.</a:t>
            </a:r>
          </a:p>
          <a:p>
            <a:pPr lvl="1"/>
            <a:r>
              <a:rPr lang="en-US" altLang="zh-TW" dirty="0"/>
              <a:t>To estimate the probability.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We will first present a simple BIM model which assumes that the user has </a:t>
            </a:r>
            <a:r>
              <a:rPr lang="en-US" altLang="zh-TW" i="1" u="sng" dirty="0"/>
              <a:t>a single step information need</a:t>
            </a:r>
            <a:r>
              <a:rPr lang="en-US" altLang="zh-TW" dirty="0"/>
              <a:t>.</a:t>
            </a:r>
          </a:p>
          <a:p>
            <a:endParaRPr lang="en-US" altLang="zh-TW" sz="1000" dirty="0"/>
          </a:p>
          <a:p>
            <a:r>
              <a:rPr lang="en-US" altLang="zh-TW" dirty="0"/>
              <a:t>Then, we extend the model to provide a framework for </a:t>
            </a:r>
            <a:r>
              <a:rPr lang="en-US" altLang="zh-TW" i="1" u="sng" dirty="0"/>
              <a:t>relevance feedback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(2/22)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Binary</a:t>
            </a:r>
            <a:r>
              <a:rPr lang="en-US" altLang="zh-TW" sz="2200" dirty="0"/>
              <a:t> is equivalent to Boolean:</a:t>
            </a:r>
          </a:p>
          <a:p>
            <a:pPr lvl="1"/>
            <a:r>
              <a:rPr lang="en-US" altLang="zh-TW" sz="1800" dirty="0"/>
              <a:t>Documents and queries are both represented as </a:t>
            </a:r>
            <a:r>
              <a:rPr lang="en-US" altLang="zh-TW" sz="1800" b="1" dirty="0"/>
              <a:t>binary term incidence vectors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dirty="0"/>
              <a:t>A document </a:t>
            </a:r>
            <a:r>
              <a:rPr lang="en-US" altLang="zh-TW" sz="1800" i="1" dirty="0"/>
              <a:t>d</a:t>
            </a:r>
            <a:r>
              <a:rPr lang="en-US" altLang="zh-TW" sz="1800" dirty="0"/>
              <a:t> is represented by the vector </a:t>
            </a:r>
            <a:r>
              <a:rPr lang="en-US" altLang="zh-TW" sz="1800" i="1" u="sng" dirty="0"/>
              <a:t>x</a:t>
            </a:r>
            <a:r>
              <a:rPr lang="en-US" altLang="zh-TW" sz="1800" dirty="0"/>
              <a:t> = (</a:t>
            </a:r>
            <a:r>
              <a:rPr lang="en-US" altLang="zh-TW" sz="1800" i="1" dirty="0"/>
              <a:t>x</a:t>
            </a:r>
            <a:r>
              <a:rPr lang="en-US" altLang="zh-TW" sz="1800" i="1" baseline="-25000" dirty="0"/>
              <a:t>1</a:t>
            </a:r>
            <a:r>
              <a:rPr lang="en-US" altLang="zh-TW" sz="1800" dirty="0"/>
              <a:t>, …,</a:t>
            </a:r>
            <a:r>
              <a:rPr lang="en-US" altLang="zh-TW" sz="1800" i="1" dirty="0" err="1"/>
              <a:t>x</a:t>
            </a:r>
            <a:r>
              <a:rPr lang="en-US" altLang="zh-TW" sz="1800" i="1" baseline="-25000" dirty="0" err="1"/>
              <a:t>M</a:t>
            </a:r>
            <a:r>
              <a:rPr lang="en-US" altLang="zh-TW" sz="1800" dirty="0"/>
              <a:t>).</a:t>
            </a:r>
          </a:p>
          <a:p>
            <a:pPr lvl="2"/>
            <a:r>
              <a:rPr lang="en-US" altLang="zh-TW" sz="1600" i="1" dirty="0" err="1"/>
              <a:t>x</a:t>
            </a:r>
            <a:r>
              <a:rPr lang="en-US" altLang="zh-TW" sz="1600" i="1" baseline="-25000" dirty="0" err="1"/>
              <a:t>t</a:t>
            </a:r>
            <a:r>
              <a:rPr lang="en-US" altLang="zh-TW" sz="1600" dirty="0"/>
              <a:t>=1 if term </a:t>
            </a:r>
            <a:r>
              <a:rPr lang="en-US" altLang="zh-TW" sz="1600" i="1" dirty="0"/>
              <a:t>t</a:t>
            </a:r>
            <a:r>
              <a:rPr lang="en-US" altLang="zh-TW" sz="1600" dirty="0"/>
              <a:t> is present in </a:t>
            </a:r>
            <a:r>
              <a:rPr lang="en-US" altLang="zh-TW" sz="1600" i="1" dirty="0"/>
              <a:t>d</a:t>
            </a:r>
            <a:r>
              <a:rPr lang="en-US" altLang="zh-TW" sz="1600" dirty="0"/>
              <a:t>, and </a:t>
            </a:r>
            <a:r>
              <a:rPr lang="en-US" altLang="zh-TW" sz="1600" i="1" dirty="0" err="1"/>
              <a:t>x</a:t>
            </a:r>
            <a:r>
              <a:rPr lang="en-US" altLang="zh-TW" sz="1600" i="1" baseline="-25000" dirty="0" err="1"/>
              <a:t>t</a:t>
            </a:r>
            <a:r>
              <a:rPr lang="en-US" altLang="zh-TW" sz="1600" dirty="0"/>
              <a:t>=0 if </a:t>
            </a:r>
            <a:r>
              <a:rPr lang="en-US" altLang="zh-TW" sz="1600" i="1" dirty="0"/>
              <a:t>t</a:t>
            </a:r>
            <a:r>
              <a:rPr lang="en-US" altLang="zh-TW" sz="1600" dirty="0"/>
              <a:t> is not present in </a:t>
            </a:r>
            <a:r>
              <a:rPr lang="en-US" altLang="zh-TW" sz="1600" i="1" dirty="0"/>
              <a:t>d</a:t>
            </a:r>
            <a:r>
              <a:rPr lang="en-US" altLang="zh-TW" sz="1600" dirty="0"/>
              <a:t>.</a:t>
            </a:r>
          </a:p>
          <a:p>
            <a:pPr lvl="1"/>
            <a:r>
              <a:rPr lang="en-US" altLang="zh-TW" sz="1800" dirty="0"/>
              <a:t>Similarly, we represent </a:t>
            </a:r>
            <a:r>
              <a:rPr lang="en-US" altLang="zh-TW" sz="1800" i="1" dirty="0"/>
              <a:t>q</a:t>
            </a:r>
            <a:r>
              <a:rPr lang="en-US" altLang="zh-TW" sz="1800" dirty="0"/>
              <a:t> by the incidence vector </a:t>
            </a:r>
            <a:r>
              <a:rPr lang="en-US" altLang="zh-TW" sz="1800" i="1" u="sng" dirty="0"/>
              <a:t>q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400" b="1" dirty="0">
              <a:solidFill>
                <a:srgbClr val="FF0000"/>
              </a:solidFill>
            </a:endParaRPr>
          </a:p>
          <a:p>
            <a:r>
              <a:rPr lang="en-US" altLang="zh-TW" sz="2200" b="1" dirty="0">
                <a:solidFill>
                  <a:srgbClr val="FF0000"/>
                </a:solidFill>
              </a:rPr>
              <a:t>Independence</a:t>
            </a:r>
            <a:r>
              <a:rPr lang="en-US" altLang="zh-TW" sz="2200" dirty="0"/>
              <a:t> means that </a:t>
            </a:r>
            <a:r>
              <a:rPr lang="en-US" altLang="zh-TW" sz="2200" u="sng" dirty="0"/>
              <a:t>terms are modeled as occurring in documents independently</a:t>
            </a:r>
            <a:r>
              <a:rPr lang="en-US" altLang="zh-TW" sz="2200" dirty="0"/>
              <a:t>.</a:t>
            </a:r>
          </a:p>
          <a:p>
            <a:pPr lvl="1"/>
            <a:r>
              <a:rPr lang="en-US" altLang="zh-TW" sz="1800" dirty="0"/>
              <a:t>This assumption is far from correct …</a:t>
            </a:r>
          </a:p>
          <a:p>
            <a:pPr lvl="2"/>
            <a:r>
              <a:rPr lang="en-US" altLang="zh-TW" sz="1600" dirty="0"/>
              <a:t>Hong and Kong independent?? </a:t>
            </a:r>
          </a:p>
          <a:p>
            <a:pPr lvl="1"/>
            <a:r>
              <a:rPr lang="en-US" altLang="zh-TW" sz="1800" dirty="0"/>
              <a:t>But it often gives satisfactory result in practice.</a:t>
            </a:r>
          </a:p>
          <a:p>
            <a:pPr lvl="1"/>
            <a:r>
              <a:rPr lang="en-US" altLang="zh-TW" sz="1800" dirty="0"/>
              <a:t>Note that, this assumption is equivalent to an assumption of the vector space model, where each term is a dimension that is orthogonal to all other terms.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Preface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this chapter, we will introduce </a:t>
            </a:r>
            <a:r>
              <a:rPr lang="en-US" altLang="zh-TW" b="1" dirty="0"/>
              <a:t>probabilistic approach to IR</a:t>
            </a:r>
            <a:r>
              <a:rPr lang="en-US" altLang="zh-TW" dirty="0"/>
              <a:t>.</a:t>
            </a:r>
          </a:p>
          <a:p>
            <a:endParaRPr lang="en-US" altLang="zh-TW" sz="1000" dirty="0"/>
          </a:p>
          <a:p>
            <a:r>
              <a:rPr lang="en-US" altLang="zh-TW" dirty="0"/>
              <a:t>Given a query, an IR system has an </a:t>
            </a:r>
            <a:r>
              <a:rPr lang="en-US" altLang="zh-TW" b="1" dirty="0">
                <a:solidFill>
                  <a:srgbClr val="FF0000"/>
                </a:solidFill>
              </a:rPr>
              <a:t>uncertain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understanding</a:t>
            </a:r>
            <a:r>
              <a:rPr lang="en-US" altLang="zh-TW" dirty="0"/>
              <a:t> of the information need.</a:t>
            </a:r>
          </a:p>
          <a:p>
            <a:endParaRPr lang="en-US" altLang="zh-TW" sz="1000" dirty="0"/>
          </a:p>
          <a:p>
            <a:r>
              <a:rPr lang="en-US" altLang="zh-TW" dirty="0"/>
              <a:t>Given the query and document representations, a system has an </a:t>
            </a:r>
            <a:r>
              <a:rPr lang="en-US" altLang="zh-TW" b="1" dirty="0">
                <a:solidFill>
                  <a:srgbClr val="FF0000"/>
                </a:solidFill>
              </a:rPr>
              <a:t>uncertain guess</a:t>
            </a:r>
            <a:r>
              <a:rPr lang="en-US" altLang="zh-TW" dirty="0"/>
              <a:t> of whether a document has content relevant to the information need.</a:t>
            </a:r>
          </a:p>
          <a:p>
            <a:endParaRPr lang="en-US" altLang="zh-TW" sz="1000" dirty="0"/>
          </a:p>
          <a:p>
            <a:r>
              <a:rPr lang="en-US" altLang="zh-TW" dirty="0"/>
              <a:t>Probability theory provides a principled foundation for such reasoning under uncertainty.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How likely </a:t>
            </a:r>
            <a:r>
              <a:rPr lang="en-US" altLang="zh-TW" dirty="0"/>
              <a:t>… a document is relevant to an information need.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(3/22)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model the probability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R</a:t>
            </a:r>
            <a:r>
              <a:rPr lang="en-US" altLang="zh-TW" dirty="0" err="1"/>
              <a:t>|</a:t>
            </a:r>
            <a:r>
              <a:rPr lang="en-US" altLang="zh-TW" i="1" dirty="0" err="1"/>
              <a:t>d</a:t>
            </a:r>
            <a:r>
              <a:rPr lang="en-US" altLang="zh-TW" dirty="0" err="1"/>
              <a:t>,</a:t>
            </a:r>
            <a:r>
              <a:rPr lang="en-US" altLang="zh-TW" i="1" dirty="0" err="1"/>
              <a:t>q</a:t>
            </a:r>
            <a:r>
              <a:rPr lang="en-US" altLang="zh-TW" dirty="0"/>
              <a:t>) via the probability in terms of term incidence vectors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R</a:t>
            </a:r>
            <a:r>
              <a:rPr lang="en-US" altLang="zh-TW" dirty="0" err="1"/>
              <a:t>|</a:t>
            </a:r>
            <a:r>
              <a:rPr lang="en-US" altLang="zh-TW" i="1" u="sng" dirty="0" err="1"/>
              <a:t>x</a:t>
            </a:r>
            <a:r>
              <a:rPr lang="en-US" altLang="zh-TW" dirty="0" err="1"/>
              <a:t>,</a:t>
            </a:r>
            <a:r>
              <a:rPr lang="en-US" altLang="zh-TW" i="1" u="sng" dirty="0" err="1"/>
              <a:t>q</a:t>
            </a:r>
            <a:r>
              <a:rPr lang="en-US" altLang="zh-TW" dirty="0"/>
              <a:t>).</a:t>
            </a:r>
          </a:p>
          <a:p>
            <a:endParaRPr lang="en-US" altLang="zh-TW" sz="1000" dirty="0"/>
          </a:p>
          <a:p>
            <a:r>
              <a:rPr lang="en-US" altLang="zh-TW" dirty="0"/>
              <a:t>Rather than estimating this probability directly … we are interested only in the ranking of documents </a:t>
            </a:r>
            <a:r>
              <a:rPr lang="en-US" altLang="zh-TW" sz="1800" dirty="0"/>
              <a:t>(in terms of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R</a:t>
            </a:r>
            <a:r>
              <a:rPr lang="en-US" altLang="zh-TW" sz="1800" dirty="0"/>
              <a:t>=1|</a:t>
            </a:r>
            <a:r>
              <a:rPr lang="en-US" altLang="zh-TW" sz="1800" i="1" u="sng" dirty="0"/>
              <a:t>x</a:t>
            </a:r>
            <a:r>
              <a:rPr lang="en-US" altLang="zh-TW" sz="1800" dirty="0"/>
              <a:t>,</a:t>
            </a:r>
            <a:r>
              <a:rPr lang="en-US" altLang="zh-TW" sz="1800" i="1" u="sng" dirty="0"/>
              <a:t>q</a:t>
            </a:r>
            <a:r>
              <a:rPr lang="en-US" altLang="zh-TW" sz="1800" dirty="0"/>
              <a:t>))</a:t>
            </a:r>
            <a:r>
              <a:rPr lang="en-US" altLang="zh-TW" dirty="0"/>
              <a:t>.</a:t>
            </a:r>
          </a:p>
          <a:p>
            <a:endParaRPr lang="en-US" altLang="zh-TW" sz="1000" dirty="0"/>
          </a:p>
          <a:p>
            <a:r>
              <a:rPr lang="en-US" altLang="zh-TW" dirty="0"/>
              <a:t>We can rank documents by their </a:t>
            </a:r>
            <a:r>
              <a:rPr lang="en-US" altLang="zh-TW" b="1" u="sng" dirty="0">
                <a:solidFill>
                  <a:srgbClr val="FF0000"/>
                </a:solidFill>
              </a:rPr>
              <a:t>odds of relevance</a:t>
            </a:r>
            <a:r>
              <a:rPr lang="en-US" altLang="zh-TW" dirty="0"/>
              <a:t>, which </a:t>
            </a:r>
            <a:r>
              <a:rPr lang="en-US" altLang="zh-TW" u="sng" dirty="0"/>
              <a:t>gives the same ordering of documents</a:t>
            </a:r>
            <a:r>
              <a:rPr lang="en-US" altLang="zh-TW" dirty="0"/>
              <a:t> and </a:t>
            </a:r>
            <a:r>
              <a:rPr lang="en-US" altLang="zh-TW" u="sng" dirty="0"/>
              <a:t>is easier to compute</a:t>
            </a:r>
            <a:r>
              <a:rPr lang="en-US" altLang="zh-TW" dirty="0"/>
              <a:t>.</a:t>
            </a:r>
          </a:p>
          <a:p>
            <a:pPr lvl="1"/>
            <a:endParaRPr lang="en-US" altLang="zh-TW" sz="600" dirty="0"/>
          </a:p>
          <a:p>
            <a:pPr>
              <a:buNone/>
            </a:pPr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O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R</a:t>
            </a:r>
            <a:r>
              <a:rPr lang="en-US" altLang="zh-TW" b="1" dirty="0" err="1">
                <a:solidFill>
                  <a:srgbClr val="FF0000"/>
                </a:solidFill>
              </a:rPr>
              <a:t>|</a:t>
            </a:r>
            <a:r>
              <a:rPr lang="en-US" altLang="zh-TW" b="1" i="1" u="sng" dirty="0" err="1">
                <a:solidFill>
                  <a:srgbClr val="FF0000"/>
                </a:solidFill>
              </a:rPr>
              <a:t>x</a:t>
            </a:r>
            <a:r>
              <a:rPr lang="en-US" altLang="zh-TW" b="1" dirty="0" err="1">
                <a:solidFill>
                  <a:srgbClr val="FF0000"/>
                </a:solidFill>
              </a:rPr>
              <a:t>,</a:t>
            </a:r>
            <a:r>
              <a:rPr lang="en-US" altLang="zh-TW" b="1" i="1" u="sng" dirty="0" err="1">
                <a:solidFill>
                  <a:srgbClr val="FF0000"/>
                </a:solidFill>
              </a:rPr>
              <a:t>q</a:t>
            </a:r>
            <a:r>
              <a:rPr lang="en-US" altLang="zh-TW" b="1" dirty="0">
                <a:solidFill>
                  <a:srgbClr val="FF0000"/>
                </a:solidFill>
              </a:rPr>
              <a:t>) =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R</a:t>
            </a:r>
            <a:r>
              <a:rPr lang="en-US" altLang="zh-TW" b="1" dirty="0">
                <a:solidFill>
                  <a:srgbClr val="FF0000"/>
                </a:solidFill>
              </a:rPr>
              <a:t>=1|</a:t>
            </a:r>
            <a:r>
              <a:rPr lang="en-US" altLang="zh-TW" b="1" i="1" u="sng" dirty="0">
                <a:solidFill>
                  <a:srgbClr val="FF0000"/>
                </a:solidFill>
              </a:rPr>
              <a:t>x</a:t>
            </a: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b="1" i="1" u="sng" dirty="0">
                <a:solidFill>
                  <a:srgbClr val="FF0000"/>
                </a:solidFill>
              </a:rPr>
              <a:t>q</a:t>
            </a:r>
            <a:r>
              <a:rPr lang="en-US" altLang="zh-TW" b="1" dirty="0">
                <a:solidFill>
                  <a:srgbClr val="FF0000"/>
                </a:solidFill>
              </a:rPr>
              <a:t>) /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R</a:t>
            </a:r>
            <a:r>
              <a:rPr lang="en-US" altLang="zh-TW" b="1" dirty="0">
                <a:solidFill>
                  <a:srgbClr val="FF0000"/>
                </a:solidFill>
              </a:rPr>
              <a:t>=0|</a:t>
            </a:r>
            <a:r>
              <a:rPr lang="en-US" altLang="zh-TW" b="1" i="1" u="sng" dirty="0">
                <a:solidFill>
                  <a:srgbClr val="FF0000"/>
                </a:solidFill>
              </a:rPr>
              <a:t>x</a:t>
            </a: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b="1" i="1" u="sng" dirty="0">
                <a:solidFill>
                  <a:srgbClr val="FF0000"/>
                </a:solidFill>
              </a:rPr>
              <a:t>q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(4/22)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Bayes</a:t>
            </a:r>
            <a:r>
              <a:rPr lang="en-US" altLang="zh-TW" dirty="0"/>
              <a:t> rule, we have: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buNone/>
            </a:pPr>
            <a:r>
              <a:rPr lang="en-US" altLang="zh-TW" dirty="0"/>
              <a:t>	and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21</a:t>
            </a:fld>
            <a:endParaRPr lang="en-US" altLang="zh-TW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714512" y="2305054"/>
          <a:ext cx="4143372" cy="153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4" imgW="2603160" imgH="965160" progId="Equation.3">
                  <p:embed/>
                </p:oleObj>
              </mc:Choice>
              <mc:Fallback>
                <p:oleObj name="Equation" r:id="rId4" imgW="260316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12" y="2305054"/>
                        <a:ext cx="4143372" cy="153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714480" y="4440610"/>
          <a:ext cx="5491163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6" imgW="3416040" imgH="914400" progId="Equation.3">
                  <p:embed/>
                </p:oleObj>
              </mc:Choice>
              <mc:Fallback>
                <p:oleObj name="Equation" r:id="rId6" imgW="341604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440610"/>
                        <a:ext cx="5491163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786071" y="5938861"/>
          <a:ext cx="30003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8" imgW="1866600" imgH="482400" progId="Equation.3">
                  <p:embed/>
                </p:oleObj>
              </mc:Choice>
              <mc:Fallback>
                <p:oleObj name="Equation" r:id="rId8" imgW="18666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71" y="5938861"/>
                        <a:ext cx="30003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5715008" y="5572140"/>
            <a:ext cx="428628" cy="28575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703530" y="4857760"/>
            <a:ext cx="428628" cy="28575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(5/22)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sz="800" dirty="0"/>
          </a:p>
          <a:p>
            <a:r>
              <a:rPr lang="en-US" altLang="zh-TW" sz="2000" dirty="0"/>
              <a:t>The left term is a constant for a given query.</a:t>
            </a:r>
          </a:p>
          <a:p>
            <a:pPr lvl="1"/>
            <a:r>
              <a:rPr lang="en-US" altLang="zh-TW" sz="1800" dirty="0"/>
              <a:t>There is no need for us to estimate it.</a:t>
            </a:r>
          </a:p>
          <a:p>
            <a:pPr lvl="1"/>
            <a:endParaRPr lang="en-US" altLang="zh-TW" sz="700" dirty="0"/>
          </a:p>
          <a:p>
            <a:r>
              <a:rPr lang="en-US" altLang="zh-TW" sz="2000" dirty="0"/>
              <a:t>The right-hand term is difficult to estimate.</a:t>
            </a:r>
          </a:p>
          <a:p>
            <a:pPr lvl="1"/>
            <a:r>
              <a:rPr lang="en-US" altLang="zh-TW" sz="1800" dirty="0"/>
              <a:t>How can we estimate the probability of an entire term incidence vector occurring?</a:t>
            </a:r>
          </a:p>
          <a:p>
            <a:pPr lvl="1"/>
            <a:r>
              <a:rPr lang="en-US" altLang="zh-TW" sz="1800" dirty="0"/>
              <a:t>Here, we make the </a:t>
            </a:r>
            <a:r>
              <a:rPr lang="en-US" altLang="zh-TW" sz="1800" b="1" i="1" dirty="0">
                <a:solidFill>
                  <a:srgbClr val="FF0000"/>
                </a:solidFill>
              </a:rPr>
              <a:t>Naïve </a:t>
            </a:r>
            <a:r>
              <a:rPr lang="en-US" altLang="zh-TW" sz="1800" b="1" i="1" dirty="0" err="1">
                <a:solidFill>
                  <a:srgbClr val="FF0000"/>
                </a:solidFill>
              </a:rPr>
              <a:t>Bayes</a:t>
            </a:r>
            <a:r>
              <a:rPr lang="en-US" altLang="zh-TW" sz="1800" b="1" i="1" dirty="0">
                <a:solidFill>
                  <a:srgbClr val="FF0000"/>
                </a:solidFill>
              </a:rPr>
              <a:t> conditional independence assumption</a:t>
            </a:r>
            <a:r>
              <a:rPr lang="en-US" altLang="zh-TW" sz="1800" dirty="0"/>
              <a:t> that </a:t>
            </a:r>
            <a:r>
              <a:rPr lang="en-US" altLang="zh-TW" sz="1800" u="sng" dirty="0"/>
              <a:t>the presence or absence of a word in a document is independent of the presence of absence of any other word</a:t>
            </a:r>
            <a:r>
              <a:rPr lang="en-US" altLang="zh-TW" sz="1800" dirty="0"/>
              <a:t>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22</a:t>
            </a:fld>
            <a:endParaRPr lang="en-US" altLang="zh-TW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385397" y="1928802"/>
          <a:ext cx="4472487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4" imgW="2514600" imgH="482400" progId="Equation.3">
                  <p:embed/>
                </p:oleObj>
              </mc:Choice>
              <mc:Fallback>
                <p:oleObj name="Equation" r:id="rId4" imgW="25146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397" y="1928802"/>
                        <a:ext cx="4472487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500166" y="5643578"/>
          <a:ext cx="3860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6" imgW="2171520" imgH="482400" progId="Equation.3">
                  <p:embed/>
                </p:oleObj>
              </mc:Choice>
              <mc:Fallback>
                <p:oleObj name="Equation" r:id="rId6" imgW="217152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643578"/>
                        <a:ext cx="38608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2928926" y="2000240"/>
            <a:ext cx="1071570" cy="64294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(6/22)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Since each </a:t>
            </a:r>
            <a:r>
              <a:rPr lang="en-US" altLang="zh-TW" sz="2000" i="1" dirty="0" err="1"/>
              <a:t>x</a:t>
            </a:r>
            <a:r>
              <a:rPr lang="en-US" altLang="zh-TW" sz="2000" i="1" baseline="-25000" dirty="0" err="1"/>
              <a:t>t</a:t>
            </a:r>
            <a:r>
              <a:rPr lang="en-US" altLang="zh-TW" sz="2000" dirty="0"/>
              <a:t> is either 0 or 1, we can separate the terms to give: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>
              <a:buNone/>
            </a:pPr>
            <a:endParaRPr lang="en-US" altLang="zh-TW" sz="1000" dirty="0"/>
          </a:p>
          <a:p>
            <a:pPr>
              <a:buNone/>
            </a:pPr>
            <a:endParaRPr lang="en-US" altLang="zh-TW" sz="1000" dirty="0"/>
          </a:p>
          <a:p>
            <a:pPr>
              <a:buNone/>
            </a:pPr>
            <a:r>
              <a:rPr lang="en-US" altLang="zh-TW" sz="2000" dirty="0"/>
              <a:t>	Here, we only consider terms occurring in the query, then:</a:t>
            </a:r>
          </a:p>
          <a:p>
            <a:endParaRPr lang="en-US" altLang="zh-TW" sz="800" dirty="0"/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23</a:t>
            </a:fld>
            <a:endParaRPr lang="en-US" altLang="zh-TW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303362" y="2286004"/>
          <a:ext cx="68405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3" imgW="3848040" imgH="965160" progId="Equation.3">
                  <p:embed/>
                </p:oleObj>
              </mc:Choice>
              <mc:Fallback>
                <p:oleObj name="Equation" r:id="rId3" imgW="384804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62" y="2286004"/>
                        <a:ext cx="68405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255106" y="2400732"/>
            <a:ext cx="313688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probability of a term appearing </a:t>
            </a:r>
          </a:p>
          <a:p>
            <a:r>
              <a:rPr lang="en-US" altLang="zh-TW" sz="1600" dirty="0"/>
              <a:t>in a document relevant to the query.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6954" y="3526697"/>
            <a:ext cx="254909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probability of a term </a:t>
            </a:r>
          </a:p>
          <a:p>
            <a:r>
              <a:rPr lang="en-US" altLang="zh-TW" sz="1600" dirty="0"/>
              <a:t>appearing in a non-relevant </a:t>
            </a:r>
          </a:p>
          <a:p>
            <a:r>
              <a:rPr lang="en-US" altLang="zh-TW" sz="1600" dirty="0"/>
              <a:t>document.</a:t>
            </a:r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 rot="10800000" flipV="1">
            <a:off x="5143504" y="3000372"/>
            <a:ext cx="357190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786050" y="3929066"/>
            <a:ext cx="857256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257753" y="4853278"/>
          <a:ext cx="5951361" cy="173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5" imgW="3314520" imgH="965160" progId="Equation.3">
                  <p:embed/>
                </p:oleObj>
              </mc:Choice>
              <mc:Fallback>
                <p:oleObj name="Equation" r:id="rId5" imgW="3314520" imgH="965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753" y="4853278"/>
                        <a:ext cx="5951361" cy="17319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(7/22)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probabilities can be visualized in the following table: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24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2428868"/>
          <a:ext cx="635798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Relevant</a:t>
                      </a:r>
                      <a:r>
                        <a:rPr lang="en-US" altLang="zh-TW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zh-TW" b="0" i="1" baseline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TW" b="0" baseline="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Non-relevant (</a:t>
                      </a:r>
                      <a:r>
                        <a:rPr lang="en-US" altLang="zh-TW" b="0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=0)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i="1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TW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i="1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TW" i="1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140252" y="5572140"/>
          <a:ext cx="2917614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3" imgW="1600200" imgH="469800" progId="Equation.3">
                  <p:embed/>
                </p:oleObj>
              </mc:Choice>
              <mc:Fallback>
                <p:oleObj name="Equation" r:id="rId3" imgW="160020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252" y="5572140"/>
                        <a:ext cx="2917614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142976" y="3714752"/>
          <a:ext cx="5951538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5" imgW="3314520" imgH="965160" progId="Equation.3">
                  <p:embed/>
                </p:oleObj>
              </mc:Choice>
              <mc:Fallback>
                <p:oleObj name="Equation" r:id="rId5" imgW="3314520" imgH="965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714752"/>
                        <a:ext cx="5951538" cy="173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(8/22)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include the query terms found in the document into the right product … </a:t>
            </a:r>
          </a:p>
          <a:p>
            <a:endParaRPr lang="en-US" altLang="zh-TW" sz="800" dirty="0"/>
          </a:p>
          <a:p>
            <a:r>
              <a:rPr lang="en-US" altLang="zh-TW" dirty="0"/>
              <a:t>To un-change the value … we then divide through by them in the left product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082814" y="4562489"/>
          <a:ext cx="44894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Equation" r:id="rId3" imgW="2501640" imgH="482400" progId="Equation.3">
                  <p:embed/>
                </p:oleObj>
              </mc:Choice>
              <mc:Fallback>
                <p:oleObj name="Equation" r:id="rId3" imgW="25016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14" y="4562489"/>
                        <a:ext cx="44894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6143636" y="3571876"/>
          <a:ext cx="14811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Equation" r:id="rId5" imgW="825480" imgH="444240" progId="Equation.3">
                  <p:embed/>
                </p:oleObj>
              </mc:Choice>
              <mc:Fallback>
                <p:oleObj name="Equation" r:id="rId5" imgW="8254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3571876"/>
                        <a:ext cx="148113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143372" y="3560769"/>
          <a:ext cx="14811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Equation" r:id="rId7" imgW="825480" imgH="444240" progId="Equation.3">
                  <p:embed/>
                </p:oleObj>
              </mc:Choice>
              <mc:Fallback>
                <p:oleObj name="Equation" r:id="rId7" imgW="8254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560769"/>
                        <a:ext cx="1481138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5400000">
            <a:off x="4536281" y="4393413"/>
            <a:ext cx="285752" cy="214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6429389" y="4429133"/>
            <a:ext cx="285753" cy="1428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685510" y="5559446"/>
          <a:ext cx="32131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7" name="Equation" r:id="rId9" imgW="1790640" imgH="444240" progId="Equation.3">
                  <p:embed/>
                </p:oleObj>
              </mc:Choice>
              <mc:Fallback>
                <p:oleObj name="Equation" r:id="rId9" imgW="179064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510" y="5559446"/>
                        <a:ext cx="32131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(9/22)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The right product is now over all query terms.</a:t>
            </a:r>
          </a:p>
          <a:p>
            <a:pPr lvl="1"/>
            <a:r>
              <a:rPr lang="en-US" altLang="zh-TW" sz="1800" dirty="0"/>
              <a:t>It is a constant for a particular query </a:t>
            </a:r>
            <a:r>
              <a:rPr lang="en-US" altLang="zh-TW" sz="1400" dirty="0"/>
              <a:t>(against all documents)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900" b="1" dirty="0">
              <a:solidFill>
                <a:srgbClr val="FF0000"/>
              </a:solidFill>
            </a:endParaRPr>
          </a:p>
          <a:p>
            <a:r>
              <a:rPr lang="en-US" altLang="zh-TW" sz="2000" b="1" dirty="0">
                <a:solidFill>
                  <a:srgbClr val="FF0000"/>
                </a:solidFill>
              </a:rPr>
              <a:t>So, the only quantity that needs to be estimated to rank documents for relevance to a query is the left product!!</a:t>
            </a:r>
          </a:p>
          <a:p>
            <a:pPr lvl="1"/>
            <a:endParaRPr lang="en-US" altLang="zh-TW" sz="900" dirty="0"/>
          </a:p>
          <a:p>
            <a:r>
              <a:rPr lang="en-US" altLang="zh-TW" sz="2000" dirty="0"/>
              <a:t>We can equally rank documents by the </a:t>
            </a:r>
            <a:r>
              <a:rPr lang="en-US" altLang="zh-TW" sz="2000" b="1" u="sng" dirty="0"/>
              <a:t>logarithm</a:t>
            </a:r>
            <a:r>
              <a:rPr lang="en-US" altLang="zh-TW" sz="2000" b="1" dirty="0"/>
              <a:t> </a:t>
            </a:r>
            <a:r>
              <a:rPr lang="en-US" altLang="zh-TW" sz="2000" dirty="0"/>
              <a:t>of the left product … and call the resulting quantity the </a:t>
            </a:r>
            <a:r>
              <a:rPr lang="en-US" altLang="zh-TW" sz="2000" b="1" i="1" dirty="0">
                <a:solidFill>
                  <a:srgbClr val="C00000"/>
                </a:solidFill>
              </a:rPr>
              <a:t>Retrieval Status Value</a:t>
            </a:r>
            <a:r>
              <a:rPr lang="en-US" altLang="zh-TW" sz="2000" dirty="0"/>
              <a:t> </a:t>
            </a:r>
            <a:r>
              <a:rPr lang="en-US" altLang="zh-TW" sz="1600" dirty="0"/>
              <a:t>(RSV)</a:t>
            </a:r>
            <a:r>
              <a:rPr lang="en-US" altLang="zh-TW" sz="2000" dirty="0"/>
              <a:t>: </a:t>
            </a:r>
            <a:r>
              <a:rPr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連加才不會更小，不好</a:t>
            </a:r>
            <a:r>
              <a:rPr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implement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26</a:t>
            </a:fld>
            <a:endParaRPr lang="en-US" altLang="zh-TW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357290" y="1928802"/>
          <a:ext cx="48069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3" imgW="2679480" imgH="482400" progId="Equation.3">
                  <p:embed/>
                </p:oleObj>
              </mc:Choice>
              <mc:Fallback>
                <p:oleObj name="Equation" r:id="rId3" imgW="26794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928802"/>
                        <a:ext cx="48069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571736" y="5429264"/>
          <a:ext cx="3522762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5" imgW="1688760" imgH="444240" progId="Equation.3">
                  <p:embed/>
                </p:oleObj>
              </mc:Choice>
              <mc:Fallback>
                <p:oleObj name="Equation" r:id="rId5" imgW="16887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429264"/>
                        <a:ext cx="3522762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072066" y="2060200"/>
            <a:ext cx="1071570" cy="64294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(10/22)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302125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000" dirty="0"/>
              <a:t>We define </a:t>
            </a:r>
            <a:r>
              <a:rPr lang="en-US" altLang="zh-TW" sz="2000" i="1" dirty="0"/>
              <a:t>c</a:t>
            </a:r>
            <a:r>
              <a:rPr lang="en-US" altLang="zh-TW" sz="2000" i="1" baseline="-25000" dirty="0"/>
              <a:t>t</a:t>
            </a:r>
            <a:r>
              <a:rPr lang="en-US" altLang="zh-TW" sz="2000" dirty="0"/>
              <a:t> the </a:t>
            </a:r>
            <a:r>
              <a:rPr lang="en-US" altLang="zh-TW" sz="2000" u="sng" dirty="0"/>
              <a:t>log </a:t>
            </a:r>
            <a:r>
              <a:rPr lang="en-US" altLang="zh-TW" sz="2000" u="sng"/>
              <a:t>odds ratio </a:t>
            </a:r>
            <a:r>
              <a:rPr lang="en-US" altLang="zh-TW" sz="2000" dirty="0"/>
              <a:t>of term </a:t>
            </a:r>
            <a:r>
              <a:rPr lang="en-US" altLang="zh-TW" sz="2000" i="1" dirty="0"/>
              <a:t>t</a:t>
            </a:r>
            <a:r>
              <a:rPr lang="en-US" altLang="zh-TW" sz="2000" dirty="0"/>
              <a:t> in the query: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>
              <a:buNone/>
            </a:pPr>
            <a:r>
              <a:rPr lang="en-US" altLang="zh-TW" sz="2000" dirty="0"/>
              <a:t>	then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27</a:t>
            </a:fld>
            <a:endParaRPr lang="en-US" altLang="zh-TW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263651" y="2000240"/>
          <a:ext cx="3094035" cy="8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3" imgW="1688760" imgH="444240" progId="Equation.3">
                  <p:embed/>
                </p:oleObj>
              </mc:Choice>
              <mc:Fallback>
                <p:oleObj name="Equation" r:id="rId3" imgW="16887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1" y="2000240"/>
                        <a:ext cx="3094035" cy="81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285852" y="3643314"/>
          <a:ext cx="2143140" cy="8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5" imgW="1104840" imgH="431640" progId="Equation.3">
                  <p:embed/>
                </p:oleObj>
              </mc:Choice>
              <mc:Fallback>
                <p:oleObj name="Equation" r:id="rId5" imgW="11048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643314"/>
                        <a:ext cx="2143140" cy="83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285852" y="5286388"/>
          <a:ext cx="16986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7" imgW="927000" imgH="368280" progId="Equation.3">
                  <p:embed/>
                </p:oleObj>
              </mc:Choice>
              <mc:Fallback>
                <p:oleObj name="Equation" r:id="rId7" imgW="92700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286388"/>
                        <a:ext cx="16986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圖說文字 7"/>
          <p:cNvSpPr/>
          <p:nvPr/>
        </p:nvSpPr>
        <p:spPr>
          <a:xfrm>
            <a:off x="3857620" y="4000504"/>
            <a:ext cx="3429024" cy="2071702"/>
          </a:xfrm>
          <a:prstGeom prst="wedgeRectCallout">
            <a:avLst>
              <a:gd name="adj1" fmla="val -59081"/>
              <a:gd name="adj2" fmla="val -439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000496" y="4143380"/>
          <a:ext cx="3128963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9" imgW="1612800" imgH="888840" progId="Equation.3">
                  <p:embed/>
                </p:oleObj>
              </mc:Choice>
              <mc:Fallback>
                <p:oleObj name="Equation" r:id="rId9" imgW="1612800" imgH="8888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4143380"/>
                        <a:ext cx="3128963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938403" y="3630043"/>
            <a:ext cx="274466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odds of the term appearing </a:t>
            </a:r>
          </a:p>
          <a:p>
            <a:r>
              <a:rPr lang="en-US" altLang="zh-TW" sz="1600" dirty="0"/>
              <a:t>if the document is relevant</a:t>
            </a:r>
            <a:endParaRPr lang="zh-TW" altLang="en-US" sz="1600" dirty="0"/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rot="10800000" flipV="1">
            <a:off x="5500695" y="3922430"/>
            <a:ext cx="437709" cy="2923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143636" y="4429132"/>
            <a:ext cx="274466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odds of the term appearing </a:t>
            </a:r>
          </a:p>
          <a:p>
            <a:r>
              <a:rPr lang="en-US" altLang="zh-TW" sz="1600" dirty="0"/>
              <a:t>if the document is not relevant</a:t>
            </a:r>
            <a:endParaRPr lang="zh-TW" altLang="en-US" sz="1600" dirty="0"/>
          </a:p>
        </p:txBody>
      </p:sp>
      <p:cxnSp>
        <p:nvCxnSpPr>
          <p:cNvPr id="15" name="直線單箭頭接點 14"/>
          <p:cNvCxnSpPr>
            <a:stCxn id="13" idx="1"/>
          </p:cNvCxnSpPr>
          <p:nvPr/>
        </p:nvCxnSpPr>
        <p:spPr>
          <a:xfrm rot="10800000">
            <a:off x="5929322" y="4714884"/>
            <a:ext cx="214314" cy="6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(11/22)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/>
              <a:t>Estimate </a:t>
            </a:r>
            <a:r>
              <a:rPr lang="en-US" altLang="zh-TW" sz="2000" b="1" i="1" dirty="0"/>
              <a:t>p</a:t>
            </a:r>
            <a:r>
              <a:rPr lang="en-US" altLang="zh-TW" sz="2000" b="1" i="1" baseline="-25000" dirty="0"/>
              <a:t>t</a:t>
            </a:r>
            <a:r>
              <a:rPr lang="en-US" altLang="zh-TW" sz="2000" b="1" dirty="0"/>
              <a:t> and </a:t>
            </a:r>
            <a:r>
              <a:rPr lang="en-US" altLang="zh-TW" sz="2000" b="1" i="1" dirty="0" err="1"/>
              <a:t>u</a:t>
            </a:r>
            <a:r>
              <a:rPr lang="en-US" altLang="zh-TW" sz="2000" b="1" i="1" baseline="-25000" dirty="0" err="1"/>
              <a:t>t</a:t>
            </a:r>
            <a:r>
              <a:rPr lang="en-US" altLang="zh-TW" sz="2000" b="1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in theory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i="1" dirty="0"/>
              <a:t>N</a:t>
            </a:r>
            <a:r>
              <a:rPr lang="en-US" altLang="zh-TW" sz="1800" dirty="0"/>
              <a:t> is the number of documents.</a:t>
            </a:r>
          </a:p>
          <a:p>
            <a:pPr lvl="1"/>
            <a:r>
              <a:rPr lang="en-US" altLang="zh-TW" sz="1800" i="1" dirty="0" err="1"/>
              <a:t>df</a:t>
            </a:r>
            <a:r>
              <a:rPr lang="en-US" altLang="zh-TW" sz="1800" i="1" baseline="-25000" dirty="0" err="1"/>
              <a:t>t</a:t>
            </a:r>
            <a:r>
              <a:rPr lang="en-US" altLang="zh-TW" sz="1800" dirty="0"/>
              <a:t> is the number of documents that contain term </a:t>
            </a:r>
            <a:r>
              <a:rPr lang="en-US" altLang="zh-TW" sz="1800" i="1" dirty="0"/>
              <a:t>t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i="1" dirty="0"/>
              <a:t>S</a:t>
            </a:r>
            <a:r>
              <a:rPr lang="en-US" altLang="zh-TW" sz="1800" dirty="0"/>
              <a:t> is the number of relevant documents.</a:t>
            </a:r>
          </a:p>
          <a:p>
            <a:pPr lvl="1"/>
            <a:r>
              <a:rPr lang="en-US" altLang="zh-TW" sz="1800" i="1" dirty="0"/>
              <a:t>s</a:t>
            </a:r>
            <a:r>
              <a:rPr lang="en-US" altLang="zh-TW" sz="1800" dirty="0"/>
              <a:t> is the number of relevant document containing </a:t>
            </a:r>
            <a:r>
              <a:rPr lang="en-US" altLang="zh-TW" sz="1800" i="1" dirty="0"/>
              <a:t>t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800" dirty="0"/>
          </a:p>
          <a:p>
            <a:pPr lvl="1"/>
            <a:r>
              <a:rPr lang="en-US" altLang="zh-TW" sz="1800" dirty="0"/>
              <a:t>Then</a:t>
            </a:r>
          </a:p>
          <a:p>
            <a:pPr lvl="1">
              <a:buNone/>
            </a:pPr>
            <a:r>
              <a:rPr lang="en-US" altLang="zh-TW" sz="1800" dirty="0"/>
              <a:t>		   </a:t>
            </a:r>
            <a:r>
              <a:rPr lang="en-US" altLang="zh-TW" sz="1800" i="1" dirty="0"/>
              <a:t>p</a:t>
            </a:r>
            <a:r>
              <a:rPr lang="en-US" altLang="zh-TW" sz="1800" i="1" baseline="-25000" dirty="0"/>
              <a:t>t</a:t>
            </a:r>
            <a:r>
              <a:rPr lang="en-US" altLang="zh-TW" sz="1800" dirty="0"/>
              <a:t> = </a:t>
            </a:r>
            <a:r>
              <a:rPr lang="en-US" altLang="zh-TW" sz="1800" i="1" dirty="0"/>
              <a:t>s</a:t>
            </a:r>
            <a:r>
              <a:rPr lang="en-US" altLang="zh-TW" sz="1800" dirty="0"/>
              <a:t>/</a:t>
            </a:r>
            <a:r>
              <a:rPr lang="en-US" altLang="zh-TW" sz="1800" i="1" dirty="0"/>
              <a:t>S</a:t>
            </a:r>
            <a:r>
              <a:rPr lang="en-US" altLang="zh-TW" sz="1800" dirty="0"/>
              <a:t> and </a:t>
            </a:r>
            <a:r>
              <a:rPr lang="en-US" altLang="zh-TW" sz="1800" i="1" dirty="0" err="1"/>
              <a:t>u</a:t>
            </a:r>
            <a:r>
              <a:rPr lang="en-US" altLang="zh-TW" sz="1800" i="1" baseline="-25000" dirty="0" err="1"/>
              <a:t>t</a:t>
            </a:r>
            <a:r>
              <a:rPr lang="en-US" altLang="zh-TW" sz="1800" dirty="0"/>
              <a:t> = (</a:t>
            </a:r>
            <a:r>
              <a:rPr lang="en-US" altLang="zh-TW" sz="1800" i="1" dirty="0" err="1"/>
              <a:t>df</a:t>
            </a:r>
            <a:r>
              <a:rPr lang="en-US" altLang="zh-TW" sz="1800" i="1" baseline="-25000" dirty="0" err="1"/>
              <a:t>t</a:t>
            </a:r>
            <a:r>
              <a:rPr lang="en-US" altLang="zh-TW" sz="1800" dirty="0"/>
              <a:t>-</a:t>
            </a:r>
            <a:r>
              <a:rPr lang="en-US" altLang="zh-TW" sz="1800" i="1" dirty="0"/>
              <a:t>s</a:t>
            </a:r>
            <a:r>
              <a:rPr lang="en-US" altLang="zh-TW" sz="1800" dirty="0"/>
              <a:t>)/(</a:t>
            </a:r>
            <a:r>
              <a:rPr lang="en-US" altLang="zh-TW" sz="1800" i="1" dirty="0"/>
              <a:t>N</a:t>
            </a:r>
            <a:r>
              <a:rPr lang="en-US" altLang="zh-TW" sz="1800" dirty="0"/>
              <a:t>-</a:t>
            </a:r>
            <a:r>
              <a:rPr lang="en-US" altLang="zh-TW" sz="1800" i="1" dirty="0"/>
              <a:t>S</a:t>
            </a:r>
            <a:r>
              <a:rPr lang="en-US" altLang="zh-TW" sz="1800" dirty="0"/>
              <a:t>) and </a:t>
            </a:r>
          </a:p>
          <a:p>
            <a:pPr lvl="1"/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0" y="3588714"/>
          <a:ext cx="671517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Non-relevant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Term present </a:t>
                      </a:r>
                      <a:r>
                        <a:rPr lang="en-US" altLang="zh-TW" sz="1600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Term absent </a:t>
                      </a:r>
                      <a:r>
                        <a:rPr lang="en-US" altLang="zh-TW" sz="1600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1635125" y="5715000"/>
          <a:ext cx="37401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4" imgW="2260440" imgH="431640" progId="Equation.3">
                  <p:embed/>
                </p:oleObj>
              </mc:Choice>
              <mc:Fallback>
                <p:oleObj name="Equation" r:id="rId4" imgW="2260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5715000"/>
                        <a:ext cx="37401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089754" y="460150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N</a:t>
            </a:r>
            <a:endParaRPr lang="zh-TW" altLang="en-US" sz="16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58496" y="3914318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/>
              <a:t>df</a:t>
            </a:r>
            <a:r>
              <a:rPr lang="en-US" altLang="zh-TW" sz="1600" i="1" baseline="-25000" dirty="0" err="1"/>
              <a:t>t</a:t>
            </a:r>
            <a:endParaRPr lang="zh-TW" altLang="en-US" sz="1600" i="1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29454" y="424461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N–</a:t>
            </a:r>
            <a:r>
              <a:rPr lang="en-US" altLang="zh-TW" sz="1600" i="1" dirty="0" err="1"/>
              <a:t>df</a:t>
            </a:r>
            <a:r>
              <a:rPr lang="en-US" altLang="zh-TW" sz="1600" i="1" baseline="-25000" dirty="0" err="1"/>
              <a:t>t</a:t>
            </a:r>
            <a:endParaRPr lang="zh-TW" altLang="en-US" sz="1600" i="1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690433" y="46015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S</a:t>
            </a:r>
            <a:endParaRPr lang="zh-TW" altLang="en-US" sz="1600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25822" y="46015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N–S</a:t>
            </a:r>
            <a:endParaRPr lang="zh-TW" altLang="en-US" sz="1600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01654" y="3914318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s</a:t>
            </a:r>
            <a:endParaRPr lang="zh-TW" altLang="en-US" sz="1600" i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96167" y="3914318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/>
              <a:t>df</a:t>
            </a:r>
            <a:r>
              <a:rPr lang="en-US" altLang="zh-TW" sz="1600" i="1" baseline="-25000" dirty="0" err="1"/>
              <a:t>t</a:t>
            </a:r>
            <a:r>
              <a:rPr lang="en-US" altLang="zh-TW" sz="1600" i="1" dirty="0"/>
              <a:t>–s</a:t>
            </a:r>
            <a:endParaRPr lang="zh-TW" altLang="en-US" sz="1600" i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599062" y="424461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S–s</a:t>
            </a:r>
            <a:endParaRPr lang="zh-TW" altLang="en-US" sz="1600" i="1" dirty="0"/>
          </a:p>
        </p:txBody>
      </p:sp>
      <p:sp>
        <p:nvSpPr>
          <p:cNvPr id="16" name="矩形 15"/>
          <p:cNvSpPr/>
          <p:nvPr/>
        </p:nvSpPr>
        <p:spPr>
          <a:xfrm>
            <a:off x="5049730" y="424461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i="1" dirty="0"/>
              <a:t>N–S</a:t>
            </a:r>
            <a:r>
              <a:rPr lang="en-US" altLang="zh-TW" dirty="0"/>
              <a:t>)</a:t>
            </a:r>
            <a:r>
              <a:rPr lang="en-US" altLang="zh-TW" i="1" dirty="0"/>
              <a:t> –</a:t>
            </a:r>
            <a:r>
              <a:rPr lang="en-US" altLang="zh-TW" dirty="0"/>
              <a:t>(</a:t>
            </a:r>
            <a:r>
              <a:rPr lang="en-US" altLang="zh-TW" i="1" dirty="0" err="1"/>
              <a:t>df</a:t>
            </a:r>
            <a:r>
              <a:rPr lang="en-US" altLang="zh-TW" i="1" baseline="-25000" dirty="0" err="1"/>
              <a:t>t</a:t>
            </a:r>
            <a:r>
              <a:rPr lang="en-US" altLang="zh-TW" i="1" dirty="0"/>
              <a:t>–s</a:t>
            </a:r>
            <a:r>
              <a:rPr lang="en-US" altLang="zh-TW" dirty="0"/>
              <a:t>)</a:t>
            </a:r>
            <a:endParaRPr lang="zh-TW" alt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(12/22)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If no relevant document has a particular term:</a:t>
            </a:r>
          </a:p>
          <a:p>
            <a:pPr lvl="1"/>
            <a:r>
              <a:rPr lang="en-US" altLang="zh-TW" sz="1800" i="1" dirty="0">
                <a:sym typeface="Wingdings" pitchFamily="2" charset="2"/>
              </a:rPr>
              <a:t>s</a:t>
            </a:r>
            <a:r>
              <a:rPr lang="en-US" altLang="zh-TW" sz="1800" dirty="0">
                <a:sym typeface="Wingdings" pitchFamily="2" charset="2"/>
              </a:rPr>
              <a:t> = 0  </a:t>
            </a:r>
            <a:r>
              <a:rPr lang="en-US" altLang="zh-TW" sz="1800" i="1" dirty="0">
                <a:sym typeface="Wingdings" pitchFamily="2" charset="2"/>
              </a:rPr>
              <a:t>p</a:t>
            </a:r>
            <a:r>
              <a:rPr lang="en-US" altLang="zh-TW" sz="1800" i="1" baseline="-25000" dirty="0">
                <a:sym typeface="Wingdings" pitchFamily="2" charset="2"/>
              </a:rPr>
              <a:t>t </a:t>
            </a:r>
            <a:r>
              <a:rPr lang="en-US" altLang="zh-TW" sz="1800" dirty="0">
                <a:sym typeface="Wingdings" pitchFamily="2" charset="2"/>
              </a:rPr>
              <a:t>= </a:t>
            </a:r>
            <a:r>
              <a:rPr lang="en-US" altLang="zh-TW" sz="1800" i="1" dirty="0">
                <a:sym typeface="Wingdings" pitchFamily="2" charset="2"/>
              </a:rPr>
              <a:t>s</a:t>
            </a:r>
            <a:r>
              <a:rPr lang="en-US" altLang="zh-TW" sz="1800" dirty="0">
                <a:sym typeface="Wingdings" pitchFamily="2" charset="2"/>
              </a:rPr>
              <a:t>/</a:t>
            </a:r>
            <a:r>
              <a:rPr lang="en-US" altLang="zh-TW" sz="1800" i="1" dirty="0">
                <a:sym typeface="Wingdings" pitchFamily="2" charset="2"/>
              </a:rPr>
              <a:t>S</a:t>
            </a:r>
            <a:r>
              <a:rPr lang="en-US" altLang="zh-TW" sz="1800" dirty="0">
                <a:sym typeface="Wingdings" pitchFamily="2" charset="2"/>
              </a:rPr>
              <a:t> = 0  </a:t>
            </a:r>
          </a:p>
          <a:p>
            <a:pPr lvl="1"/>
            <a:endParaRPr lang="en-US" altLang="zh-TW" sz="1800" dirty="0">
              <a:sym typeface="Wingdings" pitchFamily="2" charset="2"/>
            </a:endParaRPr>
          </a:p>
          <a:p>
            <a:pPr lvl="1"/>
            <a:endParaRPr lang="en-US" altLang="zh-TW" sz="1000" dirty="0">
              <a:sym typeface="Wingdings" pitchFamily="2" charset="2"/>
            </a:endParaRPr>
          </a:p>
          <a:p>
            <a:r>
              <a:rPr lang="en-US" altLang="zh-TW" sz="2000" dirty="0"/>
              <a:t>If every relevant document has a particular term:</a:t>
            </a:r>
          </a:p>
          <a:p>
            <a:pPr lvl="1"/>
            <a:r>
              <a:rPr lang="en-US" altLang="zh-TW" sz="1800" i="1" dirty="0">
                <a:sym typeface="Wingdings" pitchFamily="2" charset="2"/>
              </a:rPr>
              <a:t>S = s </a:t>
            </a:r>
            <a:r>
              <a:rPr lang="en-US" altLang="zh-TW" sz="1800" dirty="0">
                <a:sym typeface="Wingdings" pitchFamily="2" charset="2"/>
              </a:rPr>
              <a:t> </a:t>
            </a:r>
            <a:r>
              <a:rPr lang="en-US" altLang="zh-TW" sz="1800" i="1" dirty="0"/>
              <a:t>S</a:t>
            </a:r>
            <a:r>
              <a:rPr lang="en-US" altLang="zh-TW" sz="1800" dirty="0"/>
              <a:t> – </a:t>
            </a:r>
            <a:r>
              <a:rPr lang="en-US" altLang="zh-TW" sz="1800" i="1" dirty="0"/>
              <a:t>s</a:t>
            </a:r>
            <a:r>
              <a:rPr lang="en-US" altLang="zh-TW" sz="1800" dirty="0"/>
              <a:t> = 0 </a:t>
            </a:r>
            <a:r>
              <a:rPr lang="en-US" altLang="zh-TW" sz="1800" dirty="0">
                <a:sym typeface="Wingdings" pitchFamily="2" charset="2"/>
              </a:rPr>
              <a:t> (1 – </a:t>
            </a:r>
            <a:r>
              <a:rPr lang="en-US" altLang="zh-TW" sz="1800" i="1" dirty="0">
                <a:sym typeface="Wingdings" pitchFamily="2" charset="2"/>
              </a:rPr>
              <a:t>p</a:t>
            </a:r>
            <a:r>
              <a:rPr lang="en-US" altLang="zh-TW" sz="1800" i="1" baseline="-25000" dirty="0">
                <a:sym typeface="Wingdings" pitchFamily="2" charset="2"/>
              </a:rPr>
              <a:t>t</a:t>
            </a:r>
            <a:r>
              <a:rPr lang="en-US" altLang="zh-TW" sz="1800" dirty="0">
                <a:sym typeface="Wingdings" pitchFamily="2" charset="2"/>
              </a:rPr>
              <a:t>) = 0 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zh-TW" altLang="en-US" sz="1000" dirty="0"/>
          </a:p>
          <a:p>
            <a:r>
              <a:rPr lang="en-US" altLang="zh-TW" sz="2000" dirty="0"/>
              <a:t>To avoid the possibility of zeros, it is fairly standard to add ½ to each of the quantities in the center 4 terms of the contingency table.</a:t>
            </a:r>
          </a:p>
          <a:p>
            <a:pPr lvl="1"/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29</a:t>
            </a:fld>
            <a:endParaRPr lang="en-US" altLang="zh-TW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3805563" y="2143125"/>
          <a:ext cx="2909577" cy="78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Equation" r:id="rId3" imgW="1600200" imgH="431640" progId="Equation.3">
                  <p:embed/>
                </p:oleObj>
              </mc:Choice>
              <mc:Fallback>
                <p:oleObj name="Equation" r:id="rId3" imgW="16002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563" y="2143125"/>
                        <a:ext cx="2909577" cy="7858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4876800" y="3429000"/>
          <a:ext cx="38560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1" name="Equation" r:id="rId5" imgW="2120760" imgH="431640" progId="Equation.3">
                  <p:embed/>
                </p:oleObj>
              </mc:Choice>
              <mc:Fallback>
                <p:oleObj name="Equation" r:id="rId5" imgW="2120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8560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1537" y="5000636"/>
          <a:ext cx="671517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Non-relevant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Term present </a:t>
                      </a:r>
                      <a:r>
                        <a:rPr lang="en-US" altLang="zh-TW" sz="1600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+1/2</a:t>
                      </a:r>
                      <a:endParaRPr lang="zh-TW" altLang="en-US" sz="160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–s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+1/2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altLang="zh-TW" sz="1600" i="1" baseline="-250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Term absent </a:t>
                      </a:r>
                      <a:r>
                        <a:rPr lang="en-US" altLang="zh-TW" sz="1600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S–s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+1/2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N–S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i="1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–s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+1/2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600" i="1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600" i="1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+2</a:t>
                      </a:r>
                      <a:endParaRPr lang="zh-TW" altLang="en-US" sz="1600" i="1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Preface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Here, we will introduce:</a:t>
            </a:r>
          </a:p>
          <a:p>
            <a:pPr lvl="1"/>
            <a:r>
              <a:rPr lang="en-US" altLang="zh-TW" sz="2400" dirty="0"/>
              <a:t>Basic probability theory.</a:t>
            </a:r>
          </a:p>
          <a:p>
            <a:pPr lvl="1"/>
            <a:r>
              <a:rPr lang="en-US" altLang="zh-TW" sz="2400" dirty="0"/>
              <a:t>Probability ranking principle.</a:t>
            </a:r>
          </a:p>
          <a:p>
            <a:pPr lvl="1"/>
            <a:r>
              <a:rPr lang="en-US" altLang="zh-TW" sz="2400" dirty="0"/>
              <a:t>Binary Independence model.</a:t>
            </a:r>
          </a:p>
          <a:p>
            <a:pPr lvl="1"/>
            <a:r>
              <a:rPr lang="en-US" altLang="zh-TW" sz="2400" dirty="0"/>
              <a:t>Okapi BM25 weighting.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(13/22)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Then we have:</a:t>
            </a:r>
            <a:endParaRPr lang="en-US" altLang="zh-TW" b="1" i="1" dirty="0">
              <a:solidFill>
                <a:srgbClr val="C00000"/>
              </a:solidFill>
            </a:endParaRPr>
          </a:p>
          <a:p>
            <a:endParaRPr lang="en-US" altLang="zh-TW" sz="2000" b="1" i="1" dirty="0">
              <a:solidFill>
                <a:srgbClr val="C00000"/>
              </a:solidFill>
            </a:endParaRPr>
          </a:p>
          <a:p>
            <a:endParaRPr lang="en-US" altLang="zh-TW" sz="2000" b="1" i="1" dirty="0">
              <a:solidFill>
                <a:srgbClr val="C00000"/>
              </a:solidFill>
            </a:endParaRPr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Smoothing</a:t>
            </a:r>
            <a:r>
              <a:rPr lang="en-US" altLang="zh-TW" sz="2000" dirty="0"/>
              <a:t>: </a:t>
            </a:r>
          </a:p>
          <a:p>
            <a:pPr lvl="1"/>
            <a:r>
              <a:rPr lang="en-US" altLang="zh-TW" sz="1800" dirty="0"/>
              <a:t>To avoid model breaking caused by zero probabilities.</a:t>
            </a:r>
          </a:p>
          <a:p>
            <a:pPr lvl="2"/>
            <a:r>
              <a:rPr lang="en-US" altLang="zh-TW" sz="1600" dirty="0"/>
              <a:t>Increase the probability of unseen events.</a:t>
            </a:r>
          </a:p>
          <a:p>
            <a:pPr lvl="2"/>
            <a:r>
              <a:rPr lang="en-US" altLang="zh-TW" sz="1600" dirty="0"/>
              <a:t>Decrease the estimated probability of seen events.</a:t>
            </a:r>
          </a:p>
          <a:p>
            <a:pPr lvl="1"/>
            <a:endParaRPr lang="en-US" altLang="zh-TW" sz="500" dirty="0"/>
          </a:p>
          <a:p>
            <a:pPr lvl="1"/>
            <a:r>
              <a:rPr lang="en-US" altLang="zh-TW" sz="1800" dirty="0"/>
              <a:t>One simple way of smoothing is to add a number </a:t>
            </a:r>
            <a:r>
              <a:rPr lang="el-GR" altLang="zh-TW" sz="1800" dirty="0"/>
              <a:t>α</a:t>
            </a:r>
            <a:r>
              <a:rPr lang="en-US" altLang="zh-TW" sz="1800" dirty="0"/>
              <a:t> </a:t>
            </a:r>
            <a:r>
              <a:rPr lang="en-US" altLang="zh-TW" sz="1400" dirty="0"/>
              <a:t>(</a:t>
            </a:r>
            <a:r>
              <a:rPr lang="en-US" altLang="zh-TW" sz="1400" b="1" i="1" dirty="0" err="1">
                <a:solidFill>
                  <a:srgbClr val="C00000"/>
                </a:solidFill>
              </a:rPr>
              <a:t>pseudocount</a:t>
            </a:r>
            <a:r>
              <a:rPr lang="en-US" altLang="zh-TW" sz="1400" dirty="0"/>
              <a:t>)</a:t>
            </a:r>
            <a:r>
              <a:rPr lang="en-US" altLang="zh-TW" sz="1800" dirty="0"/>
              <a:t> to each of the observed counts.</a:t>
            </a:r>
          </a:p>
          <a:p>
            <a:pPr lvl="2"/>
            <a:r>
              <a:rPr lang="en-US" altLang="zh-TW" sz="1600" dirty="0"/>
              <a:t>In this case, </a:t>
            </a:r>
            <a:r>
              <a:rPr lang="el-GR" altLang="zh-TW" sz="1600" dirty="0"/>
              <a:t>α</a:t>
            </a:r>
            <a:r>
              <a:rPr lang="en-US" altLang="zh-TW" sz="1600" dirty="0"/>
              <a:t> = 1/2.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2928926" y="3337565"/>
          <a:ext cx="4186231" cy="116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3" name="Equation" r:id="rId4" imgW="2743200" imgH="761760" progId="Equation.3">
                  <p:embed/>
                </p:oleObj>
              </mc:Choice>
              <mc:Fallback>
                <p:oleObj name="Equation" r:id="rId4" imgW="274320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337565"/>
                        <a:ext cx="4186231" cy="1163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1857364"/>
          <a:ext cx="671517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Non-relevant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Term present </a:t>
                      </a:r>
                      <a:r>
                        <a:rPr lang="en-US" altLang="zh-TW" sz="1600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+1/2</a:t>
                      </a:r>
                      <a:endParaRPr lang="zh-TW" altLang="en-US" sz="160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–s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+1/2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altLang="zh-TW" sz="1600" i="1" baseline="-250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Term absent </a:t>
                      </a:r>
                      <a:r>
                        <a:rPr lang="en-US" altLang="zh-TW" sz="1600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S–s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+1/2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N–S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i="1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–s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+1/2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600" i="1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600" i="1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TW" sz="1600" i="0" baseline="0" dirty="0">
                          <a:solidFill>
                            <a:srgbClr val="FF0000"/>
                          </a:solidFill>
                        </a:rPr>
                        <a:t>+2</a:t>
                      </a:r>
                      <a:endParaRPr lang="zh-TW" altLang="en-US" sz="1600" i="1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(14/22)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Estimate </a:t>
            </a:r>
            <a:r>
              <a:rPr lang="en-US" altLang="zh-TW" b="1" i="1" dirty="0" err="1"/>
              <a:t>u</a:t>
            </a:r>
            <a:r>
              <a:rPr lang="en-US" altLang="zh-TW" b="1" i="1" baseline="-25000" dirty="0" err="1"/>
              <a:t>t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in practice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i="1" dirty="0" err="1"/>
              <a:t>u</a:t>
            </a:r>
            <a:r>
              <a:rPr lang="en-US" altLang="zh-TW" i="1" baseline="-25000" dirty="0" err="1"/>
              <a:t>t</a:t>
            </a:r>
            <a:r>
              <a:rPr lang="en-US" altLang="zh-TW" dirty="0"/>
              <a:t> is the probability of term occurrence in non-relevant documents for a query.</a:t>
            </a:r>
          </a:p>
          <a:p>
            <a:pPr lvl="1"/>
            <a:endParaRPr lang="en-US" altLang="zh-TW" sz="600" dirty="0"/>
          </a:p>
          <a:p>
            <a:pPr lvl="1"/>
            <a:r>
              <a:rPr lang="en-US" altLang="zh-TW" dirty="0"/>
              <a:t>Relevant documents are usually a very small percentage of the collection.</a:t>
            </a:r>
          </a:p>
          <a:p>
            <a:pPr lvl="1"/>
            <a:endParaRPr lang="en-US" altLang="zh-TW" sz="600" dirty="0"/>
          </a:p>
          <a:p>
            <a:pPr lvl="1"/>
            <a:r>
              <a:rPr lang="en-US" altLang="zh-TW" dirty="0"/>
              <a:t>We therefore assume </a:t>
            </a:r>
            <a:r>
              <a:rPr lang="en-US" altLang="zh-TW" i="1" dirty="0" err="1"/>
              <a:t>u</a:t>
            </a:r>
            <a:r>
              <a:rPr lang="en-US" altLang="zh-TW" i="1" baseline="-25000" dirty="0" err="1"/>
              <a:t>t</a:t>
            </a:r>
            <a:r>
              <a:rPr lang="en-US" altLang="zh-TW" dirty="0"/>
              <a:t> is </a:t>
            </a:r>
            <a:r>
              <a:rPr lang="en-US" altLang="zh-TW" i="1" dirty="0" err="1"/>
              <a:t>df</a:t>
            </a:r>
            <a:r>
              <a:rPr lang="en-US" altLang="zh-TW" i="1" baseline="-25000" dirty="0" err="1"/>
              <a:t>t</a:t>
            </a:r>
            <a:r>
              <a:rPr lang="en-US" altLang="zh-TW" i="1" baseline="-25000" dirty="0"/>
              <a:t> </a:t>
            </a:r>
            <a:r>
              <a:rPr lang="en-US" altLang="zh-TW" dirty="0"/>
              <a:t>/</a:t>
            </a:r>
            <a:r>
              <a:rPr lang="en-US" altLang="zh-TW" i="1" dirty="0"/>
              <a:t>N</a:t>
            </a:r>
            <a:r>
              <a:rPr lang="en-US" altLang="zh-TW" dirty="0"/>
              <a:t>.</a:t>
            </a:r>
          </a:p>
          <a:p>
            <a:pPr lvl="1"/>
            <a:endParaRPr lang="en-US" altLang="zh-TW" sz="600" dirty="0"/>
          </a:p>
          <a:p>
            <a:pPr lvl="1"/>
            <a:r>
              <a:rPr lang="en-US" altLang="zh-TW" dirty="0"/>
              <a:t>Then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31</a:t>
            </a:fld>
            <a:endParaRPr lang="en-US" altLang="zh-TW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468438" y="4519626"/>
          <a:ext cx="52466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Equation" r:id="rId4" imgW="2705040" imgH="431640" progId="Equation.3">
                  <p:embed/>
                </p:oleObj>
              </mc:Choice>
              <mc:Fallback>
                <p:oleObj name="Equation" r:id="rId4" imgW="27050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4519626"/>
                        <a:ext cx="52466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圓角矩形圖說文字 7"/>
          <p:cNvSpPr/>
          <p:nvPr/>
        </p:nvSpPr>
        <p:spPr>
          <a:xfrm>
            <a:off x="2643174" y="5429264"/>
            <a:ext cx="3786214" cy="1285884"/>
          </a:xfrm>
          <a:prstGeom prst="wedgeRoundRectCallout">
            <a:avLst>
              <a:gd name="adj1" fmla="val 31596"/>
              <a:gd name="adj2" fmla="val -739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2786050" y="5527692"/>
          <a:ext cx="2488998" cy="97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Equation" r:id="rId6" imgW="1688760" imgH="660240" progId="Equation.3">
                  <p:embed/>
                </p:oleObj>
              </mc:Choice>
              <mc:Fallback>
                <p:oleObj name="Equation" r:id="rId6" imgW="168876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527692"/>
                        <a:ext cx="2488998" cy="9731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5354649" y="5727938"/>
          <a:ext cx="8604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7" name="Equation" r:id="rId8" imgW="583920" imgH="431640" progId="Equation.3">
                  <p:embed/>
                </p:oleObj>
              </mc:Choice>
              <mc:Fallback>
                <p:oleObj name="Equation" r:id="rId8" imgW="58392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49" y="5727938"/>
                        <a:ext cx="8604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572264" y="5241940"/>
            <a:ext cx="16430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idf</a:t>
            </a:r>
            <a:r>
              <a:rPr lang="en-US" altLang="zh-TW" b="1" dirty="0">
                <a:solidFill>
                  <a:srgbClr val="FF0000"/>
                </a:solidFill>
              </a:rPr>
              <a:t> weighting 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>
            <a:stCxn id="11" idx="1"/>
          </p:cNvCxnSpPr>
          <p:nvPr/>
        </p:nvCxnSpPr>
        <p:spPr>
          <a:xfrm rot="10800000" flipV="1">
            <a:off x="6215074" y="5426606"/>
            <a:ext cx="357190" cy="315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(15/22)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b="1" dirty="0"/>
              <a:t>Estimate </a:t>
            </a:r>
            <a:r>
              <a:rPr lang="en-US" altLang="zh-TW" sz="2200" b="1" i="1" dirty="0"/>
              <a:t>p</a:t>
            </a:r>
            <a:r>
              <a:rPr lang="en-US" altLang="zh-TW" sz="2200" b="1" i="1" baseline="-25000" dirty="0"/>
              <a:t>t</a:t>
            </a:r>
            <a:r>
              <a:rPr lang="en-US" altLang="zh-TW" sz="2200" b="1" dirty="0"/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in practice</a:t>
            </a:r>
            <a:r>
              <a:rPr lang="en-US" altLang="zh-TW" sz="2200" dirty="0"/>
              <a:t>:</a:t>
            </a:r>
          </a:p>
          <a:p>
            <a:pPr lvl="1"/>
            <a:r>
              <a:rPr lang="en-US" altLang="zh-TW" sz="1800" i="1" dirty="0"/>
              <a:t>p</a:t>
            </a:r>
            <a:r>
              <a:rPr lang="en-US" altLang="zh-TW" sz="1800" i="1" baseline="-25000" dirty="0"/>
              <a:t>t</a:t>
            </a:r>
            <a:r>
              <a:rPr lang="en-US" altLang="zh-TW" sz="1800" dirty="0"/>
              <a:t> is the probability of term occurrence in relevant documents for a query.</a:t>
            </a:r>
          </a:p>
          <a:p>
            <a:pPr lvl="1"/>
            <a:endParaRPr lang="en-US" altLang="zh-TW" sz="600" dirty="0"/>
          </a:p>
          <a:p>
            <a:pPr lvl="1"/>
            <a:r>
              <a:rPr lang="en-US" altLang="zh-TW" sz="1800" dirty="0"/>
              <a:t>Can be estimated in various ways:</a:t>
            </a:r>
          </a:p>
          <a:p>
            <a:pPr lvl="2"/>
            <a:r>
              <a:rPr lang="en-US" altLang="zh-TW" sz="1600" dirty="0"/>
              <a:t>We can use the frequency of term occurrence </a:t>
            </a:r>
            <a:r>
              <a:rPr lang="en-US" altLang="zh-TW" sz="1600" u="sng" dirty="0"/>
              <a:t>in </a:t>
            </a:r>
            <a:r>
              <a:rPr lang="en-US" altLang="zh-TW" sz="1200" u="sng" dirty="0"/>
              <a:t>(some)</a:t>
            </a:r>
            <a:r>
              <a:rPr lang="en-US" altLang="zh-TW" sz="1600" u="sng" dirty="0"/>
              <a:t> known relevant documents</a:t>
            </a:r>
            <a:r>
              <a:rPr lang="en-US" altLang="zh-TW" sz="1600" dirty="0"/>
              <a:t>.</a:t>
            </a:r>
          </a:p>
          <a:p>
            <a:pPr lvl="3"/>
            <a:r>
              <a:rPr lang="en-US" altLang="zh-TW" sz="1600" dirty="0"/>
              <a:t>The basis of probabilistic relevance feedback.</a:t>
            </a:r>
          </a:p>
          <a:p>
            <a:pPr lvl="2"/>
            <a:endParaRPr lang="en-US" altLang="zh-TW" sz="400" dirty="0"/>
          </a:p>
          <a:p>
            <a:pPr lvl="2"/>
            <a:r>
              <a:rPr lang="en-US" altLang="zh-TW" sz="1600" dirty="0"/>
              <a:t>Using a constant. </a:t>
            </a:r>
          </a:p>
          <a:p>
            <a:pPr lvl="3"/>
            <a:r>
              <a:rPr lang="en-US" altLang="zh-TW" sz="1600" dirty="0"/>
              <a:t>For instance, Croft and Harper </a:t>
            </a:r>
            <a:r>
              <a:rPr lang="en-US" altLang="zh-TW" sz="1200" dirty="0"/>
              <a:t>(1979)</a:t>
            </a:r>
            <a:r>
              <a:rPr lang="en-US" altLang="zh-TW" sz="1600" dirty="0"/>
              <a:t> set </a:t>
            </a:r>
            <a:r>
              <a:rPr lang="en-US" altLang="zh-TW" sz="1600" i="1" dirty="0"/>
              <a:t>p</a:t>
            </a:r>
            <a:r>
              <a:rPr lang="en-US" altLang="zh-TW" sz="1600" i="1" baseline="-25000" dirty="0"/>
              <a:t>t</a:t>
            </a:r>
            <a:r>
              <a:rPr lang="en-US" altLang="zh-TW" sz="1600" dirty="0"/>
              <a:t> = 0.5.</a:t>
            </a:r>
          </a:p>
          <a:p>
            <a:pPr lvl="3"/>
            <a:endParaRPr lang="en-US" altLang="zh-TW" sz="1600" dirty="0"/>
          </a:p>
          <a:p>
            <a:pPr lvl="3"/>
            <a:endParaRPr lang="en-US" altLang="zh-TW" sz="1600" dirty="0"/>
          </a:p>
          <a:p>
            <a:pPr lvl="3"/>
            <a:endParaRPr lang="en-US" altLang="zh-TW" sz="1600" dirty="0"/>
          </a:p>
          <a:p>
            <a:pPr lvl="3"/>
            <a:endParaRPr lang="en-US" altLang="zh-TW" sz="1600" dirty="0"/>
          </a:p>
          <a:p>
            <a:pPr lvl="3"/>
            <a:endParaRPr lang="en-US" altLang="zh-TW" sz="1200" dirty="0"/>
          </a:p>
          <a:p>
            <a:pPr lvl="2"/>
            <a:r>
              <a:rPr lang="en-US" altLang="zh-TW" sz="1600" dirty="0"/>
              <a:t>From collection level statistics about the occurrence of </a:t>
            </a:r>
            <a:r>
              <a:rPr lang="en-US" altLang="zh-TW" sz="1600" i="1" dirty="0"/>
              <a:t>t</a:t>
            </a:r>
            <a:r>
              <a:rPr lang="en-US" altLang="zh-TW" sz="1600" dirty="0"/>
              <a:t>, as </a:t>
            </a:r>
            <a:r>
              <a:rPr lang="en-US" altLang="zh-TW" sz="1600" i="1" dirty="0"/>
              <a:t>p</a:t>
            </a:r>
            <a:r>
              <a:rPr lang="en-US" altLang="zh-TW" sz="1600" i="1" baseline="-25000" dirty="0"/>
              <a:t>t</a:t>
            </a:r>
            <a:r>
              <a:rPr lang="en-US" altLang="zh-TW" sz="1600" dirty="0"/>
              <a:t>=</a:t>
            </a:r>
            <a:r>
              <a:rPr lang="en-US" altLang="zh-TW" sz="1600" i="1" dirty="0" err="1"/>
              <a:t>dt</a:t>
            </a:r>
            <a:r>
              <a:rPr lang="en-US" altLang="zh-TW" sz="1600" i="1" baseline="-25000" dirty="0" err="1"/>
              <a:t>f</a:t>
            </a:r>
            <a:r>
              <a:rPr lang="en-US" altLang="zh-TW" sz="1600" dirty="0"/>
              <a:t>/</a:t>
            </a:r>
            <a:r>
              <a:rPr lang="en-US" altLang="zh-TW" sz="1600" i="1" dirty="0"/>
              <a:t>N</a:t>
            </a:r>
            <a:r>
              <a:rPr lang="en-US" altLang="zh-TW" sz="1600" dirty="0"/>
              <a:t> </a:t>
            </a:r>
          </a:p>
          <a:p>
            <a:pPr lvl="2">
              <a:buNone/>
            </a:pPr>
            <a:r>
              <a:rPr lang="en-US" altLang="zh-TW" sz="1600" dirty="0"/>
              <a:t>	</a:t>
            </a:r>
            <a:r>
              <a:rPr lang="en-US" altLang="zh-TW" sz="1200" dirty="0"/>
              <a:t>(</a:t>
            </a:r>
            <a:r>
              <a:rPr lang="en-US" altLang="zh-TW" sz="1200" dirty="0" err="1"/>
              <a:t>Greiff</a:t>
            </a:r>
            <a:r>
              <a:rPr lang="en-US" altLang="zh-TW" sz="1200" dirty="0"/>
              <a:t> 1998)</a:t>
            </a:r>
            <a:r>
              <a:rPr lang="en-US" altLang="zh-TW" sz="1600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32</a:t>
            </a:fld>
            <a:endParaRPr lang="en-US" altLang="zh-TW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2398715" y="4793699"/>
          <a:ext cx="3816359" cy="134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3" imgW="2514600" imgH="888840" progId="Equation.3">
                  <p:embed/>
                </p:oleObj>
              </mc:Choice>
              <mc:Fallback>
                <p:oleObj name="Equation" r:id="rId3" imgW="251460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5" y="4793699"/>
                        <a:ext cx="3816359" cy="13499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224160" y="5500702"/>
            <a:ext cx="37769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the ranking is determined by which query terms </a:t>
            </a:r>
          </a:p>
          <a:p>
            <a:r>
              <a:rPr lang="en-US" altLang="zh-TW" sz="1400" dirty="0"/>
              <a:t>occur in documents </a:t>
            </a:r>
            <a:r>
              <a:rPr lang="en-US" altLang="zh-TW" sz="1400" u="sng" dirty="0"/>
              <a:t>scaled by their </a:t>
            </a:r>
            <a:r>
              <a:rPr lang="en-US" altLang="zh-TW" sz="1400" u="sng" dirty="0" err="1"/>
              <a:t>idf</a:t>
            </a:r>
            <a:r>
              <a:rPr lang="en-US" altLang="zh-TW" sz="1400" u="sng" dirty="0"/>
              <a:t> weighting</a:t>
            </a:r>
            <a:r>
              <a:rPr lang="en-US" altLang="zh-TW" sz="1400" dirty="0"/>
              <a:t>.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rot="10800000">
            <a:off x="4857752" y="5758318"/>
            <a:ext cx="366408" cy="3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(16/22) – An Example</a:t>
            </a: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828801"/>
          <a:ext cx="82582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6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d</a:t>
                      </a:r>
                      <a:r>
                        <a:rPr lang="en-US" altLang="zh-TW" sz="1200" i="1" baseline="-25000" dirty="0"/>
                        <a:t>1</a:t>
                      </a:r>
                      <a:endParaRPr lang="zh-TW" altLang="en-US" sz="1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d</a:t>
                      </a:r>
                      <a:r>
                        <a:rPr lang="en-US" altLang="zh-TW" sz="1200" i="1" baseline="-25000" dirty="0"/>
                        <a:t>2</a:t>
                      </a:r>
                      <a:endParaRPr lang="zh-TW" altLang="en-US" sz="1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d</a:t>
                      </a:r>
                      <a:r>
                        <a:rPr lang="en-US" altLang="zh-TW" sz="1200" i="1" baseline="-25000" dirty="0"/>
                        <a:t>3</a:t>
                      </a:r>
                      <a:endParaRPr lang="zh-TW" altLang="en-US" sz="1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d</a:t>
                      </a:r>
                      <a:r>
                        <a:rPr lang="en-US" altLang="zh-TW" sz="1200" i="1" baseline="-25000" dirty="0"/>
                        <a:t>4</a:t>
                      </a:r>
                      <a:endParaRPr lang="zh-TW" altLang="en-US" sz="1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d</a:t>
                      </a:r>
                      <a:r>
                        <a:rPr lang="en-US" altLang="zh-TW" sz="1200" i="1" baseline="-25000" dirty="0"/>
                        <a:t>5</a:t>
                      </a:r>
                      <a:endParaRPr lang="zh-TW" altLang="en-US" sz="1200" i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eat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buffet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course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side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dish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brunch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afternoon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tea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529257" y="4434496"/>
            <a:ext cx="3289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User query: </a:t>
            </a:r>
            <a:r>
              <a:rPr lang="en-US" altLang="zh-TW" i="1" dirty="0">
                <a:latin typeface="+mn-lt"/>
              </a:rPr>
              <a:t>eat afternoon tea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assume </a:t>
            </a:r>
            <a:r>
              <a:rPr lang="en-US" altLang="zh-TW" i="1" dirty="0">
                <a:latin typeface="+mn-lt"/>
              </a:rPr>
              <a:t>p</a:t>
            </a:r>
            <a:r>
              <a:rPr lang="en-US" altLang="zh-TW" i="1" baseline="-25000" dirty="0">
                <a:latin typeface="+mn-lt"/>
              </a:rPr>
              <a:t>t</a:t>
            </a:r>
            <a:r>
              <a:rPr lang="en-US" altLang="zh-TW" dirty="0">
                <a:latin typeface="+mn-lt"/>
              </a:rPr>
              <a:t> = 0.5, and </a:t>
            </a:r>
            <a:r>
              <a:rPr lang="en-US" altLang="zh-TW" i="1" dirty="0">
                <a:latin typeface="+mn-lt"/>
              </a:rPr>
              <a:t>u</a:t>
            </a:r>
            <a:r>
              <a:rPr lang="zh-TW" altLang="en-US" i="1" dirty="0">
                <a:latin typeface="+mn-lt"/>
              </a:rPr>
              <a:t> </a:t>
            </a:r>
            <a:r>
              <a:rPr lang="en-US" altLang="zh-TW" i="1" baseline="-25000" dirty="0">
                <a:latin typeface="+mn-lt"/>
              </a:rPr>
              <a:t>t</a:t>
            </a:r>
            <a:r>
              <a:rPr lang="en-US" altLang="zh-TW" dirty="0">
                <a:latin typeface="+mn-lt"/>
              </a:rPr>
              <a:t>=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i="1" dirty="0" err="1">
                <a:latin typeface="+mn-lt"/>
              </a:rPr>
              <a:t>df</a:t>
            </a:r>
            <a:r>
              <a:rPr lang="en-US" altLang="zh-TW" i="1" baseline="-25000" dirty="0" err="1">
                <a:latin typeface="+mn-lt"/>
              </a:rPr>
              <a:t>t</a:t>
            </a:r>
            <a:r>
              <a:rPr lang="en-US" altLang="zh-TW" dirty="0">
                <a:latin typeface="+mn-lt"/>
              </a:rPr>
              <a:t>/</a:t>
            </a:r>
            <a:r>
              <a:rPr lang="en-US" altLang="zh-TW" i="1" dirty="0">
                <a:latin typeface="+mn-lt"/>
              </a:rPr>
              <a:t>N</a:t>
            </a:r>
            <a:endParaRPr lang="zh-TW" altLang="en-US" i="1" dirty="0">
              <a:latin typeface="+mn-lt"/>
            </a:endParaRPr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500034" y="5460593"/>
          <a:ext cx="3906832" cy="125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Equation" r:id="rId3" imgW="2768400" imgH="888840" progId="Equation.3">
                  <p:embed/>
                </p:oleObj>
              </mc:Choice>
              <mc:Fallback>
                <p:oleObj name="Equation" r:id="rId3" imgW="276840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460593"/>
                        <a:ext cx="3906832" cy="1254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13006" y="4344876"/>
          <a:ext cx="2602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39">
                <a:tc>
                  <a:txBody>
                    <a:bodyPr/>
                    <a:lstStyle/>
                    <a:p>
                      <a:pPr algn="ctr"/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c</a:t>
                      </a:r>
                      <a:r>
                        <a:rPr lang="en-US" altLang="zh-TW" sz="1200" i="1" baseline="-25000" dirty="0"/>
                        <a:t>t</a:t>
                      </a:r>
                      <a:endParaRPr lang="zh-TW" altLang="en-US" sz="1200" i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eat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log(5/4) = 0.096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buffet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log(5/2) = 0.397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course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log(5/1) = 0.698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side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log(5/1) = 0.698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dish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log(5/1) = 0.698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brunch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log(5/1) = 0.698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afternoon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log(5/3) = 0.221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1" dirty="0"/>
                        <a:t>tea</a:t>
                      </a:r>
                      <a:endParaRPr lang="zh-TW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log(5/3)</a:t>
                      </a:r>
                      <a:r>
                        <a:rPr lang="en-US" altLang="zh-TW" sz="1200" baseline="0" dirty="0"/>
                        <a:t> = 0.221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286644" y="4357694"/>
            <a:ext cx="1558440" cy="2133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>
                <a:latin typeface="+mn-lt"/>
              </a:rPr>
              <a:t>RSV</a:t>
            </a:r>
            <a:r>
              <a:rPr lang="en-US" altLang="zh-TW" sz="1600" i="1" baseline="-25000" dirty="0">
                <a:latin typeface="+mn-lt"/>
              </a:rPr>
              <a:t>d1</a:t>
            </a:r>
            <a:r>
              <a:rPr lang="en-US" altLang="zh-TW" sz="1600" dirty="0">
                <a:latin typeface="+mn-lt"/>
              </a:rPr>
              <a:t>= </a:t>
            </a:r>
            <a:r>
              <a:rPr lang="en-US" altLang="zh-TW" sz="1600" i="1" dirty="0" err="1">
                <a:latin typeface="+mn-lt"/>
              </a:rPr>
              <a:t>c</a:t>
            </a:r>
            <a:r>
              <a:rPr lang="en-US" altLang="zh-TW" sz="1600" i="1" baseline="-25000" dirty="0" err="1">
                <a:latin typeface="+mn-lt"/>
              </a:rPr>
              <a:t>eat</a:t>
            </a:r>
            <a:endParaRPr lang="en-US" altLang="zh-TW" sz="1600" i="1" baseline="-25000" dirty="0">
              <a:latin typeface="+mn-lt"/>
            </a:endParaRPr>
          </a:p>
          <a:p>
            <a:r>
              <a:rPr lang="en-US" altLang="zh-TW" sz="1600" dirty="0">
                <a:latin typeface="+mn-lt"/>
              </a:rPr>
              <a:t>         + </a:t>
            </a:r>
            <a:r>
              <a:rPr lang="en-US" altLang="zh-TW" sz="1600" i="1" dirty="0" err="1">
                <a:latin typeface="+mn-lt"/>
              </a:rPr>
              <a:t>c</a:t>
            </a:r>
            <a:r>
              <a:rPr lang="en-US" altLang="zh-TW" sz="1600" i="1" baseline="-25000" dirty="0" err="1">
                <a:latin typeface="+mn-lt"/>
              </a:rPr>
              <a:t>afternoon</a:t>
            </a:r>
            <a:endParaRPr lang="en-US" altLang="zh-TW" sz="1600" i="1" baseline="-25000" dirty="0">
              <a:latin typeface="+mn-lt"/>
            </a:endParaRPr>
          </a:p>
          <a:p>
            <a:r>
              <a:rPr lang="en-US" altLang="zh-TW" sz="1600" dirty="0">
                <a:latin typeface="+mn-lt"/>
              </a:rPr>
              <a:t>         + </a:t>
            </a:r>
            <a:r>
              <a:rPr lang="en-US" altLang="zh-TW" sz="1600" i="1" dirty="0" err="1">
                <a:latin typeface="+mn-lt"/>
              </a:rPr>
              <a:t>c</a:t>
            </a:r>
            <a:r>
              <a:rPr lang="en-US" altLang="zh-TW" sz="1600" i="1" baseline="-25000" dirty="0" err="1">
                <a:latin typeface="+mn-lt"/>
              </a:rPr>
              <a:t>tea</a:t>
            </a:r>
            <a:endParaRPr lang="en-US" altLang="zh-TW" sz="1600" i="1" baseline="-25000" dirty="0">
              <a:latin typeface="+mn-lt"/>
            </a:endParaRPr>
          </a:p>
          <a:p>
            <a:endParaRPr lang="en-US" altLang="zh-TW" sz="1600" i="1" baseline="-25000" dirty="0">
              <a:latin typeface="+mn-lt"/>
            </a:endParaRPr>
          </a:p>
          <a:p>
            <a:r>
              <a:rPr lang="en-US" altLang="zh-TW" sz="1600" dirty="0">
                <a:latin typeface="+mn-lt"/>
              </a:rPr>
              <a:t>     =      0.096 </a:t>
            </a:r>
          </a:p>
          <a:p>
            <a:r>
              <a:rPr lang="en-US" altLang="zh-TW" sz="1600" dirty="0">
                <a:latin typeface="+mn-lt"/>
              </a:rPr>
              <a:t>          + 0.221</a:t>
            </a:r>
          </a:p>
          <a:p>
            <a:r>
              <a:rPr lang="en-US" altLang="zh-TW" sz="1600" dirty="0">
                <a:latin typeface="+mn-lt"/>
              </a:rPr>
              <a:t>          + 0.221</a:t>
            </a:r>
          </a:p>
          <a:p>
            <a:r>
              <a:rPr lang="en-US" altLang="zh-TW" sz="1000" dirty="0">
                <a:latin typeface="+mn-lt"/>
              </a:rPr>
              <a:t> </a:t>
            </a:r>
          </a:p>
          <a:p>
            <a:r>
              <a:rPr lang="en-US" altLang="zh-TW" sz="1600" dirty="0">
                <a:latin typeface="+mn-lt"/>
              </a:rPr>
              <a:t>     = 0.538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5008" y="1285860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Ranking list: </a:t>
            </a:r>
            <a:r>
              <a:rPr lang="en-US" altLang="zh-TW" sz="2000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TW" sz="2000" i="1" dirty="0">
                <a:solidFill>
                  <a:srgbClr val="FF0000"/>
                </a:solidFill>
                <a:latin typeface="+mn-lt"/>
              </a:rPr>
              <a:t>, d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altLang="zh-TW" sz="2000" i="1" dirty="0">
                <a:solidFill>
                  <a:srgbClr val="FF0000"/>
                </a:solidFill>
                <a:latin typeface="+mn-lt"/>
              </a:rPr>
              <a:t>, d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US" altLang="zh-TW" sz="2000" i="1" dirty="0">
                <a:solidFill>
                  <a:srgbClr val="FF0000"/>
                </a:solidFill>
                <a:latin typeface="+mn-lt"/>
              </a:rPr>
              <a:t>, d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n-lt"/>
              </a:rPr>
              <a:t>, d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n-lt"/>
              </a:rPr>
              <a:t>3</a:t>
            </a:r>
            <a:endParaRPr lang="zh-TW" altLang="en-US" sz="2000" i="1" baseline="-25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(17/22)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Probabilistic approaches to </a:t>
            </a:r>
            <a:r>
              <a:rPr lang="en-US" altLang="zh-TW" sz="2200" b="1" dirty="0">
                <a:solidFill>
                  <a:srgbClr val="FF0000"/>
                </a:solidFill>
              </a:rPr>
              <a:t>relevance feedback</a:t>
            </a:r>
            <a:r>
              <a:rPr lang="en-US" altLang="zh-TW" sz="2200" dirty="0"/>
              <a:t>:</a:t>
            </a:r>
          </a:p>
          <a:p>
            <a:pPr lvl="1"/>
            <a:r>
              <a:rPr lang="en-US" altLang="zh-TW" sz="1800" dirty="0"/>
              <a:t>We can use  relevance feedback, perhaps in an iterative process of estimation, to get a more accurate estimate of </a:t>
            </a:r>
            <a:r>
              <a:rPr lang="en-US" altLang="zh-TW" sz="1800" i="1" dirty="0"/>
              <a:t>p</a:t>
            </a:r>
            <a:r>
              <a:rPr lang="en-US" altLang="zh-TW" sz="1800" i="1" baseline="-25000" dirty="0"/>
              <a:t>t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800" dirty="0"/>
          </a:p>
          <a:p>
            <a:pPr marL="928687" lvl="1" indent="-457200">
              <a:buFont typeface="+mj-lt"/>
              <a:buAutoNum type="arabicPeriod"/>
            </a:pPr>
            <a:r>
              <a:rPr lang="en-US" altLang="zh-TW" sz="1800" dirty="0"/>
              <a:t>Guess initial estimates of </a:t>
            </a:r>
            <a:r>
              <a:rPr lang="en-US" altLang="zh-TW" sz="1800" i="1" dirty="0"/>
              <a:t>p</a:t>
            </a:r>
            <a:r>
              <a:rPr lang="en-US" altLang="zh-TW" sz="1800" i="1" baseline="-25000" dirty="0"/>
              <a:t>t</a:t>
            </a:r>
            <a:r>
              <a:rPr lang="en-US" altLang="zh-TW" sz="1800" dirty="0"/>
              <a:t> and </a:t>
            </a:r>
            <a:r>
              <a:rPr lang="en-US" altLang="zh-TW" sz="1800" i="1" dirty="0" err="1"/>
              <a:t>u</a:t>
            </a:r>
            <a:r>
              <a:rPr lang="en-US" altLang="zh-TW" sz="1800" i="1" baseline="-25000" dirty="0" err="1"/>
              <a:t>t</a:t>
            </a:r>
            <a:r>
              <a:rPr lang="en-US" altLang="zh-TW" sz="1800" dirty="0"/>
              <a:t>.</a:t>
            </a:r>
          </a:p>
          <a:p>
            <a:pPr lvl="2"/>
            <a:r>
              <a:rPr lang="en-US" altLang="zh-TW" sz="1600" dirty="0"/>
              <a:t>Can be done using the probability estimates of the previous section.</a:t>
            </a:r>
          </a:p>
          <a:p>
            <a:pPr lvl="2"/>
            <a:endParaRPr lang="en-US" altLang="zh-TW" sz="800" dirty="0"/>
          </a:p>
          <a:p>
            <a:pPr marL="928687" lvl="1" indent="-457200">
              <a:buFont typeface="+mj-lt"/>
              <a:buAutoNum type="arabicPeriod"/>
            </a:pPr>
            <a:r>
              <a:rPr lang="en-US" altLang="zh-TW" sz="1800" dirty="0"/>
              <a:t>Use the current estimates of </a:t>
            </a:r>
            <a:r>
              <a:rPr lang="en-US" altLang="zh-TW" sz="1800" i="1" dirty="0"/>
              <a:t>p</a:t>
            </a:r>
            <a:r>
              <a:rPr lang="en-US" altLang="zh-TW" sz="1800" i="1" baseline="-25000" dirty="0"/>
              <a:t>t</a:t>
            </a:r>
            <a:r>
              <a:rPr lang="en-US" altLang="zh-TW" sz="1800" dirty="0"/>
              <a:t> and </a:t>
            </a:r>
            <a:r>
              <a:rPr lang="en-US" altLang="zh-TW" sz="1800" i="1" dirty="0" err="1"/>
              <a:t>u</a:t>
            </a:r>
            <a:r>
              <a:rPr lang="en-US" altLang="zh-TW" sz="1800" i="1" baseline="-25000" dirty="0" err="1"/>
              <a:t>t</a:t>
            </a:r>
            <a:r>
              <a:rPr lang="en-US" altLang="zh-TW" sz="1800" dirty="0"/>
              <a:t> and use this model to retrieve a set of candidate relevant documents.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zh-TW" sz="800" dirty="0"/>
          </a:p>
          <a:p>
            <a:pPr marL="928687" lvl="1" indent="-457200">
              <a:buFont typeface="+mj-lt"/>
              <a:buAutoNum type="arabicPeriod"/>
            </a:pPr>
            <a:r>
              <a:rPr lang="en-US" altLang="zh-TW" sz="1800" dirty="0"/>
              <a:t>Interact with the user to refine the model.</a:t>
            </a:r>
          </a:p>
          <a:p>
            <a:pPr marL="1398587" lvl="2" indent="-457200"/>
            <a:r>
              <a:rPr lang="en-US" altLang="zh-TW" sz="1600" dirty="0"/>
              <a:t>By learning from the user relevance judgments for some subset of documents </a:t>
            </a:r>
            <a:r>
              <a:rPr lang="en-US" altLang="zh-TW" sz="1600" i="1" dirty="0"/>
              <a:t>V</a:t>
            </a:r>
            <a:r>
              <a:rPr lang="en-US" altLang="zh-TW" sz="1600" dirty="0"/>
              <a:t>.</a:t>
            </a:r>
          </a:p>
          <a:p>
            <a:pPr marL="1398587" lvl="2" indent="-457200"/>
            <a:r>
              <a:rPr lang="en-US" altLang="zh-TW" sz="1600" dirty="0"/>
              <a:t>Based on relevance judgments, </a:t>
            </a:r>
            <a:r>
              <a:rPr lang="en-US" altLang="zh-TW" sz="1600" i="1" dirty="0"/>
              <a:t>V</a:t>
            </a:r>
            <a:r>
              <a:rPr lang="en-US" altLang="zh-TW" sz="1600" dirty="0"/>
              <a:t> is partitioned into two subsets:</a:t>
            </a:r>
          </a:p>
          <a:p>
            <a:pPr marL="1398587" lvl="2" indent="-457200"/>
            <a:endParaRPr lang="en-US" altLang="zh-TW" sz="400" dirty="0"/>
          </a:p>
          <a:p>
            <a:pPr marL="1398587" lvl="2" indent="-457200">
              <a:buNone/>
            </a:pPr>
            <a:r>
              <a:rPr lang="en-US" altLang="zh-TW" sz="1600" dirty="0"/>
              <a:t>			            and 		</a:t>
            </a:r>
          </a:p>
          <a:p>
            <a:pPr marL="1398587" lvl="2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928794" y="5730182"/>
          <a:ext cx="1955145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Equation" r:id="rId3" imgW="1320480" imgH="241200" progId="Equation.3">
                  <p:embed/>
                </p:oleObj>
              </mc:Choice>
              <mc:Fallback>
                <p:oleObj name="Equation" r:id="rId3" imgW="1320480" imgH="241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730182"/>
                        <a:ext cx="1955145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4429139" y="5730184"/>
          <a:ext cx="21431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Equation" r:id="rId5" imgW="1447560" imgH="241200" progId="Equation.3">
                  <p:embed/>
                </p:oleObj>
              </mc:Choice>
              <mc:Fallback>
                <p:oleObj name="Equation" r:id="rId5" imgW="14475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9" y="5730184"/>
                        <a:ext cx="21431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(18/22)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buFont typeface="+mj-lt"/>
              <a:buAutoNum type="arabicPeriod" startAt="4"/>
            </a:pPr>
            <a:endParaRPr lang="en-US" altLang="zh-TW" dirty="0"/>
          </a:p>
          <a:p>
            <a:pPr marL="928687" lvl="1" indent="-457200">
              <a:buFont typeface="+mj-lt"/>
              <a:buAutoNum type="arabicPeriod" startAt="4"/>
            </a:pPr>
            <a:endParaRPr lang="en-US" altLang="zh-TW" dirty="0"/>
          </a:p>
          <a:p>
            <a:pPr marL="928687" lvl="1" indent="-457200">
              <a:buFont typeface="+mj-lt"/>
              <a:buAutoNum type="arabicPeriod" startAt="4"/>
            </a:pPr>
            <a:endParaRPr lang="en-US" altLang="zh-TW" dirty="0"/>
          </a:p>
          <a:p>
            <a:pPr marL="928687" lvl="1" indent="-457200">
              <a:buFont typeface="+mj-lt"/>
              <a:buAutoNum type="arabicPeriod" startAt="4"/>
            </a:pPr>
            <a:endParaRPr lang="en-US" altLang="zh-TW" dirty="0"/>
          </a:p>
          <a:p>
            <a:pPr marL="928687" lvl="1" indent="-457200">
              <a:buFont typeface="+mj-lt"/>
              <a:buAutoNum type="arabicPeriod" startAt="4"/>
            </a:pPr>
            <a:endParaRPr lang="en-US" altLang="zh-TW" dirty="0"/>
          </a:p>
          <a:p>
            <a:pPr marL="928687" lvl="1" indent="-457200">
              <a:buFont typeface="+mj-lt"/>
              <a:buAutoNum type="arabicPeriod" startAt="4"/>
            </a:pPr>
            <a:endParaRPr lang="en-US" altLang="zh-TW" dirty="0"/>
          </a:p>
          <a:p>
            <a:pPr marL="928687" lvl="1" indent="-457200">
              <a:buFont typeface="+mj-lt"/>
              <a:buAutoNum type="arabicPeriod" startAt="4"/>
            </a:pPr>
            <a:r>
              <a:rPr lang="en-US" altLang="zh-TW" dirty="0"/>
              <a:t>Re-estimate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t</a:t>
            </a:r>
            <a:r>
              <a:rPr lang="en-US" altLang="zh-TW" dirty="0"/>
              <a:t> and </a:t>
            </a:r>
            <a:r>
              <a:rPr lang="en-US" altLang="zh-TW" i="1" dirty="0" err="1"/>
              <a:t>u</a:t>
            </a:r>
            <a:r>
              <a:rPr lang="en-US" altLang="zh-TW" i="1" baseline="-25000" dirty="0" err="1"/>
              <a:t>t</a:t>
            </a:r>
            <a:r>
              <a:rPr lang="en-US" altLang="zh-TW" dirty="0"/>
              <a:t> on the basis of known relevant and irrelevant documents.</a:t>
            </a:r>
          </a:p>
          <a:p>
            <a:pPr lvl="1"/>
            <a:endParaRPr lang="en-US" altLang="zh-TW" sz="2400" dirty="0"/>
          </a:p>
          <a:p>
            <a:pPr lvl="1">
              <a:buNone/>
            </a:pPr>
            <a:r>
              <a:rPr lang="en-US" altLang="zh-TW" sz="800" dirty="0"/>
              <a:t>	</a:t>
            </a:r>
          </a:p>
          <a:p>
            <a:pPr lvl="1">
              <a:buNone/>
            </a:pPr>
            <a:r>
              <a:rPr lang="en-US" altLang="zh-TW" dirty="0"/>
              <a:t>	In practice, </a:t>
            </a:r>
            <a:r>
              <a:rPr lang="en-US" altLang="zh-TW" u="sng" dirty="0"/>
              <a:t>we usually need to smooth these estimates </a:t>
            </a:r>
            <a:r>
              <a:rPr lang="en-US" altLang="zh-TW" sz="1600" dirty="0"/>
              <a:t>(since </a:t>
            </a:r>
            <a:r>
              <a:rPr lang="en-US" altLang="zh-TW" sz="1600" i="1" dirty="0"/>
              <a:t>V</a:t>
            </a:r>
            <a:r>
              <a:rPr lang="en-US" altLang="zh-TW" sz="1600" dirty="0"/>
              <a:t> is generally very small)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35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504135" y="4769742"/>
          <a:ext cx="156766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8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135" y="4769742"/>
                        <a:ext cx="1567667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1500166" y="5969022"/>
          <a:ext cx="14097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9" name="Equation" r:id="rId5" imgW="901440" imgH="431640" progId="Equation.3">
                  <p:embed/>
                </p:oleObj>
              </mc:Choice>
              <mc:Fallback>
                <p:oleObj name="Equation" r:id="rId5" imgW="9014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969022"/>
                        <a:ext cx="140970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928662" y="2000240"/>
            <a:ext cx="3071834" cy="171451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649118" y="32739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endParaRPr lang="zh-TW" altLang="en-US" i="1" dirty="0"/>
          </a:p>
        </p:txBody>
      </p:sp>
      <p:sp>
        <p:nvSpPr>
          <p:cNvPr id="18" name="矩形 17"/>
          <p:cNvSpPr/>
          <p:nvPr/>
        </p:nvSpPr>
        <p:spPr>
          <a:xfrm>
            <a:off x="1142976" y="2143116"/>
            <a:ext cx="71438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/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400" i="1" dirty="0"/>
              <a:t>VR</a:t>
            </a:r>
            <a:endParaRPr lang="zh-TW" altLang="en-US" sz="1400" i="1" dirty="0"/>
          </a:p>
        </p:txBody>
      </p:sp>
      <p:sp>
        <p:nvSpPr>
          <p:cNvPr id="26" name="矩形 25"/>
          <p:cNvSpPr/>
          <p:nvPr/>
        </p:nvSpPr>
        <p:spPr>
          <a:xfrm>
            <a:off x="1857356" y="2143116"/>
            <a:ext cx="57150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/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400" i="1" dirty="0"/>
              <a:t>VNR</a:t>
            </a:r>
            <a:endParaRPr lang="zh-TW" altLang="en-US" sz="1400" i="1" dirty="0"/>
          </a:p>
        </p:txBody>
      </p:sp>
      <p:sp>
        <p:nvSpPr>
          <p:cNvPr id="28" name="橢圓 27"/>
          <p:cNvSpPr/>
          <p:nvPr/>
        </p:nvSpPr>
        <p:spPr>
          <a:xfrm>
            <a:off x="1171552" y="2285992"/>
            <a:ext cx="642942" cy="50006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i="1" dirty="0" err="1"/>
              <a:t>VR</a:t>
            </a:r>
            <a:r>
              <a:rPr lang="en-US" altLang="zh-TW" sz="1200" i="1" baseline="-25000" dirty="0" err="1"/>
              <a:t>t</a:t>
            </a:r>
            <a:endParaRPr lang="zh-TW" altLang="en-US" sz="1200" i="1" baseline="-250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286248" y="2143116"/>
          <a:ext cx="457203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Non-relevant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Present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Absent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|VR|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N-|VR|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5358261" y="2814634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|</a:t>
            </a:r>
            <a:r>
              <a:rPr lang="en-US" altLang="zh-TW" sz="1600" i="1" dirty="0">
                <a:latin typeface="+mn-lt"/>
              </a:rPr>
              <a:t>VR</a:t>
            </a:r>
            <a:r>
              <a:rPr lang="en-US" altLang="zh-TW" sz="1600" dirty="0">
                <a:latin typeface="+mn-lt"/>
              </a:rPr>
              <a:t>|-|</a:t>
            </a:r>
            <a:r>
              <a:rPr lang="en-US" altLang="zh-TW" sz="1600" i="1" dirty="0" err="1">
                <a:latin typeface="+mn-lt"/>
              </a:rPr>
              <a:t>VR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29440" y="2471732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-|</a:t>
            </a:r>
            <a:r>
              <a:rPr lang="en-US" altLang="zh-TW" sz="1600" i="1" dirty="0" err="1">
                <a:latin typeface="+mn-lt"/>
              </a:rPr>
              <a:t>VR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378254" y="2786058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>
                <a:latin typeface="+mn-lt"/>
              </a:rPr>
              <a:t>N-|VR|</a:t>
            </a:r>
            <a:r>
              <a:rPr lang="en-US" altLang="zh-TW" sz="1600" dirty="0">
                <a:latin typeface="+mn-lt"/>
              </a:rPr>
              <a:t>)</a:t>
            </a:r>
            <a:r>
              <a:rPr lang="en-US" altLang="zh-TW" sz="1600" i="1" dirty="0">
                <a:latin typeface="+mn-lt"/>
              </a:rPr>
              <a:t>-</a:t>
            </a:r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i="1" dirty="0">
                <a:latin typeface="+mn-lt"/>
              </a:rPr>
              <a:t>-|</a:t>
            </a:r>
            <a:r>
              <a:rPr lang="en-US" altLang="zh-TW" sz="1600" i="1" dirty="0" err="1"/>
              <a:t>VR</a:t>
            </a:r>
            <a:r>
              <a:rPr lang="en-US" altLang="zh-TW" sz="1600" i="1" baseline="-25000" dirty="0" err="1"/>
              <a:t>t</a:t>
            </a:r>
            <a:r>
              <a:rPr lang="en-US" altLang="zh-TW" sz="1600" i="1" dirty="0">
                <a:latin typeface="+mn-lt"/>
              </a:rPr>
              <a:t>|</a:t>
            </a:r>
            <a:r>
              <a:rPr lang="en-US" altLang="zh-TW" sz="1600" dirty="0">
                <a:latin typeface="+mn-lt"/>
              </a:rPr>
              <a:t>)</a:t>
            </a:r>
            <a:endParaRPr lang="zh-TW" altLang="en-US" sz="1600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53707" y="1714488"/>
            <a:ext cx="216116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relevant documents</a:t>
            </a:r>
          </a:p>
          <a:p>
            <a:r>
              <a:rPr lang="en-US" altLang="zh-TW" sz="1600" dirty="0"/>
              <a:t>containing the term</a:t>
            </a:r>
            <a:endParaRPr lang="zh-TW" altLang="en-US" sz="1600" dirty="0"/>
          </a:p>
        </p:txBody>
      </p:sp>
      <p:cxnSp>
        <p:nvCxnSpPr>
          <p:cNvPr id="31" name="直線單箭頭接點 30"/>
          <p:cNvCxnSpPr>
            <a:stCxn id="8" idx="1"/>
            <a:endCxn id="28" idx="7"/>
          </p:cNvCxnSpPr>
          <p:nvPr/>
        </p:nvCxnSpPr>
        <p:spPr>
          <a:xfrm rot="10800000" flipV="1">
            <a:off x="1720337" y="2006875"/>
            <a:ext cx="833370" cy="3523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34" grpId="0"/>
      <p:bldP spid="35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(19/22)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en-US" altLang="zh-TW" sz="800" dirty="0"/>
          </a:p>
          <a:p>
            <a:pPr lvl="1">
              <a:buNone/>
            </a:pPr>
            <a:r>
              <a:rPr lang="en-US" altLang="zh-TW" dirty="0"/>
              <a:t>It is often to combine the new information with the original guess: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800" dirty="0"/>
          </a:p>
          <a:p>
            <a:pPr lvl="1"/>
            <a:r>
              <a:rPr lang="en-US" altLang="zh-TW" dirty="0"/>
              <a:t>Then</a:t>
            </a:r>
          </a:p>
          <a:p>
            <a:pPr lvl="1"/>
            <a:endParaRPr lang="en-US" altLang="zh-TW" sz="2800" dirty="0"/>
          </a:p>
          <a:p>
            <a:pPr marL="928687" lvl="1" indent="-457200">
              <a:buFont typeface="+mj-lt"/>
              <a:buAutoNum type="arabicPeriod" startAt="5"/>
            </a:pPr>
            <a:r>
              <a:rPr lang="en-US" altLang="zh-TW" dirty="0"/>
              <a:t>Repeat the above process from step 2, until the user is satisfied.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36</a:t>
            </a:fld>
            <a:endParaRPr lang="en-US" altLang="zh-TW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07898" y="4267620"/>
          <a:ext cx="2006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6" name="Equation" r:id="rId3" imgW="1282680" imgH="444240" progId="Equation.3">
                  <p:embed/>
                </p:oleObj>
              </mc:Choice>
              <mc:Fallback>
                <p:oleObj name="Equation" r:id="rId3" imgW="12826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898" y="4267620"/>
                        <a:ext cx="2006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857620" y="4143380"/>
            <a:ext cx="507209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p</a:t>
            </a:r>
            <a:r>
              <a:rPr lang="en-US" altLang="zh-TW" sz="1600" i="1" baseline="-25000" dirty="0"/>
              <a:t>t</a:t>
            </a:r>
            <a:r>
              <a:rPr lang="en-US" altLang="zh-TW" sz="1600" baseline="30000" dirty="0"/>
              <a:t>(</a:t>
            </a:r>
            <a:r>
              <a:rPr lang="en-US" altLang="zh-TW" sz="1600" i="1" baseline="30000" dirty="0"/>
              <a:t>k</a:t>
            </a:r>
            <a:r>
              <a:rPr lang="en-US" altLang="zh-TW" sz="1600" baseline="30000" dirty="0"/>
              <a:t>)</a:t>
            </a:r>
            <a:r>
              <a:rPr lang="en-US" altLang="zh-TW" sz="1600" dirty="0"/>
              <a:t> the </a:t>
            </a:r>
            <a:r>
              <a:rPr lang="en-US" altLang="zh-TW" sz="1600" i="1" dirty="0" err="1"/>
              <a:t>k</a:t>
            </a:r>
            <a:r>
              <a:rPr lang="en-US" altLang="zh-TW" sz="1600" baseline="30000" dirty="0" err="1"/>
              <a:t>th</a:t>
            </a:r>
            <a:r>
              <a:rPr lang="en-US" altLang="zh-TW" sz="1600" dirty="0"/>
              <a:t> estimate for </a:t>
            </a:r>
            <a:r>
              <a:rPr lang="en-US" altLang="zh-TW" sz="1600" i="1" dirty="0"/>
              <a:t>p</a:t>
            </a:r>
            <a:r>
              <a:rPr lang="en-US" altLang="zh-TW" sz="1600" i="1" baseline="-25000" dirty="0"/>
              <a:t>t</a:t>
            </a:r>
            <a:r>
              <a:rPr lang="en-US" altLang="zh-TW" sz="1600" dirty="0"/>
              <a:t>  in an iterative updating process</a:t>
            </a:r>
            <a:endParaRPr lang="zh-TW" altLang="en-US" sz="1600" dirty="0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rot="10800000" flipV="1">
            <a:off x="3428992" y="4312656"/>
            <a:ext cx="428628" cy="978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643306" y="4643446"/>
            <a:ext cx="279595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a value 5 is perhaps appropriate</a:t>
            </a:r>
            <a:endParaRPr lang="zh-TW" altLang="en-US" sz="1600" dirty="0"/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rot="10800000" flipV="1">
            <a:off x="3286116" y="4812722"/>
            <a:ext cx="357190" cy="26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28662" y="2000240"/>
            <a:ext cx="3071834" cy="171451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649118" y="32739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endParaRPr lang="zh-TW" altLang="en-US" i="1" dirty="0"/>
          </a:p>
        </p:txBody>
      </p:sp>
      <p:sp>
        <p:nvSpPr>
          <p:cNvPr id="13" name="矩形 12"/>
          <p:cNvSpPr/>
          <p:nvPr/>
        </p:nvSpPr>
        <p:spPr>
          <a:xfrm>
            <a:off x="1142976" y="2143116"/>
            <a:ext cx="71438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/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400" i="1" dirty="0"/>
              <a:t>VR</a:t>
            </a:r>
            <a:endParaRPr lang="zh-TW" altLang="en-US" sz="1400" i="1" dirty="0"/>
          </a:p>
        </p:txBody>
      </p:sp>
      <p:sp>
        <p:nvSpPr>
          <p:cNvPr id="14" name="矩形 13"/>
          <p:cNvSpPr/>
          <p:nvPr/>
        </p:nvSpPr>
        <p:spPr>
          <a:xfrm>
            <a:off x="1857356" y="2143116"/>
            <a:ext cx="57150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/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400" i="1" dirty="0"/>
              <a:t>VNR</a:t>
            </a:r>
            <a:endParaRPr lang="zh-TW" altLang="en-US" sz="1400" i="1" dirty="0"/>
          </a:p>
        </p:txBody>
      </p:sp>
      <p:sp>
        <p:nvSpPr>
          <p:cNvPr id="15" name="橢圓 14"/>
          <p:cNvSpPr/>
          <p:nvPr/>
        </p:nvSpPr>
        <p:spPr>
          <a:xfrm>
            <a:off x="1171552" y="2285992"/>
            <a:ext cx="642942" cy="50006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i="1" dirty="0" err="1"/>
              <a:t>VR</a:t>
            </a:r>
            <a:r>
              <a:rPr lang="en-US" altLang="zh-TW" sz="1200" i="1" baseline="-25000" dirty="0" err="1"/>
              <a:t>t</a:t>
            </a:r>
            <a:endParaRPr lang="zh-TW" altLang="en-US" sz="1200" i="1" baseline="-250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286248" y="2143116"/>
          <a:ext cx="457203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Non-relevant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Present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Absent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|VR|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N-|VR|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358261" y="2814634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|</a:t>
            </a:r>
            <a:r>
              <a:rPr lang="en-US" altLang="zh-TW" sz="1600" i="1" dirty="0">
                <a:latin typeface="+mn-lt"/>
              </a:rPr>
              <a:t>VR</a:t>
            </a:r>
            <a:r>
              <a:rPr lang="en-US" altLang="zh-TW" sz="1600" dirty="0">
                <a:latin typeface="+mn-lt"/>
              </a:rPr>
              <a:t>|-|</a:t>
            </a:r>
            <a:r>
              <a:rPr lang="en-US" altLang="zh-TW" sz="1600" i="1" dirty="0" err="1">
                <a:latin typeface="+mn-lt"/>
              </a:rPr>
              <a:t>VR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29440" y="2471732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-|</a:t>
            </a:r>
            <a:r>
              <a:rPr lang="en-US" altLang="zh-TW" sz="1600" i="1" dirty="0" err="1">
                <a:latin typeface="+mn-lt"/>
              </a:rPr>
              <a:t>VR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8254" y="2786058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>
                <a:latin typeface="+mn-lt"/>
              </a:rPr>
              <a:t>N-|VR|</a:t>
            </a:r>
            <a:r>
              <a:rPr lang="en-US" altLang="zh-TW" sz="1600" dirty="0">
                <a:latin typeface="+mn-lt"/>
              </a:rPr>
              <a:t>)</a:t>
            </a:r>
            <a:r>
              <a:rPr lang="en-US" altLang="zh-TW" sz="1600" i="1" dirty="0">
                <a:latin typeface="+mn-lt"/>
              </a:rPr>
              <a:t>-</a:t>
            </a:r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i="1" dirty="0">
                <a:latin typeface="+mn-lt"/>
              </a:rPr>
              <a:t>-|</a:t>
            </a:r>
            <a:r>
              <a:rPr lang="en-US" altLang="zh-TW" sz="1600" i="1" dirty="0" err="1"/>
              <a:t>VR</a:t>
            </a:r>
            <a:r>
              <a:rPr lang="en-US" altLang="zh-TW" sz="1600" i="1" baseline="-25000" dirty="0" err="1"/>
              <a:t>t</a:t>
            </a:r>
            <a:r>
              <a:rPr lang="en-US" altLang="zh-TW" sz="1600" i="1" dirty="0">
                <a:latin typeface="+mn-lt"/>
              </a:rPr>
              <a:t>|</a:t>
            </a:r>
            <a:r>
              <a:rPr lang="en-US" altLang="zh-TW" sz="1600" dirty="0">
                <a:latin typeface="+mn-lt"/>
              </a:rPr>
              <a:t>)</a:t>
            </a:r>
            <a:endParaRPr lang="zh-TW" altLang="en-US" sz="16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553707" y="1714488"/>
            <a:ext cx="216116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relevant documents</a:t>
            </a:r>
          </a:p>
          <a:p>
            <a:r>
              <a:rPr lang="en-US" altLang="zh-TW" sz="1600" dirty="0"/>
              <a:t>containing the term</a:t>
            </a:r>
            <a:endParaRPr lang="zh-TW" altLang="en-US" sz="1600" dirty="0"/>
          </a:p>
        </p:txBody>
      </p:sp>
      <p:cxnSp>
        <p:nvCxnSpPr>
          <p:cNvPr id="21" name="直線單箭頭接點 20"/>
          <p:cNvCxnSpPr>
            <a:stCxn id="20" idx="1"/>
            <a:endCxn id="15" idx="7"/>
          </p:cNvCxnSpPr>
          <p:nvPr/>
        </p:nvCxnSpPr>
        <p:spPr>
          <a:xfrm rot="10800000" flipV="1">
            <a:off x="1720337" y="2006875"/>
            <a:ext cx="833370" cy="3523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1500166" y="5500704"/>
          <a:ext cx="23828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7" name="Equation" r:id="rId5" imgW="1523880" imgH="228600" progId="Equation.3">
                  <p:embed/>
                </p:oleObj>
              </mc:Choice>
              <mc:Fallback>
                <p:oleObj name="Equation" r:id="rId5" imgW="1523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500704"/>
                        <a:ext cx="23828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(20/22)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Probabilistic approaches to </a:t>
            </a:r>
            <a:r>
              <a:rPr lang="en-US" altLang="zh-TW" b="1" dirty="0">
                <a:solidFill>
                  <a:srgbClr val="FF0000"/>
                </a:solidFill>
              </a:rPr>
              <a:t>pseudo-relevance feedback</a:t>
            </a:r>
            <a:r>
              <a:rPr lang="en-US" altLang="zh-TW" dirty="0"/>
              <a:t>: </a:t>
            </a:r>
            <a:r>
              <a:rPr lang="zh-TW" altLang="en-US" sz="1800" dirty="0">
                <a:solidFill>
                  <a:srgbClr val="0070C0"/>
                </a:solidFill>
              </a:rPr>
              <a:t>（第一輪用前幾篇當作</a:t>
            </a:r>
            <a:r>
              <a:rPr lang="en-US" altLang="zh-TW" sz="1800" dirty="0">
                <a:solidFill>
                  <a:srgbClr val="0070C0"/>
                </a:solidFill>
              </a:rPr>
              <a:t>V</a:t>
            </a:r>
            <a:r>
              <a:rPr lang="zh-TW" altLang="en-US" sz="1800" dirty="0">
                <a:solidFill>
                  <a:srgbClr val="0070C0"/>
                </a:solidFill>
              </a:rPr>
              <a:t>，給</a:t>
            </a:r>
            <a:r>
              <a:rPr lang="en-US" altLang="zh-TW" sz="1800" dirty="0">
                <a:solidFill>
                  <a:srgbClr val="0070C0"/>
                </a:solidFill>
              </a:rPr>
              <a:t>user</a:t>
            </a:r>
            <a:r>
              <a:rPr lang="zh-TW" altLang="en-US" sz="1800" dirty="0">
                <a:solidFill>
                  <a:srgbClr val="0070C0"/>
                </a:solidFill>
              </a:rPr>
              <a:t>第二輪結果）</a:t>
            </a:r>
            <a:endParaRPr lang="en-US" altLang="zh-TW" sz="1800" dirty="0">
              <a:solidFill>
                <a:srgbClr val="0070C0"/>
              </a:solidFill>
            </a:endParaRPr>
          </a:p>
          <a:p>
            <a:pPr lvl="1"/>
            <a:endParaRPr lang="en-US" altLang="zh-TW" sz="200" dirty="0"/>
          </a:p>
          <a:p>
            <a:pPr lvl="1"/>
            <a:r>
              <a:rPr lang="en-US" altLang="zh-TW" dirty="0"/>
              <a:t>We simply pretend that </a:t>
            </a:r>
            <a:r>
              <a:rPr lang="en-US" altLang="zh-TW" i="1" dirty="0"/>
              <a:t>VR</a:t>
            </a:r>
            <a:r>
              <a:rPr lang="en-US" altLang="zh-TW" dirty="0"/>
              <a:t> = </a:t>
            </a:r>
            <a:r>
              <a:rPr lang="en-US" altLang="zh-TW" i="1" dirty="0"/>
              <a:t>V</a:t>
            </a:r>
            <a:r>
              <a:rPr lang="en-US" altLang="zh-TW" dirty="0"/>
              <a:t>, a fixed and small size of highest ranked documents</a:t>
            </a:r>
          </a:p>
          <a:p>
            <a:pPr lvl="2"/>
            <a:r>
              <a:rPr lang="en-US" altLang="zh-TW" dirty="0"/>
              <a:t>A conservative guess is likely to be best.</a:t>
            </a:r>
          </a:p>
          <a:p>
            <a:pPr lvl="2"/>
            <a:endParaRPr lang="en-US" altLang="zh-TW" sz="6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800" dirty="0"/>
          </a:p>
          <a:p>
            <a:pPr lvl="1"/>
            <a:r>
              <a:rPr lang="en-US" altLang="zh-TW" dirty="0"/>
              <a:t>Then, we get:</a:t>
            </a:r>
          </a:p>
          <a:p>
            <a:pPr lvl="1">
              <a:buNone/>
            </a:pPr>
            <a:endParaRPr lang="en-US" altLang="zh-TW" sz="800" dirty="0"/>
          </a:p>
          <a:p>
            <a:pPr lvl="1">
              <a:buNone/>
            </a:pPr>
            <a:r>
              <a:rPr lang="en-US" altLang="zh-TW" dirty="0"/>
              <a:t>			          or 		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37</a:t>
            </a:fld>
            <a:endParaRPr lang="en-US" altLang="zh-TW" dirty="0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1579563" y="5754709"/>
          <a:ext cx="12493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3" name="Equation" r:id="rId3" imgW="799920" imgH="431640" progId="Equation.3">
                  <p:embed/>
                </p:oleObj>
              </mc:Choice>
              <mc:Fallback>
                <p:oleObj name="Equation" r:id="rId3" imgW="7999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5754709"/>
                        <a:ext cx="1249362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3571868" y="5735658"/>
          <a:ext cx="18669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4" name="Equation" r:id="rId5" imgW="1193760" imgH="444240" progId="Equation.3">
                  <p:embed/>
                </p:oleObj>
              </mc:Choice>
              <mc:Fallback>
                <p:oleObj name="Equation" r:id="rId5" imgW="11937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5735658"/>
                        <a:ext cx="18669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71472" y="3714752"/>
            <a:ext cx="3071834" cy="15001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214678" y="478632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endParaRPr lang="zh-TW" altLang="en-US" i="1" dirty="0"/>
          </a:p>
        </p:txBody>
      </p:sp>
      <p:sp>
        <p:nvSpPr>
          <p:cNvPr id="21" name="矩形 20"/>
          <p:cNvSpPr/>
          <p:nvPr/>
        </p:nvSpPr>
        <p:spPr>
          <a:xfrm>
            <a:off x="785786" y="3857628"/>
            <a:ext cx="78581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/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400" i="1" dirty="0"/>
              <a:t>V</a:t>
            </a:r>
            <a:endParaRPr lang="zh-TW" altLang="en-US" sz="1400" i="1" dirty="0"/>
          </a:p>
        </p:txBody>
      </p:sp>
      <p:sp>
        <p:nvSpPr>
          <p:cNvPr id="23" name="橢圓 22"/>
          <p:cNvSpPr/>
          <p:nvPr/>
        </p:nvSpPr>
        <p:spPr>
          <a:xfrm>
            <a:off x="814362" y="3929066"/>
            <a:ext cx="642942" cy="50006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i="1" dirty="0" err="1"/>
              <a:t>V</a:t>
            </a:r>
            <a:r>
              <a:rPr lang="en-US" altLang="zh-TW" sz="1200" i="1" baseline="-25000" dirty="0" err="1"/>
              <a:t>t</a:t>
            </a:r>
            <a:endParaRPr lang="zh-TW" altLang="en-US" sz="1200" i="1" baseline="-25000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929058" y="3857628"/>
          <a:ext cx="457203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Non-relevant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Present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Absent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|V|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N-|V|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072066" y="452914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|</a:t>
            </a:r>
            <a:r>
              <a:rPr lang="en-US" altLang="zh-TW" sz="1600" i="1" dirty="0">
                <a:latin typeface="+mn-lt"/>
              </a:rPr>
              <a:t>V</a:t>
            </a:r>
            <a:r>
              <a:rPr lang="en-US" altLang="zh-TW" sz="1600" dirty="0">
                <a:latin typeface="+mn-lt"/>
              </a:rPr>
              <a:t>|-|</a:t>
            </a:r>
            <a:r>
              <a:rPr lang="en-US" altLang="zh-TW" sz="1600" i="1" dirty="0" err="1">
                <a:latin typeface="+mn-lt"/>
              </a:rPr>
              <a:t>V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72250" y="418624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-|</a:t>
            </a:r>
            <a:r>
              <a:rPr lang="en-US" altLang="zh-TW" sz="1600" i="1" dirty="0" err="1">
                <a:latin typeface="+mn-lt"/>
              </a:rPr>
              <a:t>V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2584" y="4530066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>
                <a:latin typeface="+mn-lt"/>
              </a:rPr>
              <a:t>N-|V|</a:t>
            </a:r>
            <a:r>
              <a:rPr lang="en-US" altLang="zh-TW" sz="1600" dirty="0">
                <a:latin typeface="+mn-lt"/>
              </a:rPr>
              <a:t>)</a:t>
            </a:r>
            <a:r>
              <a:rPr lang="en-US" altLang="zh-TW" sz="1600" i="1" dirty="0">
                <a:latin typeface="+mn-lt"/>
              </a:rPr>
              <a:t>-</a:t>
            </a:r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i="1" dirty="0">
                <a:latin typeface="+mn-lt"/>
              </a:rPr>
              <a:t>-|</a:t>
            </a:r>
            <a:r>
              <a:rPr lang="en-US" altLang="zh-TW" sz="1600" i="1" dirty="0" err="1"/>
              <a:t>V</a:t>
            </a:r>
            <a:r>
              <a:rPr lang="en-US" altLang="zh-TW" sz="1600" i="1" baseline="-25000" dirty="0" err="1"/>
              <a:t>t</a:t>
            </a:r>
            <a:r>
              <a:rPr lang="en-US" altLang="zh-TW" sz="1600" i="1" dirty="0">
                <a:latin typeface="+mn-lt"/>
              </a:rPr>
              <a:t>|</a:t>
            </a:r>
            <a:r>
              <a:rPr lang="en-US" altLang="zh-TW" sz="1600" dirty="0">
                <a:latin typeface="+mn-lt"/>
              </a:rPr>
              <a:t>)</a:t>
            </a:r>
            <a:endParaRPr lang="zh-TW" alt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3" grpId="0" animBg="1"/>
      <p:bldP spid="25" grpId="0"/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(21/22)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If we assume that documents that are not retrieved are not relevant, we can update our </a:t>
            </a:r>
            <a:r>
              <a:rPr lang="en-US" altLang="zh-TW" i="1" dirty="0" err="1"/>
              <a:t>u</a:t>
            </a:r>
            <a:r>
              <a:rPr lang="en-US" altLang="zh-TW" i="1" baseline="-25000" dirty="0" err="1"/>
              <a:t>t</a:t>
            </a:r>
            <a:r>
              <a:rPr lang="en-US" altLang="zh-TW" dirty="0"/>
              <a:t> estimates as: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38</a:t>
            </a:fld>
            <a:endParaRPr lang="en-US" altLang="zh-TW"/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1428728" y="4429132"/>
          <a:ext cx="16859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7" name="Equation" r:id="rId3" imgW="1079280" imgH="431640" progId="Equation.3">
                  <p:embed/>
                </p:oleObj>
              </mc:Choice>
              <mc:Fallback>
                <p:oleObj name="Equation" r:id="rId3" imgW="10792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429132"/>
                        <a:ext cx="168592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1472" y="1928802"/>
            <a:ext cx="3071834" cy="15001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14678" y="3000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endParaRPr lang="zh-TW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785786" y="2071678"/>
            <a:ext cx="78581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/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400" i="1" dirty="0"/>
              <a:t>V</a:t>
            </a:r>
            <a:endParaRPr lang="zh-TW" altLang="en-US" sz="1400" i="1" dirty="0"/>
          </a:p>
        </p:txBody>
      </p:sp>
      <p:sp>
        <p:nvSpPr>
          <p:cNvPr id="9" name="橢圓 8"/>
          <p:cNvSpPr/>
          <p:nvPr/>
        </p:nvSpPr>
        <p:spPr>
          <a:xfrm>
            <a:off x="814362" y="2143116"/>
            <a:ext cx="642942" cy="50006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i="1" dirty="0" err="1"/>
              <a:t>V</a:t>
            </a:r>
            <a:r>
              <a:rPr lang="en-US" altLang="zh-TW" sz="1200" i="1" baseline="-25000" dirty="0" err="1"/>
              <a:t>t</a:t>
            </a:r>
            <a:endParaRPr lang="zh-TW" altLang="en-US" sz="1200" i="1" baseline="-25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929058" y="2071678"/>
          <a:ext cx="457203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Non-relevant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Present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Absent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|V|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N-|V|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072066" y="274319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|</a:t>
            </a:r>
            <a:r>
              <a:rPr lang="en-US" altLang="zh-TW" sz="1600" i="1" dirty="0">
                <a:latin typeface="+mn-lt"/>
              </a:rPr>
              <a:t>V</a:t>
            </a:r>
            <a:r>
              <a:rPr lang="en-US" altLang="zh-TW" sz="1600" dirty="0">
                <a:latin typeface="+mn-lt"/>
              </a:rPr>
              <a:t>|-|</a:t>
            </a:r>
            <a:r>
              <a:rPr lang="en-US" altLang="zh-TW" sz="1600" i="1" dirty="0" err="1">
                <a:latin typeface="+mn-lt"/>
              </a:rPr>
              <a:t>V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72250" y="240029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-|</a:t>
            </a:r>
            <a:r>
              <a:rPr lang="en-US" altLang="zh-TW" sz="1600" i="1" dirty="0" err="1">
                <a:latin typeface="+mn-lt"/>
              </a:rPr>
              <a:t>V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122584" y="2744116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>
                <a:latin typeface="+mn-lt"/>
              </a:rPr>
              <a:t>N-|V|</a:t>
            </a:r>
            <a:r>
              <a:rPr lang="en-US" altLang="zh-TW" sz="1600" dirty="0">
                <a:latin typeface="+mn-lt"/>
              </a:rPr>
              <a:t>)</a:t>
            </a:r>
            <a:r>
              <a:rPr lang="en-US" altLang="zh-TW" sz="1600" i="1" dirty="0">
                <a:latin typeface="+mn-lt"/>
              </a:rPr>
              <a:t>-</a:t>
            </a:r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i="1" dirty="0">
                <a:latin typeface="+mn-lt"/>
              </a:rPr>
              <a:t>-|</a:t>
            </a:r>
            <a:r>
              <a:rPr lang="en-US" altLang="zh-TW" sz="1600" i="1" dirty="0" err="1"/>
              <a:t>V</a:t>
            </a:r>
            <a:r>
              <a:rPr lang="en-US" altLang="zh-TW" sz="1600" i="1" baseline="-25000" dirty="0" err="1"/>
              <a:t>t</a:t>
            </a:r>
            <a:r>
              <a:rPr lang="en-US" altLang="zh-TW" sz="1600" i="1" dirty="0">
                <a:latin typeface="+mn-lt"/>
              </a:rPr>
              <a:t>|</a:t>
            </a:r>
            <a:r>
              <a:rPr lang="en-US" altLang="zh-TW" sz="1600" dirty="0">
                <a:latin typeface="+mn-lt"/>
              </a:rPr>
              <a:t>)</a:t>
            </a:r>
            <a:endParaRPr lang="zh-TW" alt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Binary Independence Model (22/22)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RSV value of BIM is a little bit similar to </a:t>
            </a:r>
            <a:r>
              <a:rPr lang="en-US" altLang="zh-TW" dirty="0" err="1"/>
              <a:t>tf-idf</a:t>
            </a:r>
            <a:r>
              <a:rPr lang="en-US" altLang="zh-TW" dirty="0"/>
              <a:t>.</a:t>
            </a:r>
          </a:p>
          <a:p>
            <a:endParaRPr lang="en-US" altLang="zh-TW" sz="200" dirty="0"/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tf-idf</a:t>
            </a:r>
            <a:r>
              <a:rPr lang="en-US" altLang="zh-TW" dirty="0"/>
              <a:t> contribution of a query term </a:t>
            </a:r>
            <a:r>
              <a:rPr lang="en-US" altLang="zh-TW" i="1" dirty="0"/>
              <a:t>t</a:t>
            </a:r>
            <a:r>
              <a:rPr lang="en-US" altLang="zh-TW" dirty="0"/>
              <a:t> in a document </a:t>
            </a:r>
            <a:r>
              <a:rPr lang="en-US" altLang="zh-TW" i="1" dirty="0"/>
              <a:t>d</a:t>
            </a:r>
            <a:r>
              <a:rPr lang="en-US" altLang="zh-TW" dirty="0"/>
              <a:t>:</a:t>
            </a:r>
          </a:p>
          <a:p>
            <a:pPr lvl="2"/>
            <a:endParaRPr lang="en-US" altLang="zh-TW" sz="400" dirty="0"/>
          </a:p>
          <a:p>
            <a:pPr lvl="1">
              <a:buNone/>
            </a:pPr>
            <a:r>
              <a:rPr lang="en-US" altLang="zh-TW" dirty="0"/>
              <a:t>		     </a:t>
            </a:r>
            <a:r>
              <a:rPr lang="en-US" altLang="zh-TW" i="1" dirty="0" err="1"/>
              <a:t>tf-idf</a:t>
            </a:r>
            <a:r>
              <a:rPr lang="en-US" altLang="zh-TW" i="1" baseline="-25000" dirty="0" err="1"/>
              <a:t>t,d</a:t>
            </a:r>
            <a:r>
              <a:rPr lang="en-US" altLang="zh-TW" dirty="0"/>
              <a:t> = </a:t>
            </a:r>
            <a:r>
              <a:rPr lang="en-US" altLang="zh-TW" i="1" dirty="0" err="1"/>
              <a:t>tf</a:t>
            </a:r>
            <a:r>
              <a:rPr lang="en-US" altLang="zh-TW" i="1" baseline="-25000" dirty="0" err="1"/>
              <a:t>t,d</a:t>
            </a:r>
            <a:r>
              <a:rPr lang="en-US" altLang="zh-TW" dirty="0"/>
              <a:t> x log(</a:t>
            </a:r>
            <a:r>
              <a:rPr lang="en-US" altLang="zh-TW" i="1" dirty="0"/>
              <a:t>N</a:t>
            </a:r>
            <a:r>
              <a:rPr lang="en-US" altLang="zh-TW" dirty="0"/>
              <a:t>/</a:t>
            </a:r>
            <a:r>
              <a:rPr lang="en-US" altLang="zh-TW" i="1" dirty="0" err="1"/>
              <a:t>df</a:t>
            </a:r>
            <a:r>
              <a:rPr lang="en-US" altLang="zh-TW" i="1" baseline="-25000" dirty="0" err="1"/>
              <a:t>t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en-US" altLang="zh-TW" sz="600" dirty="0"/>
              <a:t>	</a:t>
            </a:r>
          </a:p>
          <a:p>
            <a:pPr lvl="2"/>
            <a:r>
              <a:rPr lang="en-US" altLang="zh-TW" dirty="0"/>
              <a:t>The first term measures the frequency that the term </a:t>
            </a:r>
            <a:r>
              <a:rPr lang="en-US" altLang="zh-TW" i="1" dirty="0"/>
              <a:t>t</a:t>
            </a:r>
            <a:r>
              <a:rPr lang="en-US" altLang="zh-TW" dirty="0"/>
              <a:t> occurs.</a:t>
            </a:r>
          </a:p>
          <a:p>
            <a:pPr lvl="2"/>
            <a:r>
              <a:rPr lang="en-US" altLang="zh-TW" i="1" dirty="0"/>
              <a:t>Multiplying</a:t>
            </a:r>
            <a:r>
              <a:rPr lang="en-US" altLang="zh-TW" dirty="0"/>
              <a:t> the two terms.</a:t>
            </a:r>
            <a:endParaRPr lang="zh-TW" altLang="en-US" dirty="0"/>
          </a:p>
          <a:p>
            <a:pPr lvl="1"/>
            <a:endParaRPr lang="en-US" altLang="zh-TW" sz="1400" dirty="0"/>
          </a:p>
          <a:p>
            <a:pPr lvl="1"/>
            <a:r>
              <a:rPr lang="en-US" altLang="zh-TW" dirty="0"/>
              <a:t>The RSV contribution of a term </a:t>
            </a:r>
            <a:r>
              <a:rPr lang="en-US" altLang="zh-TW" i="1" dirty="0"/>
              <a:t>t</a:t>
            </a:r>
            <a:r>
              <a:rPr lang="en-US" altLang="zh-TW" dirty="0"/>
              <a:t> in a document </a:t>
            </a:r>
            <a:r>
              <a:rPr lang="en-US" altLang="zh-TW" i="1" dirty="0"/>
              <a:t>d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en-US" altLang="zh-TW" dirty="0"/>
              <a:t>The first term measures the proportion of relevant documents that the term </a:t>
            </a:r>
            <a:r>
              <a:rPr lang="en-US" altLang="zh-TW" i="1" dirty="0"/>
              <a:t>t</a:t>
            </a:r>
            <a:r>
              <a:rPr lang="en-US" altLang="zh-TW" dirty="0"/>
              <a:t> occurs.</a:t>
            </a:r>
          </a:p>
          <a:p>
            <a:pPr lvl="2"/>
            <a:r>
              <a:rPr lang="en-US" altLang="zh-TW" i="1" dirty="0"/>
              <a:t>Adding</a:t>
            </a:r>
            <a:r>
              <a:rPr lang="en-US" altLang="zh-TW" dirty="0"/>
              <a:t> the two terms.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39</a:t>
            </a:fld>
            <a:endParaRPr lang="en-US" altLang="zh-TW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714480" y="4458628"/>
          <a:ext cx="45323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name="Equation" r:id="rId3" imgW="2819160" imgH="444240" progId="Equation.3">
                  <p:embed/>
                </p:oleObj>
              </mc:Choice>
              <mc:Fallback>
                <p:oleObj name="Equation" r:id="rId3" imgW="28191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458628"/>
                        <a:ext cx="4532312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(1/12)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Sample space</a:t>
            </a:r>
            <a:r>
              <a:rPr lang="en-US" altLang="zh-TW" dirty="0"/>
              <a:t>: the set of all possible outcomes of an experiment.</a:t>
            </a:r>
          </a:p>
          <a:p>
            <a:pPr lvl="1"/>
            <a:r>
              <a:rPr lang="en-US" altLang="zh-TW" dirty="0"/>
              <a:t>Experiment – rolling a fair dice twice.</a:t>
            </a:r>
          </a:p>
          <a:p>
            <a:pPr lvl="2"/>
            <a:r>
              <a:rPr lang="en-US" altLang="zh-TW" dirty="0"/>
              <a:t>Sample space: {(1,1), (1,2), … (6,6)}</a:t>
            </a:r>
          </a:p>
          <a:p>
            <a:pPr lvl="2"/>
            <a:endParaRPr lang="en-US" altLang="zh-TW" sz="1000" dirty="0"/>
          </a:p>
          <a:p>
            <a:r>
              <a:rPr lang="en-US" altLang="zh-TW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Event</a:t>
            </a:r>
            <a:r>
              <a:rPr lang="en-US" altLang="zh-TW" dirty="0"/>
              <a:t>: a certain </a:t>
            </a:r>
            <a:r>
              <a:rPr lang="en-US" altLang="zh-TW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subset </a:t>
            </a:r>
            <a:r>
              <a:rPr lang="en-US" altLang="zh-TW" dirty="0"/>
              <a:t>of sample space.</a:t>
            </a:r>
          </a:p>
          <a:p>
            <a:pPr lvl="2"/>
            <a:r>
              <a:rPr lang="en-US" altLang="zh-TW" dirty="0"/>
              <a:t>The sum of the dice rolling is equal to 3 : {(1,2), (2,1)}</a:t>
            </a:r>
          </a:p>
          <a:p>
            <a:pPr lvl="2"/>
            <a:endParaRPr lang="en-US" altLang="zh-TW" sz="1000" dirty="0"/>
          </a:p>
          <a:p>
            <a:r>
              <a:rPr lang="en-US" altLang="zh-TW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Random variable</a:t>
            </a:r>
            <a:r>
              <a:rPr lang="en-US" altLang="zh-TW" dirty="0"/>
              <a:t>: a </a:t>
            </a:r>
            <a:r>
              <a:rPr lang="en-US" altLang="zh-TW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numerical representation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/>
              <a:t>of an experiment outcome.</a:t>
            </a:r>
          </a:p>
          <a:p>
            <a:pPr lvl="2"/>
            <a:r>
              <a:rPr lang="en-US" altLang="zh-TW" i="1" dirty="0"/>
              <a:t>X</a:t>
            </a:r>
            <a:r>
              <a:rPr lang="en-US" altLang="zh-TW" dirty="0"/>
              <a:t>: the sum of the dice rolling.</a:t>
            </a:r>
          </a:p>
          <a:p>
            <a:pPr lvl="2"/>
            <a:r>
              <a:rPr lang="en-US" altLang="zh-TW" dirty="0"/>
              <a:t>Possible values of </a:t>
            </a:r>
            <a:r>
              <a:rPr lang="en-US" altLang="zh-TW" i="1" dirty="0"/>
              <a:t>X</a:t>
            </a:r>
            <a:r>
              <a:rPr lang="en-US" altLang="zh-TW" dirty="0"/>
              <a:t> – {2, 3, 4, …, 12}.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Okapi BM25 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14910"/>
          </a:xfrm>
        </p:spPr>
        <p:txBody>
          <a:bodyPr/>
          <a:lstStyle/>
          <a:p>
            <a:r>
              <a:rPr lang="en-US" altLang="zh-TW" sz="2200" dirty="0"/>
              <a:t>The difference between “vector space” and “probabilistic” IR systems is not great.</a:t>
            </a:r>
          </a:p>
          <a:p>
            <a:pPr lvl="1"/>
            <a:r>
              <a:rPr lang="en-US" altLang="zh-TW" sz="1800" dirty="0"/>
              <a:t>They all use the same pre-processing … but … for probabilistic IR …</a:t>
            </a:r>
          </a:p>
          <a:p>
            <a:pPr lvl="1"/>
            <a:r>
              <a:rPr lang="en-US" altLang="zh-TW" sz="1800" dirty="0"/>
              <a:t>Queries are scored not by </a:t>
            </a:r>
            <a:r>
              <a:rPr lang="en-US" altLang="zh-TW" sz="1800" i="1" dirty="0"/>
              <a:t>cosine similarity</a:t>
            </a:r>
            <a:r>
              <a:rPr lang="en-US" altLang="zh-TW" sz="1800" dirty="0"/>
              <a:t> and </a:t>
            </a:r>
            <a:r>
              <a:rPr lang="en-US" altLang="zh-TW" sz="1800" i="1" dirty="0" err="1"/>
              <a:t>tf-idf</a:t>
            </a:r>
            <a:r>
              <a:rPr lang="en-US" altLang="zh-TW" sz="1800" dirty="0"/>
              <a:t> in a vector space but by a slightly different formula motivated by probability theory.</a:t>
            </a:r>
          </a:p>
          <a:p>
            <a:pPr lvl="1"/>
            <a:r>
              <a:rPr lang="en-US" altLang="zh-TW" sz="1800" dirty="0"/>
              <a:t>So an existing vector-space IR system can be changed into a probabilistic system easily.</a:t>
            </a:r>
          </a:p>
          <a:p>
            <a:endParaRPr lang="en-US" altLang="zh-TW" sz="800" dirty="0"/>
          </a:p>
          <a:p>
            <a:r>
              <a:rPr lang="en-US" altLang="zh-TW" sz="2200" dirty="0"/>
              <a:t>Traditionally, probabilistic IR has had neat ideas </a:t>
            </a:r>
            <a:r>
              <a:rPr lang="en-US" altLang="zh-TW" sz="2200" b="1" dirty="0">
                <a:solidFill>
                  <a:srgbClr val="FF0000"/>
                </a:solidFill>
              </a:rPr>
              <a:t>but the methods have never won on performance</a:t>
            </a:r>
            <a:r>
              <a:rPr lang="en-US" altLang="zh-TW" sz="2200" dirty="0"/>
              <a:t>.</a:t>
            </a:r>
          </a:p>
          <a:p>
            <a:endParaRPr lang="en-US" altLang="zh-TW" sz="800" dirty="0"/>
          </a:p>
          <a:p>
            <a:r>
              <a:rPr lang="en-US" altLang="zh-TW" sz="2200" dirty="0"/>
              <a:t>The situation started to change in the 1990s when the </a:t>
            </a:r>
            <a:r>
              <a:rPr lang="en-US" altLang="zh-TW" sz="2200" b="1" i="1" dirty="0">
                <a:solidFill>
                  <a:srgbClr val="C00000"/>
                </a:solidFill>
              </a:rPr>
              <a:t>BM25</a:t>
            </a:r>
            <a:r>
              <a:rPr lang="en-US" altLang="zh-TW" sz="2200" dirty="0"/>
              <a:t> weighting scheme showed very good performance.</a:t>
            </a:r>
          </a:p>
          <a:p>
            <a:pPr lvl="1"/>
            <a:r>
              <a:rPr lang="en-US" altLang="zh-TW" sz="1800" dirty="0"/>
              <a:t>And started to be adopted as a term weighting scheme by many groups.</a:t>
            </a:r>
            <a:endParaRPr lang="en-US" altLang="zh-TW" sz="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Okapi BM25 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BIM </a:t>
            </a:r>
            <a:r>
              <a:rPr lang="en-US" altLang="zh-TW" b="1" u="sng" dirty="0"/>
              <a:t>does not </a:t>
            </a:r>
            <a:r>
              <a:rPr lang="en-US" altLang="zh-TW" u="sng" dirty="0"/>
              <a:t>pay attention to </a:t>
            </a:r>
            <a:r>
              <a:rPr lang="en-US" altLang="zh-TW" b="1" u="sng" dirty="0"/>
              <a:t>term frequency </a:t>
            </a:r>
            <a:r>
              <a:rPr lang="en-US" altLang="zh-TW" u="sng" dirty="0"/>
              <a:t>and </a:t>
            </a:r>
            <a:r>
              <a:rPr lang="en-US" altLang="zh-TW" b="1" u="sng" dirty="0"/>
              <a:t>document length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It was designed </a:t>
            </a:r>
            <a:r>
              <a:rPr lang="en-US" altLang="zh-TW" sz="1600" dirty="0"/>
              <a:t>(and good)</a:t>
            </a:r>
            <a:r>
              <a:rPr lang="en-US" altLang="zh-TW" dirty="0"/>
              <a:t> for short documents of fairly consistent length.</a:t>
            </a:r>
          </a:p>
          <a:p>
            <a:pPr lvl="1"/>
            <a:r>
              <a:rPr lang="en-US" altLang="zh-TW" dirty="0"/>
              <a:t>And can not work appropriately for modern full-text search collections.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The BM25 weighting scheme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Sparck</a:t>
            </a:r>
            <a:r>
              <a:rPr lang="en-US" altLang="zh-TW" sz="1800" dirty="0"/>
              <a:t> Jones et al. 2000)</a:t>
            </a:r>
            <a:r>
              <a:rPr lang="en-US" altLang="zh-TW" dirty="0"/>
              <a:t> was developed as a way of building a probabilistic model sensitive to these quantities.</a:t>
            </a:r>
          </a:p>
          <a:p>
            <a:endParaRPr lang="en-US" altLang="zh-TW" sz="1000" dirty="0"/>
          </a:p>
          <a:p>
            <a:r>
              <a:rPr lang="en-US" altLang="zh-TW" dirty="0"/>
              <a:t>We begin with the simplest probabilistic model and then present the standard form now used for document scoring.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Okapi BM25 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simplest BIM score for document </a:t>
            </a:r>
            <a:r>
              <a:rPr lang="en-US" altLang="zh-TW" i="1" dirty="0"/>
              <a:t>d</a:t>
            </a:r>
            <a:r>
              <a:rPr lang="en-US" altLang="zh-TW" dirty="0"/>
              <a:t> is just </a:t>
            </a:r>
            <a:r>
              <a:rPr lang="en-US" altLang="zh-TW" dirty="0" err="1"/>
              <a:t>idf</a:t>
            </a:r>
            <a:r>
              <a:rPr lang="en-US" altLang="zh-TW" dirty="0"/>
              <a:t> weighting of the query terms present </a:t>
            </a:r>
            <a:r>
              <a:rPr lang="en-US" altLang="zh-TW" sz="1800" dirty="0"/>
              <a:t>(page 32)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 can improve on the equation </a:t>
            </a:r>
            <a:r>
              <a:rPr lang="en-US" altLang="zh-TW" u="sng" dirty="0"/>
              <a:t>by factoring the frequency of each term and document length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42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142976" y="2786058"/>
          <a:ext cx="2267869" cy="79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Equation" r:id="rId3" imgW="1269720" imgH="444240" progId="Equation.3">
                  <p:embed/>
                </p:oleObj>
              </mc:Choice>
              <mc:Fallback>
                <p:oleObj name="Equation" r:id="rId3" imgW="126972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86058"/>
                        <a:ext cx="2267869" cy="793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1142976" y="5000636"/>
          <a:ext cx="22685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0" name="Equation" r:id="rId5" imgW="1269720" imgH="444240" progId="Equation.3">
                  <p:embed/>
                </p:oleObj>
              </mc:Choice>
              <mc:Fallback>
                <p:oleObj name="Equation" r:id="rId5" imgW="12697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000636"/>
                        <a:ext cx="2268538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357554" y="5011739"/>
          <a:ext cx="31972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Equation" r:id="rId7" imgW="1790640" imgH="431640" progId="Equation.3">
                  <p:embed/>
                </p:oleObj>
              </mc:Choice>
              <mc:Fallback>
                <p:oleObj name="Equation" r:id="rId7" imgW="1790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011739"/>
                        <a:ext cx="3197225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286512" y="4857760"/>
            <a:ext cx="1714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term frequency 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rot="10800000" flipV="1">
            <a:off x="5572132" y="5042426"/>
            <a:ext cx="714380" cy="1010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071802" y="5929330"/>
            <a:ext cx="1714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document length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429124" y="5715016"/>
            <a:ext cx="571504" cy="214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357818" y="5929330"/>
            <a:ext cx="292895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average document length </a:t>
            </a:r>
          </a:p>
          <a:p>
            <a:pPr algn="ctr"/>
            <a:r>
              <a:rPr lang="en-US" altLang="zh-TW" dirty="0"/>
              <a:t>for the whole collection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rot="10800000">
            <a:off x="5715008" y="5786454"/>
            <a:ext cx="785818" cy="1428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Okapi BM25 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i="1" dirty="0"/>
              <a:t>k</a:t>
            </a:r>
            <a:r>
              <a:rPr lang="en-US" altLang="zh-TW" i="1" baseline="-25000" dirty="0"/>
              <a:t>1</a:t>
            </a:r>
            <a:r>
              <a:rPr lang="en-US" altLang="zh-TW" dirty="0"/>
              <a:t> is a positive tuning parameter.</a:t>
            </a:r>
          </a:p>
          <a:p>
            <a:pPr lvl="2"/>
            <a:r>
              <a:rPr lang="en-US" altLang="zh-TW" dirty="0"/>
              <a:t>Calibrate the term frequency scaling.</a:t>
            </a:r>
          </a:p>
          <a:p>
            <a:pPr lvl="2"/>
            <a:r>
              <a:rPr lang="en-US" altLang="zh-TW" dirty="0"/>
              <a:t>0 corresponds to a binary model </a:t>
            </a:r>
            <a:r>
              <a:rPr lang="en-US" altLang="zh-TW" sz="1400" dirty="0"/>
              <a:t>(no term frequency)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A large value corresponds to using raw term frequency.</a:t>
            </a:r>
          </a:p>
          <a:p>
            <a:pPr lvl="2"/>
            <a:endParaRPr lang="en-US" altLang="zh-TW" sz="1000" dirty="0"/>
          </a:p>
          <a:p>
            <a:pPr lvl="1"/>
            <a:r>
              <a:rPr lang="en-US" altLang="zh-TW" i="1" dirty="0"/>
              <a:t>b</a:t>
            </a:r>
            <a:r>
              <a:rPr lang="en-US" altLang="zh-TW" dirty="0"/>
              <a:t> is another tuning parameter (0≤</a:t>
            </a:r>
            <a:r>
              <a:rPr lang="en-US" altLang="zh-TW" i="1" dirty="0"/>
              <a:t>b</a:t>
            </a:r>
            <a:r>
              <a:rPr lang="en-US" altLang="zh-TW" dirty="0"/>
              <a:t>≤1).</a:t>
            </a:r>
          </a:p>
          <a:p>
            <a:pPr lvl="2"/>
            <a:r>
              <a:rPr lang="en-US" altLang="zh-TW" dirty="0"/>
              <a:t>Determine the effect of document length normalization.</a:t>
            </a:r>
          </a:p>
          <a:p>
            <a:pPr lvl="2"/>
            <a:r>
              <a:rPr lang="en-US" altLang="zh-TW" dirty="0"/>
              <a:t>0 corresponds to no length normalization.</a:t>
            </a:r>
          </a:p>
          <a:p>
            <a:pPr lvl="2"/>
            <a:r>
              <a:rPr lang="en-US" altLang="zh-TW" dirty="0"/>
              <a:t>1 corresponds to fully scaling the term weight by the document length.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43</a:t>
            </a:fld>
            <a:endParaRPr lang="en-US" altLang="zh-TW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000100" y="2143116"/>
          <a:ext cx="5419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8" name="Equation" r:id="rId3" imgW="3035160" imgH="444240" progId="Equation.3">
                  <p:embed/>
                </p:oleObj>
              </mc:Choice>
              <mc:Fallback>
                <p:oleObj name="Equation" r:id="rId3" imgW="30351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143116"/>
                        <a:ext cx="541972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Okapi BM25 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If the query is long</a:t>
            </a:r>
            <a:r>
              <a:rPr lang="en-US" altLang="zh-TW" dirty="0"/>
              <a:t>, we might also use similar weighting for query terms.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There is no length normalization of queries </a:t>
            </a:r>
            <a:r>
              <a:rPr lang="en-US" altLang="zh-TW" sz="1600" dirty="0"/>
              <a:t>(</a:t>
            </a:r>
            <a:r>
              <a:rPr lang="en-US" altLang="zh-TW" sz="1600" i="1" dirty="0"/>
              <a:t>b</a:t>
            </a:r>
            <a:r>
              <a:rPr lang="en-US" altLang="zh-TW" sz="1600" dirty="0"/>
              <a:t>=0)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Length normalization of the query is unnecessary because retrieval is being done with respect to a single fixed query.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44</a:t>
            </a:fld>
            <a:endParaRPr lang="en-US" altLang="zh-TW"/>
          </a:p>
        </p:txBody>
      </p:sp>
      <p:graphicFrame>
        <p:nvGraphicFramePr>
          <p:cNvPr id="120833" name="Object 1"/>
          <p:cNvGraphicFramePr>
            <a:graphicFrameLocks noChangeAspect="1"/>
          </p:cNvGraphicFramePr>
          <p:nvPr/>
        </p:nvGraphicFramePr>
        <p:xfrm>
          <a:off x="1500166" y="2822571"/>
          <a:ext cx="54213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9" name="Equation" r:id="rId3" imgW="3035160" imgH="444240" progId="Equation.3">
                  <p:embed/>
                </p:oleObj>
              </mc:Choice>
              <mc:Fallback>
                <p:oleObj name="Equation" r:id="rId3" imgW="3035160" imgH="4442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822571"/>
                        <a:ext cx="5421312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6973886" y="2786058"/>
          <a:ext cx="1290644" cy="83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0" name="Equation" r:id="rId5" imgW="723600" imgH="469800" progId="Equation.3">
                  <p:embed/>
                </p:oleObj>
              </mc:Choice>
              <mc:Fallback>
                <p:oleObj name="Equation" r:id="rId5" imgW="72360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6" y="2786058"/>
                        <a:ext cx="1290644" cy="837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Okapi BM25 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tuning parameters should be set to optimize performance on a develop test collection.</a:t>
            </a:r>
          </a:p>
          <a:p>
            <a:endParaRPr lang="en-US" altLang="zh-TW" sz="1000" dirty="0"/>
          </a:p>
          <a:p>
            <a:r>
              <a:rPr lang="en-US" altLang="zh-TW" dirty="0"/>
              <a:t>Then use these parameters on the actual test collection.</a:t>
            </a:r>
          </a:p>
          <a:p>
            <a:endParaRPr lang="en-US" altLang="zh-TW" sz="1000" dirty="0"/>
          </a:p>
          <a:p>
            <a:r>
              <a:rPr lang="en-US" altLang="zh-TW" dirty="0"/>
              <a:t>In the absence of such optimization, experiments have shown reasonable values are to set </a:t>
            </a:r>
            <a:r>
              <a:rPr lang="en-US" altLang="zh-TW" i="1" dirty="0"/>
              <a:t>k</a:t>
            </a:r>
            <a:r>
              <a:rPr lang="en-US" altLang="zh-TW" i="1" baseline="-25000" dirty="0"/>
              <a:t>1</a:t>
            </a:r>
            <a:r>
              <a:rPr lang="en-US" altLang="zh-TW" dirty="0"/>
              <a:t> and </a:t>
            </a:r>
            <a:r>
              <a:rPr lang="en-US" altLang="zh-TW" i="1" dirty="0"/>
              <a:t>k</a:t>
            </a:r>
            <a:r>
              <a:rPr lang="en-US" altLang="zh-TW" i="1" baseline="-25000" dirty="0"/>
              <a:t>3</a:t>
            </a:r>
            <a:r>
              <a:rPr lang="en-US" altLang="zh-TW" dirty="0"/>
              <a:t> to a value between 1.2 and 2 and </a:t>
            </a:r>
            <a:r>
              <a:rPr lang="en-US" altLang="zh-TW" i="1" dirty="0"/>
              <a:t>b</a:t>
            </a:r>
            <a:r>
              <a:rPr lang="en-US" altLang="zh-TW" dirty="0"/>
              <a:t>=0.75.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Okapi BM25 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have relevance judgments available, then we can replace log(</a:t>
            </a:r>
            <a:r>
              <a:rPr lang="en-US" altLang="zh-TW" i="1" dirty="0"/>
              <a:t>N</a:t>
            </a:r>
            <a:r>
              <a:rPr lang="en-US" altLang="zh-TW" dirty="0"/>
              <a:t>/</a:t>
            </a:r>
            <a:r>
              <a:rPr lang="en-US" altLang="zh-TW" i="1" dirty="0" err="1"/>
              <a:t>df</a:t>
            </a:r>
            <a:r>
              <a:rPr lang="en-US" altLang="zh-TW" i="1" baseline="-25000" dirty="0" err="1"/>
              <a:t>t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with: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46</a:t>
            </a:fld>
            <a:endParaRPr lang="en-US" altLang="zh-TW"/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957263" y="4805363"/>
          <a:ext cx="621030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Equation" r:id="rId3" imgW="3288960" imgH="914400" progId="Equation.3">
                  <p:embed/>
                </p:oleObj>
              </mc:Choice>
              <mc:Fallback>
                <p:oleObj name="Equation" r:id="rId3" imgW="32889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805363"/>
                        <a:ext cx="6210300" cy="162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28662" y="2714620"/>
            <a:ext cx="3071834" cy="171451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649118" y="39883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endParaRPr lang="zh-TW" altLang="en-US" i="1" dirty="0"/>
          </a:p>
        </p:txBody>
      </p:sp>
      <p:sp>
        <p:nvSpPr>
          <p:cNvPr id="9" name="矩形 8"/>
          <p:cNvSpPr/>
          <p:nvPr/>
        </p:nvSpPr>
        <p:spPr>
          <a:xfrm>
            <a:off x="1142976" y="2857496"/>
            <a:ext cx="71438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/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400" i="1" dirty="0"/>
              <a:t>VR</a:t>
            </a:r>
            <a:endParaRPr lang="zh-TW" altLang="en-US" sz="1400" i="1" dirty="0"/>
          </a:p>
        </p:txBody>
      </p:sp>
      <p:sp>
        <p:nvSpPr>
          <p:cNvPr id="10" name="矩形 9"/>
          <p:cNvSpPr/>
          <p:nvPr/>
        </p:nvSpPr>
        <p:spPr>
          <a:xfrm>
            <a:off x="1857356" y="2857496"/>
            <a:ext cx="57150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/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400" i="1" dirty="0"/>
              <a:t>VNR</a:t>
            </a:r>
            <a:endParaRPr lang="zh-TW" altLang="en-US" sz="1400" i="1" dirty="0"/>
          </a:p>
        </p:txBody>
      </p:sp>
      <p:sp>
        <p:nvSpPr>
          <p:cNvPr id="11" name="橢圓 10"/>
          <p:cNvSpPr/>
          <p:nvPr/>
        </p:nvSpPr>
        <p:spPr>
          <a:xfrm>
            <a:off x="1171552" y="3000372"/>
            <a:ext cx="642942" cy="50006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i="1" dirty="0" err="1"/>
              <a:t>VR</a:t>
            </a:r>
            <a:r>
              <a:rPr lang="en-US" altLang="zh-TW" sz="1200" i="1" baseline="-25000" dirty="0" err="1"/>
              <a:t>t</a:t>
            </a:r>
            <a:endParaRPr lang="zh-TW" altLang="en-US" sz="1200" i="1" baseline="-250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286248" y="2857496"/>
          <a:ext cx="457203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Non-relevant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Present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>
                          <a:solidFill>
                            <a:schemeClr val="tx1"/>
                          </a:solidFill>
                        </a:rPr>
                        <a:t>Absent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</a:t>
                      </a:r>
                      <a:r>
                        <a:rPr lang="en-US" altLang="zh-TW" sz="1600" i="1" baseline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zh-TW" sz="1600" i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16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|VR|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N-|VR|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358261" y="3529014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|</a:t>
            </a:r>
            <a:r>
              <a:rPr lang="en-US" altLang="zh-TW" sz="1600" i="1" dirty="0">
                <a:latin typeface="+mn-lt"/>
              </a:rPr>
              <a:t>VR</a:t>
            </a:r>
            <a:r>
              <a:rPr lang="en-US" altLang="zh-TW" sz="1600" dirty="0">
                <a:latin typeface="+mn-lt"/>
              </a:rPr>
              <a:t>|-|</a:t>
            </a:r>
            <a:r>
              <a:rPr lang="en-US" altLang="zh-TW" sz="1600" i="1" dirty="0" err="1">
                <a:latin typeface="+mn-lt"/>
              </a:rPr>
              <a:t>VR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829440" y="3186112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-|</a:t>
            </a:r>
            <a:r>
              <a:rPr lang="en-US" altLang="zh-TW" sz="1600" i="1" dirty="0" err="1">
                <a:latin typeface="+mn-lt"/>
              </a:rPr>
              <a:t>VR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dirty="0">
                <a:latin typeface="+mn-lt"/>
              </a:rPr>
              <a:t>|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78254" y="3500438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>
                <a:latin typeface="+mn-lt"/>
              </a:rPr>
              <a:t>N-|VR|</a:t>
            </a:r>
            <a:r>
              <a:rPr lang="en-US" altLang="zh-TW" sz="1600" dirty="0">
                <a:latin typeface="+mn-lt"/>
              </a:rPr>
              <a:t>)</a:t>
            </a:r>
            <a:r>
              <a:rPr lang="en-US" altLang="zh-TW" sz="1600" i="1" dirty="0">
                <a:latin typeface="+mn-lt"/>
              </a:rPr>
              <a:t>-</a:t>
            </a:r>
            <a:r>
              <a:rPr lang="en-US" altLang="zh-TW" sz="1600" dirty="0">
                <a:latin typeface="+mn-lt"/>
              </a:rPr>
              <a:t>(</a:t>
            </a:r>
            <a:r>
              <a:rPr lang="en-US" altLang="zh-TW" sz="1600" i="1" dirty="0" err="1">
                <a:latin typeface="+mn-lt"/>
              </a:rPr>
              <a:t>df</a:t>
            </a:r>
            <a:r>
              <a:rPr lang="en-US" altLang="zh-TW" sz="1600" i="1" baseline="-25000" dirty="0" err="1">
                <a:latin typeface="+mn-lt"/>
              </a:rPr>
              <a:t>t</a:t>
            </a:r>
            <a:r>
              <a:rPr lang="en-US" altLang="zh-TW" sz="1600" i="1" dirty="0">
                <a:latin typeface="+mn-lt"/>
              </a:rPr>
              <a:t>-|</a:t>
            </a:r>
            <a:r>
              <a:rPr lang="en-US" altLang="zh-TW" sz="1600" i="1" dirty="0" err="1"/>
              <a:t>VR</a:t>
            </a:r>
            <a:r>
              <a:rPr lang="en-US" altLang="zh-TW" sz="1600" i="1" baseline="-25000" dirty="0" err="1"/>
              <a:t>t</a:t>
            </a:r>
            <a:r>
              <a:rPr lang="en-US" altLang="zh-TW" sz="1600" i="1" dirty="0">
                <a:latin typeface="+mn-lt"/>
              </a:rPr>
              <a:t>|</a:t>
            </a:r>
            <a:r>
              <a:rPr lang="en-US" altLang="zh-TW" sz="1600" dirty="0">
                <a:latin typeface="+mn-lt"/>
              </a:rPr>
              <a:t>)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14546" y="3000372"/>
            <a:ext cx="216116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relevant documents</a:t>
            </a:r>
          </a:p>
          <a:p>
            <a:r>
              <a:rPr lang="en-US" altLang="zh-TW" sz="1600" dirty="0"/>
              <a:t>containing the term</a:t>
            </a:r>
            <a:endParaRPr lang="zh-TW" altLang="en-US" sz="1600" dirty="0"/>
          </a:p>
        </p:txBody>
      </p:sp>
      <p:cxnSp>
        <p:nvCxnSpPr>
          <p:cNvPr id="17" name="直線單箭頭接點 16"/>
          <p:cNvCxnSpPr>
            <a:stCxn id="16" idx="1"/>
            <a:endCxn id="11" idx="6"/>
          </p:cNvCxnSpPr>
          <p:nvPr/>
        </p:nvCxnSpPr>
        <p:spPr>
          <a:xfrm rot="10800000">
            <a:off x="1814494" y="3250406"/>
            <a:ext cx="400052" cy="423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Okapi BM25 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BIM and BM25 … </a:t>
            </a:r>
          </a:p>
          <a:p>
            <a:pPr lvl="1"/>
            <a:r>
              <a:rPr lang="en-US" altLang="zh-TW" b="1" u="sng" dirty="0">
                <a:solidFill>
                  <a:srgbClr val="FF0000"/>
                </a:solidFill>
              </a:rPr>
              <a:t>relevance feedback can also involve augmenting the query</a:t>
            </a:r>
            <a:r>
              <a:rPr lang="en-US" altLang="zh-TW" dirty="0"/>
              <a:t> with some of top terms in the known-relevant documents.</a:t>
            </a:r>
          </a:p>
          <a:p>
            <a:pPr lvl="1"/>
            <a:r>
              <a:rPr lang="en-US" altLang="zh-TW" dirty="0"/>
              <a:t>Terms are ordered by the </a:t>
            </a:r>
            <a:r>
              <a:rPr lang="en-US" altLang="zh-TW" i="1" dirty="0"/>
              <a:t>c</a:t>
            </a:r>
            <a:r>
              <a:rPr lang="en-US" altLang="zh-TW" sz="1800" i="1" baseline="-25000" dirty="0"/>
              <a:t>t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BM25 term weighting formulas have been used quite widely and quite successfully across a range of corpora and search tasks.</a:t>
            </a:r>
          </a:p>
          <a:p>
            <a:pPr lvl="1"/>
            <a:r>
              <a:rPr lang="en-US" altLang="zh-TW" dirty="0"/>
              <a:t>Especially in the TREC evaluations.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(2/12)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Example – </a:t>
            </a:r>
            <a:r>
              <a:rPr lang="en-US" altLang="zh-TW" sz="2000" i="1" dirty="0"/>
              <a:t>rolling a dice twice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1800" dirty="0"/>
              <a:t>Let </a:t>
            </a:r>
            <a:r>
              <a:rPr lang="en-US" altLang="zh-TW" sz="1800" i="1" dirty="0"/>
              <a:t>A</a:t>
            </a:r>
            <a:r>
              <a:rPr lang="en-US" altLang="zh-TW" sz="1800" dirty="0"/>
              <a:t> be the event that the outcome of the first dice is equal to 1.</a:t>
            </a:r>
          </a:p>
          <a:p>
            <a:pPr lvl="2"/>
            <a:r>
              <a:rPr lang="en-US" altLang="zh-TW" sz="1600" i="1" dirty="0"/>
              <a:t>A</a:t>
            </a:r>
            <a:r>
              <a:rPr lang="en-US" altLang="zh-TW" sz="1600" dirty="0"/>
              <a:t>: {(1,1), (1,2), (1,3), (1,4), (1,5), (1,6)}</a:t>
            </a:r>
          </a:p>
          <a:p>
            <a:endParaRPr lang="en-US" altLang="zh-TW" sz="400" dirty="0"/>
          </a:p>
          <a:p>
            <a:pPr lvl="1"/>
            <a:r>
              <a:rPr lang="en-US" altLang="zh-TW" sz="1800" dirty="0"/>
              <a:t>Let </a:t>
            </a:r>
            <a:r>
              <a:rPr lang="en-US" altLang="zh-TW" sz="1800" i="1" dirty="0"/>
              <a:t>B</a:t>
            </a:r>
            <a:r>
              <a:rPr lang="en-US" altLang="zh-TW" sz="1800" dirty="0"/>
              <a:t> be the event that the sum of the dice rolling is equal to 4.</a:t>
            </a:r>
          </a:p>
          <a:p>
            <a:pPr lvl="2"/>
            <a:r>
              <a:rPr lang="en-US" altLang="zh-TW" sz="1600" i="1" dirty="0"/>
              <a:t>B</a:t>
            </a:r>
            <a:r>
              <a:rPr lang="en-US" altLang="zh-TW" sz="1600" dirty="0"/>
              <a:t>: {(1,3), (2,2), (3,1)}</a:t>
            </a:r>
          </a:p>
          <a:p>
            <a:endParaRPr lang="en-US" altLang="zh-TW" sz="400" dirty="0"/>
          </a:p>
          <a:p>
            <a:pPr lvl="1"/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A</a:t>
            </a:r>
            <a:r>
              <a:rPr lang="en-US" altLang="zh-TW" sz="1800" dirty="0"/>
              <a:t>) = 6/36 = 1/6 </a:t>
            </a:r>
          </a:p>
          <a:p>
            <a:pPr lvl="1"/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B</a:t>
            </a:r>
            <a:r>
              <a:rPr lang="en-US" altLang="zh-TW" sz="1800" dirty="0"/>
              <a:t>) = 3/36 = 1/12.</a:t>
            </a:r>
          </a:p>
          <a:p>
            <a:pPr lvl="1"/>
            <a:r>
              <a:rPr lang="en-US" altLang="zh-TW" sz="1800" dirty="0"/>
              <a:t>0 ≤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A</a:t>
            </a:r>
            <a:r>
              <a:rPr lang="en-US" altLang="zh-TW" sz="1800" dirty="0"/>
              <a:t>) ≤ 1 and 0 </a:t>
            </a:r>
            <a:r>
              <a:rPr lang="en-US" altLang="zh-TW" sz="1800"/>
              <a:t>≤ </a:t>
            </a:r>
            <a:r>
              <a:rPr lang="en-US" altLang="zh-TW" sz="1800" i="1"/>
              <a:t>P</a:t>
            </a:r>
            <a:r>
              <a:rPr lang="en-US" altLang="zh-TW" sz="1800"/>
              <a:t>(</a:t>
            </a:r>
            <a:r>
              <a:rPr lang="en-US" altLang="zh-TW" sz="1800" i="1"/>
              <a:t>B</a:t>
            </a:r>
            <a:r>
              <a:rPr lang="en-US" altLang="zh-TW" sz="1800"/>
              <a:t>) </a:t>
            </a:r>
            <a:r>
              <a:rPr lang="en-US" altLang="zh-TW" sz="1800" dirty="0"/>
              <a:t>≤ 1.</a:t>
            </a:r>
          </a:p>
          <a:p>
            <a:pPr lvl="1"/>
            <a:endParaRPr lang="en-US" altLang="zh-TW" sz="900" dirty="0"/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Complement </a:t>
            </a:r>
            <a:r>
              <a:rPr lang="en-US" altLang="zh-TW" sz="2000" dirty="0"/>
              <a:t>of an event:         </a:t>
            </a:r>
          </a:p>
          <a:p>
            <a:endParaRPr lang="en-US" altLang="zh-TW" sz="800" dirty="0"/>
          </a:p>
          <a:p>
            <a:r>
              <a:rPr lang="en-US" altLang="zh-TW" sz="2000" b="1" i="1" dirty="0"/>
              <a:t>P</a:t>
            </a:r>
            <a:r>
              <a:rPr lang="en-US" altLang="zh-TW" sz="2000" b="1" dirty="0"/>
              <a:t>(</a:t>
            </a:r>
            <a:r>
              <a:rPr lang="en-US" altLang="zh-TW" sz="2000" b="1" i="1" dirty="0"/>
              <a:t>A</a:t>
            </a:r>
            <a:r>
              <a:rPr lang="en-US" altLang="zh-TW" sz="2000" b="1" dirty="0"/>
              <a:t>, </a:t>
            </a:r>
            <a:r>
              <a:rPr lang="en-US" altLang="zh-TW" sz="2000" b="1" i="1" dirty="0"/>
              <a:t>B</a:t>
            </a:r>
            <a:r>
              <a:rPr lang="en-US" altLang="zh-TW" sz="2000" b="1" dirty="0"/>
              <a:t>) </a:t>
            </a:r>
            <a:r>
              <a:rPr lang="en-US" altLang="zh-TW" sz="2000" dirty="0"/>
              <a:t>– the </a:t>
            </a:r>
            <a:r>
              <a:rPr lang="en-US" altLang="zh-TW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joint probability</a:t>
            </a:r>
            <a:r>
              <a:rPr lang="en-US" altLang="zh-TW" sz="2000" dirty="0"/>
              <a:t> of </a:t>
            </a:r>
            <a:r>
              <a:rPr lang="en-US" altLang="zh-TW" sz="2000" i="1" dirty="0"/>
              <a:t>A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1800" dirty="0"/>
              <a:t>The joint event of </a:t>
            </a:r>
            <a:r>
              <a:rPr lang="en-US" altLang="zh-TW" sz="1800" i="1" dirty="0"/>
              <a:t>A</a:t>
            </a:r>
            <a:r>
              <a:rPr lang="en-US" altLang="zh-TW" sz="1800" dirty="0"/>
              <a:t> and </a:t>
            </a:r>
            <a:r>
              <a:rPr lang="en-US" altLang="zh-TW" sz="1800" i="1" dirty="0"/>
              <a:t>B</a:t>
            </a:r>
            <a:r>
              <a:rPr lang="en-US" altLang="zh-TW" sz="1800" dirty="0"/>
              <a:t> </a:t>
            </a:r>
            <a:r>
              <a:rPr lang="en-US" altLang="zh-TW" sz="1800" dirty="0">
                <a:sym typeface="Wingdings" pitchFamily="2" charset="2"/>
              </a:rPr>
              <a:t></a:t>
            </a:r>
            <a:r>
              <a:rPr lang="en-US" altLang="zh-TW" sz="1800" dirty="0"/>
              <a:t> </a:t>
            </a:r>
            <a:r>
              <a:rPr lang="en-US" altLang="zh-TW" sz="1800" i="1" dirty="0"/>
              <a:t>A</a:t>
            </a:r>
            <a:r>
              <a:rPr lang="en-US" altLang="zh-TW" sz="1800" dirty="0"/>
              <a:t> ∩ </a:t>
            </a:r>
            <a:r>
              <a:rPr lang="en-US" altLang="zh-TW" sz="1800" i="1" dirty="0"/>
              <a:t>B</a:t>
            </a:r>
            <a:r>
              <a:rPr lang="en-US" altLang="zh-TW" sz="1800" dirty="0"/>
              <a:t> </a:t>
            </a:r>
            <a:r>
              <a:rPr lang="en-US" altLang="zh-TW" sz="1800" dirty="0">
                <a:sym typeface="Wingdings" pitchFamily="2" charset="2"/>
              </a:rPr>
              <a:t> </a:t>
            </a:r>
            <a:r>
              <a:rPr lang="en-US" altLang="zh-TW" sz="1800" dirty="0"/>
              <a:t>{(1,3)}.</a:t>
            </a:r>
          </a:p>
          <a:p>
            <a:pPr lvl="1"/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A</a:t>
            </a:r>
            <a:r>
              <a:rPr lang="en-US" altLang="zh-TW" sz="1800" dirty="0"/>
              <a:t>, </a:t>
            </a:r>
            <a:r>
              <a:rPr lang="en-US" altLang="zh-TW" sz="1800" i="1" dirty="0"/>
              <a:t>B</a:t>
            </a:r>
            <a:r>
              <a:rPr lang="en-US" altLang="zh-TW" sz="1800" dirty="0"/>
              <a:t>) =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A</a:t>
            </a:r>
            <a:r>
              <a:rPr lang="en-US" altLang="zh-TW" sz="1800" dirty="0"/>
              <a:t>∩</a:t>
            </a:r>
            <a:r>
              <a:rPr lang="en-US" altLang="zh-TW" sz="1800" i="1" dirty="0"/>
              <a:t>B</a:t>
            </a:r>
            <a:r>
              <a:rPr lang="en-US" altLang="zh-TW" sz="1800" dirty="0"/>
              <a:t>) = 1/36.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5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4013622" y="4772037"/>
          <a:ext cx="16557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015920" imgH="228600" progId="Equation.3">
                  <p:embed/>
                </p:oleObj>
              </mc:Choice>
              <mc:Fallback>
                <p:oleObj name="Equation" r:id="rId4" imgW="1015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622" y="4772037"/>
                        <a:ext cx="16557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(3/12)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/>
              <a:t>P</a:t>
            </a:r>
            <a:r>
              <a:rPr lang="en-US" altLang="zh-TW" b="1" dirty="0"/>
              <a:t>(</a:t>
            </a:r>
            <a:r>
              <a:rPr lang="en-US" altLang="zh-TW" b="1" i="1" dirty="0"/>
              <a:t>A</a:t>
            </a:r>
            <a:r>
              <a:rPr lang="en-US" altLang="zh-TW" b="1" dirty="0"/>
              <a:t>|</a:t>
            </a:r>
            <a:r>
              <a:rPr lang="en-US" altLang="zh-TW" b="1" i="1" dirty="0"/>
              <a:t>B</a:t>
            </a:r>
            <a:r>
              <a:rPr lang="en-US" altLang="zh-TW" b="1" dirty="0"/>
              <a:t>) </a:t>
            </a:r>
            <a:r>
              <a:rPr lang="en-US" altLang="zh-TW" dirty="0"/>
              <a:t>– the </a:t>
            </a:r>
            <a:r>
              <a:rPr lang="en-US" altLang="zh-TW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conditional probability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</a:t>
            </a:r>
            <a:r>
              <a:rPr lang="en-US" altLang="zh-TW" b="1" u="sng" dirty="0"/>
              <a:t>under </a:t>
            </a:r>
            <a:r>
              <a:rPr lang="en-US" altLang="zh-TW" b="1" i="1" u="sng" dirty="0"/>
              <a:t>B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probability of event </a:t>
            </a:r>
            <a:r>
              <a:rPr lang="en-US" altLang="zh-TW" i="1" dirty="0"/>
              <a:t>A</a:t>
            </a:r>
            <a:r>
              <a:rPr lang="en-US" altLang="zh-TW" dirty="0"/>
              <a:t> </a:t>
            </a:r>
            <a:r>
              <a:rPr lang="en-US" altLang="zh-TW" u="sng" dirty="0"/>
              <a:t>given that event </a:t>
            </a:r>
            <a:r>
              <a:rPr lang="en-US" altLang="zh-TW" i="1" u="sng" dirty="0"/>
              <a:t>B</a:t>
            </a:r>
            <a:r>
              <a:rPr lang="en-US" altLang="zh-TW" u="sng" dirty="0"/>
              <a:t> occurred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joint event of </a:t>
            </a:r>
            <a:r>
              <a:rPr lang="en-US" altLang="zh-TW" i="1" dirty="0"/>
              <a:t>A</a:t>
            </a:r>
            <a:r>
              <a:rPr lang="en-US" altLang="zh-TW" dirty="0"/>
              <a:t> given that event </a:t>
            </a:r>
            <a:r>
              <a:rPr lang="en-US" altLang="zh-TW" i="1" dirty="0"/>
              <a:t>B</a:t>
            </a:r>
            <a:r>
              <a:rPr lang="en-US" altLang="zh-TW" dirty="0"/>
              <a:t> occurred 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dirty="0"/>
              <a:t>{</a:t>
            </a:r>
            <a:r>
              <a:rPr lang="en-US" altLang="zh-TW" b="1" dirty="0">
                <a:solidFill>
                  <a:srgbClr val="FF0000"/>
                </a:solidFill>
              </a:rPr>
              <a:t>(1,3)</a:t>
            </a:r>
            <a:r>
              <a:rPr lang="en-US" altLang="zh-TW" dirty="0"/>
              <a:t>, (2,2), (3,1)}.</a:t>
            </a:r>
          </a:p>
          <a:p>
            <a:pPr lvl="1"/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|</a:t>
            </a:r>
            <a:r>
              <a:rPr lang="en-US" altLang="zh-TW" i="1" dirty="0"/>
              <a:t>B</a:t>
            </a:r>
            <a:r>
              <a:rPr lang="en-US" altLang="zh-TW" dirty="0"/>
              <a:t>) = 1/3.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|</a:t>
            </a:r>
            <a:r>
              <a:rPr lang="en-US" altLang="zh-TW" i="1" dirty="0"/>
              <a:t>B</a:t>
            </a:r>
            <a:r>
              <a:rPr lang="en-US" altLang="zh-TW" dirty="0"/>
              <a:t>)  	</a:t>
            </a:r>
            <a:r>
              <a:rPr lang="en-US" altLang="zh-TW" b="1" dirty="0">
                <a:solidFill>
                  <a:srgbClr val="FF0000"/>
                </a:solidFill>
              </a:rPr>
              <a:t>≠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A</a:t>
            </a:r>
            <a:r>
              <a:rPr lang="en-US" altLang="zh-TW" b="1" dirty="0">
                <a:solidFill>
                  <a:srgbClr val="FF0000"/>
                </a:solidFill>
              </a:rPr>
              <a:t>) /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B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altLang="zh-TW" dirty="0"/>
              <a:t>			</a:t>
            </a:r>
            <a:r>
              <a:rPr lang="en-US" altLang="zh-TW" b="1" dirty="0"/>
              <a:t>= </a:t>
            </a:r>
            <a:r>
              <a:rPr lang="en-US" altLang="zh-TW" b="1" i="1" dirty="0"/>
              <a:t>P</a:t>
            </a:r>
            <a:r>
              <a:rPr lang="en-US" altLang="zh-TW" b="1" dirty="0"/>
              <a:t>(</a:t>
            </a:r>
            <a:r>
              <a:rPr lang="en-US" altLang="zh-TW" b="1" i="1" dirty="0"/>
              <a:t>A</a:t>
            </a:r>
            <a:r>
              <a:rPr lang="en-US" altLang="zh-TW" b="1" dirty="0"/>
              <a:t>∩</a:t>
            </a:r>
            <a:r>
              <a:rPr lang="en-US" altLang="zh-TW" b="1" i="1" dirty="0"/>
              <a:t>B</a:t>
            </a:r>
            <a:r>
              <a:rPr lang="en-US" altLang="zh-TW" b="1" dirty="0"/>
              <a:t>) / </a:t>
            </a:r>
            <a:r>
              <a:rPr lang="en-US" altLang="zh-TW" b="1" i="1" dirty="0"/>
              <a:t>P</a:t>
            </a:r>
            <a:r>
              <a:rPr lang="en-US" altLang="zh-TW" b="1" dirty="0"/>
              <a:t>(</a:t>
            </a:r>
            <a:r>
              <a:rPr lang="en-US" altLang="zh-TW" b="1" i="1" dirty="0"/>
              <a:t>B</a:t>
            </a:r>
            <a:r>
              <a:rPr lang="en-US" altLang="zh-TW" b="1" dirty="0"/>
              <a:t>)</a:t>
            </a:r>
          </a:p>
          <a:p>
            <a:pPr lvl="1">
              <a:buNone/>
            </a:pPr>
            <a:r>
              <a:rPr lang="en-US" altLang="zh-TW" dirty="0"/>
              <a:t>		           	=  (1/36) / (1/12) = 12/36 = 1/3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(4/12)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Independence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b="1" i="1" dirty="0"/>
              <a:t>P</a:t>
            </a:r>
            <a:r>
              <a:rPr lang="en-US" altLang="zh-TW" b="1" dirty="0"/>
              <a:t>(</a:t>
            </a:r>
            <a:r>
              <a:rPr lang="en-US" altLang="zh-TW" b="1" i="1" dirty="0"/>
              <a:t>A</a:t>
            </a:r>
            <a:r>
              <a:rPr lang="en-US" altLang="zh-TW" b="1" dirty="0"/>
              <a:t>|</a:t>
            </a:r>
            <a:r>
              <a:rPr lang="en-US" altLang="zh-TW" b="1" i="1" dirty="0"/>
              <a:t>B</a:t>
            </a:r>
            <a:r>
              <a:rPr lang="en-US" altLang="zh-TW" b="1" dirty="0"/>
              <a:t>) = P(</a:t>
            </a:r>
            <a:r>
              <a:rPr lang="en-US" altLang="zh-TW" b="1" i="1" dirty="0"/>
              <a:t>A</a:t>
            </a:r>
            <a:r>
              <a:rPr lang="en-US" altLang="zh-TW" b="1" dirty="0"/>
              <a:t>)</a:t>
            </a:r>
            <a:r>
              <a:rPr lang="en-US" altLang="zh-TW" dirty="0"/>
              <a:t>, we say that </a:t>
            </a:r>
            <a:r>
              <a:rPr lang="en-US" altLang="zh-TW" b="1" i="1" dirty="0"/>
              <a:t>A</a:t>
            </a:r>
            <a:r>
              <a:rPr lang="en-US" altLang="zh-TW" b="1" dirty="0"/>
              <a:t> is independent of </a:t>
            </a:r>
            <a:r>
              <a:rPr lang="en-US" altLang="zh-TW" b="1" i="1" dirty="0"/>
              <a:t>B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That is, </a:t>
            </a:r>
            <a:r>
              <a:rPr lang="en-US" altLang="zh-TW" u="sng" dirty="0"/>
              <a:t>knowing the occurrence of </a:t>
            </a:r>
            <a:r>
              <a:rPr lang="en-US" altLang="zh-TW" i="1" u="sng" dirty="0"/>
              <a:t>B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does not change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u="sng" dirty="0"/>
              <a:t>the chance of the occurrence of </a:t>
            </a:r>
            <a:r>
              <a:rPr lang="en-US" altLang="zh-TW" i="1" u="sng" dirty="0"/>
              <a:t>A</a:t>
            </a:r>
            <a:r>
              <a:rPr lang="en-US" altLang="zh-TW" dirty="0"/>
              <a:t>.</a:t>
            </a:r>
          </a:p>
          <a:p>
            <a:pPr lvl="1"/>
            <a:endParaRPr lang="en-US" altLang="zh-TW" sz="800" dirty="0"/>
          </a:p>
          <a:p>
            <a:pPr lvl="1"/>
            <a:r>
              <a:rPr lang="en-US" altLang="zh-TW" dirty="0"/>
              <a:t>Example – </a:t>
            </a:r>
            <a:r>
              <a:rPr lang="en-US" altLang="zh-TW" i="1" dirty="0"/>
              <a:t>playing card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i="1" dirty="0"/>
              <a:t>A</a:t>
            </a:r>
            <a:r>
              <a:rPr lang="en-US" altLang="zh-TW" dirty="0"/>
              <a:t>: the event of getting a heart.</a:t>
            </a:r>
          </a:p>
          <a:p>
            <a:pPr lvl="3"/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 = 1/4.</a:t>
            </a:r>
          </a:p>
          <a:p>
            <a:pPr lvl="3"/>
            <a:endParaRPr lang="en-US" altLang="zh-TW" sz="400" dirty="0"/>
          </a:p>
          <a:p>
            <a:pPr lvl="2"/>
            <a:r>
              <a:rPr lang="en-US" altLang="zh-TW" i="1" dirty="0"/>
              <a:t>B</a:t>
            </a:r>
            <a:r>
              <a:rPr lang="en-US" altLang="zh-TW" dirty="0"/>
              <a:t>: the event of getting an ace.</a:t>
            </a:r>
          </a:p>
          <a:p>
            <a:pPr lvl="3"/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 = 1/13.</a:t>
            </a:r>
          </a:p>
          <a:p>
            <a:pPr lvl="2"/>
            <a:endParaRPr lang="en-US" altLang="zh-TW" sz="400" dirty="0"/>
          </a:p>
          <a:p>
            <a:pPr lvl="2"/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|</a:t>
            </a:r>
            <a:r>
              <a:rPr lang="en-US" altLang="zh-TW" i="1" dirty="0"/>
              <a:t>B</a:t>
            </a:r>
            <a:r>
              <a:rPr lang="en-US" altLang="zh-TW" dirty="0"/>
              <a:t>) = 1/4 = </a:t>
            </a:r>
            <a:r>
              <a:rPr lang="en-US" altLang="zh-TW" b="1" i="1" dirty="0"/>
              <a:t>P</a:t>
            </a:r>
            <a:r>
              <a:rPr lang="en-US" altLang="zh-TW" b="1" dirty="0"/>
              <a:t>(</a:t>
            </a:r>
            <a:r>
              <a:rPr lang="en-US" altLang="zh-TW" b="1" i="1" dirty="0"/>
              <a:t>A</a:t>
            </a:r>
            <a:r>
              <a:rPr lang="en-US" altLang="zh-TW" b="1" dirty="0"/>
              <a:t>)</a:t>
            </a:r>
            <a:r>
              <a:rPr lang="en-US" altLang="zh-TW" dirty="0"/>
              <a:t>!!! &lt;&lt; </a:t>
            </a:r>
            <a:r>
              <a:rPr lang="en-US" altLang="zh-TW" dirty="0">
                <a:latin typeface="+mj-lt"/>
              </a:rPr>
              <a:t>A</a:t>
            </a:r>
            <a:r>
              <a:rPr lang="zh-TW" altLang="en-US" dirty="0">
                <a:latin typeface="+mj-lt"/>
                <a:ea typeface="Kaiti SC" panose="02010600040101010101" pitchFamily="2" charset="-122"/>
              </a:rPr>
              <a:t>發生的機率跟</a:t>
            </a:r>
            <a:r>
              <a:rPr lang="en-US" altLang="zh-TW" dirty="0">
                <a:latin typeface="+mj-lt"/>
                <a:ea typeface="Kaiti SC" panose="02010600040101010101" pitchFamily="2" charset="-122"/>
              </a:rPr>
              <a:t>B</a:t>
            </a:r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無關，兩事件獨立</a:t>
            </a: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(5/12)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Independence is symmetric</a:t>
            </a:r>
            <a:r>
              <a:rPr lang="en-US" altLang="zh-TW" dirty="0"/>
              <a:t> – </a:t>
            </a:r>
            <a:r>
              <a:rPr lang="zh-TW" altLang="en-US" dirty="0"/>
              <a:t> </a:t>
            </a:r>
            <a:r>
              <a:rPr lang="zh-TW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獨立有對稱性，Ａ、Ｂ互不影響</a:t>
            </a:r>
            <a:endParaRPr lang="en-US" altLang="zh-TW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buNone/>
            </a:pPr>
            <a:r>
              <a:rPr lang="en-US" altLang="zh-TW" dirty="0"/>
              <a:t>		      </a:t>
            </a:r>
            <a:r>
              <a:rPr lang="en-US" altLang="zh-TW" i="1" dirty="0"/>
              <a:t>if A is independent of B, then B is independent of A</a:t>
            </a:r>
            <a:r>
              <a:rPr lang="en-US" altLang="zh-TW" dirty="0"/>
              <a:t>.</a:t>
            </a:r>
          </a:p>
          <a:p>
            <a:pPr lvl="1">
              <a:buNone/>
            </a:pPr>
            <a:r>
              <a:rPr lang="en-US" altLang="zh-TW" sz="800" dirty="0"/>
              <a:t>	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|</a:t>
            </a:r>
            <a:r>
              <a:rPr lang="en-US" altLang="zh-TW" i="1" dirty="0"/>
              <a:t>B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A∩B</a:t>
            </a:r>
            <a:r>
              <a:rPr lang="en-US" altLang="zh-TW" dirty="0"/>
              <a:t>) /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A∩B</a:t>
            </a:r>
            <a:r>
              <a:rPr lang="en-US" altLang="zh-TW" dirty="0"/>
              <a:t>) /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B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  <a:r>
              <a:rPr lang="en-US" altLang="zh-TW" b="1" i="1" dirty="0">
                <a:solidFill>
                  <a:srgbClr val="FF0000"/>
                </a:solidFill>
              </a:rPr>
              <a:t>A</a:t>
            </a:r>
            <a:r>
              <a:rPr lang="en-US" altLang="zh-TW" b="1" dirty="0">
                <a:solidFill>
                  <a:srgbClr val="FF0000"/>
                </a:solidFill>
              </a:rPr>
              <a:t>) =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B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marL="919163" lvl="3" indent="-469900">
              <a:buSzPct val="70000"/>
            </a:pPr>
            <a:r>
              <a:rPr lang="en-US" altLang="zh-TW" sz="2000" dirty="0"/>
              <a:t>In the last example:</a:t>
            </a:r>
            <a:r>
              <a:rPr lang="en-US" altLang="zh-TW" sz="2000" i="1" dirty="0"/>
              <a:t> </a:t>
            </a:r>
          </a:p>
          <a:p>
            <a:pPr marL="1389063" lvl="4" indent="-469900">
              <a:buSzPct val="70000"/>
            </a:pP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|</a:t>
            </a:r>
            <a:r>
              <a:rPr lang="en-US" altLang="zh-TW" i="1" dirty="0"/>
              <a:t>A</a:t>
            </a:r>
            <a:r>
              <a:rPr lang="en-US" altLang="zh-TW" dirty="0"/>
              <a:t>) = 1/13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).</a:t>
            </a:r>
          </a:p>
          <a:p>
            <a:pPr marL="1389063" lvl="4" indent="-469900">
              <a:buSzPct val="70000"/>
            </a:pP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∩</a:t>
            </a:r>
            <a:r>
              <a:rPr lang="en-US" altLang="zh-TW" i="1" dirty="0"/>
              <a:t>B</a:t>
            </a:r>
            <a:r>
              <a:rPr lang="en-US" altLang="zh-TW" dirty="0"/>
              <a:t>) = 1/52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&gt;&gt; </a:t>
            </a:r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獨立情況下成立</a:t>
            </a: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00694" y="271462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A∩B</a:t>
            </a:r>
            <a:r>
              <a:rPr lang="en-US" altLang="zh-TW" sz="2000" dirty="0"/>
              <a:t>) =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dirty="0"/>
              <a:t>)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B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cxnSp>
        <p:nvCxnSpPr>
          <p:cNvPr id="6" name="直線單箭頭接點 5"/>
          <p:cNvCxnSpPr>
            <a:endCxn id="5" idx="1"/>
          </p:cNvCxnSpPr>
          <p:nvPr/>
        </p:nvCxnSpPr>
        <p:spPr>
          <a:xfrm flipV="1">
            <a:off x="4000496" y="2914675"/>
            <a:ext cx="1500198" cy="3000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Review of Basic Probability Theory (6/12)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i="1" dirty="0">
                <a:solidFill>
                  <a:srgbClr val="C00000"/>
                </a:solidFill>
              </a:rPr>
              <a:t>Chain rule</a:t>
            </a:r>
            <a:r>
              <a:rPr lang="en-US" altLang="zh-TW" sz="2000" dirty="0"/>
              <a:t>: </a:t>
            </a:r>
          </a:p>
          <a:p>
            <a:pPr>
              <a:buNone/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dirty="0"/>
              <a:t>, </a:t>
            </a:r>
            <a:r>
              <a:rPr lang="en-US" altLang="zh-TW" sz="2000" i="1" dirty="0"/>
              <a:t>B</a:t>
            </a:r>
            <a:r>
              <a:rPr lang="en-US" altLang="zh-TW" sz="2000" dirty="0"/>
              <a:t>) 	=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dirty="0"/>
              <a:t>∩</a:t>
            </a:r>
            <a:r>
              <a:rPr lang="en-US" altLang="zh-TW" sz="2000" i="1" dirty="0"/>
              <a:t>B</a:t>
            </a:r>
            <a:r>
              <a:rPr lang="en-US" altLang="zh-TW" sz="2000" dirty="0"/>
              <a:t>) </a:t>
            </a:r>
          </a:p>
          <a:p>
            <a:pPr>
              <a:buNone/>
            </a:pPr>
            <a:r>
              <a:rPr lang="en-US" altLang="zh-TW" sz="2000" dirty="0"/>
              <a:t>			=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dirty="0"/>
              <a:t>)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B</a:t>
            </a:r>
            <a:r>
              <a:rPr lang="en-US" altLang="zh-TW" sz="2000" dirty="0"/>
              <a:t>|</a:t>
            </a:r>
            <a:r>
              <a:rPr lang="en-US" altLang="zh-TW" sz="2000" i="1" dirty="0"/>
              <a:t>A</a:t>
            </a:r>
            <a:r>
              <a:rPr lang="en-US" altLang="zh-TW" sz="2000" dirty="0"/>
              <a:t>)</a:t>
            </a:r>
          </a:p>
          <a:p>
            <a:pPr>
              <a:buNone/>
            </a:pPr>
            <a:r>
              <a:rPr lang="en-US" altLang="zh-TW" sz="2000" dirty="0"/>
              <a:t>			=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B</a:t>
            </a:r>
            <a:r>
              <a:rPr lang="en-US" altLang="zh-TW" sz="2000" dirty="0"/>
              <a:t>)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A|B</a:t>
            </a:r>
            <a:r>
              <a:rPr lang="en-US" altLang="zh-TW" sz="2000" dirty="0"/>
              <a:t>)</a:t>
            </a:r>
          </a:p>
          <a:p>
            <a:pPr>
              <a:buNone/>
            </a:pPr>
            <a:endParaRPr lang="en-US" altLang="zh-TW" sz="800" dirty="0"/>
          </a:p>
          <a:p>
            <a:pPr>
              <a:buNone/>
            </a:pPr>
            <a:r>
              <a:rPr lang="en-US" altLang="zh-TW" sz="2000" dirty="0"/>
              <a:t>		That is, the probability of a joint event equals </a:t>
            </a:r>
            <a:r>
              <a:rPr lang="en-US" altLang="zh-TW" sz="2000" u="sng" dirty="0"/>
              <a:t>the probability of </a:t>
            </a:r>
            <a:r>
              <a:rPr lang="en-US" altLang="zh-TW" sz="2000" dirty="0"/>
              <a:t>	</a:t>
            </a:r>
            <a:r>
              <a:rPr lang="en-US" altLang="zh-TW" sz="2000" u="sng" dirty="0"/>
              <a:t>one of the events</a:t>
            </a:r>
            <a:r>
              <a:rPr lang="en-US" altLang="zh-TW" sz="2000" dirty="0"/>
              <a:t> multiplied by </a:t>
            </a:r>
            <a:r>
              <a:rPr lang="en-US" altLang="zh-TW" sz="2000" u="sng" dirty="0"/>
              <a:t>the probability of the other event </a:t>
            </a:r>
            <a:r>
              <a:rPr lang="en-US" altLang="zh-TW" sz="2000" dirty="0"/>
              <a:t>	</a:t>
            </a:r>
            <a:r>
              <a:rPr lang="en-US" altLang="zh-TW" sz="2000" u="sng" dirty="0"/>
              <a:t>conditioned on knowing the first event happened</a:t>
            </a:r>
            <a:r>
              <a:rPr lang="en-US" altLang="zh-TW" sz="2000" dirty="0"/>
              <a:t>.</a:t>
            </a:r>
          </a:p>
          <a:p>
            <a:endParaRPr lang="en-US" altLang="zh-TW" sz="1000" dirty="0"/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Generalized chain rule</a:t>
            </a:r>
            <a:r>
              <a:rPr lang="en-US" altLang="zh-TW" sz="2000" dirty="0"/>
              <a:t>: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dirty="0"/>
              <a:t>, </a:t>
            </a:r>
            <a:r>
              <a:rPr lang="en-US" altLang="zh-TW" sz="2000" i="1" dirty="0"/>
              <a:t>B</a:t>
            </a:r>
            <a:r>
              <a:rPr lang="en-US" altLang="zh-TW" sz="2000" dirty="0"/>
              <a:t>, </a:t>
            </a:r>
            <a:r>
              <a:rPr lang="en-US" altLang="zh-TW" sz="2000" i="1" dirty="0"/>
              <a:t>C, …</a:t>
            </a:r>
            <a:r>
              <a:rPr lang="en-US" altLang="zh-TW" sz="2000" dirty="0"/>
              <a:t>) =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A</a:t>
            </a:r>
            <a:r>
              <a:rPr lang="en-US" altLang="zh-TW" sz="2000" dirty="0"/>
              <a:t>)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B</a:t>
            </a:r>
            <a:r>
              <a:rPr lang="en-US" altLang="zh-TW" sz="2000" dirty="0"/>
              <a:t>|</a:t>
            </a:r>
            <a:r>
              <a:rPr lang="en-US" altLang="zh-TW" sz="2000" i="1" dirty="0"/>
              <a:t>A</a:t>
            </a:r>
            <a:r>
              <a:rPr lang="en-US" altLang="zh-TW" sz="2000" dirty="0"/>
              <a:t>)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C</a:t>
            </a:r>
            <a:r>
              <a:rPr lang="en-US" altLang="zh-TW" sz="2000" dirty="0"/>
              <a:t>|</a:t>
            </a:r>
            <a:r>
              <a:rPr lang="en-US" altLang="zh-TW" sz="2000" i="1" dirty="0"/>
              <a:t>A</a:t>
            </a:r>
            <a:r>
              <a:rPr lang="en-US" altLang="zh-TW" sz="2000" dirty="0"/>
              <a:t>, </a:t>
            </a:r>
            <a:r>
              <a:rPr lang="en-US" altLang="zh-TW" sz="2000" i="1" dirty="0"/>
              <a:t>B</a:t>
            </a:r>
            <a:r>
              <a:rPr lang="en-US" altLang="zh-TW" sz="2000" dirty="0"/>
              <a:t>) …</a:t>
            </a:r>
          </a:p>
          <a:p>
            <a:pPr lvl="1"/>
            <a:r>
              <a:rPr lang="en-US" altLang="zh-TW" sz="1800" dirty="0"/>
              <a:t>Language model </a:t>
            </a:r>
            <a:r>
              <a:rPr lang="en-US" altLang="zh-TW" sz="1400" dirty="0"/>
              <a:t>(chapter 12)</a:t>
            </a:r>
            <a:r>
              <a:rPr lang="en-US" altLang="zh-TW" sz="1800" dirty="0"/>
              <a:t>:  </a:t>
            </a:r>
          </a:p>
          <a:p>
            <a:pPr lvl="1">
              <a:buNone/>
            </a:pPr>
            <a:r>
              <a:rPr lang="en-US" altLang="zh-TW" sz="1800" dirty="0"/>
              <a:t>		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I</a:t>
            </a:r>
            <a:r>
              <a:rPr lang="en-US" altLang="zh-TW" sz="1800" dirty="0"/>
              <a:t> </a:t>
            </a:r>
            <a:r>
              <a:rPr lang="en-US" altLang="zh-TW" sz="1800" i="1" dirty="0"/>
              <a:t>love this game</a:t>
            </a:r>
            <a:r>
              <a:rPr lang="en-US" altLang="zh-TW" sz="1800" dirty="0"/>
              <a:t>) =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I</a:t>
            </a:r>
            <a:r>
              <a:rPr lang="en-US" altLang="zh-TW" sz="1800" dirty="0"/>
              <a:t>)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 err="1"/>
              <a:t>love</a:t>
            </a:r>
            <a:r>
              <a:rPr lang="en-US" altLang="zh-TW" sz="1800" dirty="0" err="1"/>
              <a:t>|</a:t>
            </a:r>
            <a:r>
              <a:rPr lang="en-US" altLang="zh-TW" sz="1800" i="1" dirty="0" err="1"/>
              <a:t>I</a:t>
            </a:r>
            <a:r>
              <a:rPr lang="en-US" altLang="zh-TW" sz="1800" dirty="0"/>
              <a:t>)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 err="1"/>
              <a:t>this</a:t>
            </a:r>
            <a:r>
              <a:rPr lang="en-US" altLang="zh-TW" sz="1800" dirty="0" err="1"/>
              <a:t>|</a:t>
            </a:r>
            <a:r>
              <a:rPr lang="en-US" altLang="zh-TW" sz="1800" i="1" dirty="0" err="1"/>
              <a:t>I</a:t>
            </a:r>
            <a:r>
              <a:rPr lang="en-US" altLang="zh-TW" sz="1800" i="1" dirty="0"/>
              <a:t> love</a:t>
            </a:r>
            <a:r>
              <a:rPr lang="en-US" altLang="zh-TW" sz="1800" dirty="0"/>
              <a:t>) 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 err="1"/>
              <a:t>game</a:t>
            </a:r>
            <a:r>
              <a:rPr lang="en-US" altLang="zh-TW" sz="1800" dirty="0" err="1"/>
              <a:t>|</a:t>
            </a:r>
            <a:r>
              <a:rPr lang="en-US" altLang="zh-TW" sz="1800" i="1" dirty="0" err="1"/>
              <a:t>I</a:t>
            </a:r>
            <a:r>
              <a:rPr lang="en-US" altLang="zh-TW" sz="1800" i="1" dirty="0"/>
              <a:t> love this</a:t>
            </a:r>
            <a:r>
              <a:rPr lang="en-US" altLang="zh-TW" sz="1800" dirty="0"/>
              <a:t>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</Template>
  <TotalTime>3414</TotalTime>
  <Words>3614</Words>
  <Application>Microsoft Macintosh PowerPoint</Application>
  <PresentationFormat>如螢幕大小 (4:3)</PresentationFormat>
  <Paragraphs>795</Paragraphs>
  <Slides>47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新細明體</vt:lpstr>
      <vt:lpstr>Kaiti SC</vt:lpstr>
      <vt:lpstr>宋体</vt:lpstr>
      <vt:lpstr>Arial</vt:lpstr>
      <vt:lpstr>Calibri</vt:lpstr>
      <vt:lpstr>Microsoft Yi Baiti</vt:lpstr>
      <vt:lpstr>Times New Roman</vt:lpstr>
      <vt:lpstr>Wingdings</vt:lpstr>
      <vt:lpstr>佈景主題</vt:lpstr>
      <vt:lpstr>Equation</vt:lpstr>
      <vt:lpstr>Probabilistic Information Retrieval</vt:lpstr>
      <vt:lpstr>Preface (1/2)</vt:lpstr>
      <vt:lpstr>Preface (2/2)</vt:lpstr>
      <vt:lpstr>Review of Basic Probability Theory (1/12)</vt:lpstr>
      <vt:lpstr>Review of Basic Probability Theory (2/12)</vt:lpstr>
      <vt:lpstr>Review of Basic Probability Theory (3/12)</vt:lpstr>
      <vt:lpstr>Review of Basic Probability Theory (4/12)</vt:lpstr>
      <vt:lpstr>Review of Basic Probability Theory (5/12)</vt:lpstr>
      <vt:lpstr>Review of Basic Probability Theory (6/12)</vt:lpstr>
      <vt:lpstr>Review of Basic Probability Theory (7/12)</vt:lpstr>
      <vt:lpstr>Review of Basic Probability Theory (8/12)</vt:lpstr>
      <vt:lpstr>Review of Basic Probability Theory (9/12)</vt:lpstr>
      <vt:lpstr>Review of Basic Probability Theory (10/12)</vt:lpstr>
      <vt:lpstr>Review of Basic Probability Theory (11/12)</vt:lpstr>
      <vt:lpstr>Review of Basic Probability Theory (12/12)</vt:lpstr>
      <vt:lpstr>The Probability Ranking Principle (1/2)</vt:lpstr>
      <vt:lpstr>The Probability Ranking Principle (2/2)</vt:lpstr>
      <vt:lpstr>The Binary Independence Model (1/22)</vt:lpstr>
      <vt:lpstr>The Binary Independence Model (2/22)</vt:lpstr>
      <vt:lpstr>The Binary Independence Model (3/22)</vt:lpstr>
      <vt:lpstr>The Binary Independence Model (4/22)</vt:lpstr>
      <vt:lpstr>The Binary Independence Model (5/22)</vt:lpstr>
      <vt:lpstr>The Binary Independence Model (6/22)</vt:lpstr>
      <vt:lpstr>The Binary Independence Model (7/22)</vt:lpstr>
      <vt:lpstr>The Binary Independence Model (8/22)</vt:lpstr>
      <vt:lpstr>The Binary Independence Model (9/22)</vt:lpstr>
      <vt:lpstr>The Binary Independence Model (10/22)</vt:lpstr>
      <vt:lpstr>The Binary Independence Model (11/22)</vt:lpstr>
      <vt:lpstr>The Binary Independence Model (12/22)</vt:lpstr>
      <vt:lpstr>The Binary Independence Model (13/22)</vt:lpstr>
      <vt:lpstr>The Binary Independence Model (14/22)</vt:lpstr>
      <vt:lpstr>The Binary Independence Model (15/22)</vt:lpstr>
      <vt:lpstr>The Binary Independence Model (16/22) – An Example</vt:lpstr>
      <vt:lpstr>The Binary Independence Model (17/22)</vt:lpstr>
      <vt:lpstr>The Binary Independence Model (18/22)</vt:lpstr>
      <vt:lpstr>The Binary Independence Model (19/22)</vt:lpstr>
      <vt:lpstr>The Binary Independence Model (20/22)</vt:lpstr>
      <vt:lpstr>The Binary Independence Model (21/22)</vt:lpstr>
      <vt:lpstr>The Binary Independence Model (22/22)</vt:lpstr>
      <vt:lpstr>Okapi BM25 (1/8)</vt:lpstr>
      <vt:lpstr>Okapi BM25 (2/8)</vt:lpstr>
      <vt:lpstr>Okapi BM25 (3/8)</vt:lpstr>
      <vt:lpstr>Okapi BM25 (4/8)</vt:lpstr>
      <vt:lpstr>Okapi BM25 (5/8)</vt:lpstr>
      <vt:lpstr>Okapi BM25 (6/8)</vt:lpstr>
      <vt:lpstr>Okapi BM25 (7/8)</vt:lpstr>
      <vt:lpstr>Okapi BM25 (8/8)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Information Retrieval</dc:title>
  <dc:creator>paton</dc:creator>
  <cp:lastModifiedBy>Microsoft Office 使用者</cp:lastModifiedBy>
  <cp:revision>874</cp:revision>
  <dcterms:created xsi:type="dcterms:W3CDTF">2008-08-13T07:29:09Z</dcterms:created>
  <dcterms:modified xsi:type="dcterms:W3CDTF">2019-10-08T04:04:08Z</dcterms:modified>
</cp:coreProperties>
</file>