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69" r:id="rId5"/>
    <p:sldId id="262" r:id="rId6"/>
    <p:sldId id="274" r:id="rId7"/>
    <p:sldId id="271" r:id="rId8"/>
    <p:sldId id="272" r:id="rId9"/>
    <p:sldId id="275" r:id="rId10"/>
    <p:sldId id="276" r:id="rId11"/>
    <p:sldId id="278" r:id="rId12"/>
    <p:sldId id="279" r:id="rId13"/>
    <p:sldId id="281" r:id="rId14"/>
    <p:sldId id="280" r:id="rId15"/>
    <p:sldId id="277" r:id="rId16"/>
    <p:sldId id="282" r:id="rId17"/>
    <p:sldId id="283" r:id="rId18"/>
    <p:sldId id="284" r:id="rId19"/>
    <p:sldId id="285" r:id="rId20"/>
    <p:sldId id="286" r:id="rId21"/>
    <p:sldId id="287" r:id="rId22"/>
    <p:sldId id="295" r:id="rId23"/>
    <p:sldId id="296" r:id="rId24"/>
    <p:sldId id="297" r:id="rId25"/>
    <p:sldId id="298" r:id="rId26"/>
    <p:sldId id="299" r:id="rId27"/>
    <p:sldId id="263" r:id="rId28"/>
    <p:sldId id="259" r:id="rId29"/>
    <p:sldId id="260" r:id="rId30"/>
    <p:sldId id="261" r:id="rId31"/>
    <p:sldId id="264" r:id="rId32"/>
    <p:sldId id="265" r:id="rId33"/>
    <p:sldId id="266" r:id="rId34"/>
    <p:sldId id="267" r:id="rId35"/>
    <p:sldId id="268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9144000" cy="6858000" type="screen4x3"/>
  <p:notesSz cx="6883400" cy="9906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90" autoAdjust="0"/>
    <p:restoredTop sz="77623" autoAdjust="0"/>
  </p:normalViewPr>
  <p:slideViewPr>
    <p:cSldViewPr>
      <p:cViewPr varScale="1">
        <p:scale>
          <a:sx n="85" d="100"/>
          <a:sy n="85" d="100"/>
        </p:scale>
        <p:origin x="21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98900" y="0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CDA94-5151-4D9B-A168-FCF165353FC0}" type="datetimeFigureOut">
              <a:rPr lang="zh-TW" altLang="en-US" smtClean="0"/>
              <a:pPr/>
              <a:t>2019/10/15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98900" y="9409113"/>
            <a:ext cx="29829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797B5-A844-4FED-BBF7-DADE7E6D92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126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99000" y="0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C84703E6-6635-43E8-89A1-9DECA9080C12}" type="datetimeFigureOut">
              <a:rPr lang="zh-TW" altLang="en-US" smtClean="0"/>
              <a:pPr/>
              <a:t>2019/10/15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39" tIns="47969" rIns="95939" bIns="47969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8340" y="4705350"/>
            <a:ext cx="5506720" cy="4457700"/>
          </a:xfrm>
          <a:prstGeom prst="rect">
            <a:avLst/>
          </a:prstGeom>
        </p:spPr>
        <p:txBody>
          <a:bodyPr vert="horz" lIns="95939" tIns="47969" rIns="95939" bIns="47969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99000" y="9408981"/>
            <a:ext cx="2982807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72857A0E-166B-437A-88B5-1A05CF0BC0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302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57A0E-166B-437A-88B5-1A05CF0BC033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698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57A0E-166B-437A-88B5-1A05CF0BC033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436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59388"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57A0E-166B-437A-88B5-1A05CF0BC033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507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 6.2x10</a:t>
            </a:r>
            <a:r>
              <a:rPr lang="en-US" altLang="zh-TW" baseline="30000" dirty="0"/>
              <a:t>-12  </a:t>
            </a:r>
          </a:p>
          <a:p>
            <a:r>
              <a:rPr kumimoji="1" lang="zh-TW" altLang="en-US" dirty="0"/>
              <a:t>趨近於</a:t>
            </a:r>
            <a:r>
              <a:rPr kumimoji="1" lang="en-US" altLang="zh-TW" dirty="0"/>
              <a:t>0</a:t>
            </a:r>
            <a:r>
              <a:rPr kumimoji="1" lang="zh-TW" altLang="en-US" dirty="0"/>
              <a:t>，但不是</a:t>
            </a:r>
            <a:r>
              <a:rPr kumimoji="1" lang="en-US" altLang="zh-TW" dirty="0"/>
              <a:t>0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57A0E-166B-437A-88B5-1A05CF0BC033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482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57A0E-166B-437A-88B5-1A05CF0BC033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054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期望值會差很多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57A0E-166B-437A-88B5-1A05CF0BC033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889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實際</a:t>
            </a:r>
            <a:r>
              <a:rPr kumimoji="1" lang="en-US" altLang="zh-TW" dirty="0"/>
              <a:t>+</a:t>
            </a:r>
            <a:r>
              <a:rPr kumimoji="1" lang="zh-CN" altLang="en-US" dirty="0"/>
              <a:t>灌票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57A0E-166B-437A-88B5-1A05CF0BC033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87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57A0E-166B-437A-88B5-1A05CF0BC033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703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跟下一層的人借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57A0E-166B-437A-88B5-1A05CF0BC033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724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57A0E-166B-437A-88B5-1A05CF0BC033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188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/>
              <a:t>失真率不大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57A0E-166B-437A-88B5-1A05CF0BC033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26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0" lang="zh-TW" altLang="zh-TW" sz="2400">
              <a:latin typeface="Arial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fld id="{0DB05152-B7CD-4AF1-A1EC-6ABD4E4DBC4F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kumimoji="0" lang="zh-TW" altLang="zh-TW" sz="2400">
                <a:latin typeface="Arial" charset="0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zh-TW" sz="2400">
                <a:latin typeface="Arial" charset="0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kumimoji="0" lang="zh-TW" altLang="zh-TW" sz="2400">
                <a:latin typeface="Arial" charset="0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zh-TW" sz="2400">
                <a:latin typeface="Arial" charset="0"/>
              </a:endParaRPr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zh-TW" sz="2400">
                <a:latin typeface="Arial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170A9-2847-4C0F-A495-D6D6D5DA7DA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E41A1-26B9-4D5C-9942-2DAB1393DB0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EEC880-3CAC-4672-A7C4-A14AA63D48E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D4D539-9A09-4B31-8E54-171F699B33F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AEB554-A44C-41F6-9CF3-C1D317D6196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3C6D5-A6CD-4645-B164-6B8C9DAD97D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4489A4-0CC2-4149-ABB4-0A042911C4F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1C27B-B75F-41A1-8E1A-A2C422FD0BE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35D5D8-71A7-46CC-9FA0-2FC8C5CC77E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F8B99-CC2E-4D7D-B084-9A1B2CCFF54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+mn-lt"/>
              </a:defRPr>
            </a:lvl1pPr>
          </a:lstStyle>
          <a:p>
            <a:fld id="{BECDAD1D-1761-4974-8884-55414238B2BC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4103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41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zh-TW" sz="2400">
                <a:latin typeface="Arial" charset="0"/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zh-TW" sz="2400">
                <a:latin typeface="Arial" charset="0"/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zh-TW" sz="2400">
                <a:latin typeface="Arial" charset="0"/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0" lang="zh-TW" altLang="zh-TW" sz="2400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>
          <a:solidFill>
            <a:schemeClr val="tx1"/>
          </a:solidFill>
          <a:latin typeface="+mn-lt"/>
          <a:ea typeface="+mn-ea"/>
        </a:defRPr>
      </a:lvl3pPr>
      <a:lvl4pPr marL="1827213" indent="-4381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4pPr>
      <a:lvl5pPr marL="22971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>
          <a:solidFill>
            <a:schemeClr val="tx1"/>
          </a:solidFill>
          <a:latin typeface="+mn-lt"/>
          <a:ea typeface="+mn-ea"/>
        </a:defRPr>
      </a:lvl5pPr>
      <a:lvl6pPr marL="27543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>
          <a:solidFill>
            <a:schemeClr val="tx1"/>
          </a:solidFill>
          <a:latin typeface="+mn-lt"/>
          <a:ea typeface="+mn-ea"/>
        </a:defRPr>
      </a:lvl6pPr>
      <a:lvl7pPr marL="32115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>
          <a:solidFill>
            <a:schemeClr val="tx1"/>
          </a:solidFill>
          <a:latin typeface="+mn-lt"/>
          <a:ea typeface="+mn-ea"/>
        </a:defRPr>
      </a:lvl7pPr>
      <a:lvl8pPr marL="36687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>
          <a:solidFill>
            <a:schemeClr val="tx1"/>
          </a:solidFill>
          <a:latin typeface="+mn-lt"/>
          <a:ea typeface="+mn-ea"/>
        </a:defRPr>
      </a:lvl8pPr>
      <a:lvl9pPr marL="41259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Language Models for Information Retrieval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Chien</a:t>
            </a:r>
            <a:r>
              <a:rPr lang="en-US" altLang="zh-TW" dirty="0"/>
              <a:t> Chin Chen</a:t>
            </a:r>
          </a:p>
          <a:p>
            <a:pPr algn="ctr"/>
            <a:endParaRPr lang="en-US" altLang="zh-TW" sz="1200" dirty="0"/>
          </a:p>
          <a:p>
            <a:pPr algn="ctr"/>
            <a:r>
              <a:rPr lang="en-US" altLang="zh-TW" dirty="0"/>
              <a:t>Department of Information Management</a:t>
            </a:r>
          </a:p>
          <a:p>
            <a:pPr algn="ctr"/>
            <a:r>
              <a:rPr lang="en-US" altLang="zh-TW" dirty="0"/>
              <a:t>National Taiwan University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743245" y="6068817"/>
            <a:ext cx="5257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i="1" dirty="0"/>
              <a:t>Reference: Christopher D. Manning &amp; </a:t>
            </a:r>
            <a:r>
              <a:rPr lang="en-US" altLang="zh-TW" sz="1400" i="1" dirty="0" err="1"/>
              <a:t>Hinrich</a:t>
            </a:r>
            <a:r>
              <a:rPr lang="en-US" altLang="zh-TW" sz="1400" i="1" dirty="0"/>
              <a:t> </a:t>
            </a:r>
            <a:r>
              <a:rPr lang="en-US" altLang="zh-TW" sz="1400" i="1" dirty="0" err="1"/>
              <a:t>Schutze</a:t>
            </a:r>
            <a:r>
              <a:rPr lang="en-US" altLang="zh-TW" sz="1400" i="1" dirty="0"/>
              <a:t>, </a:t>
            </a:r>
          </a:p>
          <a:p>
            <a:pPr algn="r"/>
            <a:r>
              <a:rPr lang="en-US" altLang="zh-TW" sz="1400" i="1" dirty="0"/>
              <a:t>“Foundations of Statistical Natural Language Processing,” Chapter 6</a:t>
            </a:r>
            <a:endParaRPr lang="zh-TW" altLang="en-US" sz="1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Language Modeling (7/11)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this training corpus …</a:t>
            </a:r>
          </a:p>
          <a:p>
            <a:pPr lvl="1"/>
            <a:r>
              <a:rPr lang="en-US" altLang="zh-TW" dirty="0"/>
              <a:t>We found 10 training instances of the words </a:t>
            </a:r>
            <a:r>
              <a:rPr lang="en-US" altLang="zh-TW" i="1" dirty="0"/>
              <a:t>comes across</a:t>
            </a:r>
            <a:r>
              <a:rPr lang="en-US" altLang="zh-TW" dirty="0"/>
              <a:t>, </a:t>
            </a:r>
          </a:p>
          <a:p>
            <a:pPr lvl="1"/>
            <a:r>
              <a:rPr lang="en-US" altLang="zh-TW" dirty="0"/>
              <a:t>And of those, 8 times they were followed by </a:t>
            </a:r>
            <a:r>
              <a:rPr lang="en-US" altLang="zh-TW" i="1" dirty="0"/>
              <a:t>as</a:t>
            </a:r>
            <a:r>
              <a:rPr lang="en-US" altLang="zh-TW" dirty="0"/>
              <a:t>, </a:t>
            </a:r>
          </a:p>
          <a:p>
            <a:pPr lvl="1"/>
            <a:r>
              <a:rPr lang="en-US" altLang="zh-TW" dirty="0"/>
              <a:t>Once by </a:t>
            </a:r>
            <a:r>
              <a:rPr lang="en-US" altLang="zh-TW" i="1" dirty="0"/>
              <a:t>more</a:t>
            </a:r>
            <a:r>
              <a:rPr lang="en-US" altLang="zh-TW" dirty="0"/>
              <a:t>,</a:t>
            </a:r>
          </a:p>
          <a:p>
            <a:pPr lvl="1"/>
            <a:r>
              <a:rPr lang="en-US" altLang="zh-TW" dirty="0"/>
              <a:t>Once by </a:t>
            </a:r>
            <a:r>
              <a:rPr lang="en-US" altLang="zh-TW" i="1" dirty="0"/>
              <a:t>a</a:t>
            </a:r>
            <a:r>
              <a:rPr lang="en-US" altLang="zh-TW" dirty="0"/>
              <a:t>.</a:t>
            </a:r>
          </a:p>
          <a:p>
            <a:pPr lvl="1"/>
            <a:endParaRPr lang="en-US" altLang="zh-TW" sz="1000" dirty="0"/>
          </a:p>
          <a:p>
            <a:r>
              <a:rPr lang="en-US" altLang="zh-TW" dirty="0"/>
              <a:t>Then …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10</a:t>
            </a:fld>
            <a:endParaRPr lang="en-US" altLang="zh-TW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2214546" y="3929067"/>
          <a:ext cx="3820175" cy="2790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Equation" r:id="rId3" imgW="2120760" imgH="1549080" progId="Equation.3">
                  <p:embed/>
                </p:oleObj>
              </mc:Choice>
              <mc:Fallback>
                <p:oleObj name="Equation" r:id="rId3" imgW="2120760" imgH="1549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3929067"/>
                        <a:ext cx="3820175" cy="27907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718795" y="6000768"/>
            <a:ext cx="171072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for </a:t>
            </a:r>
            <a:r>
              <a:rPr lang="en-US" altLang="zh-TW" i="1" dirty="0"/>
              <a:t>x</a:t>
            </a:r>
            <a:r>
              <a:rPr lang="en-US" altLang="zh-TW" dirty="0"/>
              <a:t> not among </a:t>
            </a:r>
          </a:p>
          <a:p>
            <a:r>
              <a:rPr lang="en-US" altLang="zh-TW" dirty="0"/>
              <a:t>the above words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6" idx="1"/>
          </p:cNvCxnSpPr>
          <p:nvPr/>
        </p:nvCxnSpPr>
        <p:spPr>
          <a:xfrm rot="10800000" flipV="1">
            <a:off x="5429257" y="6323934"/>
            <a:ext cx="289539" cy="10546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Language Modeling (8/11)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Relative frequency is also called the </a:t>
            </a:r>
            <a:r>
              <a:rPr lang="en-US" altLang="zh-TW" sz="2000" b="1" i="1" dirty="0">
                <a:solidFill>
                  <a:srgbClr val="C00000"/>
                </a:solidFill>
              </a:rPr>
              <a:t>maximum likelihood estimate</a:t>
            </a:r>
            <a:r>
              <a:rPr lang="en-US" altLang="zh-TW" sz="2000" dirty="0"/>
              <a:t> </a:t>
            </a:r>
            <a:r>
              <a:rPr lang="en-US" altLang="zh-TW" sz="1600" dirty="0"/>
              <a:t>(MLE)</a:t>
            </a:r>
            <a:r>
              <a:rPr lang="en-US" altLang="zh-TW" sz="2000" dirty="0"/>
              <a:t>. </a:t>
            </a:r>
          </a:p>
          <a:p>
            <a:pPr lvl="1"/>
            <a:r>
              <a:rPr lang="en-US" altLang="zh-TW" sz="1800" dirty="0"/>
              <a:t>It does not waste any probability mass on events that are not in the training corpus.</a:t>
            </a:r>
          </a:p>
          <a:p>
            <a:pPr lvl="1"/>
            <a:r>
              <a:rPr lang="en-US" altLang="zh-TW" sz="1800" dirty="0"/>
              <a:t>It makes the probability of observed events as high as it can.</a:t>
            </a:r>
          </a:p>
          <a:p>
            <a:pPr lvl="1"/>
            <a:endParaRPr lang="en-US" altLang="zh-TW" sz="1000" dirty="0"/>
          </a:p>
          <a:p>
            <a:r>
              <a:rPr lang="en-US" altLang="zh-TW" sz="2000" dirty="0"/>
              <a:t>MLE is in general</a:t>
            </a:r>
            <a:r>
              <a:rPr lang="en-US" altLang="zh-TW" sz="2000" b="1" dirty="0">
                <a:solidFill>
                  <a:srgbClr val="FF0000"/>
                </a:solidFill>
              </a:rPr>
              <a:t> unsuitable </a:t>
            </a:r>
            <a:r>
              <a:rPr lang="en-US" altLang="zh-TW" sz="2000" dirty="0"/>
              <a:t>for statistical inference in NLP.</a:t>
            </a:r>
          </a:p>
          <a:p>
            <a:pPr lvl="1"/>
            <a:r>
              <a:rPr lang="en-US" altLang="zh-TW" sz="1800" b="1" u="sng" dirty="0"/>
              <a:t>The sparseness of data </a:t>
            </a:r>
            <a:r>
              <a:rPr lang="en-US" altLang="zh-TW" sz="1800" dirty="0"/>
              <a:t>would cause a zero probability of uncommon events.</a:t>
            </a:r>
          </a:p>
          <a:p>
            <a:pPr lvl="1"/>
            <a:r>
              <a:rPr lang="en-US" altLang="zh-TW" sz="1800" dirty="0"/>
              <a:t>Then, the probability of a long string is generally zero because of </a:t>
            </a:r>
            <a:r>
              <a:rPr lang="en-US" altLang="zh-TW" sz="1800" u="sng" dirty="0"/>
              <a:t>zero propagation</a:t>
            </a:r>
            <a:r>
              <a:rPr lang="en-US" altLang="zh-TW" sz="1800" dirty="0"/>
              <a:t>.</a:t>
            </a:r>
          </a:p>
          <a:p>
            <a:pPr lvl="1"/>
            <a:r>
              <a:rPr lang="en-US" altLang="zh-TW" sz="1800" i="1" dirty="0"/>
              <a:t>P</a:t>
            </a:r>
            <a:r>
              <a:rPr lang="en-US" altLang="zh-TW" sz="1800" dirty="0"/>
              <a:t>(</a:t>
            </a:r>
            <a:r>
              <a:rPr lang="en-US" altLang="zh-TW" sz="1800" i="1" dirty="0"/>
              <a:t>w</a:t>
            </a:r>
            <a:r>
              <a:rPr lang="en-US" altLang="zh-TW" sz="1800" i="1" baseline="-25000" dirty="0"/>
              <a:t>1</a:t>
            </a:r>
            <a:r>
              <a:rPr lang="en-US" altLang="zh-TW" sz="1800" i="1" dirty="0"/>
              <a:t>w</a:t>
            </a:r>
            <a:r>
              <a:rPr lang="en-US" altLang="zh-TW" sz="1800" i="1" baseline="-25000" dirty="0"/>
              <a:t>2</a:t>
            </a:r>
            <a:r>
              <a:rPr lang="en-US" altLang="zh-TW" sz="1800" i="1" dirty="0"/>
              <a:t>w</a:t>
            </a:r>
            <a:r>
              <a:rPr lang="en-US" altLang="zh-TW" sz="1800" i="1" baseline="-25000" dirty="0"/>
              <a:t>3</a:t>
            </a:r>
            <a:r>
              <a:rPr lang="en-US" altLang="zh-TW" sz="1800" i="1" dirty="0"/>
              <a:t>w</a:t>
            </a:r>
            <a:r>
              <a:rPr lang="en-US" altLang="zh-TW" sz="1800" i="1" baseline="-25000" dirty="0"/>
              <a:t>4</a:t>
            </a:r>
            <a:r>
              <a:rPr lang="en-US" altLang="zh-TW" sz="1800" dirty="0"/>
              <a:t>) = </a:t>
            </a:r>
          </a:p>
          <a:p>
            <a:pPr lvl="1">
              <a:buNone/>
            </a:pPr>
            <a:r>
              <a:rPr lang="en-US" altLang="zh-TW" sz="1800" i="1" dirty="0"/>
              <a:t>	P</a:t>
            </a:r>
            <a:r>
              <a:rPr lang="en-US" altLang="zh-TW" sz="1800" dirty="0"/>
              <a:t>(</a:t>
            </a:r>
            <a:r>
              <a:rPr lang="en-US" altLang="zh-TW" sz="1800" i="1" dirty="0"/>
              <a:t>w</a:t>
            </a:r>
            <a:r>
              <a:rPr lang="en-US" altLang="zh-TW" sz="1800" i="1" baseline="-25000" dirty="0"/>
              <a:t>1</a:t>
            </a:r>
            <a:r>
              <a:rPr lang="en-US" altLang="zh-TW" sz="1800" i="1" dirty="0"/>
              <a:t>|dummy,dummy</a:t>
            </a:r>
            <a:r>
              <a:rPr lang="en-US" altLang="zh-TW" sz="1800" dirty="0"/>
              <a:t>)</a:t>
            </a:r>
            <a:r>
              <a:rPr lang="en-US" altLang="zh-TW" sz="1800" i="1" dirty="0"/>
              <a:t>P</a:t>
            </a:r>
            <a:r>
              <a:rPr lang="en-US" altLang="zh-TW" sz="1800" dirty="0"/>
              <a:t>(</a:t>
            </a:r>
            <a:r>
              <a:rPr lang="en-US" altLang="zh-TW" sz="1800" i="1" dirty="0"/>
              <a:t>w</a:t>
            </a:r>
            <a:r>
              <a:rPr lang="en-US" altLang="zh-TW" sz="1800" i="1" baseline="-25000" dirty="0"/>
              <a:t>2</a:t>
            </a:r>
            <a:r>
              <a:rPr lang="en-US" altLang="zh-TW" sz="1800" dirty="0"/>
              <a:t>|</a:t>
            </a:r>
            <a:r>
              <a:rPr lang="en-US" altLang="zh-TW" sz="1800" i="1" dirty="0"/>
              <a:t>dummy</a:t>
            </a:r>
            <a:r>
              <a:rPr lang="en-US" altLang="zh-TW" sz="1800" dirty="0"/>
              <a:t>,</a:t>
            </a:r>
            <a:r>
              <a:rPr lang="en-US" altLang="zh-TW" sz="1800" i="1" dirty="0"/>
              <a:t>w</a:t>
            </a:r>
            <a:r>
              <a:rPr lang="en-US" altLang="zh-TW" sz="1800" i="1" baseline="-25000" dirty="0"/>
              <a:t>1</a:t>
            </a:r>
            <a:r>
              <a:rPr lang="en-US" altLang="zh-TW" sz="1800" dirty="0"/>
              <a:t>)</a:t>
            </a:r>
            <a:r>
              <a:rPr lang="en-US" altLang="zh-TW" sz="1800" i="1" dirty="0"/>
              <a:t>P</a:t>
            </a:r>
            <a:r>
              <a:rPr lang="en-US" altLang="zh-TW" sz="1800" dirty="0"/>
              <a:t>(</a:t>
            </a:r>
            <a:r>
              <a:rPr lang="en-US" altLang="zh-TW" sz="1800" i="1" dirty="0"/>
              <a:t>w</a:t>
            </a:r>
            <a:r>
              <a:rPr lang="en-US" altLang="zh-TW" sz="1800" i="1" baseline="-25000" dirty="0"/>
              <a:t>3</a:t>
            </a:r>
            <a:r>
              <a:rPr lang="en-US" altLang="zh-TW" sz="1800" dirty="0"/>
              <a:t>|</a:t>
            </a:r>
            <a:r>
              <a:rPr lang="en-US" altLang="zh-TW" sz="1800" i="1" dirty="0"/>
              <a:t>w</a:t>
            </a:r>
            <a:r>
              <a:rPr lang="en-US" altLang="zh-TW" sz="1800" i="1" baseline="-25000" dirty="0"/>
              <a:t>1</a:t>
            </a:r>
            <a:r>
              <a:rPr lang="en-US" altLang="zh-TW" sz="1800" dirty="0"/>
              <a:t>,</a:t>
            </a:r>
            <a:r>
              <a:rPr lang="en-US" altLang="zh-TW" sz="1800" i="1" dirty="0"/>
              <a:t>w</a:t>
            </a:r>
            <a:r>
              <a:rPr lang="en-US" altLang="zh-TW" sz="1800" i="1" baseline="-25000" dirty="0"/>
              <a:t>2</a:t>
            </a:r>
            <a:r>
              <a:rPr lang="en-US" altLang="zh-TW" sz="1800" dirty="0"/>
              <a:t>)</a:t>
            </a:r>
            <a:r>
              <a:rPr lang="en-US" altLang="zh-TW" sz="1800" i="1" dirty="0"/>
              <a:t>P</a:t>
            </a:r>
            <a:r>
              <a:rPr lang="en-US" altLang="zh-TW" sz="1800" dirty="0"/>
              <a:t>(</a:t>
            </a:r>
            <a:r>
              <a:rPr lang="en-US" altLang="zh-TW" sz="1800" i="1" dirty="0"/>
              <a:t>w</a:t>
            </a:r>
            <a:r>
              <a:rPr lang="en-US" altLang="zh-TW" sz="1800" i="1" baseline="-25000" dirty="0"/>
              <a:t>4</a:t>
            </a:r>
            <a:r>
              <a:rPr lang="en-US" altLang="zh-TW" sz="1800" dirty="0"/>
              <a:t>|</a:t>
            </a:r>
            <a:r>
              <a:rPr lang="en-US" altLang="zh-TW" sz="1800" i="1" dirty="0"/>
              <a:t>w</a:t>
            </a:r>
            <a:r>
              <a:rPr lang="en-US" altLang="zh-TW" sz="1800" i="1" baseline="-25000" dirty="0"/>
              <a:t>2</a:t>
            </a:r>
            <a:r>
              <a:rPr lang="en-US" altLang="zh-TW" sz="1800" dirty="0"/>
              <a:t>,</a:t>
            </a:r>
            <a:r>
              <a:rPr lang="en-US" altLang="zh-TW" sz="1800" i="1" dirty="0"/>
              <a:t>w</a:t>
            </a:r>
            <a:r>
              <a:rPr lang="en-US" altLang="zh-TW" sz="1800" i="1" baseline="-25000" dirty="0"/>
              <a:t>3</a:t>
            </a:r>
            <a:r>
              <a:rPr lang="en-US" altLang="zh-TW" sz="1800" dirty="0"/>
              <a:t>)</a:t>
            </a: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11</a:t>
            </a:fld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1928794" y="6019404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0.8</a:t>
            </a:r>
            <a:endParaRPr lang="zh-TW" altLang="en-US" sz="1400" dirty="0"/>
          </a:p>
        </p:txBody>
      </p:sp>
      <p:cxnSp>
        <p:nvCxnSpPr>
          <p:cNvPr id="7" name="直線單箭頭接點 6"/>
          <p:cNvCxnSpPr>
            <a:stCxn id="5" idx="0"/>
          </p:cNvCxnSpPr>
          <p:nvPr/>
        </p:nvCxnSpPr>
        <p:spPr>
          <a:xfrm rot="5400000" flipH="1" flipV="1">
            <a:off x="2181956" y="5843939"/>
            <a:ext cx="142876" cy="20805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286116" y="6000766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0.75</a:t>
            </a:r>
            <a:endParaRPr lang="zh-TW" altLang="en-US" sz="1400" dirty="0"/>
          </a:p>
        </p:txBody>
      </p:sp>
      <p:cxnSp>
        <p:nvCxnSpPr>
          <p:cNvPr id="9" name="直線單箭頭接點 8"/>
          <p:cNvCxnSpPr>
            <a:stCxn id="8" idx="0"/>
          </p:cNvCxnSpPr>
          <p:nvPr/>
        </p:nvCxnSpPr>
        <p:spPr>
          <a:xfrm rot="5400000" flipH="1" flipV="1">
            <a:off x="3564927" y="5850951"/>
            <a:ext cx="142875" cy="15675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559746" y="602700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0.85</a:t>
            </a:r>
            <a:endParaRPr lang="zh-TW" altLang="en-US" sz="1400" dirty="0"/>
          </a:p>
        </p:txBody>
      </p:sp>
      <p:cxnSp>
        <p:nvCxnSpPr>
          <p:cNvPr id="11" name="直線單箭頭接點 10"/>
          <p:cNvCxnSpPr>
            <a:stCxn id="10" idx="0"/>
          </p:cNvCxnSpPr>
          <p:nvPr/>
        </p:nvCxnSpPr>
        <p:spPr>
          <a:xfrm rot="16200000" flipV="1">
            <a:off x="6666223" y="5861609"/>
            <a:ext cx="142876" cy="1879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500562" y="6027003"/>
            <a:ext cx="299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altLang="zh-TW" sz="1600" b="1" dirty="0">
                <a:solidFill>
                  <a:srgbClr val="FF0000"/>
                </a:solidFill>
              </a:rPr>
              <a:t>No such a </a:t>
            </a:r>
          </a:p>
          <a:p>
            <a:pPr algn="ctr"/>
            <a:r>
              <a:rPr lang="en-US" altLang="zh-TW" sz="1600" b="1" dirty="0">
                <a:solidFill>
                  <a:srgbClr val="FF0000"/>
                </a:solidFill>
              </a:rPr>
              <a:t>training instance in the corpus!!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/>
          <p:cNvCxnSpPr>
            <a:stCxn id="13" idx="0"/>
          </p:cNvCxnSpPr>
          <p:nvPr/>
        </p:nvCxnSpPr>
        <p:spPr>
          <a:xfrm rot="16200000" flipV="1">
            <a:off x="5820749" y="5849824"/>
            <a:ext cx="142876" cy="2114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643834" y="551569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= 0!!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3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Language Modeling (9/11)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problem of data sparseness is unavoidable!!</a:t>
            </a:r>
          </a:p>
          <a:p>
            <a:pPr lvl="1"/>
            <a:r>
              <a:rPr lang="en-US" altLang="zh-TW" dirty="0"/>
              <a:t>After training on 1.5 million words from the IBM Laser Patent Text corpus …</a:t>
            </a:r>
          </a:p>
          <a:p>
            <a:pPr lvl="1"/>
            <a:r>
              <a:rPr lang="en-US" altLang="zh-TW" dirty="0" err="1"/>
              <a:t>Bahl</a:t>
            </a:r>
            <a:r>
              <a:rPr lang="en-US" altLang="zh-TW" dirty="0"/>
              <a:t> et al. </a:t>
            </a:r>
            <a:r>
              <a:rPr lang="en-US" altLang="zh-TW" sz="1600" dirty="0"/>
              <a:t>(1983)</a:t>
            </a:r>
            <a:r>
              <a:rPr lang="en-US" altLang="zh-TW" dirty="0"/>
              <a:t> report that </a:t>
            </a:r>
            <a:r>
              <a:rPr lang="en-US" altLang="zh-TW" u="sng" dirty="0"/>
              <a:t>23% of the trigram tokens</a:t>
            </a:r>
            <a:r>
              <a:rPr lang="en-US" altLang="zh-TW" dirty="0"/>
              <a:t> found in further test data drawn from the same corpus were previously unseen.</a:t>
            </a:r>
          </a:p>
          <a:p>
            <a:pPr lvl="1"/>
            <a:endParaRPr lang="en-US" altLang="zh-TW" sz="1000" dirty="0"/>
          </a:p>
          <a:p>
            <a:r>
              <a:rPr lang="en-US" altLang="zh-TW" dirty="0"/>
              <a:t>One might hope that by collecting much more data that the problem of data sparseness would go away.</a:t>
            </a:r>
          </a:p>
          <a:p>
            <a:pPr lvl="1"/>
            <a:r>
              <a:rPr lang="en-US" altLang="zh-TW" dirty="0"/>
              <a:t>Maybe … but it is never a general solution to the problem.</a:t>
            </a:r>
          </a:p>
          <a:p>
            <a:pPr lvl="1"/>
            <a:r>
              <a:rPr lang="en-US" altLang="zh-TW" dirty="0"/>
              <a:t>You can never have a corpus that is large enough to cover everything.</a:t>
            </a:r>
          </a:p>
          <a:p>
            <a:pPr lvl="2"/>
            <a:r>
              <a:rPr lang="en-US" altLang="zh-TW" dirty="0"/>
              <a:t>E.g., comes across could be followed by any </a:t>
            </a:r>
            <a:r>
              <a:rPr lang="en-US" altLang="zh-TW" sz="1400" dirty="0"/>
              <a:t>(infinite)</a:t>
            </a:r>
            <a:r>
              <a:rPr lang="en-US" altLang="zh-TW" dirty="0"/>
              <a:t> number.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Language Modeling (10/11)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The evaluated sentence “</a:t>
            </a:r>
            <a:r>
              <a:rPr lang="en-US" altLang="zh-TW" sz="2000" i="1" dirty="0"/>
              <a:t>in person she was inferior to </a:t>
            </a:r>
            <a:r>
              <a:rPr lang="en-US" altLang="zh-TW" sz="2000" i="1"/>
              <a:t>both sisters</a:t>
            </a:r>
            <a:r>
              <a:rPr lang="en-US" altLang="zh-TW" sz="2000"/>
              <a:t>”</a:t>
            </a:r>
            <a:endParaRPr lang="zh-TW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0015" y="2214554"/>
          <a:ext cx="8929721" cy="147519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69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92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4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3933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In</a:t>
                      </a:r>
                    </a:p>
                    <a:p>
                      <a:pPr algn="l"/>
                      <a:r>
                        <a:rPr lang="en-US" altLang="zh-TW" sz="1200" i="1" dirty="0"/>
                        <a:t>person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1200" i="1" dirty="0"/>
                    </a:p>
                    <a:p>
                      <a:pPr algn="l"/>
                      <a:r>
                        <a:rPr lang="en-US" altLang="zh-TW" sz="1200" i="1" dirty="0"/>
                        <a:t>she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1200" i="1" dirty="0"/>
                    </a:p>
                    <a:p>
                      <a:pPr algn="l"/>
                      <a:r>
                        <a:rPr lang="en-US" altLang="zh-TW" sz="1200" i="1" dirty="0"/>
                        <a:t>was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1200" i="1" dirty="0"/>
                    </a:p>
                    <a:p>
                      <a:pPr algn="l"/>
                      <a:r>
                        <a:rPr lang="en-US" altLang="zh-TW" sz="1200" i="1" dirty="0"/>
                        <a:t>inferior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1200" i="1" dirty="0"/>
                    </a:p>
                    <a:p>
                      <a:pPr algn="l"/>
                      <a:r>
                        <a:rPr lang="en-US" altLang="zh-TW" sz="1200" i="1" dirty="0"/>
                        <a:t>to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1200" i="1" dirty="0"/>
                    </a:p>
                    <a:p>
                      <a:pPr algn="l"/>
                      <a:r>
                        <a:rPr lang="en-US" altLang="zh-TW" sz="1200" i="1" dirty="0"/>
                        <a:t>both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1200" i="1" dirty="0"/>
                    </a:p>
                    <a:p>
                      <a:pPr algn="l"/>
                      <a:r>
                        <a:rPr lang="en-US" altLang="zh-TW" sz="1200" i="1" dirty="0"/>
                        <a:t>sisters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33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1-gram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(.)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(.)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(.)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(.)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(.)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(.)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31">
                <a:tc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she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0.011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was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0.015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inferior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0.00005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to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0.032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both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0.0005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sisters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0.0003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31">
                <a:tc gridSpan="13"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</a:t>
                      </a:r>
                      <a:r>
                        <a:rPr lang="en-US" altLang="zh-TW" sz="1200" i="1" dirty="0"/>
                        <a:t>S</a:t>
                      </a:r>
                      <a:r>
                        <a:rPr lang="en-US" altLang="zh-TW" sz="1200" dirty="0"/>
                        <a:t>|1-gram)</a:t>
                      </a:r>
                      <a:r>
                        <a:rPr lang="en-US" altLang="zh-TW" sz="1200" baseline="0" dirty="0"/>
                        <a:t> = 3.96x10</a:t>
                      </a:r>
                      <a:r>
                        <a:rPr lang="en-US" altLang="zh-TW" sz="1200" baseline="30000" dirty="0"/>
                        <a:t>-17</a:t>
                      </a:r>
                      <a:endParaRPr lang="zh-TW" altLang="en-US" sz="1200" baseline="30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0009" y="3768331"/>
          <a:ext cx="8929721" cy="147519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69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92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4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3933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In</a:t>
                      </a:r>
                    </a:p>
                    <a:p>
                      <a:pPr algn="l"/>
                      <a:r>
                        <a:rPr lang="en-US" altLang="zh-TW" sz="1200" i="1" dirty="0"/>
                        <a:t>person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1200" i="1" dirty="0"/>
                    </a:p>
                    <a:p>
                      <a:pPr algn="l"/>
                      <a:r>
                        <a:rPr lang="en-US" altLang="zh-TW" sz="1200" i="1" dirty="0"/>
                        <a:t>she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1200" i="1" dirty="0"/>
                    </a:p>
                    <a:p>
                      <a:pPr algn="l"/>
                      <a:r>
                        <a:rPr lang="en-US" altLang="zh-TW" sz="1200" i="1" dirty="0"/>
                        <a:t>was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1200" i="1" dirty="0"/>
                    </a:p>
                    <a:p>
                      <a:pPr algn="l"/>
                      <a:r>
                        <a:rPr lang="en-US" altLang="zh-TW" sz="1200" i="1" dirty="0"/>
                        <a:t>inferior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1200" i="1" dirty="0"/>
                    </a:p>
                    <a:p>
                      <a:pPr algn="l"/>
                      <a:r>
                        <a:rPr lang="en-US" altLang="zh-TW" sz="1200" i="1" dirty="0"/>
                        <a:t>to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1200" i="1" dirty="0"/>
                    </a:p>
                    <a:p>
                      <a:pPr algn="l"/>
                      <a:r>
                        <a:rPr lang="en-US" altLang="zh-TW" sz="1200" i="1" dirty="0"/>
                        <a:t>both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1200" i="1" dirty="0"/>
                    </a:p>
                    <a:p>
                      <a:pPr algn="l"/>
                      <a:r>
                        <a:rPr lang="en-US" altLang="zh-TW" sz="1200" i="1" dirty="0"/>
                        <a:t>sisters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33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2-gram</a:t>
                      </a:r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(.|</a:t>
                      </a:r>
                      <a:r>
                        <a:rPr lang="en-US" altLang="zh-TW" sz="1200" i="1" dirty="0"/>
                        <a:t>person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(.|</a:t>
                      </a:r>
                      <a:r>
                        <a:rPr lang="en-US" altLang="zh-TW" sz="1200" i="1" dirty="0"/>
                        <a:t>she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(.|</a:t>
                      </a:r>
                      <a:r>
                        <a:rPr lang="en-US" altLang="zh-TW" sz="1200" i="1" dirty="0"/>
                        <a:t>was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(.|</a:t>
                      </a:r>
                      <a:r>
                        <a:rPr lang="en-US" altLang="zh-TW" sz="1200" i="1" dirty="0"/>
                        <a:t>inferior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(.|</a:t>
                      </a:r>
                      <a:r>
                        <a:rPr lang="en-US" altLang="zh-TW" sz="1200" i="1" dirty="0"/>
                        <a:t>to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(.|</a:t>
                      </a:r>
                      <a:r>
                        <a:rPr lang="en-US" altLang="zh-TW" sz="1200" i="1" dirty="0"/>
                        <a:t>both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31">
                <a:tc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she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solidFill>
                            <a:srgbClr val="00B050"/>
                          </a:solidFill>
                        </a:rPr>
                        <a:t>0.009</a:t>
                      </a:r>
                      <a:endParaRPr lang="zh-TW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was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0.122</a:t>
                      </a:r>
                      <a:endParaRPr lang="zh-TW" altLang="en-US" sz="12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inferior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0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to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0.212</a:t>
                      </a:r>
                      <a:endParaRPr lang="zh-TW" altLang="en-US" sz="12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both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solidFill>
                            <a:srgbClr val="00B050"/>
                          </a:solidFill>
                        </a:rPr>
                        <a:t>0.0004</a:t>
                      </a:r>
                      <a:endParaRPr lang="zh-TW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sisters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0.006</a:t>
                      </a:r>
                      <a:endParaRPr lang="zh-TW" altLang="en-US" sz="12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31">
                <a:tc gridSpan="13"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</a:t>
                      </a:r>
                      <a:r>
                        <a:rPr lang="en-US" altLang="zh-TW" sz="1200" i="1" dirty="0"/>
                        <a:t>S</a:t>
                      </a:r>
                      <a:r>
                        <a:rPr lang="en-US" altLang="zh-TW" sz="1200" dirty="0"/>
                        <a:t>|2-gram)</a:t>
                      </a:r>
                      <a:r>
                        <a:rPr lang="en-US" altLang="zh-TW" sz="1200" baseline="0" dirty="0"/>
                        <a:t> = </a:t>
                      </a:r>
                      <a:r>
                        <a:rPr lang="en-US" altLang="zh-TW" sz="1200" baseline="0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200" baseline="300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9982" y="5325679"/>
          <a:ext cx="8929721" cy="147519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69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92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4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833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3933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In</a:t>
                      </a:r>
                    </a:p>
                    <a:p>
                      <a:pPr algn="l"/>
                      <a:r>
                        <a:rPr lang="en-US" altLang="zh-TW" sz="1200" i="1" dirty="0"/>
                        <a:t>person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1200" i="1" dirty="0"/>
                    </a:p>
                    <a:p>
                      <a:pPr algn="l"/>
                      <a:r>
                        <a:rPr lang="en-US" altLang="zh-TW" sz="1200" i="1" dirty="0"/>
                        <a:t>she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1200" i="1" dirty="0"/>
                    </a:p>
                    <a:p>
                      <a:pPr algn="l"/>
                      <a:r>
                        <a:rPr lang="en-US" altLang="zh-TW" sz="1200" i="1" dirty="0"/>
                        <a:t>was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1200" i="1" dirty="0"/>
                    </a:p>
                    <a:p>
                      <a:pPr algn="l"/>
                      <a:r>
                        <a:rPr lang="en-US" altLang="zh-TW" sz="1200" i="1" dirty="0"/>
                        <a:t>inferior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1200" i="1" dirty="0"/>
                    </a:p>
                    <a:p>
                      <a:pPr algn="l"/>
                      <a:r>
                        <a:rPr lang="en-US" altLang="zh-TW" sz="1200" i="1" dirty="0"/>
                        <a:t>to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1200" i="1" dirty="0"/>
                    </a:p>
                    <a:p>
                      <a:pPr algn="l"/>
                      <a:r>
                        <a:rPr lang="en-US" altLang="zh-TW" sz="1200" i="1" dirty="0"/>
                        <a:t>both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TW" sz="1200" i="1" dirty="0"/>
                    </a:p>
                    <a:p>
                      <a:pPr algn="l"/>
                      <a:r>
                        <a:rPr lang="en-US" altLang="zh-TW" sz="1200" i="1" dirty="0"/>
                        <a:t>sisters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33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3-gram</a:t>
                      </a:r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(.|</a:t>
                      </a:r>
                      <a:r>
                        <a:rPr lang="en-US" altLang="zh-TW" sz="1200" i="1" dirty="0"/>
                        <a:t>in</a:t>
                      </a:r>
                      <a:r>
                        <a:rPr lang="en-US" altLang="zh-TW" sz="1200" dirty="0"/>
                        <a:t> </a:t>
                      </a:r>
                      <a:r>
                        <a:rPr lang="en-US" altLang="zh-TW" sz="1200" i="1" dirty="0"/>
                        <a:t>person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(.|</a:t>
                      </a:r>
                      <a:r>
                        <a:rPr lang="en-US" altLang="zh-TW" sz="1200" i="1" dirty="0"/>
                        <a:t>person she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(.|</a:t>
                      </a:r>
                      <a:r>
                        <a:rPr lang="en-US" altLang="zh-TW" sz="1200" i="1" dirty="0"/>
                        <a:t>she was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(.|</a:t>
                      </a:r>
                      <a:r>
                        <a:rPr lang="en-US" altLang="zh-TW" sz="1200" i="1" dirty="0"/>
                        <a:t>was inferior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(.|</a:t>
                      </a:r>
                      <a:r>
                        <a:rPr lang="en-US" altLang="zh-TW" sz="1200" i="1" dirty="0"/>
                        <a:t>inferior to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(.|</a:t>
                      </a:r>
                      <a:r>
                        <a:rPr lang="en-US" altLang="zh-TW" sz="1200" i="1" dirty="0"/>
                        <a:t>to</a:t>
                      </a:r>
                      <a:r>
                        <a:rPr lang="en-US" altLang="zh-TW" sz="1200" dirty="0"/>
                        <a:t> </a:t>
                      </a:r>
                      <a:r>
                        <a:rPr lang="en-US" altLang="zh-TW" sz="1200" i="1" dirty="0"/>
                        <a:t>both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31">
                <a:tc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unseen</a:t>
                      </a:r>
                      <a:endParaRPr lang="zh-TW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was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0.5</a:t>
                      </a:r>
                      <a:endParaRPr lang="zh-TW" altLang="en-US" sz="12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Inferior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0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2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unseen</a:t>
                      </a:r>
                      <a:endParaRPr lang="zh-TW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both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sisters</a:t>
                      </a:r>
                      <a:endParaRPr lang="zh-TW" alt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31">
                <a:tc gridSpan="13">
                  <a:txBody>
                    <a:bodyPr/>
                    <a:lstStyle/>
                    <a:p>
                      <a:pPr algn="l"/>
                      <a:r>
                        <a:rPr lang="en-US" altLang="zh-TW" sz="1200" i="1" dirty="0"/>
                        <a:t>P</a:t>
                      </a:r>
                      <a:r>
                        <a:rPr lang="en-US" altLang="zh-TW" sz="1200" dirty="0"/>
                        <a:t>(</a:t>
                      </a:r>
                      <a:r>
                        <a:rPr lang="en-US" altLang="zh-TW" sz="1200" i="1" dirty="0"/>
                        <a:t>S</a:t>
                      </a:r>
                      <a:r>
                        <a:rPr lang="en-US" altLang="zh-TW" sz="1200" dirty="0"/>
                        <a:t>|2-gram)</a:t>
                      </a:r>
                      <a:r>
                        <a:rPr lang="en-US" altLang="zh-TW" sz="1200" baseline="0" dirty="0"/>
                        <a:t> = </a:t>
                      </a:r>
                      <a:r>
                        <a:rPr lang="en-US" altLang="zh-TW" sz="1200" baseline="0" dirty="0">
                          <a:solidFill>
                            <a:srgbClr val="00B050"/>
                          </a:solidFill>
                        </a:rPr>
                        <a:t>0 </a:t>
                      </a:r>
                      <a:endParaRPr lang="zh-TW" altLang="en-US" sz="1200" baseline="30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Language Modeling (11/11)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C00000"/>
                </a:solidFill>
              </a:rPr>
              <a:t>Discounting</a:t>
            </a:r>
            <a:r>
              <a:rPr lang="en-US" altLang="zh-TW" dirty="0"/>
              <a:t> – a better way to overcome data sparseness.</a:t>
            </a:r>
          </a:p>
          <a:p>
            <a:pPr lvl="1"/>
            <a:r>
              <a:rPr lang="en-US" altLang="zh-TW" dirty="0"/>
              <a:t>To </a:t>
            </a:r>
            <a:r>
              <a:rPr lang="en-US" altLang="zh-TW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decrease</a:t>
            </a:r>
            <a:r>
              <a:rPr lang="en-US" altLang="zh-TW" dirty="0"/>
              <a:t> the probability of previously seen events.</a:t>
            </a:r>
          </a:p>
          <a:p>
            <a:pPr lvl="1"/>
            <a:r>
              <a:rPr lang="en-US" altLang="zh-TW" dirty="0"/>
              <a:t>So there is a little bit of probability mass left over for previously unseen events.</a:t>
            </a:r>
          </a:p>
          <a:p>
            <a:pPr lvl="1"/>
            <a:r>
              <a:rPr lang="en-US" altLang="zh-TW" dirty="0"/>
              <a:t>Is also referred to as </a:t>
            </a:r>
            <a:r>
              <a:rPr lang="en-US" altLang="zh-TW" b="1" dirty="0">
                <a:solidFill>
                  <a:srgbClr val="FF0000"/>
                </a:solidFill>
              </a:rPr>
              <a:t>smoothing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Presumably because a distribution without zeros is </a:t>
            </a:r>
            <a:r>
              <a:rPr lang="en-US" altLang="zh-TW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smoother</a:t>
            </a:r>
            <a:r>
              <a:rPr lang="en-US" altLang="zh-TW" dirty="0"/>
              <a:t> than one with zeros.</a:t>
            </a:r>
          </a:p>
          <a:p>
            <a:pPr lvl="2"/>
            <a:endParaRPr lang="en-US" altLang="zh-TW" dirty="0"/>
          </a:p>
          <a:p>
            <a:r>
              <a:rPr lang="en-US" altLang="zh-TW" dirty="0"/>
              <a:t>We introduce three smoothing methods:</a:t>
            </a:r>
          </a:p>
          <a:p>
            <a:pPr lvl="1"/>
            <a:r>
              <a:rPr lang="en-US" altLang="zh-TW" dirty="0"/>
              <a:t>Laplace’s law, </a:t>
            </a:r>
            <a:r>
              <a:rPr lang="en-US" altLang="zh-TW" dirty="0" err="1"/>
              <a:t>Lidstone’s</a:t>
            </a:r>
            <a:r>
              <a:rPr lang="en-US" altLang="zh-TW" dirty="0"/>
              <a:t> law, and Good-Turing estimation.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Laplace’s Law 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3472"/>
          </a:xfrm>
        </p:spPr>
        <p:txBody>
          <a:bodyPr/>
          <a:lstStyle/>
          <a:p>
            <a:r>
              <a:rPr lang="en-US" altLang="zh-TW" dirty="0"/>
              <a:t>In Laplace’s law:</a:t>
            </a:r>
          </a:p>
          <a:p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/>
              <a:t>Also referred to as </a:t>
            </a:r>
            <a:r>
              <a:rPr lang="en-US" altLang="zh-TW" b="1" i="1" dirty="0">
                <a:solidFill>
                  <a:srgbClr val="C00000"/>
                </a:solidFill>
              </a:rPr>
              <a:t>adding one smoothing</a:t>
            </a:r>
            <a:r>
              <a:rPr lang="en-US" altLang="zh-TW" dirty="0"/>
              <a:t>.</a:t>
            </a:r>
          </a:p>
          <a:p>
            <a:endParaRPr lang="en-US" altLang="zh-TW" sz="1600" dirty="0"/>
          </a:p>
          <a:p>
            <a:r>
              <a:rPr lang="en-US" altLang="zh-TW" dirty="0"/>
              <a:t>Examples in Church and Gale </a:t>
            </a:r>
            <a:r>
              <a:rPr lang="en-US" altLang="zh-TW" sz="1800" dirty="0"/>
              <a:t>(1991)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Estimate bi-gram.</a:t>
            </a:r>
          </a:p>
          <a:p>
            <a:pPr lvl="1"/>
            <a:r>
              <a:rPr lang="en-US" altLang="zh-TW" dirty="0"/>
              <a:t>The corpus of 44 million </a:t>
            </a:r>
            <a:r>
              <a:rPr lang="en-US" altLang="zh-TW" sz="1600" dirty="0"/>
              <a:t>(4.4 x 10</a:t>
            </a:r>
            <a:r>
              <a:rPr lang="en-US" altLang="zh-TW" sz="1600" baseline="30000" dirty="0"/>
              <a:t>7</a:t>
            </a:r>
            <a:r>
              <a:rPr lang="en-US" altLang="zh-TW" sz="1600" dirty="0"/>
              <a:t>)</a:t>
            </a:r>
            <a:r>
              <a:rPr lang="en-US" altLang="zh-TW" dirty="0"/>
              <a:t> words.</a:t>
            </a:r>
          </a:p>
          <a:p>
            <a:pPr lvl="2"/>
            <a:r>
              <a:rPr lang="en-US" altLang="zh-TW" dirty="0"/>
              <a:t>Half for training </a:t>
            </a:r>
            <a:r>
              <a:rPr lang="en-US" altLang="zh-TW" sz="1400" dirty="0"/>
              <a:t>(2.2 x 10</a:t>
            </a:r>
            <a:r>
              <a:rPr lang="en-US" altLang="zh-TW" sz="1400" baseline="30000" dirty="0"/>
              <a:t>7</a:t>
            </a:r>
            <a:r>
              <a:rPr lang="en-US" altLang="zh-TW" sz="1400" dirty="0"/>
              <a:t> words)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Half for testing </a:t>
            </a:r>
            <a:r>
              <a:rPr lang="en-US" altLang="zh-TW" sz="1400" dirty="0"/>
              <a:t>(2.2 x 10</a:t>
            </a:r>
            <a:r>
              <a:rPr lang="en-US" altLang="zh-TW" sz="1400" baseline="30000" dirty="0"/>
              <a:t>7</a:t>
            </a:r>
            <a:r>
              <a:rPr lang="en-US" altLang="zh-TW" sz="1400" dirty="0"/>
              <a:t> words)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Vocabulary of 400,653 words.</a:t>
            </a:r>
          </a:p>
          <a:p>
            <a:pPr lvl="1"/>
            <a:r>
              <a:rPr lang="en-US" altLang="zh-TW" i="1" dirty="0"/>
              <a:t>B</a:t>
            </a:r>
            <a:r>
              <a:rPr lang="en-US" altLang="zh-TW" dirty="0"/>
              <a:t> =</a:t>
            </a:r>
          </a:p>
          <a:p>
            <a:pPr lvl="1"/>
            <a:r>
              <a:rPr lang="en-US" altLang="zh-TW" i="1" dirty="0" err="1"/>
              <a:t>P</a:t>
            </a:r>
            <a:r>
              <a:rPr lang="en-US" altLang="zh-TW" i="1" baseline="-25000" dirty="0" err="1"/>
              <a:t>Lap</a:t>
            </a:r>
            <a:r>
              <a:rPr lang="en-US" altLang="zh-TW" dirty="0"/>
              <a:t>(</a:t>
            </a:r>
            <a:r>
              <a:rPr lang="en-US" altLang="zh-TW" i="1" dirty="0"/>
              <a:t>unseen bi-gram</a:t>
            </a:r>
            <a:r>
              <a:rPr lang="en-US" altLang="zh-TW" dirty="0"/>
              <a:t>) = (0+1) / (2.2x10</a:t>
            </a:r>
            <a:r>
              <a:rPr lang="en-US" altLang="zh-TW" baseline="30000" dirty="0"/>
              <a:t>7</a:t>
            </a:r>
            <a:r>
              <a:rPr lang="en-US" altLang="zh-TW" dirty="0"/>
              <a:t> + 1.6x10</a:t>
            </a:r>
            <a:r>
              <a:rPr lang="en-US" altLang="zh-TW" baseline="30000" dirty="0"/>
              <a:t>11</a:t>
            </a:r>
            <a:r>
              <a:rPr lang="en-US" altLang="zh-TW" dirty="0"/>
              <a:t>) = 6.2x10</a:t>
            </a:r>
            <a:r>
              <a:rPr lang="en-US" altLang="zh-TW" baseline="30000" dirty="0"/>
              <a:t>-12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15</a:t>
            </a:fld>
            <a:endParaRPr lang="en-US" altLang="zh-TW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1000099" y="2357430"/>
          <a:ext cx="3617989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Equation" r:id="rId4" imgW="1993680" imgH="393480" progId="Equation.3">
                  <p:embed/>
                </p:oleObj>
              </mc:Choice>
              <mc:Fallback>
                <p:oleObj name="Equation" r:id="rId4" imgW="199368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099" y="2357430"/>
                        <a:ext cx="3617989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714876" y="2500306"/>
            <a:ext cx="282641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normalization factor, </a:t>
            </a:r>
          </a:p>
          <a:p>
            <a:r>
              <a:rPr lang="en-US" altLang="zh-TW" dirty="0"/>
              <a:t>number of possible </a:t>
            </a:r>
            <a:r>
              <a:rPr lang="en-US" altLang="zh-TW" i="1" dirty="0"/>
              <a:t>n</a:t>
            </a:r>
            <a:r>
              <a:rPr lang="en-US" altLang="zh-TW" dirty="0"/>
              <a:t>-grams.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6" idx="1"/>
          </p:cNvCxnSpPr>
          <p:nvPr/>
        </p:nvCxnSpPr>
        <p:spPr>
          <a:xfrm rot="10800000" flipV="1">
            <a:off x="4071934" y="2823472"/>
            <a:ext cx="642942" cy="10546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817450" y="5972860"/>
            <a:ext cx="5835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+mj-lt"/>
              </a:rPr>
              <a:t>400,653 x 400,653 = 1.6 x 10</a:t>
            </a:r>
            <a:r>
              <a:rPr lang="en-US" altLang="zh-TW" sz="2000" baseline="30000" dirty="0">
                <a:latin typeface="+mj-lt"/>
              </a:rPr>
              <a:t>11</a:t>
            </a:r>
            <a:r>
              <a:rPr lang="en-US" altLang="zh-TW" sz="2000" dirty="0">
                <a:latin typeface="+mj-lt"/>
              </a:rPr>
              <a:t> possible bi-grams.</a:t>
            </a:r>
            <a:endParaRPr lang="zh-TW" alt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Laplace’s Law 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The problem of Laplace’s law:</a:t>
            </a:r>
          </a:p>
          <a:p>
            <a:pPr lvl="1"/>
            <a:r>
              <a:rPr lang="en-US" altLang="zh-TW" sz="1800" dirty="0"/>
              <a:t>When </a:t>
            </a:r>
            <a:r>
              <a:rPr lang="en-US" altLang="zh-TW" sz="1800" b="1" i="1" dirty="0">
                <a:solidFill>
                  <a:srgbClr val="FF0000"/>
                </a:solidFill>
              </a:rPr>
              <a:t>B</a:t>
            </a:r>
            <a:r>
              <a:rPr lang="en-US" altLang="zh-TW" sz="1800" b="1" dirty="0">
                <a:solidFill>
                  <a:srgbClr val="FF0000"/>
                </a:solidFill>
              </a:rPr>
              <a:t> &gt;&gt; </a:t>
            </a:r>
            <a:r>
              <a:rPr lang="en-US" altLang="zh-TW" sz="1800" b="1" i="1" dirty="0">
                <a:solidFill>
                  <a:srgbClr val="FF0000"/>
                </a:solidFill>
              </a:rPr>
              <a:t>N</a:t>
            </a:r>
            <a:r>
              <a:rPr lang="en-US" altLang="zh-TW" sz="1800" dirty="0"/>
              <a:t>, Laplace’s law would </a:t>
            </a:r>
            <a:r>
              <a:rPr lang="en-US" altLang="zh-TW" sz="1800" b="1" u="sng" dirty="0"/>
              <a:t>give to much of the probability to unseen events</a:t>
            </a:r>
            <a:r>
              <a:rPr lang="en-US" altLang="zh-TW" sz="1800" dirty="0"/>
              <a:t>.</a:t>
            </a:r>
          </a:p>
          <a:p>
            <a:pPr lvl="1"/>
            <a:endParaRPr lang="en-US" altLang="zh-TW" sz="900" dirty="0"/>
          </a:p>
          <a:p>
            <a:pPr lvl="1"/>
            <a:r>
              <a:rPr lang="en-US" altLang="zh-TW" sz="1800" dirty="0"/>
              <a:t>For an bi-gram </a:t>
            </a:r>
            <a:r>
              <a:rPr lang="en-US" altLang="zh-TW" sz="1800" i="1" dirty="0"/>
              <a:t>x</a:t>
            </a:r>
            <a:r>
              <a:rPr lang="en-US" altLang="zh-TW" sz="1800" dirty="0"/>
              <a:t> that </a:t>
            </a:r>
            <a:r>
              <a:rPr lang="en-US" altLang="zh-TW" sz="1800" u="sng" dirty="0"/>
              <a:t>never appears</a:t>
            </a:r>
            <a:r>
              <a:rPr lang="en-US" altLang="zh-TW" sz="1800" dirty="0"/>
              <a:t> in the training corpus, </a:t>
            </a:r>
          </a:p>
          <a:p>
            <a:pPr lvl="1">
              <a:buNone/>
            </a:pPr>
            <a:r>
              <a:rPr lang="en-US" altLang="zh-TW" sz="1800" dirty="0"/>
              <a:t>	</a:t>
            </a:r>
            <a:r>
              <a:rPr lang="en-US" altLang="zh-TW" sz="1800" i="1" dirty="0"/>
              <a:t>P</a:t>
            </a:r>
            <a:r>
              <a:rPr lang="en-US" altLang="zh-TW" sz="1800" i="1" baseline="-25000" dirty="0"/>
              <a:t>MLE</a:t>
            </a:r>
            <a:r>
              <a:rPr lang="en-US" altLang="zh-TW" sz="1800" dirty="0"/>
              <a:t>(</a:t>
            </a:r>
            <a:r>
              <a:rPr lang="en-US" altLang="zh-TW" sz="1800" i="1" dirty="0"/>
              <a:t>x</a:t>
            </a:r>
            <a:r>
              <a:rPr lang="en-US" altLang="zh-TW" sz="1800" dirty="0"/>
              <a:t>) = 0/2.2x10</a:t>
            </a:r>
            <a:r>
              <a:rPr lang="en-US" altLang="zh-TW" sz="1800" baseline="30000" dirty="0"/>
              <a:t>7</a:t>
            </a:r>
            <a:r>
              <a:rPr lang="en-US" altLang="zh-TW" sz="1800" dirty="0"/>
              <a:t>=0</a:t>
            </a:r>
          </a:p>
          <a:p>
            <a:pPr lvl="1">
              <a:buNone/>
            </a:pPr>
            <a:r>
              <a:rPr lang="en-US" altLang="zh-TW" sz="1800" i="1" dirty="0"/>
              <a:t>	</a:t>
            </a:r>
            <a:r>
              <a:rPr lang="en-US" altLang="zh-TW" sz="1800" i="1" dirty="0" err="1"/>
              <a:t>P</a:t>
            </a:r>
            <a:r>
              <a:rPr lang="en-US" altLang="zh-TW" sz="1800" i="1" baseline="-25000" dirty="0" err="1"/>
              <a:t>Lap</a:t>
            </a:r>
            <a:r>
              <a:rPr lang="en-US" altLang="zh-TW" sz="1800" dirty="0"/>
              <a:t>(</a:t>
            </a:r>
            <a:r>
              <a:rPr lang="en-US" altLang="zh-TW" sz="1800" i="1" dirty="0"/>
              <a:t>x</a:t>
            </a:r>
            <a:r>
              <a:rPr lang="en-US" altLang="zh-TW" sz="1800" dirty="0"/>
              <a:t>) = (0+1) / (2.2x10</a:t>
            </a:r>
            <a:r>
              <a:rPr lang="en-US" altLang="zh-TW" sz="1800" baseline="30000" dirty="0"/>
              <a:t>7</a:t>
            </a:r>
            <a:r>
              <a:rPr lang="en-US" altLang="zh-TW" sz="1800" dirty="0"/>
              <a:t> + 1.6x10</a:t>
            </a:r>
            <a:r>
              <a:rPr lang="en-US" altLang="zh-TW" sz="1800" baseline="30000" dirty="0"/>
              <a:t>11</a:t>
            </a:r>
            <a:r>
              <a:rPr lang="en-US" altLang="zh-TW" sz="1800" dirty="0"/>
              <a:t>) = 6.2x10</a:t>
            </a:r>
            <a:r>
              <a:rPr lang="en-US" altLang="zh-TW" sz="1800" baseline="30000" dirty="0"/>
              <a:t>-12</a:t>
            </a:r>
          </a:p>
          <a:p>
            <a:pPr lvl="1">
              <a:buNone/>
            </a:pPr>
            <a:r>
              <a:rPr lang="en-US" altLang="zh-TW" sz="1800" dirty="0"/>
              <a:t>	The expected frequency </a:t>
            </a:r>
            <a:r>
              <a:rPr lang="en-US" altLang="zh-TW" sz="1800" i="1" dirty="0" err="1"/>
              <a:t>f</a:t>
            </a:r>
            <a:r>
              <a:rPr lang="en-US" altLang="zh-TW" sz="1800" i="1" baseline="-25000" dirty="0" err="1"/>
              <a:t>Lap</a:t>
            </a:r>
            <a:r>
              <a:rPr lang="en-US" altLang="zh-TW" sz="1800" dirty="0"/>
              <a:t> = </a:t>
            </a:r>
            <a:r>
              <a:rPr lang="en-US" altLang="zh-TW" sz="1800" i="1" dirty="0" err="1"/>
              <a:t>P</a:t>
            </a:r>
            <a:r>
              <a:rPr lang="en-US" altLang="zh-TW" sz="1800" i="1" baseline="-25000" dirty="0" err="1"/>
              <a:t>Lap</a:t>
            </a:r>
            <a:r>
              <a:rPr lang="en-US" altLang="zh-TW" sz="1800" dirty="0"/>
              <a:t> x </a:t>
            </a:r>
            <a:r>
              <a:rPr lang="en-US" altLang="zh-TW" sz="1800" i="1" dirty="0"/>
              <a:t>N</a:t>
            </a:r>
            <a:r>
              <a:rPr lang="en-US" altLang="zh-TW" sz="1800" dirty="0"/>
              <a:t> = 6.2x10</a:t>
            </a:r>
            <a:r>
              <a:rPr lang="en-US" altLang="zh-TW" sz="1800" baseline="30000" dirty="0"/>
              <a:t>-12</a:t>
            </a:r>
            <a:r>
              <a:rPr lang="en-US" altLang="zh-TW" sz="1800" dirty="0"/>
              <a:t> x 2.2x10</a:t>
            </a:r>
            <a:r>
              <a:rPr lang="en-US" altLang="zh-TW" sz="1800" baseline="30000" dirty="0"/>
              <a:t>7</a:t>
            </a:r>
            <a:r>
              <a:rPr lang="en-US" altLang="zh-TW" sz="1800" dirty="0"/>
              <a:t> = </a:t>
            </a:r>
            <a:r>
              <a:rPr lang="en-US" altLang="zh-TW" sz="1800" b="1" dirty="0">
                <a:solidFill>
                  <a:srgbClr val="FF0000"/>
                </a:solidFill>
              </a:rPr>
              <a:t>0.000137</a:t>
            </a:r>
            <a:r>
              <a:rPr lang="en-US" altLang="zh-TW" sz="1800" dirty="0"/>
              <a:t>.</a:t>
            </a:r>
          </a:p>
          <a:p>
            <a:pPr lvl="1"/>
            <a:endParaRPr lang="en-US" altLang="zh-TW" sz="900" dirty="0"/>
          </a:p>
          <a:p>
            <a:pPr lvl="1"/>
            <a:r>
              <a:rPr lang="en-US" altLang="zh-TW" sz="1800" dirty="0"/>
              <a:t>For an bi-gram </a:t>
            </a:r>
            <a:r>
              <a:rPr lang="en-US" altLang="zh-TW" sz="1800" i="1" dirty="0"/>
              <a:t>x</a:t>
            </a:r>
            <a:r>
              <a:rPr lang="en-US" altLang="zh-TW" sz="1800" dirty="0"/>
              <a:t> that </a:t>
            </a:r>
            <a:r>
              <a:rPr lang="en-US" altLang="zh-TW" sz="1800" u="sng" dirty="0"/>
              <a:t>appears once</a:t>
            </a:r>
            <a:r>
              <a:rPr lang="en-US" altLang="zh-TW" sz="1800" dirty="0"/>
              <a:t> in the training corpus, </a:t>
            </a:r>
          </a:p>
          <a:p>
            <a:pPr lvl="1">
              <a:buNone/>
            </a:pPr>
            <a:r>
              <a:rPr lang="en-US" altLang="zh-TW" sz="1800" dirty="0"/>
              <a:t>	</a:t>
            </a:r>
            <a:r>
              <a:rPr lang="en-US" altLang="zh-TW" sz="1800" i="1" dirty="0"/>
              <a:t>P</a:t>
            </a:r>
            <a:r>
              <a:rPr lang="en-US" altLang="zh-TW" sz="1800" i="1" baseline="-25000" dirty="0"/>
              <a:t>MLE</a:t>
            </a:r>
            <a:r>
              <a:rPr lang="en-US" altLang="zh-TW" sz="1800" dirty="0"/>
              <a:t>(</a:t>
            </a:r>
            <a:r>
              <a:rPr lang="en-US" altLang="zh-TW" sz="1800" i="1" dirty="0"/>
              <a:t>x</a:t>
            </a:r>
            <a:r>
              <a:rPr lang="en-US" altLang="zh-TW" sz="1800" dirty="0"/>
              <a:t>) = 1/2.2x10</a:t>
            </a:r>
            <a:r>
              <a:rPr lang="en-US" altLang="zh-TW" sz="1800" baseline="30000" dirty="0"/>
              <a:t>7</a:t>
            </a:r>
            <a:r>
              <a:rPr lang="en-US" altLang="zh-TW" sz="1800" dirty="0"/>
              <a:t>=4.5x10</a:t>
            </a:r>
            <a:r>
              <a:rPr lang="en-US" altLang="zh-TW" sz="1800" baseline="30000" dirty="0"/>
              <a:t>-8</a:t>
            </a:r>
            <a:endParaRPr lang="en-US" altLang="zh-TW" sz="1800" dirty="0"/>
          </a:p>
          <a:p>
            <a:pPr lvl="1">
              <a:buNone/>
            </a:pPr>
            <a:r>
              <a:rPr lang="en-US" altLang="zh-TW" sz="1800" i="1" dirty="0"/>
              <a:t>	</a:t>
            </a:r>
            <a:r>
              <a:rPr lang="en-US" altLang="zh-TW" sz="1800" i="1" dirty="0" err="1"/>
              <a:t>P</a:t>
            </a:r>
            <a:r>
              <a:rPr lang="en-US" altLang="zh-TW" sz="1800" i="1" baseline="-25000" dirty="0" err="1"/>
              <a:t>Lap</a:t>
            </a:r>
            <a:r>
              <a:rPr lang="en-US" altLang="zh-TW" sz="1800" dirty="0"/>
              <a:t>(</a:t>
            </a:r>
            <a:r>
              <a:rPr lang="en-US" altLang="zh-TW" sz="1800" i="1" dirty="0"/>
              <a:t>x</a:t>
            </a:r>
            <a:r>
              <a:rPr lang="en-US" altLang="zh-TW" sz="1800" dirty="0"/>
              <a:t>) = (1+1) / (2.2x10</a:t>
            </a:r>
            <a:r>
              <a:rPr lang="en-US" altLang="zh-TW" sz="1800" baseline="30000" dirty="0"/>
              <a:t>7</a:t>
            </a:r>
            <a:r>
              <a:rPr lang="en-US" altLang="zh-TW" sz="1800" dirty="0"/>
              <a:t> + 1.6x10</a:t>
            </a:r>
            <a:r>
              <a:rPr lang="en-US" altLang="zh-TW" sz="1800" baseline="30000" dirty="0"/>
              <a:t>11</a:t>
            </a:r>
            <a:r>
              <a:rPr lang="en-US" altLang="zh-TW" sz="1800" dirty="0"/>
              <a:t>) = 1.25x10</a:t>
            </a:r>
            <a:r>
              <a:rPr lang="en-US" altLang="zh-TW" sz="1800" baseline="30000" dirty="0"/>
              <a:t>-11</a:t>
            </a:r>
            <a:endParaRPr lang="en-US" altLang="zh-TW" sz="1800" dirty="0"/>
          </a:p>
          <a:p>
            <a:pPr lvl="1">
              <a:buNone/>
            </a:pPr>
            <a:r>
              <a:rPr lang="en-US" altLang="zh-TW" sz="1800" dirty="0"/>
              <a:t>	The expected frequency </a:t>
            </a:r>
            <a:r>
              <a:rPr lang="en-US" altLang="zh-TW" sz="1800" i="1" dirty="0" err="1"/>
              <a:t>f</a:t>
            </a:r>
            <a:r>
              <a:rPr lang="en-US" altLang="zh-TW" sz="1800" i="1" baseline="-25000" dirty="0" err="1"/>
              <a:t>Lap</a:t>
            </a:r>
            <a:r>
              <a:rPr lang="en-US" altLang="zh-TW" sz="1800" dirty="0"/>
              <a:t> = </a:t>
            </a:r>
            <a:r>
              <a:rPr lang="en-US" altLang="zh-TW" sz="1800" i="1" dirty="0" err="1"/>
              <a:t>P</a:t>
            </a:r>
            <a:r>
              <a:rPr lang="en-US" altLang="zh-TW" sz="1800" i="1" baseline="-25000" dirty="0" err="1"/>
              <a:t>Lap</a:t>
            </a:r>
            <a:r>
              <a:rPr lang="en-US" altLang="zh-TW" sz="1800" dirty="0"/>
              <a:t> x </a:t>
            </a:r>
            <a:r>
              <a:rPr lang="en-US" altLang="zh-TW" sz="1800" i="1" dirty="0"/>
              <a:t>N</a:t>
            </a:r>
            <a:r>
              <a:rPr lang="en-US" altLang="zh-TW" sz="1800" dirty="0"/>
              <a:t> = 1.25x10</a:t>
            </a:r>
            <a:r>
              <a:rPr lang="en-US" altLang="zh-TW" sz="1800" baseline="30000" dirty="0"/>
              <a:t>-11</a:t>
            </a:r>
            <a:r>
              <a:rPr lang="en-US" altLang="zh-TW" sz="1800" dirty="0"/>
              <a:t> x 2.2x10</a:t>
            </a:r>
            <a:r>
              <a:rPr lang="en-US" altLang="zh-TW" sz="1800" baseline="30000" dirty="0"/>
              <a:t>7</a:t>
            </a:r>
            <a:r>
              <a:rPr lang="en-US" altLang="zh-TW" sz="1800" dirty="0"/>
              <a:t> = </a:t>
            </a:r>
            <a:r>
              <a:rPr lang="en-US" altLang="zh-TW" sz="1800" b="1" dirty="0">
                <a:solidFill>
                  <a:srgbClr val="FF0000"/>
                </a:solidFill>
              </a:rPr>
              <a:t>0.000274</a:t>
            </a:r>
            <a:r>
              <a:rPr lang="en-US" altLang="zh-TW" sz="1800" dirty="0"/>
              <a:t>.</a:t>
            </a: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16</a:t>
            </a:fld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7608732" y="4272985"/>
            <a:ext cx="1424172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the difference </a:t>
            </a:r>
          </a:p>
          <a:p>
            <a:r>
              <a:rPr lang="en-US" altLang="zh-TW" sz="1600" dirty="0"/>
              <a:t>between MLE</a:t>
            </a:r>
          </a:p>
          <a:p>
            <a:r>
              <a:rPr lang="en-US" altLang="zh-TW" sz="1600" dirty="0"/>
              <a:t>and LAP may </a:t>
            </a:r>
          </a:p>
          <a:p>
            <a:r>
              <a:rPr lang="en-US" altLang="zh-TW" sz="1600" dirty="0"/>
              <a:t>be ignored!!</a:t>
            </a:r>
            <a:endParaRPr lang="zh-TW" altLang="en-US" sz="1600" dirty="0"/>
          </a:p>
        </p:txBody>
      </p:sp>
      <p:cxnSp>
        <p:nvCxnSpPr>
          <p:cNvPr id="7" name="直線單箭頭接點 6"/>
          <p:cNvCxnSpPr>
            <a:stCxn id="5" idx="1"/>
          </p:cNvCxnSpPr>
          <p:nvPr/>
        </p:nvCxnSpPr>
        <p:spPr>
          <a:xfrm rot="10800000">
            <a:off x="6429388" y="3857630"/>
            <a:ext cx="1179344" cy="9539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5" idx="1"/>
          </p:cNvCxnSpPr>
          <p:nvPr/>
        </p:nvCxnSpPr>
        <p:spPr>
          <a:xfrm rot="10800000" flipV="1">
            <a:off x="6429388" y="4811594"/>
            <a:ext cx="1179344" cy="6176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Laplace’s Law 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sz="1000" dirty="0"/>
          </a:p>
          <a:p>
            <a:r>
              <a:rPr lang="en-US" altLang="zh-TW" dirty="0"/>
              <a:t>In the training part, 74,671,100,000 bi-grams are unseen bi-grams.</a:t>
            </a:r>
          </a:p>
          <a:p>
            <a:pPr lvl="1"/>
            <a:r>
              <a:rPr lang="en-US" altLang="zh-TW" dirty="0"/>
              <a:t>So 74,671,100,000 x 6.2x10</a:t>
            </a:r>
            <a:r>
              <a:rPr lang="en-US" altLang="zh-TW" baseline="30000" dirty="0"/>
              <a:t>-12</a:t>
            </a:r>
            <a:r>
              <a:rPr lang="en-US" altLang="zh-TW" dirty="0"/>
              <a:t> = </a:t>
            </a:r>
            <a:r>
              <a:rPr lang="en-US" altLang="zh-TW" b="1" u="sng" dirty="0"/>
              <a:t>46.5%</a:t>
            </a:r>
            <a:r>
              <a:rPr lang="en-US" altLang="zh-TW" u="sng" dirty="0"/>
              <a:t> of the probability space has been given to unseen bigrams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But … the authors found that </a:t>
            </a:r>
            <a:r>
              <a:rPr lang="en-US" altLang="zh-TW" u="sng" dirty="0"/>
              <a:t>only </a:t>
            </a:r>
            <a:r>
              <a:rPr lang="en-US" altLang="zh-TW" b="1" u="sng" dirty="0"/>
              <a:t>9.2%</a:t>
            </a:r>
            <a:r>
              <a:rPr lang="en-US" altLang="zh-TW" u="sng" dirty="0"/>
              <a:t> of the bi-grams</a:t>
            </a:r>
            <a:r>
              <a:rPr lang="en-US" altLang="zh-TW" dirty="0"/>
              <a:t> in further text were previously unseen.</a:t>
            </a:r>
          </a:p>
          <a:p>
            <a:pPr lvl="1"/>
            <a:r>
              <a:rPr lang="en-US" altLang="zh-TW" dirty="0"/>
              <a:t>The discounting of </a:t>
            </a:r>
            <a:r>
              <a:rPr lang="en-US" altLang="zh-TW" dirty="0" err="1"/>
              <a:t>Lapalce’s</a:t>
            </a:r>
            <a:r>
              <a:rPr lang="en-US" altLang="zh-TW" dirty="0"/>
              <a:t> law from seen events is far too much.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17</a:t>
            </a:fld>
            <a:endParaRPr lang="en-US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71736" y="1857378"/>
          <a:ext cx="35480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5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2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i="1" dirty="0"/>
                        <a:t>r</a:t>
                      </a:r>
                      <a:endParaRPr lang="zh-TW" altLang="en-US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i="1" dirty="0" err="1"/>
                        <a:t>f</a:t>
                      </a:r>
                      <a:r>
                        <a:rPr lang="en-US" altLang="zh-TW" sz="1400" i="1" baseline="-25000" dirty="0" err="1"/>
                        <a:t>Lap</a:t>
                      </a:r>
                      <a:endParaRPr lang="zh-TW" altLang="en-US" sz="1400" i="1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2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0.000137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2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0.000274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2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0.000411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2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0.000548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2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0.000685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Lidstone’s</a:t>
            </a:r>
            <a:r>
              <a:rPr lang="en-US" altLang="zh-TW" dirty="0"/>
              <a:t> Law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overcome the overestimate of Laplace’s law, we add not one, but some </a:t>
            </a:r>
            <a:r>
              <a:rPr lang="en-US" altLang="zh-TW" sz="1800" dirty="0"/>
              <a:t>(normally smaller)</a:t>
            </a:r>
            <a:r>
              <a:rPr lang="en-US" altLang="zh-TW" dirty="0"/>
              <a:t> positive value </a:t>
            </a:r>
            <a:r>
              <a:rPr lang="el-GR" altLang="zh-TW" i="1" dirty="0"/>
              <a:t>λ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method has been showed as a linear interpolation between the MLE estimate and a uniform prior.</a:t>
            </a:r>
          </a:p>
          <a:p>
            <a:endParaRPr lang="en-US" altLang="zh-TW" dirty="0"/>
          </a:p>
          <a:p>
            <a:endParaRPr lang="en-US" altLang="zh-TW" dirty="0"/>
          </a:p>
          <a:p>
            <a:pPr lvl="1">
              <a:buNone/>
            </a:pPr>
            <a:r>
              <a:rPr lang="en-US" altLang="zh-TW" dirty="0"/>
              <a:t>where </a:t>
            </a:r>
            <a:r>
              <a:rPr lang="el-GR" altLang="zh-TW" i="1" dirty="0"/>
              <a:t>μ</a:t>
            </a:r>
            <a:r>
              <a:rPr lang="en-US" altLang="zh-TW" dirty="0"/>
              <a:t>=</a:t>
            </a:r>
            <a:r>
              <a:rPr lang="en-US" altLang="zh-TW" i="1" dirty="0"/>
              <a:t>N</a:t>
            </a:r>
            <a:r>
              <a:rPr lang="en-US" altLang="zh-TW" dirty="0"/>
              <a:t>/(</a:t>
            </a:r>
            <a:r>
              <a:rPr lang="en-US" altLang="zh-TW" i="1" dirty="0"/>
              <a:t>N</a:t>
            </a:r>
            <a:r>
              <a:rPr lang="en-US" altLang="zh-TW" dirty="0"/>
              <a:t>+</a:t>
            </a:r>
            <a:r>
              <a:rPr lang="en-US" altLang="zh-TW" i="1" dirty="0"/>
              <a:t>B</a:t>
            </a:r>
            <a:r>
              <a:rPr lang="el-GR" altLang="zh-TW" i="1" dirty="0"/>
              <a:t>λ</a:t>
            </a:r>
            <a:r>
              <a:rPr lang="en-US" altLang="zh-TW" dirty="0"/>
              <a:t>).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18</a:t>
            </a:fld>
            <a:endParaRPr lang="en-US" altLang="zh-TW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1000099" y="2643182"/>
          <a:ext cx="3687123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2" name="Equation" r:id="rId4" imgW="2031840" imgH="393480" progId="Equation.3">
                  <p:embed/>
                </p:oleObj>
              </mc:Choice>
              <mc:Fallback>
                <p:oleObj name="Equation" r:id="rId4" imgW="203184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099" y="2643182"/>
                        <a:ext cx="3687123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998545" y="4414851"/>
          <a:ext cx="47021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3" name="Equation" r:id="rId6" imgW="2590560" imgH="393480" progId="Equation.3">
                  <p:embed/>
                </p:oleObj>
              </mc:Choice>
              <mc:Fallback>
                <p:oleObj name="Equation" r:id="rId6" imgW="259056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45" y="4414851"/>
                        <a:ext cx="4702175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Lidstone’s</a:t>
            </a:r>
            <a:r>
              <a:rPr lang="en-US" altLang="zh-TW" dirty="0"/>
              <a:t> Law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most widely used value for </a:t>
            </a:r>
            <a:r>
              <a:rPr lang="el-GR" altLang="zh-TW" i="1" dirty="0"/>
              <a:t>λ</a:t>
            </a:r>
            <a:r>
              <a:rPr lang="en-US" altLang="zh-TW" dirty="0"/>
              <a:t> is 0.5.</a:t>
            </a:r>
          </a:p>
          <a:p>
            <a:pPr lvl="1"/>
            <a:r>
              <a:rPr lang="en-US" altLang="zh-TW" dirty="0"/>
              <a:t>This method has its own names, the </a:t>
            </a:r>
            <a:r>
              <a:rPr lang="en-US" altLang="zh-TW" b="1" i="1" dirty="0" err="1">
                <a:solidFill>
                  <a:srgbClr val="C00000"/>
                </a:solidFill>
              </a:rPr>
              <a:t>Jeffreys</a:t>
            </a:r>
            <a:r>
              <a:rPr lang="en-US" altLang="zh-TW" b="1" i="1" dirty="0">
                <a:solidFill>
                  <a:srgbClr val="C00000"/>
                </a:solidFill>
              </a:rPr>
              <a:t>-Perks Law</a:t>
            </a:r>
            <a:r>
              <a:rPr lang="en-US" altLang="zh-TW" dirty="0"/>
              <a:t>.</a:t>
            </a:r>
          </a:p>
          <a:p>
            <a:endParaRPr lang="en-US" altLang="zh-TW" sz="1000" dirty="0"/>
          </a:p>
          <a:p>
            <a:r>
              <a:rPr lang="en-US" altLang="zh-TW" dirty="0"/>
              <a:t>In practice, </a:t>
            </a:r>
            <a:r>
              <a:rPr lang="en-US" altLang="zh-TW" dirty="0" err="1"/>
              <a:t>Lidstone’s</a:t>
            </a:r>
            <a:r>
              <a:rPr lang="en-US" altLang="zh-TW" dirty="0"/>
              <a:t> law often helps.</a:t>
            </a:r>
          </a:p>
          <a:p>
            <a:pPr lvl="1"/>
            <a:r>
              <a:rPr lang="en-US" altLang="zh-TW" dirty="0"/>
              <a:t>To avoid too much of the probability space being given to unseen events </a:t>
            </a:r>
            <a:r>
              <a:rPr lang="en-US" altLang="zh-TW" sz="1600" dirty="0"/>
              <a:t>(by choosing a small </a:t>
            </a:r>
            <a:r>
              <a:rPr lang="el-GR" altLang="zh-TW" sz="1600" i="1" dirty="0"/>
              <a:t>λ</a:t>
            </a:r>
            <a:r>
              <a:rPr lang="en-US" altLang="zh-TW" sz="1600" dirty="0"/>
              <a:t>)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But … we need a good way to guess an appropriate value for </a:t>
            </a:r>
            <a:r>
              <a:rPr lang="el-GR" altLang="zh-TW" i="1" dirty="0"/>
              <a:t>λ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Preface (1/2)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In the traditional probabilistic approach to IR …</a:t>
            </a:r>
          </a:p>
          <a:p>
            <a:pPr lvl="1"/>
            <a:r>
              <a:rPr lang="en-US" altLang="zh-TW" dirty="0"/>
              <a:t>We rank documents according to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R</a:t>
            </a:r>
            <a:r>
              <a:rPr lang="en-US" altLang="zh-TW" dirty="0"/>
              <a:t>=1|</a:t>
            </a:r>
            <a:r>
              <a:rPr lang="en-US" altLang="zh-TW" i="1" dirty="0"/>
              <a:t>q</a:t>
            </a:r>
            <a:r>
              <a:rPr lang="en-US" altLang="zh-TW" dirty="0"/>
              <a:t>,</a:t>
            </a:r>
            <a:r>
              <a:rPr lang="en-US" altLang="zh-TW" i="1" dirty="0"/>
              <a:t>d</a:t>
            </a:r>
            <a:r>
              <a:rPr lang="en-US" altLang="zh-TW" dirty="0"/>
              <a:t>).</a:t>
            </a:r>
          </a:p>
          <a:p>
            <a:pPr lvl="1"/>
            <a:endParaRPr lang="en-US" altLang="zh-TW" sz="1000" dirty="0"/>
          </a:p>
          <a:p>
            <a:r>
              <a:rPr lang="en-US" altLang="zh-TW" dirty="0"/>
              <a:t>The language modeling approach IR </a:t>
            </a:r>
            <a:r>
              <a:rPr lang="en-US" altLang="zh-TW" b="1" u="sng" dirty="0">
                <a:solidFill>
                  <a:srgbClr val="FF0000"/>
                </a:solidFill>
              </a:rPr>
              <a:t>bypass</a:t>
            </a:r>
            <a:r>
              <a:rPr lang="en-US" altLang="zh-TW" u="sng" dirty="0"/>
              <a:t> modeling the concept of relevance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It instead builds a </a:t>
            </a:r>
            <a:r>
              <a:rPr lang="en-US" altLang="zh-TW" b="1" u="sng" dirty="0"/>
              <a:t>probabilistic language model</a:t>
            </a:r>
            <a:r>
              <a:rPr lang="en-US" altLang="zh-TW" dirty="0"/>
              <a:t> </a:t>
            </a:r>
            <a:r>
              <a:rPr lang="en-US" altLang="zh-TW" i="1" dirty="0" err="1"/>
              <a:t>M</a:t>
            </a:r>
            <a:r>
              <a:rPr lang="en-US" altLang="zh-TW" i="1" baseline="-25000" dirty="0" err="1"/>
              <a:t>d</a:t>
            </a:r>
            <a:r>
              <a:rPr lang="en-US" altLang="zh-TW" dirty="0"/>
              <a:t> from each document </a:t>
            </a:r>
            <a:r>
              <a:rPr lang="en-US" altLang="zh-TW" i="1" dirty="0"/>
              <a:t>d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Then rank documents based on </a:t>
            </a:r>
            <a:r>
              <a:rPr lang="en-US" altLang="zh-TW" u="sng" dirty="0"/>
              <a:t>the probability of the model generating the query</a:t>
            </a:r>
            <a:r>
              <a:rPr lang="en-US" altLang="zh-TW" dirty="0"/>
              <a:t>: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 err="1"/>
              <a:t>q</a:t>
            </a:r>
            <a:r>
              <a:rPr lang="en-US" altLang="zh-TW" dirty="0" err="1"/>
              <a:t>|</a:t>
            </a:r>
            <a:r>
              <a:rPr lang="en-US" altLang="zh-TW" i="1" dirty="0" err="1"/>
              <a:t>M</a:t>
            </a:r>
            <a:r>
              <a:rPr lang="en-US" altLang="zh-TW" i="1" baseline="-25000" dirty="0" err="1"/>
              <a:t>d</a:t>
            </a:r>
            <a:r>
              <a:rPr lang="en-US" altLang="zh-TW" dirty="0"/>
              <a:t>).</a:t>
            </a:r>
          </a:p>
          <a:p>
            <a:endParaRPr lang="en-US" altLang="zh-TW" sz="1000" dirty="0"/>
          </a:p>
          <a:p>
            <a:r>
              <a:rPr lang="en-US" altLang="zh-TW" dirty="0"/>
              <a:t>Reason: </a:t>
            </a:r>
          </a:p>
          <a:p>
            <a:pPr lvl="1"/>
            <a:r>
              <a:rPr lang="en-US" altLang="zh-TW" dirty="0"/>
              <a:t>A common suggestion to users for coming up with good queries is to think of words that would likely </a:t>
            </a:r>
            <a:r>
              <a:rPr lang="en-US" altLang="zh-TW" u="sng" dirty="0"/>
              <a:t>appear in a relevant document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Poor Estimates of Context Are Worse Than None!! (1/2)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/>
              <a:t>Estimates for the word following </a:t>
            </a:r>
            <a:r>
              <a:rPr lang="en-US" altLang="zh-TW" sz="2200" i="1" dirty="0"/>
              <a:t>was</a:t>
            </a:r>
            <a:r>
              <a:rPr lang="en-US" altLang="zh-TW" sz="2200" dirty="0"/>
              <a:t>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sz="1800" dirty="0"/>
              <a:t>The new estimate for </a:t>
            </a:r>
            <a:r>
              <a:rPr lang="en-US" altLang="zh-TW" sz="1800" i="1" dirty="0"/>
              <a:t>not</a:t>
            </a:r>
            <a:r>
              <a:rPr lang="en-US" altLang="zh-TW" sz="1800" dirty="0"/>
              <a:t> following </a:t>
            </a:r>
            <a:r>
              <a:rPr lang="en-US" altLang="zh-TW" sz="1800" i="1" dirty="0"/>
              <a:t>was</a:t>
            </a:r>
            <a:r>
              <a:rPr lang="en-US" altLang="zh-TW" sz="1800" dirty="0"/>
              <a:t> is discounted by </a:t>
            </a:r>
            <a:r>
              <a:rPr lang="en-US" altLang="zh-TW" sz="1800" b="1" dirty="0">
                <a:solidFill>
                  <a:srgbClr val="FF0000"/>
                </a:solidFill>
              </a:rPr>
              <a:t>almost half!!</a:t>
            </a:r>
            <a:r>
              <a:rPr lang="en-US" altLang="zh-TW" sz="1800" dirty="0"/>
              <a:t> </a:t>
            </a:r>
          </a:p>
          <a:p>
            <a:pPr lvl="1"/>
            <a:r>
              <a:rPr lang="en-US" altLang="zh-TW" sz="1800" dirty="0"/>
              <a:t>For non-occurring words </a:t>
            </a:r>
            <a:r>
              <a:rPr lang="en-US" altLang="zh-TW" sz="1400" dirty="0"/>
              <a:t>(e.g., </a:t>
            </a:r>
            <a:r>
              <a:rPr lang="en-US" altLang="zh-TW" sz="1400" i="1" dirty="0"/>
              <a:t>inferior</a:t>
            </a:r>
            <a:r>
              <a:rPr lang="en-US" altLang="zh-TW" sz="1400" dirty="0"/>
              <a:t>)</a:t>
            </a:r>
            <a:r>
              <a:rPr lang="en-US" altLang="zh-TW" sz="1800" dirty="0"/>
              <a:t>, J-P law gives a non-zero probability of occurrence.</a:t>
            </a:r>
          </a:p>
          <a:p>
            <a:pPr lvl="1"/>
            <a:endParaRPr lang="en-US" altLang="zh-TW" sz="1000" dirty="0"/>
          </a:p>
          <a:p>
            <a:r>
              <a:rPr lang="en-US" altLang="zh-TW" sz="2200" dirty="0"/>
              <a:t>But … for sentence “</a:t>
            </a:r>
            <a:r>
              <a:rPr lang="en-US" altLang="zh-TW" sz="2200" i="1" dirty="0"/>
              <a:t>she was inferior to both sisters</a:t>
            </a:r>
            <a:r>
              <a:rPr lang="en-US" altLang="zh-TW" sz="2200" dirty="0"/>
              <a:t>” the bi-gram based J-P law’s probability estimate </a:t>
            </a:r>
            <a:r>
              <a:rPr lang="en-US" altLang="zh-TW" sz="1800" dirty="0"/>
              <a:t>(6.89x10</a:t>
            </a:r>
            <a:r>
              <a:rPr lang="en-US" altLang="zh-TW" sz="1800" baseline="30000" dirty="0"/>
              <a:t>-20</a:t>
            </a:r>
            <a:r>
              <a:rPr lang="en-US" altLang="zh-TW" sz="1800" dirty="0"/>
              <a:t>)</a:t>
            </a:r>
            <a:r>
              <a:rPr lang="en-US" altLang="zh-TW" sz="2200" dirty="0"/>
              <a:t> is lower than the MLE based unigram </a:t>
            </a:r>
            <a:r>
              <a:rPr lang="en-US" altLang="zh-TW" sz="1600" dirty="0"/>
              <a:t>(3.96x10</a:t>
            </a:r>
            <a:r>
              <a:rPr lang="en-US" altLang="zh-TW" sz="1600" baseline="30000" dirty="0"/>
              <a:t>-17</a:t>
            </a:r>
            <a:r>
              <a:rPr lang="en-US" altLang="zh-TW" sz="1600" dirty="0"/>
              <a:t>)</a:t>
            </a:r>
            <a:r>
              <a:rPr lang="en-US" altLang="zh-TW" sz="2200" dirty="0"/>
              <a:t>!!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20</a:t>
            </a:fld>
            <a:endParaRPr lang="en-US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52563" y="2338390"/>
          <a:ext cx="511970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09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Word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MLE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J-P law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9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not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0.065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0.036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09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a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0.052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0.030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9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…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09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inferior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/>
                        <a:t>0.00003</a:t>
                      </a:r>
                      <a:endParaRPr lang="zh-TW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Poor Estimates of Context Are Worse Than None!! (2/2)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This result reflects the slogan used in the titles of </a:t>
            </a:r>
            <a:r>
              <a:rPr lang="en-US" altLang="zh-TW" sz="1800" dirty="0"/>
              <a:t>(Gale and Church 1990)</a:t>
            </a:r>
            <a:r>
              <a:rPr lang="en-US" altLang="zh-TW" dirty="0"/>
              <a:t>: </a:t>
            </a:r>
            <a:r>
              <a:rPr lang="en-US" altLang="zh-TW" b="1" dirty="0">
                <a:solidFill>
                  <a:srgbClr val="FF0000"/>
                </a:solidFill>
              </a:rPr>
              <a:t>poor estimates of context are worse than none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So … does this result mean that complex models are useless??</a:t>
            </a:r>
          </a:p>
          <a:p>
            <a:pPr lvl="1"/>
            <a:r>
              <a:rPr lang="en-US" altLang="zh-TW" dirty="0"/>
              <a:t>No~~~~</a:t>
            </a:r>
          </a:p>
          <a:p>
            <a:pPr lvl="1"/>
            <a:r>
              <a:rPr lang="en-US" altLang="zh-TW" dirty="0"/>
              <a:t>Complex models can correctly tell us that “she was inferior to both sisters” is a much more likely clause in English than “inferior to was both she sisters”.</a:t>
            </a:r>
          </a:p>
          <a:p>
            <a:pPr lvl="1"/>
            <a:r>
              <a:rPr lang="en-US" altLang="zh-TW" dirty="0"/>
              <a:t>Whereas the </a:t>
            </a:r>
            <a:r>
              <a:rPr lang="en-US" altLang="zh-TW" dirty="0" err="1"/>
              <a:t>uni</a:t>
            </a:r>
            <a:r>
              <a:rPr lang="en-US" altLang="zh-TW" dirty="0"/>
              <a:t>-gram estimate gives them both the same probability.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Good-Turing Estimation (1/5)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The probability estimate in Good-Turing estimation is of the form:</a:t>
            </a:r>
          </a:p>
          <a:p>
            <a:pPr>
              <a:buNone/>
            </a:pPr>
            <a:r>
              <a:rPr lang="en-US" altLang="zh-TW" sz="2000" dirty="0"/>
              <a:t>		</a:t>
            </a:r>
            <a:r>
              <a:rPr lang="en-US" altLang="zh-TW" sz="2000" i="1" dirty="0"/>
              <a:t>P</a:t>
            </a:r>
            <a:r>
              <a:rPr lang="en-US" altLang="zh-TW" sz="2000" i="1" baseline="-25000" dirty="0"/>
              <a:t>GT</a:t>
            </a:r>
            <a:r>
              <a:rPr lang="en-US" altLang="zh-TW" sz="2000" dirty="0"/>
              <a:t>(</a:t>
            </a:r>
            <a:r>
              <a:rPr lang="en-US" altLang="zh-TW" sz="2000" i="1" dirty="0"/>
              <a:t>w</a:t>
            </a:r>
            <a:r>
              <a:rPr lang="en-US" altLang="zh-TW" sz="2000" i="1" baseline="-25000" dirty="0"/>
              <a:t>1</a:t>
            </a:r>
            <a:r>
              <a:rPr lang="en-US" altLang="zh-TW" sz="2000" dirty="0"/>
              <a:t>…</a:t>
            </a:r>
            <a:r>
              <a:rPr lang="en-US" altLang="zh-TW" sz="2000" i="1" dirty="0" err="1"/>
              <a:t>w</a:t>
            </a:r>
            <a:r>
              <a:rPr lang="en-US" altLang="zh-TW" sz="2000" i="1" baseline="-25000" dirty="0" err="1"/>
              <a:t>n</a:t>
            </a:r>
            <a:r>
              <a:rPr lang="en-US" altLang="zh-TW" sz="2000" dirty="0"/>
              <a:t>) = </a:t>
            </a:r>
            <a:r>
              <a:rPr lang="en-US" altLang="zh-TW" sz="2000" i="1" dirty="0"/>
              <a:t>r</a:t>
            </a:r>
            <a:r>
              <a:rPr lang="en-US" altLang="zh-TW" sz="2000" i="1" baseline="30000" dirty="0"/>
              <a:t>*</a:t>
            </a:r>
            <a:r>
              <a:rPr lang="en-US" altLang="zh-TW" sz="2000" dirty="0"/>
              <a:t> / </a:t>
            </a:r>
            <a:r>
              <a:rPr lang="en-US" altLang="zh-TW" sz="2000" i="1" dirty="0"/>
              <a:t>N</a:t>
            </a:r>
          </a:p>
          <a:p>
            <a:pPr>
              <a:buNone/>
            </a:pPr>
            <a:r>
              <a:rPr lang="en-US" altLang="zh-TW" sz="2000" dirty="0"/>
              <a:t>	where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1600" dirty="0"/>
          </a:p>
          <a:p>
            <a:r>
              <a:rPr lang="en-US" altLang="zh-TW" sz="2000" dirty="0"/>
              <a:t>For an unseen </a:t>
            </a:r>
            <a:r>
              <a:rPr lang="en-US" altLang="zh-TW" sz="2000" i="1" dirty="0"/>
              <a:t>n</a:t>
            </a:r>
            <a:r>
              <a:rPr lang="en-US" altLang="zh-TW" sz="2000" dirty="0"/>
              <a:t>-gram, the adjusted frequency is:</a:t>
            </a:r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000" dirty="0"/>
          </a:p>
          <a:p>
            <a:r>
              <a:rPr lang="en-US" altLang="zh-TW" sz="2000" dirty="0"/>
              <a:t>For an </a:t>
            </a:r>
            <a:r>
              <a:rPr lang="en-US" altLang="zh-TW" sz="2000" i="1" dirty="0"/>
              <a:t>n</a:t>
            </a:r>
            <a:r>
              <a:rPr lang="en-US" altLang="zh-TW" sz="2000" dirty="0"/>
              <a:t>-gram which appears only once in the corpus, the adjusted frequency is:</a:t>
            </a:r>
          </a:p>
          <a:p>
            <a:pPr lvl="1"/>
            <a:endParaRPr lang="en-US" altLang="zh-TW" sz="1800" dirty="0"/>
          </a:p>
          <a:p>
            <a:pPr>
              <a:buNone/>
            </a:pP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22</a:t>
            </a:fld>
            <a:endParaRPr lang="en-US" altLang="zh-TW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1500167" y="2857496"/>
          <a:ext cx="1714512" cy="756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6" name="Equation" r:id="rId4" imgW="977760" imgH="431640" progId="Equation.3">
                  <p:embed/>
                </p:oleObj>
              </mc:Choice>
              <mc:Fallback>
                <p:oleObj name="Equation" r:id="rId4" imgW="9777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7" y="2857496"/>
                        <a:ext cx="1714512" cy="756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000496" y="2201283"/>
            <a:ext cx="304282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600" dirty="0"/>
              <a:t># of </a:t>
            </a:r>
            <a:r>
              <a:rPr lang="en-US" altLang="zh-TW" sz="1600" i="1" dirty="0"/>
              <a:t>n</a:t>
            </a:r>
            <a:r>
              <a:rPr lang="en-US" altLang="zh-TW" sz="1600" dirty="0"/>
              <a:t>-grams in the training corpus</a:t>
            </a:r>
            <a:endParaRPr lang="zh-TW" altLang="en-US" sz="1600" dirty="0"/>
          </a:p>
        </p:txBody>
      </p:sp>
      <p:cxnSp>
        <p:nvCxnSpPr>
          <p:cNvPr id="8" name="直線單箭頭接點 7"/>
          <p:cNvCxnSpPr>
            <a:stCxn id="6" idx="1"/>
          </p:cNvCxnSpPr>
          <p:nvPr/>
        </p:nvCxnSpPr>
        <p:spPr>
          <a:xfrm rot="10800000" flipV="1">
            <a:off x="3643306" y="2370559"/>
            <a:ext cx="357190" cy="450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8853" y="2629911"/>
            <a:ext cx="353013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600" dirty="0"/>
              <a:t>the </a:t>
            </a:r>
            <a:r>
              <a:rPr lang="en-US" altLang="zh-TW" sz="1600" b="1" dirty="0">
                <a:solidFill>
                  <a:srgbClr val="FF0000"/>
                </a:solidFill>
              </a:rPr>
              <a:t>adjusted frequency </a:t>
            </a:r>
            <a:r>
              <a:rPr lang="en-US" altLang="zh-TW" sz="1600" dirty="0"/>
              <a:t>of the </a:t>
            </a:r>
            <a:r>
              <a:rPr lang="en-US" altLang="zh-TW" sz="1600" i="1" dirty="0"/>
              <a:t>n</a:t>
            </a:r>
            <a:r>
              <a:rPr lang="en-US" altLang="zh-TW" sz="1600" dirty="0"/>
              <a:t>-gram </a:t>
            </a:r>
          </a:p>
          <a:p>
            <a:r>
              <a:rPr lang="en-US" altLang="zh-TW" sz="1600" dirty="0"/>
              <a:t>that appear </a:t>
            </a:r>
            <a:r>
              <a:rPr lang="en-US" altLang="zh-TW" sz="1600" i="1" dirty="0"/>
              <a:t>r</a:t>
            </a:r>
            <a:r>
              <a:rPr lang="en-US" altLang="zh-TW" sz="1600" dirty="0"/>
              <a:t> times in the training corpus</a:t>
            </a:r>
            <a:endParaRPr lang="zh-TW" altLang="en-US" sz="1600" dirty="0"/>
          </a:p>
        </p:txBody>
      </p:sp>
      <p:cxnSp>
        <p:nvCxnSpPr>
          <p:cNvPr id="12" name="直線單箭頭接點 11"/>
          <p:cNvCxnSpPr>
            <a:stCxn id="10" idx="1"/>
          </p:cNvCxnSpPr>
          <p:nvPr/>
        </p:nvCxnSpPr>
        <p:spPr>
          <a:xfrm rot="10800000">
            <a:off x="3143241" y="2558473"/>
            <a:ext cx="405613" cy="3638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714744" y="3354173"/>
            <a:ext cx="290656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sz="1600" dirty="0"/>
              <a:t># of distinct </a:t>
            </a:r>
            <a:r>
              <a:rPr lang="en-US" altLang="zh-TW" sz="1600" i="1" dirty="0"/>
              <a:t>n</a:t>
            </a:r>
            <a:r>
              <a:rPr lang="en-US" altLang="zh-TW" sz="1600" dirty="0"/>
              <a:t>-grams that appear </a:t>
            </a:r>
          </a:p>
          <a:p>
            <a:r>
              <a:rPr lang="en-US" altLang="zh-TW" sz="1600" i="1" dirty="0"/>
              <a:t>r</a:t>
            </a:r>
            <a:r>
              <a:rPr lang="en-US" altLang="zh-TW" sz="1600" dirty="0"/>
              <a:t> times in the training corpus</a:t>
            </a:r>
            <a:endParaRPr lang="zh-TW" altLang="en-US" sz="1600" dirty="0"/>
          </a:p>
        </p:txBody>
      </p:sp>
      <p:cxnSp>
        <p:nvCxnSpPr>
          <p:cNvPr id="14" name="直線單箭頭接點 13"/>
          <p:cNvCxnSpPr>
            <a:stCxn id="13" idx="1"/>
          </p:cNvCxnSpPr>
          <p:nvPr/>
        </p:nvCxnSpPr>
        <p:spPr>
          <a:xfrm rot="10800000">
            <a:off x="2714612" y="3429001"/>
            <a:ext cx="1000132" cy="2175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物件 16"/>
          <p:cNvGraphicFramePr>
            <a:graphicFrameLocks noChangeAspect="1"/>
          </p:cNvGraphicFramePr>
          <p:nvPr/>
        </p:nvGraphicFramePr>
        <p:xfrm>
          <a:off x="1214415" y="4500570"/>
          <a:ext cx="2071702" cy="741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7" name="Equation" r:id="rId6" imgW="1206360" imgH="431640" progId="Equation.3">
                  <p:embed/>
                </p:oleObj>
              </mc:Choice>
              <mc:Fallback>
                <p:oleObj name="Equation" r:id="rId6" imgW="120636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5" y="4500570"/>
                        <a:ext cx="2071702" cy="741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1214414" y="5902348"/>
          <a:ext cx="2071687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8" name="Equation" r:id="rId8" imgW="1206360" imgH="431640" progId="Equation.3">
                  <p:embed/>
                </p:oleObj>
              </mc:Choice>
              <mc:Fallback>
                <p:oleObj name="Equation" r:id="rId8" imgW="120636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5902348"/>
                        <a:ext cx="2071687" cy="741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3929058" y="5572140"/>
            <a:ext cx="37641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dirty="0"/>
              <a:t>the total appearance of </a:t>
            </a:r>
            <a:r>
              <a:rPr lang="en-US" altLang="zh-TW" i="1" dirty="0"/>
              <a:t>n</a:t>
            </a:r>
            <a:r>
              <a:rPr lang="en-US" altLang="zh-TW" dirty="0"/>
              <a:t>-grams that </a:t>
            </a:r>
          </a:p>
          <a:p>
            <a:r>
              <a:rPr lang="en-US" altLang="zh-TW" dirty="0"/>
              <a:t>appear </a:t>
            </a:r>
            <a:r>
              <a:rPr lang="en-US" altLang="zh-TW" i="1" dirty="0"/>
              <a:t>r</a:t>
            </a:r>
            <a:r>
              <a:rPr lang="en-US" altLang="zh-TW" dirty="0"/>
              <a:t>+1 times in training the corpus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2" idx="1"/>
          </p:cNvCxnSpPr>
          <p:nvPr/>
        </p:nvCxnSpPr>
        <p:spPr>
          <a:xfrm rot="10800000" flipV="1">
            <a:off x="3286116" y="5895306"/>
            <a:ext cx="642942" cy="10546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16200000" flipV="1">
            <a:off x="3107521" y="4893479"/>
            <a:ext cx="1000132" cy="64294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Good-Turing Estimation (2/5)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cannot apply the formula uniformly…</a:t>
            </a:r>
          </a:p>
          <a:p>
            <a:pPr lvl="1">
              <a:buNone/>
            </a:pPr>
            <a:endParaRPr lang="en-US" altLang="zh-TW" sz="1100" dirty="0"/>
          </a:p>
          <a:p>
            <a:pPr lvl="1">
              <a:buNone/>
            </a:pPr>
            <a:r>
              <a:rPr lang="en-US" altLang="zh-TW" dirty="0"/>
              <a:t>Assuming that the most frequent </a:t>
            </a:r>
            <a:r>
              <a:rPr lang="en-US" altLang="zh-TW" i="1" dirty="0"/>
              <a:t>n</a:t>
            </a:r>
            <a:r>
              <a:rPr lang="en-US" altLang="zh-TW" dirty="0"/>
              <a:t>-gram appears </a:t>
            </a:r>
            <a:r>
              <a:rPr lang="en-US" altLang="zh-TW" b="1" dirty="0">
                <a:solidFill>
                  <a:srgbClr val="FF0000"/>
                </a:solidFill>
              </a:rPr>
              <a:t>4</a:t>
            </a:r>
            <a:r>
              <a:rPr lang="en-US" altLang="zh-TW" dirty="0"/>
              <a:t> times.</a:t>
            </a:r>
          </a:p>
          <a:p>
            <a:pPr lvl="1">
              <a:buNone/>
            </a:pPr>
            <a:endParaRPr lang="en-US" altLang="zh-TW" dirty="0"/>
          </a:p>
          <a:p>
            <a:pPr lvl="1">
              <a:buNone/>
            </a:pPr>
            <a:endParaRPr lang="en-US" altLang="zh-TW" dirty="0"/>
          </a:p>
          <a:p>
            <a:pPr lvl="1">
              <a:buNone/>
            </a:pPr>
            <a:endParaRPr lang="en-US" altLang="zh-TW" dirty="0"/>
          </a:p>
          <a:p>
            <a:pPr lvl="1">
              <a:buNone/>
            </a:pPr>
            <a:endParaRPr lang="en-US" altLang="zh-TW" sz="1000" dirty="0"/>
          </a:p>
          <a:p>
            <a:pPr lvl="1">
              <a:buNone/>
            </a:pPr>
            <a:endParaRPr lang="en-US" altLang="zh-TW" sz="1000" dirty="0"/>
          </a:p>
          <a:p>
            <a:pPr marL="490537" indent="-457200"/>
            <a:r>
              <a:rPr lang="en-US" altLang="zh-TW" dirty="0"/>
              <a:t>One possible solution is to use Good-Turing estimation only for frequencies </a:t>
            </a:r>
            <a:r>
              <a:rPr lang="en-US" altLang="zh-TW" i="1" dirty="0"/>
              <a:t>r</a:t>
            </a:r>
            <a:r>
              <a:rPr lang="en-US" altLang="zh-TW" dirty="0"/>
              <a:t> &lt; </a:t>
            </a:r>
            <a:r>
              <a:rPr lang="en-US" altLang="zh-TW" i="1" dirty="0"/>
              <a:t>k</a:t>
            </a:r>
            <a:r>
              <a:rPr lang="en-US" altLang="zh-TW" dirty="0"/>
              <a:t> form some constant </a:t>
            </a:r>
            <a:r>
              <a:rPr lang="en-US" altLang="zh-TW" i="1" dirty="0"/>
              <a:t>k</a:t>
            </a:r>
            <a:r>
              <a:rPr lang="en-US" altLang="zh-TW" dirty="0"/>
              <a:t> </a:t>
            </a:r>
            <a:r>
              <a:rPr lang="en-US" altLang="zh-TW" sz="1800" dirty="0"/>
              <a:t>(e.g., 10)</a:t>
            </a:r>
            <a:r>
              <a:rPr lang="en-US" altLang="zh-TW" dirty="0"/>
              <a:t>.</a:t>
            </a:r>
          </a:p>
          <a:p>
            <a:pPr marL="928687" lvl="1" indent="-457200"/>
            <a:r>
              <a:rPr lang="en-US" altLang="zh-TW" dirty="0"/>
              <a:t>For high frequency words, MLE estimations will be quite accurate.</a:t>
            </a:r>
          </a:p>
          <a:p>
            <a:pPr marL="490537" indent="-457200"/>
            <a:endParaRPr lang="en-US" altLang="zh-TW" dirty="0"/>
          </a:p>
          <a:p>
            <a:pPr lvl="1">
              <a:buNone/>
            </a:pPr>
            <a:endParaRPr lang="en-US" altLang="zh-TW" dirty="0"/>
          </a:p>
          <a:p>
            <a:pPr lvl="1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23</a:t>
            </a:fld>
            <a:endParaRPr lang="en-US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8662" y="2857496"/>
          <a:ext cx="6543724" cy="8174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1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3676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1" dirty="0"/>
                        <a:t>r</a:t>
                      </a:r>
                      <a:endParaRPr lang="zh-TW" altLang="en-US" sz="1600" i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14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/>
                        <a:t>adjust frequency </a:t>
                      </a:r>
                      <a:r>
                        <a:rPr lang="en-US" altLang="zh-TW" sz="1600" i="1" dirty="0"/>
                        <a:t>r</a:t>
                      </a:r>
                      <a:r>
                        <a:rPr lang="en-US" altLang="zh-TW" sz="1600" baseline="30000" dirty="0"/>
                        <a:t>*</a:t>
                      </a:r>
                      <a:endParaRPr lang="zh-TW" altLang="en-US" sz="1600" baseline="30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1*</a:t>
                      </a:r>
                      <a:r>
                        <a:rPr lang="en-US" altLang="zh-TW" sz="1600" i="1" dirty="0"/>
                        <a:t>N</a:t>
                      </a:r>
                      <a:r>
                        <a:rPr lang="en-US" altLang="zh-TW" sz="1600" i="1" baseline="-25000" dirty="0"/>
                        <a:t>1</a:t>
                      </a:r>
                      <a:r>
                        <a:rPr lang="en-US" altLang="zh-TW" sz="1600" dirty="0"/>
                        <a:t>/</a:t>
                      </a:r>
                      <a:r>
                        <a:rPr lang="en-US" altLang="zh-TW" sz="1600" i="1" dirty="0"/>
                        <a:t>N</a:t>
                      </a:r>
                      <a:r>
                        <a:rPr lang="en-US" altLang="zh-TW" sz="1600" i="1" baseline="-25000" dirty="0"/>
                        <a:t>0</a:t>
                      </a:r>
                      <a:endParaRPr lang="zh-TW" altLang="en-US" sz="1600" i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2*</a:t>
                      </a:r>
                      <a:r>
                        <a:rPr lang="en-US" altLang="zh-TW" sz="1600" i="1" dirty="0"/>
                        <a:t>N</a:t>
                      </a:r>
                      <a:r>
                        <a:rPr lang="en-US" altLang="zh-TW" sz="1600" i="1" baseline="-25000" dirty="0"/>
                        <a:t>2</a:t>
                      </a:r>
                      <a:r>
                        <a:rPr lang="en-US" altLang="zh-TW" sz="1600" dirty="0"/>
                        <a:t>/</a:t>
                      </a:r>
                      <a:r>
                        <a:rPr lang="en-US" altLang="zh-TW" sz="1600" i="1" dirty="0"/>
                        <a:t>N</a:t>
                      </a:r>
                      <a:r>
                        <a:rPr lang="en-US" altLang="zh-TW" sz="1600" i="1" baseline="-250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3*</a:t>
                      </a:r>
                      <a:r>
                        <a:rPr lang="en-US" altLang="zh-TW" sz="1600" i="1" dirty="0"/>
                        <a:t>N</a:t>
                      </a:r>
                      <a:r>
                        <a:rPr lang="en-US" altLang="zh-TW" sz="1600" i="1" baseline="-25000" dirty="0"/>
                        <a:t>3</a:t>
                      </a:r>
                      <a:r>
                        <a:rPr lang="en-US" altLang="zh-TW" sz="1600" dirty="0"/>
                        <a:t>/</a:t>
                      </a:r>
                      <a:r>
                        <a:rPr lang="en-US" altLang="zh-TW" sz="1600" i="1" dirty="0"/>
                        <a:t>N</a:t>
                      </a:r>
                      <a:r>
                        <a:rPr lang="en-US" altLang="zh-TW" sz="1600" i="1" baseline="-25000" dirty="0"/>
                        <a:t>2</a:t>
                      </a:r>
                      <a:endParaRPr lang="zh-TW" altLang="en-US" sz="1600" i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4*</a:t>
                      </a:r>
                      <a:r>
                        <a:rPr lang="en-US" altLang="zh-TW" sz="1600" i="1" dirty="0"/>
                        <a:t>N</a:t>
                      </a:r>
                      <a:r>
                        <a:rPr lang="en-US" altLang="zh-TW" sz="1600" i="1" baseline="-25000" dirty="0"/>
                        <a:t>4</a:t>
                      </a:r>
                      <a:r>
                        <a:rPr lang="en-US" altLang="zh-TW" sz="1600" dirty="0"/>
                        <a:t>/</a:t>
                      </a:r>
                      <a:r>
                        <a:rPr lang="en-US" altLang="zh-TW" sz="1600" i="1" dirty="0"/>
                        <a:t>N</a:t>
                      </a:r>
                      <a:r>
                        <a:rPr lang="en-US" altLang="zh-TW" sz="1600" i="1" baseline="-25000" dirty="0"/>
                        <a:t>3</a:t>
                      </a:r>
                      <a:endParaRPr lang="zh-TW" altLang="en-US" sz="1600" i="1" baseline="-25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5*</a:t>
                      </a:r>
                      <a:r>
                        <a:rPr lang="en-US" altLang="zh-TW" sz="1600" i="1" dirty="0"/>
                        <a:t>N</a:t>
                      </a:r>
                      <a:r>
                        <a:rPr lang="en-US" altLang="zh-TW" sz="1600" i="1" baseline="-25000" dirty="0"/>
                        <a:t>5</a:t>
                      </a:r>
                      <a:r>
                        <a:rPr lang="en-US" altLang="zh-TW" sz="1600" dirty="0"/>
                        <a:t>/</a:t>
                      </a:r>
                      <a:r>
                        <a:rPr lang="en-US" altLang="zh-TW" sz="1600" i="1" dirty="0"/>
                        <a:t>N</a:t>
                      </a:r>
                      <a:r>
                        <a:rPr lang="en-US" altLang="zh-TW" sz="1600" i="1" baseline="-25000" dirty="0"/>
                        <a:t>4</a:t>
                      </a:r>
                      <a:endParaRPr lang="zh-TW" altLang="en-US" sz="1600" i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7429520" y="3511337"/>
            <a:ext cx="150554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dirty="0"/>
              <a:t>new estimate </a:t>
            </a:r>
          </a:p>
          <a:p>
            <a:r>
              <a:rPr lang="en-US" altLang="zh-TW" dirty="0"/>
              <a:t>will be zero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6" idx="1"/>
          </p:cNvCxnSpPr>
          <p:nvPr/>
        </p:nvCxnSpPr>
        <p:spPr>
          <a:xfrm rot="10800000">
            <a:off x="7072330" y="3571877"/>
            <a:ext cx="357190" cy="26262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Good-Turing Estimation (3/5)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so … it is necessary to </a:t>
            </a:r>
            <a:r>
              <a:rPr lang="en-US" altLang="zh-TW" b="1" dirty="0">
                <a:solidFill>
                  <a:srgbClr val="FF0000"/>
                </a:solidFill>
              </a:rPr>
              <a:t>re-normalize</a:t>
            </a:r>
            <a:r>
              <a:rPr lang="en-US" altLang="zh-TW" dirty="0"/>
              <a:t> all the estimates to ensure that a proper probability distribution results.   </a:t>
            </a:r>
          </a:p>
          <a:p>
            <a:endParaRPr lang="en-US" altLang="zh-TW" sz="1400" dirty="0"/>
          </a:p>
          <a:p>
            <a:pPr>
              <a:buNone/>
            </a:pPr>
            <a:r>
              <a:rPr lang="en-US" altLang="zh-TW" sz="1400" dirty="0"/>
              <a:t>							            constant </a:t>
            </a:r>
            <a:r>
              <a:rPr lang="en-US" altLang="zh-TW" sz="1400" i="1" dirty="0"/>
              <a:t>k</a:t>
            </a:r>
            <a:r>
              <a:rPr lang="en-US" altLang="zh-TW" sz="1400" dirty="0"/>
              <a:t>=3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24</a:t>
            </a:fld>
            <a:endParaRPr lang="en-US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349" y="3143248"/>
          <a:ext cx="6900914" cy="8174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9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3676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1" dirty="0"/>
                        <a:t>r</a:t>
                      </a:r>
                      <a:endParaRPr lang="zh-TW" altLang="en-US" sz="1600" i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142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/>
                        <a:t>adjusted frequency </a:t>
                      </a:r>
                      <a:r>
                        <a:rPr lang="en-US" altLang="zh-TW" sz="1600" i="1" dirty="0"/>
                        <a:t>r</a:t>
                      </a:r>
                      <a:r>
                        <a:rPr lang="en-US" altLang="zh-TW" sz="1600" baseline="30000" dirty="0"/>
                        <a:t>*</a:t>
                      </a:r>
                      <a:endParaRPr lang="zh-TW" altLang="en-US" sz="1600" baseline="30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1*</a:t>
                      </a:r>
                      <a:r>
                        <a:rPr lang="en-US" altLang="zh-TW" sz="1600" i="1" dirty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zh-TW" sz="1600" i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altLang="zh-TW" sz="1600" i="1" dirty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zh-TW" sz="1600" i="1" baseline="-250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i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2*</a:t>
                      </a:r>
                      <a:r>
                        <a:rPr lang="en-US" altLang="zh-TW" sz="1600" i="1" dirty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zh-TW" sz="1600" i="1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altLang="zh-TW" sz="1600" i="1" dirty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zh-TW" sz="1600" i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3*</a:t>
                      </a:r>
                      <a:r>
                        <a:rPr lang="en-US" altLang="zh-TW" sz="1600" i="1" dirty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zh-TW" sz="1600" i="1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altLang="zh-TW" sz="1600" i="1" dirty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zh-TW" sz="1600" i="1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i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3*</a:t>
                      </a:r>
                      <a:r>
                        <a:rPr lang="en-US" altLang="zh-TW" sz="1600" i="1" dirty="0"/>
                        <a:t>N</a:t>
                      </a:r>
                      <a:r>
                        <a:rPr lang="en-US" altLang="zh-TW" sz="1600" i="1" baseline="-25000" dirty="0"/>
                        <a:t>3</a:t>
                      </a:r>
                      <a:r>
                        <a:rPr lang="en-US" altLang="zh-TW" sz="1600" dirty="0"/>
                        <a:t>/</a:t>
                      </a:r>
                      <a:r>
                        <a:rPr lang="en-US" altLang="zh-TW" sz="1600" i="1" dirty="0"/>
                        <a:t>N</a:t>
                      </a:r>
                      <a:r>
                        <a:rPr lang="en-US" altLang="zh-TW" sz="1600" i="1" baseline="-25000" dirty="0"/>
                        <a:t>3</a:t>
                      </a:r>
                      <a:endParaRPr lang="zh-TW" altLang="en-US" sz="1600" i="1" baseline="-250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4*</a:t>
                      </a:r>
                      <a:r>
                        <a:rPr lang="en-US" altLang="zh-TW" sz="1600" i="1" dirty="0"/>
                        <a:t>N</a:t>
                      </a:r>
                      <a:r>
                        <a:rPr lang="en-US" altLang="zh-TW" sz="1600" i="1" baseline="-25000" dirty="0"/>
                        <a:t>4</a:t>
                      </a:r>
                      <a:r>
                        <a:rPr lang="en-US" altLang="zh-TW" sz="1600" dirty="0"/>
                        <a:t>/</a:t>
                      </a:r>
                      <a:r>
                        <a:rPr lang="en-US" altLang="zh-TW" sz="1600" i="1" dirty="0"/>
                        <a:t>N</a:t>
                      </a:r>
                      <a:r>
                        <a:rPr lang="en-US" altLang="zh-TW" sz="1600" i="1" baseline="-25000" dirty="0"/>
                        <a:t>4</a:t>
                      </a:r>
                      <a:endParaRPr lang="zh-TW" altLang="en-US" sz="1600" i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357422" y="4257682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N</a:t>
            </a:r>
            <a:r>
              <a:rPr lang="en-US" altLang="zh-TW" i="1" baseline="-25000" dirty="0"/>
              <a:t>0</a:t>
            </a:r>
            <a:r>
              <a:rPr lang="en-US" altLang="zh-TW" dirty="0"/>
              <a:t>(1*</a:t>
            </a:r>
            <a:r>
              <a:rPr lang="en-US" altLang="zh-TW" i="1" dirty="0"/>
              <a:t>N</a:t>
            </a:r>
            <a:r>
              <a:rPr lang="en-US" altLang="zh-TW" i="1" baseline="-25000" dirty="0"/>
              <a:t>1</a:t>
            </a:r>
            <a:r>
              <a:rPr lang="en-US" altLang="zh-TW" dirty="0"/>
              <a:t>/</a:t>
            </a:r>
            <a:r>
              <a:rPr lang="en-US" altLang="zh-TW" i="1" dirty="0"/>
              <a:t>N</a:t>
            </a:r>
            <a:r>
              <a:rPr lang="en-US" altLang="zh-TW" i="1" baseline="-25000" dirty="0"/>
              <a:t>0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= 1*</a:t>
            </a:r>
            <a:r>
              <a:rPr lang="en-US" altLang="zh-TW" i="1" dirty="0"/>
              <a:t>N</a:t>
            </a:r>
            <a:r>
              <a:rPr lang="en-US" altLang="zh-TW" i="1" baseline="-25000" dirty="0"/>
              <a:t>1</a:t>
            </a:r>
            <a:endParaRPr lang="zh-TW" altLang="en-US" i="1" baseline="-25000" dirty="0"/>
          </a:p>
        </p:txBody>
      </p:sp>
      <p:cxnSp>
        <p:nvCxnSpPr>
          <p:cNvPr id="8" name="直線單箭頭接點 7"/>
          <p:cNvCxnSpPr>
            <a:endCxn id="6" idx="0"/>
          </p:cNvCxnSpPr>
          <p:nvPr/>
        </p:nvCxnSpPr>
        <p:spPr>
          <a:xfrm rot="10800000" flipV="1">
            <a:off x="3020424" y="4000504"/>
            <a:ext cx="480006" cy="25717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674624" y="4271968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N</a:t>
            </a:r>
            <a:r>
              <a:rPr lang="en-US" altLang="zh-TW" i="1" baseline="-25000" dirty="0"/>
              <a:t>1</a:t>
            </a:r>
            <a:r>
              <a:rPr lang="en-US" altLang="zh-TW" dirty="0"/>
              <a:t>(2*</a:t>
            </a:r>
            <a:r>
              <a:rPr lang="en-US" altLang="zh-TW" i="1" dirty="0"/>
              <a:t>N</a:t>
            </a:r>
            <a:r>
              <a:rPr lang="en-US" altLang="zh-TW" i="1" baseline="-25000" dirty="0"/>
              <a:t>2</a:t>
            </a:r>
            <a:r>
              <a:rPr lang="en-US" altLang="zh-TW" dirty="0"/>
              <a:t>/</a:t>
            </a:r>
            <a:r>
              <a:rPr lang="en-US" altLang="zh-TW" i="1" dirty="0"/>
              <a:t>N</a:t>
            </a:r>
            <a:r>
              <a:rPr lang="en-US" altLang="zh-TW" i="1" baseline="-25000" dirty="0"/>
              <a:t>1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= 2*</a:t>
            </a:r>
            <a:r>
              <a:rPr lang="en-US" altLang="zh-TW" i="1" dirty="0"/>
              <a:t>N</a:t>
            </a:r>
            <a:r>
              <a:rPr lang="en-US" altLang="zh-TW" i="1" baseline="-25000" dirty="0"/>
              <a:t>2</a:t>
            </a:r>
            <a:endParaRPr lang="zh-TW" altLang="en-US" i="1" baseline="-25000" dirty="0"/>
          </a:p>
        </p:txBody>
      </p:sp>
      <p:cxnSp>
        <p:nvCxnSpPr>
          <p:cNvPr id="11" name="直線單箭頭接點 10"/>
          <p:cNvCxnSpPr>
            <a:endCxn id="9" idx="0"/>
          </p:cNvCxnSpPr>
          <p:nvPr/>
        </p:nvCxnSpPr>
        <p:spPr>
          <a:xfrm rot="5400000">
            <a:off x="4211924" y="4126206"/>
            <a:ext cx="271464" cy="200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960508" y="4271968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N</a:t>
            </a:r>
            <a:r>
              <a:rPr lang="en-US" altLang="zh-TW" i="1" baseline="-25000" dirty="0"/>
              <a:t>2</a:t>
            </a:r>
            <a:r>
              <a:rPr lang="en-US" altLang="zh-TW" dirty="0"/>
              <a:t>(3*</a:t>
            </a:r>
            <a:r>
              <a:rPr lang="en-US" altLang="zh-TW" i="1" dirty="0"/>
              <a:t>N</a:t>
            </a:r>
            <a:r>
              <a:rPr lang="en-US" altLang="zh-TW" i="1" baseline="-25000" dirty="0"/>
              <a:t>3</a:t>
            </a:r>
            <a:r>
              <a:rPr lang="en-US" altLang="zh-TW" dirty="0"/>
              <a:t>/</a:t>
            </a:r>
            <a:r>
              <a:rPr lang="en-US" altLang="zh-TW" i="1" dirty="0"/>
              <a:t>N</a:t>
            </a:r>
            <a:r>
              <a:rPr lang="en-US" altLang="zh-TW" i="1" baseline="-25000" dirty="0"/>
              <a:t>2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= 3*</a:t>
            </a:r>
            <a:r>
              <a:rPr lang="en-US" altLang="zh-TW" i="1" dirty="0"/>
              <a:t>N</a:t>
            </a:r>
            <a:r>
              <a:rPr lang="en-US" altLang="zh-TW" i="1" baseline="-25000" dirty="0"/>
              <a:t>3</a:t>
            </a:r>
            <a:endParaRPr lang="zh-TW" altLang="en-US" i="1" baseline="-25000" dirty="0"/>
          </a:p>
        </p:txBody>
      </p:sp>
      <p:cxnSp>
        <p:nvCxnSpPr>
          <p:cNvPr id="16" name="直線單箭頭接點 15"/>
          <p:cNvCxnSpPr>
            <a:endCxn id="15" idx="0"/>
          </p:cNvCxnSpPr>
          <p:nvPr/>
        </p:nvCxnSpPr>
        <p:spPr>
          <a:xfrm rot="16200000" flipH="1">
            <a:off x="5354932" y="4003390"/>
            <a:ext cx="271464" cy="2656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246392" y="4271969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N</a:t>
            </a:r>
            <a:r>
              <a:rPr lang="en-US" altLang="zh-TW" i="1" baseline="-25000" dirty="0"/>
              <a:t>3</a:t>
            </a:r>
            <a:r>
              <a:rPr lang="en-US" altLang="zh-TW" dirty="0"/>
              <a:t>(3*</a:t>
            </a:r>
            <a:r>
              <a:rPr lang="en-US" altLang="zh-TW" i="1" dirty="0"/>
              <a:t>N</a:t>
            </a:r>
            <a:r>
              <a:rPr lang="en-US" altLang="zh-TW" i="1" baseline="-25000" dirty="0"/>
              <a:t>3</a:t>
            </a:r>
            <a:r>
              <a:rPr lang="en-US" altLang="zh-TW" dirty="0"/>
              <a:t>/</a:t>
            </a:r>
            <a:r>
              <a:rPr lang="en-US" altLang="zh-TW" i="1" dirty="0"/>
              <a:t>N</a:t>
            </a:r>
            <a:r>
              <a:rPr lang="en-US" altLang="zh-TW" i="1" baseline="-25000" dirty="0"/>
              <a:t>3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= 3*</a:t>
            </a:r>
            <a:r>
              <a:rPr lang="en-US" altLang="zh-TW" i="1" dirty="0"/>
              <a:t>N</a:t>
            </a:r>
            <a:r>
              <a:rPr lang="en-US" altLang="zh-TW" i="1" baseline="-25000" dirty="0"/>
              <a:t>3</a:t>
            </a:r>
            <a:endParaRPr lang="zh-TW" altLang="en-US" i="1" baseline="-25000" dirty="0"/>
          </a:p>
        </p:txBody>
      </p:sp>
      <p:cxnSp>
        <p:nvCxnSpPr>
          <p:cNvPr id="19" name="直線單箭頭接點 18"/>
          <p:cNvCxnSpPr>
            <a:endCxn id="18" idx="0"/>
          </p:cNvCxnSpPr>
          <p:nvPr/>
        </p:nvCxnSpPr>
        <p:spPr>
          <a:xfrm>
            <a:off x="6429388" y="4000504"/>
            <a:ext cx="480006" cy="27146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603714" y="4271969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N</a:t>
            </a:r>
            <a:r>
              <a:rPr lang="en-US" altLang="zh-TW" i="1" baseline="-25000" dirty="0"/>
              <a:t>4</a:t>
            </a:r>
            <a:r>
              <a:rPr lang="en-US" altLang="zh-TW" dirty="0"/>
              <a:t>(4*</a:t>
            </a:r>
            <a:r>
              <a:rPr lang="en-US" altLang="zh-TW" i="1" dirty="0"/>
              <a:t>N</a:t>
            </a:r>
            <a:r>
              <a:rPr lang="en-US" altLang="zh-TW" i="1" baseline="-25000" dirty="0"/>
              <a:t>4</a:t>
            </a:r>
            <a:r>
              <a:rPr lang="en-US" altLang="zh-TW" dirty="0"/>
              <a:t>/</a:t>
            </a:r>
            <a:r>
              <a:rPr lang="en-US" altLang="zh-TW" i="1" dirty="0"/>
              <a:t>N</a:t>
            </a:r>
            <a:r>
              <a:rPr lang="en-US" altLang="zh-TW" i="1" baseline="-25000" dirty="0"/>
              <a:t>4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= 4*</a:t>
            </a:r>
            <a:r>
              <a:rPr lang="en-US" altLang="zh-TW" i="1" dirty="0"/>
              <a:t>N</a:t>
            </a:r>
            <a:r>
              <a:rPr lang="en-US" altLang="zh-TW" i="1" baseline="-25000" dirty="0"/>
              <a:t>4</a:t>
            </a:r>
            <a:endParaRPr lang="zh-TW" altLang="en-US" i="1" baseline="-25000" dirty="0"/>
          </a:p>
        </p:txBody>
      </p:sp>
      <p:cxnSp>
        <p:nvCxnSpPr>
          <p:cNvPr id="22" name="直線單箭頭接點 21"/>
          <p:cNvCxnSpPr>
            <a:endCxn id="21" idx="0"/>
          </p:cNvCxnSpPr>
          <p:nvPr/>
        </p:nvCxnSpPr>
        <p:spPr>
          <a:xfrm>
            <a:off x="7358082" y="4000504"/>
            <a:ext cx="908634" cy="27146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85786" y="4257680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total adjusted </a:t>
            </a:r>
          </a:p>
          <a:p>
            <a:pPr algn="ctr"/>
            <a:r>
              <a:rPr lang="en-US" altLang="zh-TW" dirty="0"/>
              <a:t>frequency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85786" y="5211561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total adjusted </a:t>
            </a:r>
          </a:p>
          <a:p>
            <a:pPr algn="ctr"/>
            <a:r>
              <a:rPr lang="en-US" altLang="zh-TW" dirty="0"/>
              <a:t>frequency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357422" y="5282999"/>
            <a:ext cx="423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(1*</a:t>
            </a:r>
            <a:r>
              <a:rPr lang="en-US" altLang="zh-TW" i="1" dirty="0"/>
              <a:t>N</a:t>
            </a:r>
            <a:r>
              <a:rPr lang="en-US" altLang="zh-TW" i="1" baseline="-25000" dirty="0"/>
              <a:t>1</a:t>
            </a:r>
            <a:r>
              <a:rPr lang="en-US" altLang="zh-TW" dirty="0"/>
              <a:t>/</a:t>
            </a:r>
            <a:r>
              <a:rPr lang="en-US" altLang="zh-TW" i="1" dirty="0"/>
              <a:t>N</a:t>
            </a:r>
            <a:r>
              <a:rPr lang="en-US" altLang="zh-TW" i="1" baseline="-25000" dirty="0"/>
              <a:t>0</a:t>
            </a:r>
            <a:r>
              <a:rPr lang="en-US" altLang="zh-TW" dirty="0"/>
              <a:t>)  /  (1</a:t>
            </a:r>
            <a:r>
              <a:rPr lang="en-US" altLang="zh-TW" i="1" dirty="0"/>
              <a:t>N</a:t>
            </a:r>
            <a:r>
              <a:rPr lang="en-US" altLang="zh-TW" baseline="-25000" dirty="0"/>
              <a:t>1</a:t>
            </a:r>
            <a:r>
              <a:rPr lang="en-US" altLang="zh-TW" dirty="0"/>
              <a:t> + 2</a:t>
            </a:r>
            <a:r>
              <a:rPr lang="en-US" altLang="zh-TW" i="1" dirty="0"/>
              <a:t>N</a:t>
            </a:r>
            <a:r>
              <a:rPr lang="en-US" altLang="zh-TW" baseline="-25000" dirty="0"/>
              <a:t>2</a:t>
            </a:r>
            <a:r>
              <a:rPr lang="en-US" altLang="zh-TW" dirty="0"/>
              <a:t> + 3</a:t>
            </a:r>
            <a:r>
              <a:rPr lang="en-US" altLang="zh-TW" i="1" dirty="0"/>
              <a:t>N</a:t>
            </a:r>
            <a:r>
              <a:rPr lang="en-US" altLang="zh-TW" baseline="-25000" dirty="0"/>
              <a:t>3</a:t>
            </a:r>
            <a:r>
              <a:rPr lang="en-US" altLang="zh-TW" dirty="0"/>
              <a:t> + 3</a:t>
            </a:r>
            <a:r>
              <a:rPr lang="en-US" altLang="zh-TW" i="1" dirty="0"/>
              <a:t>N</a:t>
            </a:r>
            <a:r>
              <a:rPr lang="en-US" altLang="zh-TW" baseline="-25000" dirty="0"/>
              <a:t>3</a:t>
            </a:r>
            <a:r>
              <a:rPr lang="en-US" altLang="zh-TW" dirty="0"/>
              <a:t> + 4</a:t>
            </a:r>
            <a:r>
              <a:rPr lang="en-US" altLang="zh-TW" i="1" dirty="0"/>
              <a:t>N</a:t>
            </a:r>
            <a:r>
              <a:rPr lang="en-US" altLang="zh-TW" baseline="-25000" dirty="0"/>
              <a:t>4</a:t>
            </a:r>
            <a:r>
              <a:rPr lang="en-US" altLang="zh-TW" dirty="0"/>
              <a:t>)</a:t>
            </a:r>
          </a:p>
        </p:txBody>
      </p:sp>
      <p:cxnSp>
        <p:nvCxnSpPr>
          <p:cNvPr id="28" name="直線單箭頭接點 27"/>
          <p:cNvCxnSpPr>
            <a:stCxn id="6" idx="2"/>
          </p:cNvCxnSpPr>
          <p:nvPr/>
        </p:nvCxnSpPr>
        <p:spPr>
          <a:xfrm rot="16200000" flipH="1">
            <a:off x="3176397" y="4748040"/>
            <a:ext cx="382375" cy="6943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9" idx="2"/>
            <a:endCxn id="26" idx="0"/>
          </p:cNvCxnSpPr>
          <p:nvPr/>
        </p:nvCxnSpPr>
        <p:spPr>
          <a:xfrm rot="16200000" flipH="1">
            <a:off x="4222835" y="5033089"/>
            <a:ext cx="364700" cy="1351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15" idx="2"/>
          </p:cNvCxnSpPr>
          <p:nvPr/>
        </p:nvCxnSpPr>
        <p:spPr>
          <a:xfrm rot="5400000">
            <a:off x="5163744" y="4826621"/>
            <a:ext cx="368089" cy="5514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8" idx="2"/>
          </p:cNvCxnSpPr>
          <p:nvPr/>
        </p:nvCxnSpPr>
        <p:spPr>
          <a:xfrm rot="5400000">
            <a:off x="6092437" y="4469433"/>
            <a:ext cx="368090" cy="12658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1" idx="2"/>
          </p:cNvCxnSpPr>
          <p:nvPr/>
        </p:nvCxnSpPr>
        <p:spPr>
          <a:xfrm rot="5400000">
            <a:off x="7092570" y="4112242"/>
            <a:ext cx="368088" cy="19802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5" grpId="0"/>
      <p:bldP spid="18" grpId="0"/>
      <p:bldP spid="21" grpId="0"/>
      <p:bldP spid="24" grpId="0"/>
      <p:bldP spid="25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Good-Turing Estimation (4/5)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sz="1800" dirty="0"/>
              <a:t>The training corpus consists of 617,091 </a:t>
            </a:r>
            <a:r>
              <a:rPr lang="en-US" altLang="zh-TW" sz="1400" dirty="0"/>
              <a:t>(</a:t>
            </a:r>
            <a:r>
              <a:rPr lang="en-US" altLang="zh-TW" sz="1400" i="1" dirty="0"/>
              <a:t>N</a:t>
            </a:r>
            <a:r>
              <a:rPr lang="en-US" altLang="zh-TW" sz="1400" dirty="0"/>
              <a:t>)</a:t>
            </a:r>
            <a:r>
              <a:rPr lang="en-US" altLang="zh-TW" sz="1800" dirty="0"/>
              <a:t> bi-grams.</a:t>
            </a:r>
          </a:p>
          <a:p>
            <a:pPr lvl="1"/>
            <a:r>
              <a:rPr lang="en-US" altLang="zh-TW" sz="1400" i="1" dirty="0"/>
              <a:t>V</a:t>
            </a:r>
            <a:r>
              <a:rPr lang="en-US" altLang="zh-TW" sz="1400" dirty="0"/>
              <a:t> = 14,585 terms.</a:t>
            </a:r>
          </a:p>
          <a:p>
            <a:pPr lvl="1"/>
            <a:endParaRPr lang="en-US" altLang="zh-TW" sz="900" dirty="0"/>
          </a:p>
          <a:p>
            <a:r>
              <a:rPr lang="en-US" altLang="zh-TW" sz="1800" dirty="0"/>
              <a:t>We saw 199,252 distinct bi-grams in the corpus.</a:t>
            </a:r>
          </a:p>
          <a:p>
            <a:endParaRPr lang="en-US" altLang="zh-TW" sz="900" dirty="0"/>
          </a:p>
          <a:p>
            <a:r>
              <a:rPr lang="en-US" altLang="zh-TW" sz="1800" dirty="0"/>
              <a:t>Therefore, there are (14,585</a:t>
            </a:r>
            <a:r>
              <a:rPr lang="en-US" altLang="zh-TW" sz="1800" baseline="30000" dirty="0"/>
              <a:t>2</a:t>
            </a:r>
            <a:r>
              <a:rPr lang="en-US" altLang="zh-TW" sz="1800" dirty="0"/>
              <a:t> – 199,252) = 212,522,973</a:t>
            </a:r>
            <a:r>
              <a:rPr lang="zh-TW" altLang="en-US" sz="1800" dirty="0"/>
              <a:t> </a:t>
            </a:r>
            <a:r>
              <a:rPr lang="en-US" altLang="zh-TW" sz="1800" dirty="0"/>
              <a:t>unseen bi-grams.</a:t>
            </a:r>
          </a:p>
          <a:p>
            <a:endParaRPr lang="en-US" altLang="zh-TW" sz="900" dirty="0"/>
          </a:p>
          <a:p>
            <a:r>
              <a:rPr lang="en-US" altLang="zh-TW" sz="1800" dirty="0"/>
              <a:t>The estimated frequency for </a:t>
            </a:r>
            <a:r>
              <a:rPr lang="en-US" altLang="zh-TW" sz="1800" i="1" dirty="0"/>
              <a:t>r </a:t>
            </a:r>
            <a:r>
              <a:rPr lang="en-US" altLang="zh-TW" sz="1800" dirty="0"/>
              <a:t>= 0 is (138,741*1) / 212,522,973 = 0.00065 </a:t>
            </a:r>
            <a:r>
              <a:rPr lang="en-US" altLang="zh-TW" sz="1800" dirty="0">
                <a:latin typeface="Arial"/>
                <a:cs typeface="Arial"/>
              </a:rPr>
              <a:t>≈ 0.0007.</a:t>
            </a:r>
          </a:p>
          <a:p>
            <a:endParaRPr lang="en-US" altLang="zh-TW" sz="900" dirty="0"/>
          </a:p>
          <a:p>
            <a:r>
              <a:rPr lang="en-US" altLang="zh-TW" sz="1800" dirty="0"/>
              <a:t>The estimated probability for </a:t>
            </a:r>
            <a:r>
              <a:rPr lang="en-US" altLang="zh-TW" sz="1800" i="1" dirty="0"/>
              <a:t>r</a:t>
            </a:r>
            <a:r>
              <a:rPr lang="en-US" altLang="zh-TW" sz="1800" dirty="0"/>
              <a:t>=0 is 0.0007 / 617,091 </a:t>
            </a:r>
            <a:r>
              <a:rPr lang="en-US" altLang="zh-TW" sz="1800" dirty="0">
                <a:latin typeface="Arial"/>
                <a:cs typeface="Arial"/>
              </a:rPr>
              <a:t>≈ 1.058x10</a:t>
            </a:r>
            <a:r>
              <a:rPr lang="en-US" altLang="zh-TW" sz="1800" baseline="30000" dirty="0">
                <a:latin typeface="Arial"/>
                <a:cs typeface="Arial"/>
              </a:rPr>
              <a:t>-9</a:t>
            </a:r>
            <a:endParaRPr lang="zh-TW" altLang="en-US" sz="1800" baseline="30000" dirty="0"/>
          </a:p>
        </p:txBody>
      </p:sp>
      <p:graphicFrame>
        <p:nvGraphicFramePr>
          <p:cNvPr id="11" name="內容版面配置區 10"/>
          <p:cNvGraphicFramePr>
            <a:graphicFrameLocks noGrp="1"/>
          </p:cNvGraphicFramePr>
          <p:nvPr>
            <p:ph sz="half" idx="2"/>
          </p:nvPr>
        </p:nvGraphicFramePr>
        <p:xfrm>
          <a:off x="4648200" y="1828800"/>
          <a:ext cx="40386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Bi-gram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r</a:t>
                      </a:r>
                      <a:endParaRPr lang="zh-TW" alt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N</a:t>
                      </a:r>
                      <a:r>
                        <a:rPr lang="en-US" altLang="zh-TW" i="1" baseline="-25000" dirty="0"/>
                        <a:t>r</a:t>
                      </a:r>
                      <a:endParaRPr lang="zh-TW" altLang="en-US" i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r</a:t>
                      </a:r>
                      <a:r>
                        <a:rPr lang="en-US" altLang="zh-TW" i="1" baseline="30000" dirty="0"/>
                        <a:t>*</a:t>
                      </a:r>
                      <a:endParaRPr lang="zh-TW" altLang="en-US" i="1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/>
                        <a:t>P</a:t>
                      </a:r>
                      <a:r>
                        <a:rPr lang="en-US" altLang="zh-TW" i="1" baseline="-25000" dirty="0"/>
                        <a:t>GT</a:t>
                      </a:r>
                      <a:r>
                        <a:rPr lang="en-US" altLang="zh-TW" dirty="0"/>
                        <a:t>(.)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138,741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25,413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10,531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5,997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25</a:t>
            </a:fld>
            <a:endParaRPr lang="en-US" altLang="zh-TW"/>
          </a:p>
        </p:txBody>
      </p:sp>
      <p:sp>
        <p:nvSpPr>
          <p:cNvPr id="12" name="文字方塊 11"/>
          <p:cNvSpPr txBox="1"/>
          <p:nvPr/>
        </p:nvSpPr>
        <p:spPr>
          <a:xfrm>
            <a:off x="5672146" y="262115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212,522,973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786578" y="258603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0.0007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676057" y="2586032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1.058x10</a:t>
            </a:r>
            <a:r>
              <a:rPr lang="en-US" altLang="zh-TW" sz="1600" baseline="30000" dirty="0"/>
              <a:t>-9</a:t>
            </a:r>
            <a:endParaRPr lang="zh-TW" altLang="en-US" sz="1600" baseline="30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800866" y="298823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0.3663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690345" y="2988230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5.982x10</a:t>
            </a:r>
            <a:r>
              <a:rPr lang="en-US" altLang="zh-TW" sz="1600" baseline="30000" dirty="0"/>
              <a:t>-7</a:t>
            </a:r>
            <a:endParaRPr lang="zh-TW" altLang="en-US" sz="1600" baseline="30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868357" y="333113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1.228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676057" y="3331134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2.004x10</a:t>
            </a:r>
            <a:r>
              <a:rPr lang="en-US" altLang="zh-TW" sz="1600" baseline="30000" dirty="0"/>
              <a:t>-6</a:t>
            </a:r>
            <a:endParaRPr lang="zh-TW" altLang="en-US" sz="1600" baseline="30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858016" y="370261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2.122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665716" y="3702610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/>
              <a:t>3.465x10</a:t>
            </a:r>
            <a:r>
              <a:rPr lang="en-US" altLang="zh-TW" sz="1600" baseline="30000"/>
              <a:t>-6</a:t>
            </a:r>
            <a:endParaRPr lang="zh-TW" altLang="en-US" sz="1600" baseline="30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858016" y="40598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3.058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665716" y="4059800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4.993x10</a:t>
            </a:r>
            <a:r>
              <a:rPr lang="en-US" altLang="zh-TW" sz="1600" baseline="30000" dirty="0"/>
              <a:t>-6</a:t>
            </a:r>
            <a:endParaRPr lang="zh-TW" altLang="en-US" sz="1600" baseline="30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858016" y="478632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26.84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665716" y="4786322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4.383x10</a:t>
            </a:r>
            <a:r>
              <a:rPr lang="en-US" altLang="zh-TW" sz="1600" baseline="30000" dirty="0"/>
              <a:t>-5</a:t>
            </a:r>
            <a:endParaRPr lang="zh-TW" altLang="en-US" sz="1600" baseline="30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858016" y="515994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27.84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7665716" y="5159944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4.546x10</a:t>
            </a:r>
            <a:r>
              <a:rPr lang="en-US" altLang="zh-TW" sz="1600" baseline="30000" dirty="0"/>
              <a:t>-5</a:t>
            </a:r>
            <a:endParaRPr lang="zh-TW" altLang="en-US" sz="1600" baseline="300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858016" y="555999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28.84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665716" y="5559998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4.709x10</a:t>
            </a:r>
            <a:r>
              <a:rPr lang="en-US" altLang="zh-TW" sz="1600" baseline="30000" dirty="0"/>
              <a:t>-5</a:t>
            </a:r>
            <a:endParaRPr lang="zh-TW" altLang="en-US" sz="16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Good-Turing Estimation (5/5)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Then … for sentence “</a:t>
            </a:r>
            <a:r>
              <a:rPr lang="en-US" altLang="zh-TW" i="1" dirty="0"/>
              <a:t>she was inferior to both sisters</a:t>
            </a:r>
            <a:r>
              <a:rPr lang="en-US" altLang="zh-TW" dirty="0"/>
              <a:t>” the bi-gram based Good-Turing estimate </a:t>
            </a:r>
            <a:r>
              <a:rPr lang="en-US" altLang="zh-TW" sz="1800" dirty="0"/>
              <a:t>(1.278x10</a:t>
            </a:r>
            <a:r>
              <a:rPr lang="en-US" altLang="zh-TW" sz="1800" baseline="30000" dirty="0"/>
              <a:t>-17</a:t>
            </a:r>
            <a:r>
              <a:rPr lang="en-US" altLang="zh-TW" sz="1800" dirty="0"/>
              <a:t>)</a:t>
            </a:r>
            <a:r>
              <a:rPr lang="en-US" altLang="zh-TW" dirty="0"/>
              <a:t> is much higher than the J-P law based estimate </a:t>
            </a:r>
            <a:r>
              <a:rPr lang="en-US" altLang="zh-TW" sz="1800" dirty="0"/>
              <a:t>(6.89x10</a:t>
            </a:r>
            <a:r>
              <a:rPr lang="en-US" altLang="zh-TW" sz="1800" baseline="30000" dirty="0"/>
              <a:t>-20</a:t>
            </a:r>
            <a:r>
              <a:rPr lang="en-US" altLang="zh-TW" sz="1800" dirty="0"/>
              <a:t>)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EB554-A44C-41F6-9CF3-C1D317D61961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Language Model and Generative Model (1/5)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C00000"/>
                </a:solidFill>
              </a:rPr>
              <a:t>Generative model</a:t>
            </a:r>
            <a:r>
              <a:rPr lang="en-US" altLang="zh-TW" dirty="0"/>
              <a:t> of language theory </a:t>
            </a:r>
            <a:r>
              <a:rPr lang="en-US" altLang="zh-TW" sz="1800" dirty="0"/>
              <a:t>(finite automaton)</a:t>
            </a:r>
            <a:r>
              <a:rPr lang="en-US" altLang="zh-TW" dirty="0"/>
              <a:t> can be used to recognize or generate strings.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sz="1400" dirty="0"/>
          </a:p>
          <a:p>
            <a:r>
              <a:rPr lang="en-US" altLang="zh-TW" dirty="0"/>
              <a:t>If each state has a probability distribution over </a:t>
            </a:r>
            <a:r>
              <a:rPr lang="en-US" altLang="zh-TW" b="1" dirty="0">
                <a:solidFill>
                  <a:srgbClr val="FF0000"/>
                </a:solidFill>
              </a:rPr>
              <a:t>generating</a:t>
            </a:r>
            <a:r>
              <a:rPr lang="en-US" altLang="zh-TW" dirty="0"/>
              <a:t> different words, we have a language model.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27</a:t>
            </a:fld>
            <a:endParaRPr lang="en-US" altLang="zh-TW" dirty="0"/>
          </a:p>
        </p:txBody>
      </p:sp>
      <p:sp>
        <p:nvSpPr>
          <p:cNvPr id="5" name="橢圓 4"/>
          <p:cNvSpPr/>
          <p:nvPr/>
        </p:nvSpPr>
        <p:spPr>
          <a:xfrm>
            <a:off x="1257278" y="3264693"/>
            <a:ext cx="57150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2543162" y="3157536"/>
            <a:ext cx="1000132" cy="642942"/>
          </a:xfrm>
          <a:prstGeom prst="ellipse">
            <a:avLst/>
          </a:prstGeom>
          <a:ln w="381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wish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endCxn id="5" idx="2"/>
          </p:cNvCxnSpPr>
          <p:nvPr/>
        </p:nvCxnSpPr>
        <p:spPr>
          <a:xfrm>
            <a:off x="971526" y="3300412"/>
            <a:ext cx="285752" cy="178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弧形接點 7"/>
          <p:cNvCxnSpPr>
            <a:stCxn id="5" idx="7"/>
            <a:endCxn id="6" idx="1"/>
          </p:cNvCxnSpPr>
          <p:nvPr/>
        </p:nvCxnSpPr>
        <p:spPr>
          <a:xfrm rot="5400000" flipH="1" flipV="1">
            <a:off x="2179472" y="2817309"/>
            <a:ext cx="75771" cy="944541"/>
          </a:xfrm>
          <a:prstGeom prst="curvedConnector3">
            <a:avLst>
              <a:gd name="adj1" fmla="val 5259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弧形接點 8"/>
          <p:cNvCxnSpPr>
            <a:stCxn id="6" idx="3"/>
            <a:endCxn id="5" idx="5"/>
          </p:cNvCxnSpPr>
          <p:nvPr/>
        </p:nvCxnSpPr>
        <p:spPr>
          <a:xfrm rot="5400000" flipH="1">
            <a:off x="2179472" y="3196166"/>
            <a:ext cx="75771" cy="944541"/>
          </a:xfrm>
          <a:prstGeom prst="curvedConnector3">
            <a:avLst>
              <a:gd name="adj1" fmla="val -4259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971526" y="4145526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 simple finite automaton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14282" y="3300412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start state</a:t>
            </a:r>
            <a:endParaRPr lang="zh-TW" altLang="en-US" sz="16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857488" y="2800346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finishing state</a:t>
            </a:r>
            <a:endParaRPr lang="zh-TW" altLang="en-US" sz="1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429124" y="2928934"/>
            <a:ext cx="36920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the set of string that can be generated:</a:t>
            </a:r>
          </a:p>
          <a:p>
            <a:r>
              <a:rPr lang="en-US" altLang="zh-TW" dirty="0"/>
              <a:t>  I</a:t>
            </a:r>
            <a:r>
              <a:rPr lang="zh-TW" altLang="en-US" dirty="0"/>
              <a:t> </a:t>
            </a:r>
            <a:r>
              <a:rPr lang="en-US" altLang="zh-TW" dirty="0"/>
              <a:t>wish</a:t>
            </a:r>
          </a:p>
          <a:p>
            <a:r>
              <a:rPr lang="en-US" altLang="zh-TW" dirty="0"/>
              <a:t>  I wish I wish</a:t>
            </a:r>
          </a:p>
          <a:p>
            <a:r>
              <a:rPr lang="en-US" altLang="zh-TW" dirty="0"/>
              <a:t>  I wish I wish I wish</a:t>
            </a:r>
          </a:p>
          <a:p>
            <a:r>
              <a:rPr lang="en-US" altLang="zh-TW" dirty="0"/>
              <a:t>  I wish I wish I wish I wish</a:t>
            </a:r>
          </a:p>
          <a:p>
            <a:r>
              <a:rPr lang="en-US" altLang="zh-TW" b="1" dirty="0"/>
              <a:t>  …</a:t>
            </a:r>
          </a:p>
        </p:txBody>
      </p:sp>
      <p:sp>
        <p:nvSpPr>
          <p:cNvPr id="14" name="圓角矩形 13"/>
          <p:cNvSpPr/>
          <p:nvPr/>
        </p:nvSpPr>
        <p:spPr>
          <a:xfrm>
            <a:off x="4466670" y="3228974"/>
            <a:ext cx="2671782" cy="1440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212581" y="3297023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the </a:t>
            </a:r>
            <a:r>
              <a:rPr lang="en-US" altLang="zh-TW" b="1" i="1" dirty="0">
                <a:solidFill>
                  <a:srgbClr val="C00000"/>
                </a:solidFill>
              </a:rPr>
              <a:t>language</a:t>
            </a:r>
            <a:r>
              <a:rPr lang="en-US" altLang="zh-TW" dirty="0"/>
              <a:t> of </a:t>
            </a:r>
          </a:p>
          <a:p>
            <a:r>
              <a:rPr lang="en-US" altLang="zh-TW" dirty="0"/>
              <a:t>the automaton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 rot="10800000" flipV="1">
            <a:off x="7015182" y="3586163"/>
            <a:ext cx="285748" cy="1428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1" grpId="0"/>
      <p:bldP spid="12" grpId="0"/>
      <p:bldP spid="13" grpId="0"/>
      <p:bldP spid="14" grpId="0" animBg="1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Language Model and Generative Model (2/5)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unigram language model is equivalent to a </a:t>
            </a:r>
            <a:r>
              <a:rPr lang="en-US" altLang="zh-TW" u="sng" dirty="0"/>
              <a:t>probabilistic finite automaton </a:t>
            </a:r>
            <a:r>
              <a:rPr lang="en-US" altLang="zh-TW" dirty="0"/>
              <a:t>consisting of:</a:t>
            </a:r>
          </a:p>
          <a:p>
            <a:pPr lvl="1"/>
            <a:r>
              <a:rPr lang="en-US" altLang="zh-TW" dirty="0"/>
              <a:t>A single node.</a:t>
            </a:r>
          </a:p>
          <a:p>
            <a:pPr lvl="1"/>
            <a:r>
              <a:rPr lang="en-US" altLang="zh-TW" dirty="0"/>
              <a:t>With a single probability distribution of </a:t>
            </a:r>
            <a:r>
              <a:rPr lang="en-US" altLang="zh-TW" b="1" dirty="0">
                <a:solidFill>
                  <a:srgbClr val="FF0000"/>
                </a:solidFill>
              </a:rPr>
              <a:t>producing</a:t>
            </a:r>
            <a:r>
              <a:rPr lang="en-US" altLang="zh-TW" dirty="0"/>
              <a:t> different words.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28</a:t>
            </a:fld>
            <a:endParaRPr lang="en-US" altLang="zh-TW" dirty="0"/>
          </a:p>
        </p:txBody>
      </p:sp>
      <p:sp>
        <p:nvSpPr>
          <p:cNvPr id="5" name="橢圓 4"/>
          <p:cNvSpPr/>
          <p:nvPr/>
        </p:nvSpPr>
        <p:spPr>
          <a:xfrm>
            <a:off x="1357290" y="4572008"/>
            <a:ext cx="714380" cy="500066"/>
          </a:xfrm>
          <a:prstGeom prst="ellipse">
            <a:avLst/>
          </a:prstGeom>
          <a:ln w="381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直線單箭頭接點 6"/>
          <p:cNvCxnSpPr>
            <a:endCxn id="5" idx="2"/>
          </p:cNvCxnSpPr>
          <p:nvPr/>
        </p:nvCxnSpPr>
        <p:spPr>
          <a:xfrm>
            <a:off x="1071538" y="4643446"/>
            <a:ext cx="285752" cy="178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弧形接點 8"/>
          <p:cNvCxnSpPr>
            <a:stCxn id="5" idx="1"/>
            <a:endCxn id="5" idx="7"/>
          </p:cNvCxnSpPr>
          <p:nvPr/>
        </p:nvCxnSpPr>
        <p:spPr>
          <a:xfrm rot="5400000" flipH="1" flipV="1">
            <a:off x="1714480" y="4392670"/>
            <a:ext cx="1588" cy="505142"/>
          </a:xfrm>
          <a:prstGeom prst="curvedConnector3">
            <a:avLst>
              <a:gd name="adj1" fmla="val 1900711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643174" y="4000504"/>
            <a:ext cx="15119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the</a:t>
            </a:r>
            <a:r>
              <a:rPr lang="en-US" altLang="zh-TW" dirty="0"/>
              <a:t>	0.2</a:t>
            </a:r>
          </a:p>
          <a:p>
            <a:r>
              <a:rPr lang="en-US" altLang="zh-TW" i="1" dirty="0"/>
              <a:t>a</a:t>
            </a:r>
            <a:r>
              <a:rPr lang="en-US" altLang="zh-TW" dirty="0"/>
              <a:t>	0.1</a:t>
            </a:r>
          </a:p>
          <a:p>
            <a:r>
              <a:rPr lang="en-US" altLang="zh-TW" i="1" dirty="0"/>
              <a:t>frog</a:t>
            </a:r>
            <a:r>
              <a:rPr lang="en-US" altLang="zh-TW" dirty="0"/>
              <a:t>	0.01</a:t>
            </a:r>
          </a:p>
          <a:p>
            <a:r>
              <a:rPr lang="en-US" altLang="zh-TW" i="1" dirty="0"/>
              <a:t>toad</a:t>
            </a:r>
            <a:r>
              <a:rPr lang="en-US" altLang="zh-TW" dirty="0"/>
              <a:t>	0.01</a:t>
            </a:r>
          </a:p>
          <a:p>
            <a:r>
              <a:rPr lang="en-US" altLang="zh-TW" i="1" dirty="0"/>
              <a:t>said</a:t>
            </a:r>
            <a:r>
              <a:rPr lang="en-US" altLang="zh-TW" dirty="0"/>
              <a:t>	0.03</a:t>
            </a:r>
          </a:p>
          <a:p>
            <a:r>
              <a:rPr lang="en-US" altLang="zh-TW" i="1" dirty="0"/>
              <a:t>likes</a:t>
            </a:r>
            <a:r>
              <a:rPr lang="en-US" altLang="zh-TW" dirty="0"/>
              <a:t>	0.02</a:t>
            </a:r>
          </a:p>
          <a:p>
            <a:r>
              <a:rPr lang="en-US" altLang="zh-TW" i="1" dirty="0"/>
              <a:t>that</a:t>
            </a:r>
            <a:r>
              <a:rPr lang="en-US" altLang="zh-TW" dirty="0"/>
              <a:t>	0.04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500562" y="4486280"/>
            <a:ext cx="394851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dirty="0"/>
              <a:t>this one-state finite automaton acts as a 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unigram language model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Language Model and Generative Model (3/5)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With this unigram language model, we can calculate the probability of a word sequence:</a:t>
            </a:r>
          </a:p>
          <a:p>
            <a:pPr lvl="1"/>
            <a:r>
              <a:rPr lang="en-US" altLang="zh-TW" dirty="0"/>
              <a:t>By simply multiplying the probabilities which it gives to each word in the sequence.</a:t>
            </a:r>
          </a:p>
          <a:p>
            <a:pPr lvl="1">
              <a:buNone/>
            </a:pPr>
            <a:endParaRPr lang="en-US" altLang="zh-TW" dirty="0"/>
          </a:p>
          <a:p>
            <a:pPr lvl="1">
              <a:buNone/>
            </a:pPr>
            <a:r>
              <a:rPr lang="en-US" altLang="zh-TW" sz="1800" i="1" dirty="0"/>
              <a:t>P</a:t>
            </a:r>
            <a:r>
              <a:rPr lang="en-US" altLang="zh-TW" sz="1800" dirty="0"/>
              <a:t>(</a:t>
            </a:r>
            <a:r>
              <a:rPr lang="en-US" altLang="zh-TW" sz="1800" i="1" dirty="0"/>
              <a:t>frog said that toad likes frog</a:t>
            </a:r>
            <a:r>
              <a:rPr lang="en-US" altLang="zh-TW" sz="1800" dirty="0"/>
              <a:t>) = 0.01 x 0.03 x 0.04 x 0.01 x 0.02 x 0.01</a:t>
            </a:r>
          </a:p>
          <a:p>
            <a:pPr lvl="1">
              <a:buNone/>
            </a:pPr>
            <a:r>
              <a:rPr lang="en-US" altLang="zh-TW" sz="1800" dirty="0"/>
              <a:t>					= 0.000000000024</a:t>
            </a: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29</a:t>
            </a:fld>
            <a:endParaRPr lang="en-US" altLang="zh-TW"/>
          </a:p>
        </p:txBody>
      </p:sp>
      <p:sp>
        <p:nvSpPr>
          <p:cNvPr id="5" name="橢圓 4"/>
          <p:cNvSpPr/>
          <p:nvPr/>
        </p:nvSpPr>
        <p:spPr>
          <a:xfrm>
            <a:off x="1714480" y="4857760"/>
            <a:ext cx="714380" cy="500066"/>
          </a:xfrm>
          <a:prstGeom prst="ellipse">
            <a:avLst/>
          </a:prstGeom>
          <a:ln w="381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直線單箭頭接點 5"/>
          <p:cNvCxnSpPr>
            <a:endCxn id="5" idx="2"/>
          </p:cNvCxnSpPr>
          <p:nvPr/>
        </p:nvCxnSpPr>
        <p:spPr>
          <a:xfrm>
            <a:off x="1428728" y="4929198"/>
            <a:ext cx="285752" cy="178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弧形接點 6"/>
          <p:cNvCxnSpPr>
            <a:stCxn id="5" idx="1"/>
            <a:endCxn id="5" idx="7"/>
          </p:cNvCxnSpPr>
          <p:nvPr/>
        </p:nvCxnSpPr>
        <p:spPr>
          <a:xfrm rot="5400000" flipH="1" flipV="1">
            <a:off x="2071670" y="4678422"/>
            <a:ext cx="1588" cy="505142"/>
          </a:xfrm>
          <a:prstGeom prst="curvedConnector3">
            <a:avLst>
              <a:gd name="adj1" fmla="val 1900711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000364" y="4286256"/>
            <a:ext cx="15119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the	</a:t>
            </a:r>
            <a:r>
              <a:rPr lang="en-US" altLang="zh-TW" dirty="0"/>
              <a:t>0.2</a:t>
            </a:r>
          </a:p>
          <a:p>
            <a:r>
              <a:rPr lang="en-US" altLang="zh-TW" i="1" dirty="0"/>
              <a:t>a	</a:t>
            </a:r>
            <a:r>
              <a:rPr lang="en-US" altLang="zh-TW" dirty="0"/>
              <a:t>0.1</a:t>
            </a:r>
          </a:p>
          <a:p>
            <a:r>
              <a:rPr lang="en-US" altLang="zh-TW" i="1" dirty="0"/>
              <a:t>frog	</a:t>
            </a:r>
            <a:r>
              <a:rPr lang="en-US" altLang="zh-TW" dirty="0"/>
              <a:t>0.01</a:t>
            </a:r>
          </a:p>
          <a:p>
            <a:r>
              <a:rPr lang="en-US" altLang="zh-TW" i="1" dirty="0"/>
              <a:t>toad	</a:t>
            </a:r>
            <a:r>
              <a:rPr lang="en-US" altLang="zh-TW" dirty="0"/>
              <a:t>0.01</a:t>
            </a:r>
          </a:p>
          <a:p>
            <a:r>
              <a:rPr lang="en-US" altLang="zh-TW" i="1" dirty="0"/>
              <a:t>said	</a:t>
            </a:r>
            <a:r>
              <a:rPr lang="en-US" altLang="zh-TW" dirty="0"/>
              <a:t>0.03</a:t>
            </a:r>
          </a:p>
          <a:p>
            <a:r>
              <a:rPr lang="en-US" altLang="zh-TW" i="1" dirty="0"/>
              <a:t>likes	</a:t>
            </a:r>
            <a:r>
              <a:rPr lang="en-US" altLang="zh-TW" dirty="0"/>
              <a:t>0.02</a:t>
            </a:r>
          </a:p>
          <a:p>
            <a:r>
              <a:rPr lang="en-US" altLang="zh-TW" i="1" dirty="0"/>
              <a:t>that</a:t>
            </a:r>
            <a:r>
              <a:rPr lang="en-US" altLang="zh-TW" dirty="0"/>
              <a:t>	0.04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Preface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language modeling approach to IR directly models that idea:</a:t>
            </a:r>
          </a:p>
          <a:p>
            <a:pPr lvl="1"/>
            <a:r>
              <a:rPr lang="en-US" altLang="zh-TW" dirty="0"/>
              <a:t>A document is a good match to a query </a:t>
            </a:r>
            <a:r>
              <a:rPr lang="en-US" altLang="zh-TW" b="1" dirty="0"/>
              <a:t>if the language model of the document is likely to </a:t>
            </a:r>
            <a:r>
              <a:rPr lang="en-US" altLang="zh-TW" b="1" dirty="0">
                <a:solidFill>
                  <a:srgbClr val="FF0000"/>
                </a:solidFill>
              </a:rPr>
              <a:t>generate the query</a:t>
            </a:r>
            <a:r>
              <a:rPr lang="en-US" altLang="zh-TW" dirty="0"/>
              <a:t>.</a:t>
            </a:r>
          </a:p>
          <a:p>
            <a:pPr lvl="1"/>
            <a:endParaRPr lang="en-US" altLang="zh-TW" sz="1000" dirty="0"/>
          </a:p>
          <a:p>
            <a:pPr lvl="1"/>
            <a:endParaRPr lang="en-US" altLang="zh-TW" sz="1000" dirty="0"/>
          </a:p>
          <a:p>
            <a:r>
              <a:rPr lang="en-US" altLang="zh-TW" dirty="0"/>
              <a:t>But … how do document language models generate queries </a:t>
            </a:r>
            <a:r>
              <a:rPr lang="en-US" altLang="zh-TW" sz="1800" dirty="0"/>
              <a:t>(a sequence of words)</a:t>
            </a:r>
            <a:r>
              <a:rPr lang="en-US" altLang="zh-TW" dirty="0"/>
              <a:t> and what is the probability ??</a:t>
            </a:r>
          </a:p>
          <a:p>
            <a:endParaRPr lang="en-US" altLang="zh-TW" sz="1000" b="1" i="1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3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Language Model and Generative Model (4/5)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Suppose, now, that we have two language models </a:t>
            </a:r>
            <a:r>
              <a:rPr lang="en-US" altLang="zh-TW" sz="2000" i="1" dirty="0"/>
              <a:t>M</a:t>
            </a:r>
            <a:r>
              <a:rPr lang="en-US" altLang="zh-TW" sz="2000" i="1" baseline="-25000" dirty="0"/>
              <a:t>1</a:t>
            </a:r>
            <a:r>
              <a:rPr lang="en-US" altLang="zh-TW" sz="2000" dirty="0"/>
              <a:t> and </a:t>
            </a:r>
            <a:r>
              <a:rPr lang="en-US" altLang="zh-TW" sz="2000" i="1" dirty="0"/>
              <a:t>M</a:t>
            </a:r>
            <a:r>
              <a:rPr lang="en-US" altLang="zh-TW" sz="2000" i="1" baseline="-25000" dirty="0"/>
              <a:t>2</a:t>
            </a:r>
            <a:r>
              <a:rPr lang="en-US" altLang="zh-TW" sz="2000" dirty="0"/>
              <a:t>: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dirty="0"/>
          </a:p>
          <a:p>
            <a:r>
              <a:rPr lang="en-US" altLang="zh-TW" sz="2000" dirty="0"/>
              <a:t>And a sequence of words </a:t>
            </a:r>
            <a:r>
              <a:rPr lang="en-US" altLang="zh-TW" sz="2000" i="1" dirty="0"/>
              <a:t>s</a:t>
            </a:r>
            <a:r>
              <a:rPr lang="en-US" altLang="zh-TW" sz="2000" dirty="0"/>
              <a:t> = “</a:t>
            </a:r>
            <a:r>
              <a:rPr lang="en-US" altLang="zh-TW" sz="2000" i="1" dirty="0"/>
              <a:t>frog said that toad likes that dog</a:t>
            </a:r>
            <a:r>
              <a:rPr lang="en-US" altLang="zh-TW" sz="2000" dirty="0"/>
              <a:t>”.</a:t>
            </a:r>
          </a:p>
          <a:p>
            <a:endParaRPr lang="en-US" altLang="zh-TW" sz="1000" dirty="0"/>
          </a:p>
          <a:p>
            <a:r>
              <a:rPr lang="en-US" altLang="zh-TW" sz="2000" dirty="0"/>
              <a:t>We see that </a:t>
            </a:r>
            <a:r>
              <a:rPr lang="en-US" altLang="zh-TW" sz="2000" i="1" dirty="0"/>
              <a:t>P</a:t>
            </a:r>
            <a:r>
              <a:rPr lang="en-US" altLang="zh-TW" sz="2000" dirty="0"/>
              <a:t>(</a:t>
            </a:r>
            <a:r>
              <a:rPr lang="en-US" altLang="zh-TW" sz="2000" i="1" dirty="0"/>
              <a:t>s</a:t>
            </a:r>
            <a:r>
              <a:rPr lang="en-US" altLang="zh-TW" sz="2000" dirty="0"/>
              <a:t>|</a:t>
            </a:r>
            <a:r>
              <a:rPr lang="en-US" altLang="zh-TW" sz="2000" i="1" dirty="0"/>
              <a:t>M</a:t>
            </a:r>
            <a:r>
              <a:rPr lang="en-US" altLang="zh-TW" sz="2000" i="1" baseline="-25000" dirty="0"/>
              <a:t>1</a:t>
            </a:r>
            <a:r>
              <a:rPr lang="en-US" altLang="zh-TW" sz="2000" dirty="0"/>
              <a:t>) &gt; </a:t>
            </a:r>
            <a:r>
              <a:rPr lang="en-US" altLang="zh-TW" sz="2000" i="1" dirty="0"/>
              <a:t>P</a:t>
            </a:r>
            <a:r>
              <a:rPr lang="en-US" altLang="zh-TW" sz="2000" dirty="0"/>
              <a:t>(</a:t>
            </a:r>
            <a:r>
              <a:rPr lang="en-US" altLang="zh-TW" sz="2000" i="1" dirty="0"/>
              <a:t>s</a:t>
            </a:r>
            <a:r>
              <a:rPr lang="en-US" altLang="zh-TW" sz="2000" dirty="0"/>
              <a:t>|</a:t>
            </a:r>
            <a:r>
              <a:rPr lang="en-US" altLang="zh-TW" sz="2000" i="1" dirty="0"/>
              <a:t>M</a:t>
            </a:r>
            <a:r>
              <a:rPr lang="en-US" altLang="zh-TW" sz="2000" i="1" baseline="-25000" dirty="0"/>
              <a:t>2</a:t>
            </a:r>
            <a:r>
              <a:rPr lang="en-US" altLang="zh-TW" sz="2000" dirty="0"/>
              <a:t>).</a:t>
            </a:r>
          </a:p>
          <a:p>
            <a:pPr lvl="1"/>
            <a:r>
              <a:rPr lang="en-US" altLang="zh-TW" sz="1600" i="1" dirty="0"/>
              <a:t>M</a:t>
            </a:r>
            <a:r>
              <a:rPr lang="en-US" altLang="zh-TW" sz="1600" i="1" baseline="-25000" dirty="0"/>
              <a:t>1</a:t>
            </a:r>
            <a:r>
              <a:rPr lang="en-US" altLang="zh-TW" sz="1600" dirty="0"/>
              <a:t> is more likely to have generated the word sequence.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30</a:t>
            </a:fld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71538" y="2214554"/>
          <a:ext cx="542928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83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Model </a:t>
                      </a:r>
                      <a:r>
                        <a:rPr lang="en-US" altLang="zh-TW" sz="1000" i="1" dirty="0"/>
                        <a:t>M</a:t>
                      </a:r>
                      <a:r>
                        <a:rPr lang="en-US" altLang="zh-TW" sz="1000" i="1" baseline="-25000" dirty="0"/>
                        <a:t>1</a:t>
                      </a:r>
                      <a:endParaRPr lang="zh-TW" altLang="en-US" sz="1000" i="1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Model </a:t>
                      </a:r>
                      <a:r>
                        <a:rPr lang="en-US" altLang="zh-TW" sz="1000" i="1" dirty="0"/>
                        <a:t>M</a:t>
                      </a:r>
                      <a:r>
                        <a:rPr lang="en-US" altLang="zh-TW" sz="1000" i="1" baseline="-25000" dirty="0"/>
                        <a:t>2</a:t>
                      </a:r>
                      <a:endParaRPr lang="zh-TW" altLang="en-US" sz="1000" i="1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3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i="1" dirty="0"/>
                        <a:t>the</a:t>
                      </a:r>
                      <a:endParaRPr lang="zh-TW" alt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i="1" dirty="0"/>
                        <a:t>the</a:t>
                      </a:r>
                      <a:endParaRPr lang="zh-TW" alt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0.15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3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i="1" dirty="0"/>
                        <a:t>a</a:t>
                      </a:r>
                      <a:endParaRPr lang="zh-TW" alt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i="1" dirty="0"/>
                        <a:t>a</a:t>
                      </a:r>
                      <a:endParaRPr lang="zh-TW" alt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0.12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3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i="1" dirty="0"/>
                        <a:t>frog</a:t>
                      </a:r>
                      <a:endParaRPr lang="zh-TW" alt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i="1" dirty="0"/>
                        <a:t>frog</a:t>
                      </a:r>
                      <a:endParaRPr lang="zh-TW" alt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0.0002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3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i="1" dirty="0"/>
                        <a:t>toad</a:t>
                      </a:r>
                      <a:endParaRPr lang="zh-TW" alt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i="1" dirty="0"/>
                        <a:t>toad</a:t>
                      </a:r>
                      <a:endParaRPr lang="zh-TW" alt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0.0001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3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i="1" dirty="0"/>
                        <a:t>said</a:t>
                      </a:r>
                      <a:endParaRPr lang="zh-TW" alt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i="1" dirty="0"/>
                        <a:t>said</a:t>
                      </a:r>
                      <a:endParaRPr lang="zh-TW" alt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0.03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3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i="1" dirty="0"/>
                        <a:t>like</a:t>
                      </a:r>
                      <a:endParaRPr lang="zh-TW" alt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i="1" dirty="0"/>
                        <a:t>like</a:t>
                      </a:r>
                      <a:endParaRPr lang="zh-TW" alt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0.04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3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i="1" dirty="0"/>
                        <a:t>that</a:t>
                      </a:r>
                      <a:endParaRPr lang="zh-TW" alt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i="1" dirty="0"/>
                        <a:t>that</a:t>
                      </a:r>
                      <a:endParaRPr lang="zh-TW" alt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0.04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3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i="1" dirty="0"/>
                        <a:t>dog</a:t>
                      </a:r>
                      <a:endParaRPr lang="zh-TW" alt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0.005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i="1" dirty="0"/>
                        <a:t>dog</a:t>
                      </a:r>
                      <a:endParaRPr lang="zh-TW" alt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3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i="1" dirty="0"/>
                        <a:t>cat</a:t>
                      </a:r>
                      <a:endParaRPr lang="zh-TW" alt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0.003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i="1" dirty="0"/>
                        <a:t>cat</a:t>
                      </a:r>
                      <a:endParaRPr lang="zh-TW" alt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0.015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3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i="1" dirty="0"/>
                        <a:t>monkey</a:t>
                      </a:r>
                      <a:endParaRPr lang="zh-TW" alt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0.001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i="1" dirty="0"/>
                        <a:t>monkey</a:t>
                      </a:r>
                      <a:endParaRPr lang="zh-TW" altLang="en-US" sz="1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0.002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3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…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…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…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/>
                        <a:t>…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Language Model and Generative Model (5/5)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unigram model does not consider the order of words.</a:t>
            </a:r>
          </a:p>
          <a:p>
            <a:pPr lvl="1"/>
            <a:r>
              <a:rPr lang="en-US" altLang="zh-TW" dirty="0"/>
              <a:t>Is also a “</a:t>
            </a:r>
            <a:r>
              <a:rPr lang="en-US" altLang="zh-TW" b="1" dirty="0"/>
              <a:t>bag of words</a:t>
            </a:r>
            <a:r>
              <a:rPr lang="en-US" altLang="zh-TW" dirty="0"/>
              <a:t>” model.</a:t>
            </a:r>
          </a:p>
          <a:p>
            <a:pPr lvl="1"/>
            <a:endParaRPr lang="en-US" altLang="zh-TW" sz="1000" dirty="0"/>
          </a:p>
          <a:p>
            <a:r>
              <a:rPr lang="en-US" altLang="zh-TW" dirty="0"/>
              <a:t>There are many more complex language models.</a:t>
            </a:r>
          </a:p>
          <a:p>
            <a:pPr lvl="1"/>
            <a:r>
              <a:rPr lang="en-US" altLang="zh-TW" dirty="0"/>
              <a:t>Bigram language model – condition on the previous word:</a:t>
            </a:r>
          </a:p>
          <a:p>
            <a:pPr lvl="2"/>
            <a:r>
              <a:rPr lang="en-US" altLang="zh-TW" i="1" dirty="0" err="1"/>
              <a:t>P</a:t>
            </a:r>
            <a:r>
              <a:rPr lang="en-US" altLang="zh-TW" i="1" baseline="-25000" dirty="0" err="1"/>
              <a:t>bi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1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2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3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4</a:t>
            </a:r>
            <a:r>
              <a:rPr lang="en-US" altLang="zh-TW" dirty="0"/>
              <a:t>) =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1</a:t>
            </a:r>
            <a:r>
              <a:rPr lang="en-US" altLang="zh-TW" dirty="0"/>
              <a:t>)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2</a:t>
            </a:r>
            <a:r>
              <a:rPr lang="en-US" altLang="zh-TW" dirty="0"/>
              <a:t>|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1</a:t>
            </a:r>
            <a:r>
              <a:rPr lang="en-US" altLang="zh-TW" dirty="0"/>
              <a:t>)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3</a:t>
            </a:r>
            <a:r>
              <a:rPr lang="en-US" altLang="zh-TW" dirty="0"/>
              <a:t>|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2</a:t>
            </a:r>
            <a:r>
              <a:rPr lang="en-US" altLang="zh-TW" dirty="0"/>
              <a:t>)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4</a:t>
            </a:r>
            <a:r>
              <a:rPr lang="en-US" altLang="zh-TW" dirty="0"/>
              <a:t>|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3</a:t>
            </a:r>
            <a:r>
              <a:rPr lang="en-US" altLang="zh-TW" dirty="0"/>
              <a:t>)</a:t>
            </a:r>
          </a:p>
          <a:p>
            <a:pPr lvl="2"/>
            <a:endParaRPr lang="en-US" altLang="zh-TW" sz="1000" dirty="0"/>
          </a:p>
          <a:p>
            <a:r>
              <a:rPr lang="en-US" altLang="zh-TW" dirty="0"/>
              <a:t>However, IR is not interested in using complex language models.</a:t>
            </a:r>
          </a:p>
          <a:p>
            <a:pPr lvl="1"/>
            <a:r>
              <a:rPr lang="en-US" altLang="zh-TW" dirty="0"/>
              <a:t>IR does not directly depend on the structure of sentences.</a:t>
            </a:r>
          </a:p>
          <a:p>
            <a:pPr lvl="1"/>
            <a:r>
              <a:rPr lang="en-US" altLang="zh-TW" dirty="0"/>
              <a:t>Other NLP tasks, like speech recognition, usually depend on it.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31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The Query Likelihood Model (1/7)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basic method for using language models in IR.</a:t>
            </a:r>
          </a:p>
          <a:p>
            <a:endParaRPr lang="en-US" altLang="zh-TW" sz="1000" dirty="0"/>
          </a:p>
          <a:p>
            <a:r>
              <a:rPr lang="en-US" altLang="zh-TW" b="1" dirty="0"/>
              <a:t>In it, we try to rank documents by </a:t>
            </a:r>
            <a:r>
              <a:rPr lang="en-US" altLang="zh-TW" b="1" i="1" dirty="0"/>
              <a:t>P</a:t>
            </a:r>
            <a:r>
              <a:rPr lang="en-US" altLang="zh-TW" b="1" dirty="0"/>
              <a:t>(</a:t>
            </a:r>
            <a:r>
              <a:rPr lang="en-US" altLang="zh-TW" b="1" i="1" dirty="0" err="1"/>
              <a:t>d</a:t>
            </a:r>
            <a:r>
              <a:rPr lang="en-US" altLang="zh-TW" b="1" dirty="0" err="1"/>
              <a:t>|</a:t>
            </a:r>
            <a:r>
              <a:rPr lang="en-US" altLang="zh-TW" b="1" i="1" dirty="0" err="1"/>
              <a:t>q</a:t>
            </a:r>
            <a:r>
              <a:rPr lang="en-US" altLang="zh-TW" b="1" dirty="0"/>
              <a:t>)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The probability is interpreted as </a:t>
            </a:r>
            <a:r>
              <a:rPr lang="en-US" altLang="zh-TW" u="sng" dirty="0"/>
              <a:t>the likelihood that the document is relevant to the query</a:t>
            </a:r>
            <a:r>
              <a:rPr lang="en-US" altLang="zh-TW" dirty="0"/>
              <a:t>.</a:t>
            </a:r>
          </a:p>
          <a:p>
            <a:endParaRPr lang="en-US" altLang="zh-TW" sz="1000" dirty="0"/>
          </a:p>
          <a:p>
            <a:r>
              <a:rPr lang="en-US" altLang="zh-TW" dirty="0"/>
              <a:t>Using </a:t>
            </a:r>
            <a:r>
              <a:rPr lang="en-US" altLang="zh-TW" dirty="0" err="1"/>
              <a:t>Bayes</a:t>
            </a:r>
            <a:r>
              <a:rPr lang="en-US" altLang="zh-TW" dirty="0"/>
              <a:t> rule, we have:</a:t>
            </a:r>
          </a:p>
          <a:p>
            <a:pPr lvl="1">
              <a:buNone/>
            </a:pPr>
            <a:r>
              <a:rPr lang="en-US" altLang="zh-TW" dirty="0"/>
              <a:t>	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 err="1"/>
              <a:t>d</a:t>
            </a:r>
            <a:r>
              <a:rPr lang="en-US" altLang="zh-TW" dirty="0" err="1"/>
              <a:t>|</a:t>
            </a:r>
            <a:r>
              <a:rPr lang="en-US" altLang="zh-TW" i="1" dirty="0" err="1"/>
              <a:t>q</a:t>
            </a:r>
            <a:r>
              <a:rPr lang="en-US" altLang="zh-TW" dirty="0"/>
              <a:t>) =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 err="1"/>
              <a:t>q</a:t>
            </a:r>
            <a:r>
              <a:rPr lang="en-US" altLang="zh-TW" dirty="0" err="1"/>
              <a:t>|</a:t>
            </a:r>
            <a:r>
              <a:rPr lang="en-US" altLang="zh-TW" i="1" dirty="0" err="1"/>
              <a:t>d</a:t>
            </a:r>
            <a:r>
              <a:rPr lang="en-US" altLang="zh-TW" dirty="0"/>
              <a:t>)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d</a:t>
            </a:r>
            <a:r>
              <a:rPr lang="en-US" altLang="zh-TW" dirty="0"/>
              <a:t>) /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q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q</a:t>
            </a:r>
            <a:r>
              <a:rPr lang="en-US" altLang="zh-TW" dirty="0"/>
              <a:t>) is the same for all documents, and so can be ignored.</a:t>
            </a:r>
          </a:p>
          <a:p>
            <a:pPr lvl="1"/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d</a:t>
            </a:r>
            <a:r>
              <a:rPr lang="en-US" altLang="zh-TW" dirty="0"/>
              <a:t>) is often treated as uniform across all documents, and so can be ignored.</a:t>
            </a:r>
          </a:p>
          <a:p>
            <a:pPr lvl="2"/>
            <a:r>
              <a:rPr lang="en-US" altLang="zh-TW" dirty="0"/>
              <a:t>But we could modify the probability by including criteria like authority, length, 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32</a:t>
            </a:fld>
            <a:endParaRPr lang="en-US" altLang="zh-TW"/>
          </a:p>
        </p:txBody>
      </p:sp>
      <p:sp>
        <p:nvSpPr>
          <p:cNvPr id="5" name="乘號 4"/>
          <p:cNvSpPr/>
          <p:nvPr/>
        </p:nvSpPr>
        <p:spPr>
          <a:xfrm>
            <a:off x="3857620" y="4184338"/>
            <a:ext cx="500066" cy="357190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乘號 5"/>
          <p:cNvSpPr/>
          <p:nvPr/>
        </p:nvSpPr>
        <p:spPr>
          <a:xfrm>
            <a:off x="3286116" y="4184338"/>
            <a:ext cx="500066" cy="357190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The Query Likelihood Model (2/7)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these simplifications, we return results ranked by simply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 err="1"/>
              <a:t>q</a:t>
            </a:r>
            <a:r>
              <a:rPr lang="en-US" altLang="zh-TW" dirty="0" err="1"/>
              <a:t>|</a:t>
            </a:r>
            <a:r>
              <a:rPr lang="en-US" altLang="zh-TW" i="1" dirty="0" err="1"/>
              <a:t>d</a:t>
            </a:r>
            <a:r>
              <a:rPr lang="en-US" altLang="zh-TW" dirty="0"/>
              <a:t>).</a:t>
            </a:r>
          </a:p>
          <a:p>
            <a:pPr lvl="1"/>
            <a:r>
              <a:rPr lang="en-US" altLang="zh-TW" dirty="0"/>
              <a:t>or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 err="1"/>
              <a:t>q</a:t>
            </a:r>
            <a:r>
              <a:rPr lang="en-US" altLang="zh-TW" dirty="0" err="1"/>
              <a:t>|</a:t>
            </a:r>
            <a:r>
              <a:rPr lang="en-US" altLang="zh-TW" i="1" dirty="0" err="1"/>
              <a:t>M</a:t>
            </a:r>
            <a:r>
              <a:rPr lang="en-US" altLang="zh-TW" i="1" baseline="-25000" dirty="0" err="1"/>
              <a:t>d</a:t>
            </a:r>
            <a:r>
              <a:rPr lang="en-US" altLang="zh-TW" dirty="0"/>
              <a:t>) – the probability of the query </a:t>
            </a:r>
            <a:r>
              <a:rPr lang="en-US" altLang="zh-TW" i="1" dirty="0"/>
              <a:t>q</a:t>
            </a:r>
            <a:r>
              <a:rPr lang="en-US" altLang="zh-TW" dirty="0"/>
              <a:t> </a:t>
            </a:r>
            <a:r>
              <a:rPr lang="en-US" altLang="zh-TW" u="sng" dirty="0"/>
              <a:t>given by the language model derived from </a:t>
            </a:r>
            <a:r>
              <a:rPr lang="en-US" altLang="zh-TW" i="1" u="sng" dirty="0"/>
              <a:t>d</a:t>
            </a:r>
            <a:r>
              <a:rPr lang="en-US" altLang="zh-TW" dirty="0"/>
              <a:t>.</a:t>
            </a:r>
          </a:p>
          <a:p>
            <a:pPr lvl="1"/>
            <a:endParaRPr lang="en-US" altLang="zh-TW" dirty="0"/>
          </a:p>
          <a:p>
            <a:r>
              <a:rPr lang="en-US" altLang="zh-TW" b="1" dirty="0">
                <a:solidFill>
                  <a:srgbClr val="FF0000"/>
                </a:solidFill>
              </a:rPr>
              <a:t>How to estimate </a:t>
            </a:r>
            <a:r>
              <a:rPr lang="en-US" altLang="zh-TW" b="1" i="1" dirty="0">
                <a:solidFill>
                  <a:srgbClr val="FF0000"/>
                </a:solidFill>
              </a:rPr>
              <a:t>P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i="1" dirty="0" err="1">
                <a:solidFill>
                  <a:srgbClr val="FF0000"/>
                </a:solidFill>
              </a:rPr>
              <a:t>q</a:t>
            </a:r>
            <a:r>
              <a:rPr lang="en-US" altLang="zh-TW" b="1" dirty="0" err="1">
                <a:solidFill>
                  <a:srgbClr val="FF0000"/>
                </a:solidFill>
              </a:rPr>
              <a:t>|</a:t>
            </a:r>
            <a:r>
              <a:rPr lang="en-US" altLang="zh-TW" b="1" i="1" dirty="0" err="1">
                <a:solidFill>
                  <a:srgbClr val="FF0000"/>
                </a:solidFill>
              </a:rPr>
              <a:t>M</a:t>
            </a:r>
            <a:r>
              <a:rPr lang="en-US" altLang="zh-TW" b="1" i="1" baseline="-25000" dirty="0" err="1">
                <a:solidFill>
                  <a:srgbClr val="FF0000"/>
                </a:solidFill>
              </a:rPr>
              <a:t>d</a:t>
            </a:r>
            <a:r>
              <a:rPr lang="en-US" altLang="zh-TW" b="1" dirty="0">
                <a:solidFill>
                  <a:srgbClr val="FF0000"/>
                </a:solidFill>
              </a:rPr>
              <a:t>)??</a:t>
            </a:r>
          </a:p>
          <a:p>
            <a:pPr lvl="1"/>
            <a:r>
              <a:rPr lang="en-US" altLang="zh-TW" dirty="0"/>
              <a:t>Given the unigram assumption, the probability can be:</a:t>
            </a:r>
          </a:p>
          <a:p>
            <a:pPr lvl="1"/>
            <a:endParaRPr lang="en-US" altLang="zh-TW" dirty="0"/>
          </a:p>
          <a:p>
            <a:pPr lvl="1"/>
            <a:endParaRPr lang="en-US" altLang="zh-TW" sz="1600" dirty="0"/>
          </a:p>
          <a:p>
            <a:pPr lvl="1"/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 err="1"/>
              <a:t>t</a:t>
            </a:r>
            <a:r>
              <a:rPr lang="en-US" altLang="zh-TW" dirty="0" err="1"/>
              <a:t>|</a:t>
            </a:r>
            <a:r>
              <a:rPr lang="en-US" altLang="zh-TW" i="1" dirty="0" err="1"/>
              <a:t>M</a:t>
            </a:r>
            <a:r>
              <a:rPr lang="en-US" altLang="zh-TW" i="1" baseline="-25000" dirty="0" err="1"/>
              <a:t>d</a:t>
            </a:r>
            <a:r>
              <a:rPr lang="en-US" altLang="zh-TW" dirty="0"/>
              <a:t>) can then be estimated by using maximum likelihood estimation </a:t>
            </a:r>
            <a:r>
              <a:rPr lang="en-US" altLang="zh-TW" sz="1600" dirty="0"/>
              <a:t>(MLE or relative frequency)</a:t>
            </a:r>
            <a:r>
              <a:rPr lang="en-US" altLang="zh-TW" dirty="0"/>
              <a:t>: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33</a:t>
            </a:fld>
            <a:endParaRPr lang="en-US" altLang="zh-TW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1428727" y="4544814"/>
          <a:ext cx="2726961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1562040" imgH="368280" progId="Equation.3">
                  <p:embed/>
                </p:oleObj>
              </mc:Choice>
              <mc:Fallback>
                <p:oleObj name="Equation" r:id="rId3" imgW="1562040" imgH="368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7" y="4544814"/>
                        <a:ext cx="2726961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426426" y="5795984"/>
          <a:ext cx="1973262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5" imgW="1130040" imgH="444240" progId="Equation.3">
                  <p:embed/>
                </p:oleObj>
              </mc:Choice>
              <mc:Fallback>
                <p:oleObj name="Equation" r:id="rId5" imgW="113004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6426" y="5795984"/>
                        <a:ext cx="1973262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643306" y="5857892"/>
            <a:ext cx="243688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the term frequency of </a:t>
            </a:r>
            <a:r>
              <a:rPr lang="en-US" altLang="zh-TW" sz="1600" i="1" dirty="0"/>
              <a:t>t</a:t>
            </a:r>
            <a:r>
              <a:rPr lang="en-US" altLang="zh-TW" sz="1600" dirty="0"/>
              <a:t> in </a:t>
            </a:r>
            <a:r>
              <a:rPr lang="en-US" altLang="zh-TW" sz="1600" i="1" dirty="0"/>
              <a:t>d</a:t>
            </a:r>
            <a:endParaRPr lang="zh-TW" altLang="en-US" sz="1600" i="1" dirty="0"/>
          </a:p>
        </p:txBody>
      </p:sp>
      <p:cxnSp>
        <p:nvCxnSpPr>
          <p:cNvPr id="9" name="直線單箭頭接點 8"/>
          <p:cNvCxnSpPr>
            <a:stCxn id="7" idx="1"/>
          </p:cNvCxnSpPr>
          <p:nvPr/>
        </p:nvCxnSpPr>
        <p:spPr>
          <a:xfrm rot="10800000">
            <a:off x="3357554" y="6000769"/>
            <a:ext cx="285752" cy="26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635312" y="6233718"/>
            <a:ext cx="229261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document length, </a:t>
            </a:r>
          </a:p>
          <a:p>
            <a:r>
              <a:rPr lang="en-US" altLang="zh-TW" sz="1600" dirty="0"/>
              <a:t>the number of tokens in </a:t>
            </a:r>
            <a:r>
              <a:rPr lang="en-US" altLang="zh-TW" sz="1600" i="1" dirty="0"/>
              <a:t>d</a:t>
            </a:r>
            <a:endParaRPr lang="zh-TW" altLang="en-US" sz="1600" i="1" dirty="0"/>
          </a:p>
        </p:txBody>
      </p:sp>
      <p:cxnSp>
        <p:nvCxnSpPr>
          <p:cNvPr id="11" name="直線單箭頭接點 10"/>
          <p:cNvCxnSpPr>
            <a:stCxn id="10" idx="1"/>
          </p:cNvCxnSpPr>
          <p:nvPr/>
        </p:nvCxnSpPr>
        <p:spPr>
          <a:xfrm rot="10800000">
            <a:off x="3349560" y="6376630"/>
            <a:ext cx="285752" cy="1494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The Query Likelihood Model (3/7)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347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The classic problem of MLE:</a:t>
            </a:r>
          </a:p>
          <a:p>
            <a:pPr lvl="1"/>
            <a:r>
              <a:rPr lang="en-US" altLang="zh-TW" dirty="0"/>
              <a:t>Some words will not have appeared in the document at all, but are possible words for the information needs.</a:t>
            </a:r>
          </a:p>
          <a:p>
            <a:pPr lvl="1"/>
            <a:endParaRPr lang="en-US" altLang="zh-TW" sz="600" dirty="0"/>
          </a:p>
          <a:p>
            <a:pPr lvl="1"/>
            <a:r>
              <a:rPr lang="en-US" altLang="zh-TW" dirty="0"/>
              <a:t>If we estimate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 err="1"/>
              <a:t>t</a:t>
            </a:r>
            <a:r>
              <a:rPr lang="en-US" altLang="zh-TW" dirty="0" err="1"/>
              <a:t>|</a:t>
            </a:r>
            <a:r>
              <a:rPr lang="en-US" altLang="zh-TW" i="1" dirty="0" err="1"/>
              <a:t>M</a:t>
            </a:r>
            <a:r>
              <a:rPr lang="en-US" altLang="zh-TW" i="1" baseline="-25000" dirty="0" err="1"/>
              <a:t>d</a:t>
            </a:r>
            <a:r>
              <a:rPr lang="en-US" altLang="zh-TW" dirty="0"/>
              <a:t>) = 0 for a term missing from a document </a:t>
            </a:r>
            <a:r>
              <a:rPr lang="en-US" altLang="zh-TW" i="1" dirty="0"/>
              <a:t>d</a:t>
            </a:r>
            <a:r>
              <a:rPr lang="en-US" altLang="zh-TW" dirty="0"/>
              <a:t>, then </a:t>
            </a:r>
            <a:r>
              <a:rPr lang="en-US" altLang="zh-TW" b="1" dirty="0"/>
              <a:t>we get a strict conjunctive semantics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Documents will only give a query non-zero probability </a:t>
            </a:r>
            <a:r>
              <a:rPr lang="en-US" altLang="zh-TW" u="sng" dirty="0"/>
              <a:t>if all the query terms appear in the document</a:t>
            </a:r>
            <a:r>
              <a:rPr lang="en-US" altLang="zh-TW" dirty="0"/>
              <a:t>.</a:t>
            </a:r>
          </a:p>
          <a:p>
            <a:pPr lvl="2"/>
            <a:endParaRPr lang="en-US" altLang="zh-TW" sz="600" dirty="0"/>
          </a:p>
          <a:p>
            <a:pPr lvl="1"/>
            <a:r>
              <a:rPr lang="en-US" altLang="zh-TW" dirty="0"/>
              <a:t>This may or may not be problematic.</a:t>
            </a:r>
          </a:p>
          <a:p>
            <a:pPr lvl="2"/>
            <a:r>
              <a:rPr lang="en-US" altLang="zh-TW" dirty="0"/>
              <a:t>Vector space systems generally prefer more lenient matching.</a:t>
            </a:r>
          </a:p>
          <a:p>
            <a:pPr lvl="2"/>
            <a:r>
              <a:rPr lang="en-US" altLang="zh-TW" dirty="0"/>
              <a:t>Recent web search developments prefer more conjunctive semantics.</a:t>
            </a:r>
          </a:p>
          <a:p>
            <a:pPr lvl="2"/>
            <a:endParaRPr lang="en-US" altLang="zh-TW" sz="600" dirty="0"/>
          </a:p>
          <a:p>
            <a:pPr lvl="1"/>
            <a:r>
              <a:rPr lang="en-US" altLang="zh-TW" dirty="0"/>
              <a:t>Oppositely, the probability of </a:t>
            </a:r>
            <a:r>
              <a:rPr lang="en-US" altLang="zh-TW" b="1" dirty="0"/>
              <a:t>words occurring once </a:t>
            </a:r>
            <a:r>
              <a:rPr lang="en-US" altLang="zh-TW" dirty="0"/>
              <a:t>in the document is normally overestimated.</a:t>
            </a:r>
          </a:p>
          <a:p>
            <a:pPr lvl="2"/>
            <a:r>
              <a:rPr lang="en-US" altLang="zh-TW" dirty="0"/>
              <a:t>Their one occurrence can be by chance.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34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The Query Likelihood Model (4/7)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need to smooth probabilities:</a:t>
            </a:r>
          </a:p>
          <a:p>
            <a:pPr lvl="1"/>
            <a:r>
              <a:rPr lang="en-US" altLang="zh-TW" dirty="0"/>
              <a:t>To give some probability mass to unseen things.</a:t>
            </a:r>
          </a:p>
          <a:p>
            <a:pPr lvl="1"/>
            <a:r>
              <a:rPr lang="en-US" altLang="zh-TW" dirty="0"/>
              <a:t>Consequentially, to discount non-zero probabilities.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There is a wide space of approaches to smooth probabilities:</a:t>
            </a:r>
          </a:p>
          <a:p>
            <a:pPr lvl="1"/>
            <a:r>
              <a:rPr lang="en-US" altLang="zh-TW" dirty="0"/>
              <a:t>Adding a number </a:t>
            </a:r>
            <a:r>
              <a:rPr lang="en-US" altLang="zh-TW" sz="1600" dirty="0"/>
              <a:t>(1,0.5, or a small </a:t>
            </a:r>
            <a:r>
              <a:rPr lang="el-GR" altLang="zh-TW" sz="1600" i="1" dirty="0"/>
              <a:t>ε</a:t>
            </a:r>
            <a:r>
              <a:rPr lang="en-US" altLang="zh-TW" sz="1600" dirty="0"/>
              <a:t>)</a:t>
            </a:r>
            <a:r>
              <a:rPr lang="en-US" altLang="zh-TW" dirty="0"/>
              <a:t> to counts and re-normalizing.</a:t>
            </a:r>
          </a:p>
          <a:p>
            <a:pPr lvl="1"/>
            <a:r>
              <a:rPr lang="en-US" altLang="zh-TW" dirty="0"/>
              <a:t>Here, we present a simple idea that uses </a:t>
            </a:r>
            <a:r>
              <a:rPr lang="en-US" altLang="zh-TW" u="sng" dirty="0"/>
              <a:t>a </a:t>
            </a:r>
            <a:r>
              <a:rPr lang="en-US" altLang="zh-TW" b="1" u="sng" dirty="0"/>
              <a:t>mixture </a:t>
            </a:r>
            <a:r>
              <a:rPr lang="en-US" altLang="zh-TW" u="sng" dirty="0"/>
              <a:t>between the </a:t>
            </a:r>
            <a:r>
              <a:rPr lang="en-US" altLang="zh-TW" b="1" u="sng" dirty="0"/>
              <a:t>document</a:t>
            </a:r>
            <a:r>
              <a:rPr lang="en-US" altLang="zh-TW" u="sng" dirty="0"/>
              <a:t> and </a:t>
            </a:r>
            <a:r>
              <a:rPr lang="en-US" altLang="zh-TW" b="1" u="sng" dirty="0"/>
              <a:t>collection</a:t>
            </a:r>
            <a:r>
              <a:rPr lang="en-US" altLang="zh-TW" u="sng" dirty="0"/>
              <a:t> distributions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35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The Query Likelihood Model (5/7)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Mixing together a document-specific model with a whole collection model:</a:t>
            </a:r>
          </a:p>
          <a:p>
            <a:endParaRPr lang="en-US" altLang="zh-TW" sz="2000" dirty="0"/>
          </a:p>
          <a:p>
            <a:pPr lvl="1"/>
            <a:r>
              <a:rPr lang="en-US" altLang="zh-TW" sz="1800" dirty="0"/>
              <a:t>0 &lt; </a:t>
            </a:r>
            <a:r>
              <a:rPr lang="el-GR" altLang="zh-TW" sz="1800" i="1" dirty="0"/>
              <a:t>λ</a:t>
            </a:r>
            <a:r>
              <a:rPr lang="en-US" altLang="zh-TW" sz="1800" dirty="0"/>
              <a:t> &lt; 1.</a:t>
            </a:r>
          </a:p>
          <a:p>
            <a:pPr lvl="1"/>
            <a:r>
              <a:rPr lang="en-US" altLang="zh-TW" sz="1800" i="1" dirty="0"/>
              <a:t>M</a:t>
            </a:r>
            <a:r>
              <a:rPr lang="en-US" altLang="zh-TW" sz="1800" i="1" baseline="-25000" dirty="0"/>
              <a:t>c</a:t>
            </a:r>
            <a:r>
              <a:rPr lang="en-US" altLang="zh-TW" sz="1800" dirty="0"/>
              <a:t> is a language model built from the entire document collection.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When </a:t>
            </a:r>
            <a:r>
              <a:rPr lang="en-US" altLang="zh-TW" sz="2000" i="1" dirty="0" err="1"/>
              <a:t>tf</a:t>
            </a:r>
            <a:r>
              <a:rPr lang="en-US" altLang="zh-TW" sz="2000" i="1" baseline="-25000" dirty="0" err="1"/>
              <a:t>w,d</a:t>
            </a:r>
            <a:r>
              <a:rPr lang="en-US" altLang="zh-TW" sz="2000" dirty="0"/>
              <a:t> = 0 …</a:t>
            </a:r>
          </a:p>
          <a:p>
            <a:pPr>
              <a:buNone/>
            </a:pPr>
            <a:r>
              <a:rPr lang="en-US" altLang="zh-TW" sz="2000" i="1" dirty="0"/>
              <a:t>		P</a:t>
            </a:r>
            <a:r>
              <a:rPr lang="en-US" altLang="zh-TW" sz="2000" dirty="0"/>
              <a:t>(</a:t>
            </a:r>
            <a:r>
              <a:rPr lang="en-US" altLang="zh-TW" sz="2000" i="1" dirty="0" err="1"/>
              <a:t>w</a:t>
            </a:r>
            <a:r>
              <a:rPr lang="en-US" altLang="zh-TW" sz="2000" dirty="0" err="1"/>
              <a:t>|</a:t>
            </a:r>
            <a:r>
              <a:rPr lang="en-US" altLang="zh-TW" sz="2000" i="1" dirty="0" err="1"/>
              <a:t>d</a:t>
            </a:r>
            <a:r>
              <a:rPr lang="en-US" altLang="zh-TW" sz="2000" dirty="0"/>
              <a:t>) = (1-</a:t>
            </a:r>
            <a:r>
              <a:rPr lang="el-GR" altLang="zh-TW" sz="2000" i="1" dirty="0"/>
              <a:t>λ</a:t>
            </a:r>
            <a:r>
              <a:rPr lang="en-US" altLang="zh-TW" sz="2000" dirty="0"/>
              <a:t>)</a:t>
            </a:r>
            <a:r>
              <a:rPr lang="en-US" altLang="zh-TW" sz="2000" i="1" dirty="0" err="1"/>
              <a:t>P</a:t>
            </a:r>
            <a:r>
              <a:rPr lang="en-US" altLang="zh-TW" sz="2000" i="1" baseline="-25000" dirty="0" err="1"/>
              <a:t>mle</a:t>
            </a:r>
            <a:r>
              <a:rPr lang="en-US" altLang="zh-TW" sz="2000" dirty="0"/>
              <a:t>(</a:t>
            </a:r>
            <a:r>
              <a:rPr lang="en-US" altLang="zh-TW" sz="2000" i="1" dirty="0" err="1"/>
              <a:t>w</a:t>
            </a:r>
            <a:r>
              <a:rPr lang="en-US" altLang="zh-TW" sz="2000" dirty="0" err="1"/>
              <a:t>|</a:t>
            </a:r>
            <a:r>
              <a:rPr lang="en-US" altLang="zh-TW" sz="2000" i="1" dirty="0" err="1"/>
              <a:t>M</a:t>
            </a:r>
            <a:r>
              <a:rPr lang="en-US" altLang="zh-TW" sz="2000" i="1" baseline="-25000" dirty="0" err="1"/>
              <a:t>c</a:t>
            </a:r>
            <a:r>
              <a:rPr lang="en-US" altLang="zh-TW" sz="2000" dirty="0"/>
              <a:t>) ≤ </a:t>
            </a:r>
            <a:r>
              <a:rPr lang="en-US" altLang="zh-TW" sz="2000" i="1" dirty="0" err="1"/>
              <a:t>cf</a:t>
            </a:r>
            <a:r>
              <a:rPr lang="en-US" altLang="zh-TW" sz="2000" i="1" baseline="-25000" dirty="0" err="1"/>
              <a:t>w</a:t>
            </a:r>
            <a:r>
              <a:rPr lang="en-US" altLang="zh-TW" sz="2000" dirty="0"/>
              <a:t>/</a:t>
            </a:r>
            <a:r>
              <a:rPr lang="en-US" altLang="zh-TW" sz="2000" i="1" dirty="0"/>
              <a:t>T</a:t>
            </a:r>
            <a:r>
              <a:rPr lang="en-US" altLang="zh-TW" sz="2000" dirty="0"/>
              <a:t>.</a:t>
            </a:r>
          </a:p>
          <a:p>
            <a:pPr>
              <a:buNone/>
            </a:pPr>
            <a:endParaRPr lang="en-US" altLang="zh-TW" sz="600" dirty="0"/>
          </a:p>
          <a:p>
            <a:pPr>
              <a:buNone/>
            </a:pPr>
            <a:r>
              <a:rPr lang="en-US" altLang="zh-TW" sz="2000" dirty="0"/>
              <a:t>	The authors believe that a non-occurring term is possible in a query, but </a:t>
            </a:r>
            <a:r>
              <a:rPr lang="en-US" altLang="zh-TW" sz="2000" u="sng" dirty="0"/>
              <a:t>no more likely than would be expected by chance from the whole collection</a:t>
            </a:r>
            <a:r>
              <a:rPr lang="en-US" altLang="zh-TW" sz="2000" dirty="0"/>
              <a:t>.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36</a:t>
            </a:fld>
            <a:endParaRPr lang="en-US" altLang="zh-TW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1000100" y="2486018"/>
          <a:ext cx="5143536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4" name="Equation" r:id="rId3" imgW="2743200" imgH="228600" progId="Equation.3">
                  <p:embed/>
                </p:oleObj>
              </mc:Choice>
              <mc:Fallback>
                <p:oleObj name="Equation" r:id="rId3" imgW="27432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486018"/>
                        <a:ext cx="5143536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/>
        </p:nvGraphicFramePr>
        <p:xfrm>
          <a:off x="1428728" y="3614738"/>
          <a:ext cx="1785950" cy="615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5" name="Equation" r:id="rId5" imgW="1143000" imgH="393480" progId="Equation.3">
                  <p:embed/>
                </p:oleObj>
              </mc:Choice>
              <mc:Fallback>
                <p:oleObj name="Equation" r:id="rId5" imgW="114300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3614738"/>
                        <a:ext cx="1785950" cy="615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386132" y="3514726"/>
            <a:ext cx="35894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dirty="0"/>
              <a:t>count of the word </a:t>
            </a:r>
            <a:r>
              <a:rPr lang="en-US" altLang="zh-TW" i="1" dirty="0"/>
              <a:t>w</a:t>
            </a:r>
            <a:r>
              <a:rPr lang="en-US" altLang="zh-TW" dirty="0"/>
              <a:t> in the collection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7" idx="1"/>
          </p:cNvCxnSpPr>
          <p:nvPr/>
        </p:nvCxnSpPr>
        <p:spPr>
          <a:xfrm rot="10800000" flipV="1">
            <a:off x="3143240" y="3699392"/>
            <a:ext cx="242892" cy="153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386133" y="4002650"/>
            <a:ext cx="27238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dirty="0"/>
              <a:t>size of the entire collection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10" idx="1"/>
          </p:cNvCxnSpPr>
          <p:nvPr/>
        </p:nvCxnSpPr>
        <p:spPr>
          <a:xfrm rot="10800000">
            <a:off x="3071803" y="4071942"/>
            <a:ext cx="314331" cy="1153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The Query Likelihood Model (6/7)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Correctly setting </a:t>
            </a:r>
            <a:r>
              <a:rPr lang="el-GR" altLang="zh-TW" i="1" dirty="0"/>
              <a:t>λ</a:t>
            </a:r>
            <a:r>
              <a:rPr lang="en-US" altLang="zh-TW" dirty="0"/>
              <a:t> is important to the good performance of this model.</a:t>
            </a:r>
          </a:p>
          <a:p>
            <a:pPr lvl="1"/>
            <a:r>
              <a:rPr lang="en-US" altLang="zh-TW" dirty="0"/>
              <a:t>A high value of </a:t>
            </a:r>
            <a:r>
              <a:rPr lang="el-GR" altLang="zh-TW" i="1" dirty="0"/>
              <a:t>λ</a:t>
            </a:r>
            <a:r>
              <a:rPr lang="en-US" altLang="zh-TW" dirty="0"/>
              <a:t> makes the search “conjunctive-like”.</a:t>
            </a:r>
          </a:p>
          <a:p>
            <a:pPr lvl="2"/>
            <a:r>
              <a:rPr lang="en-US" altLang="zh-TW" dirty="0"/>
              <a:t>Suitable for short queries.</a:t>
            </a:r>
          </a:p>
          <a:p>
            <a:pPr lvl="1"/>
            <a:r>
              <a:rPr lang="en-US" altLang="zh-TW" dirty="0"/>
              <a:t>A low value is more suitable for long queries.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So, the retrieval ranking for a query </a:t>
            </a:r>
            <a:r>
              <a:rPr lang="en-US" altLang="zh-TW" i="1" dirty="0"/>
              <a:t>q</a:t>
            </a:r>
            <a:r>
              <a:rPr lang="en-US" altLang="zh-TW" dirty="0"/>
              <a:t> under the basic query likelihood model is given by: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37</a:t>
            </a:fld>
            <a:endParaRPr lang="en-US" altLang="zh-TW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1000100" y="4929198"/>
          <a:ext cx="5232218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6" name="Equation" r:id="rId3" imgW="2997000" imgH="368280" progId="Equation.3">
                  <p:embed/>
                </p:oleObj>
              </mc:Choice>
              <mc:Fallback>
                <p:oleObj name="Equation" r:id="rId3" imgW="2997000" imgH="368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4929198"/>
                        <a:ext cx="5232218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214414" y="5643578"/>
            <a:ext cx="168507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TW" dirty="0"/>
              <a:t>ignored, usually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6" idx="0"/>
          </p:cNvCxnSpPr>
          <p:nvPr/>
        </p:nvCxnSpPr>
        <p:spPr>
          <a:xfrm rot="5400000" flipH="1" flipV="1">
            <a:off x="1992873" y="5350468"/>
            <a:ext cx="357190" cy="2290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The Query Likelihood Model (7/7)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 – </a:t>
            </a:r>
          </a:p>
          <a:p>
            <a:pPr lvl="1"/>
            <a:r>
              <a:rPr lang="en-US" altLang="zh-TW" dirty="0"/>
              <a:t>Suppose the document collection contains two documents:</a:t>
            </a:r>
          </a:p>
          <a:p>
            <a:pPr lvl="2"/>
            <a:r>
              <a:rPr lang="en-US" altLang="zh-TW" i="1" dirty="0"/>
              <a:t>d</a:t>
            </a:r>
            <a:r>
              <a:rPr lang="en-US" altLang="zh-TW" i="1" baseline="-25000" dirty="0"/>
              <a:t>1</a:t>
            </a:r>
            <a:r>
              <a:rPr lang="en-US" altLang="zh-TW" dirty="0"/>
              <a:t>: </a:t>
            </a:r>
            <a:r>
              <a:rPr lang="en-US" altLang="zh-TW" i="1" dirty="0"/>
              <a:t>Xyz reports a profit but </a:t>
            </a:r>
            <a:r>
              <a:rPr lang="en-US" altLang="zh-TW" b="1" i="1" dirty="0"/>
              <a:t>revenue</a:t>
            </a:r>
            <a:r>
              <a:rPr lang="en-US" altLang="zh-TW" i="1" dirty="0"/>
              <a:t> is </a:t>
            </a:r>
            <a:r>
              <a:rPr lang="en-US" altLang="zh-TW" b="1" i="1" dirty="0"/>
              <a:t>down</a:t>
            </a:r>
          </a:p>
          <a:p>
            <a:pPr lvl="2"/>
            <a:r>
              <a:rPr lang="en-US" altLang="zh-TW" i="1" dirty="0"/>
              <a:t>d</a:t>
            </a:r>
            <a:r>
              <a:rPr lang="en-US" altLang="zh-TW" i="1" baseline="-25000" dirty="0"/>
              <a:t>2</a:t>
            </a:r>
            <a:r>
              <a:rPr lang="en-US" altLang="zh-TW" dirty="0"/>
              <a:t>: </a:t>
            </a:r>
            <a:r>
              <a:rPr lang="en-US" altLang="zh-TW" i="1" dirty="0" err="1"/>
              <a:t>Qrs</a:t>
            </a:r>
            <a:r>
              <a:rPr lang="en-US" altLang="zh-TW" i="1" dirty="0"/>
              <a:t> narrows quarter loss but </a:t>
            </a:r>
            <a:r>
              <a:rPr lang="en-US" altLang="zh-TW" b="1" i="1" dirty="0"/>
              <a:t>revenue</a:t>
            </a:r>
            <a:r>
              <a:rPr lang="en-US" altLang="zh-TW" i="1" dirty="0"/>
              <a:t> decreases further</a:t>
            </a:r>
          </a:p>
          <a:p>
            <a:pPr lvl="1"/>
            <a:r>
              <a:rPr lang="en-US" altLang="zh-TW" dirty="0"/>
              <a:t>The model will be MLE unigram models from documents and collection, mixed with </a:t>
            </a:r>
            <a:r>
              <a:rPr lang="el-GR" altLang="zh-TW" i="1" dirty="0"/>
              <a:t>λ</a:t>
            </a:r>
            <a:r>
              <a:rPr lang="en-US" altLang="zh-TW" dirty="0"/>
              <a:t> = 0.5.</a:t>
            </a:r>
          </a:p>
          <a:p>
            <a:pPr lvl="1"/>
            <a:r>
              <a:rPr lang="en-US" altLang="zh-TW" dirty="0"/>
              <a:t>The query is </a:t>
            </a:r>
            <a:r>
              <a:rPr lang="en-US" altLang="zh-TW" b="1" i="1" dirty="0"/>
              <a:t>revenue down</a:t>
            </a:r>
            <a:r>
              <a:rPr lang="en-US" altLang="zh-TW" dirty="0"/>
              <a:t>.</a:t>
            </a:r>
          </a:p>
          <a:p>
            <a:pPr lvl="1"/>
            <a:endParaRPr lang="en-US" altLang="zh-TW" sz="1000" dirty="0"/>
          </a:p>
          <a:p>
            <a:r>
              <a:rPr lang="en-US" altLang="zh-TW" dirty="0"/>
              <a:t>Then – </a:t>
            </a:r>
          </a:p>
          <a:p>
            <a:pPr lvl="1"/>
            <a:r>
              <a:rPr lang="en-US" altLang="zh-TW" sz="1800" i="1" dirty="0"/>
              <a:t>P</a:t>
            </a:r>
            <a:r>
              <a:rPr lang="en-US" altLang="zh-TW" sz="1800" dirty="0"/>
              <a:t>(</a:t>
            </a:r>
            <a:r>
              <a:rPr lang="en-US" altLang="zh-TW" sz="1800" i="1" dirty="0"/>
              <a:t>q</a:t>
            </a:r>
            <a:r>
              <a:rPr lang="en-US" altLang="zh-TW" sz="1800" dirty="0"/>
              <a:t>|</a:t>
            </a:r>
            <a:r>
              <a:rPr lang="en-US" altLang="zh-TW" sz="1800" i="1" dirty="0"/>
              <a:t>d</a:t>
            </a:r>
            <a:r>
              <a:rPr lang="en-US" altLang="zh-TW" sz="1800" i="1" baseline="-25000" dirty="0"/>
              <a:t>1</a:t>
            </a:r>
            <a:r>
              <a:rPr lang="en-US" altLang="zh-TW" sz="1800" dirty="0"/>
              <a:t>)  = ½ * [  (0.5*1/8 + (1-0.5)*2/16)  x  </a:t>
            </a:r>
          </a:p>
          <a:p>
            <a:pPr lvl="1">
              <a:buNone/>
            </a:pPr>
            <a:r>
              <a:rPr lang="en-US" altLang="zh-TW" sz="1800" dirty="0"/>
              <a:t>			           (0.5*1/8 + (1-0.5)*1/16)     ] = 0.005859</a:t>
            </a:r>
          </a:p>
          <a:p>
            <a:pPr lvl="1"/>
            <a:r>
              <a:rPr lang="en-US" altLang="zh-TW" sz="1800" i="1" dirty="0"/>
              <a:t>P</a:t>
            </a:r>
            <a:r>
              <a:rPr lang="en-US" altLang="zh-TW" sz="1800" dirty="0"/>
              <a:t>(</a:t>
            </a:r>
            <a:r>
              <a:rPr lang="en-US" altLang="zh-TW" sz="1800" i="1" dirty="0"/>
              <a:t>q</a:t>
            </a:r>
            <a:r>
              <a:rPr lang="en-US" altLang="zh-TW" sz="1800" dirty="0"/>
              <a:t>|</a:t>
            </a:r>
            <a:r>
              <a:rPr lang="en-US" altLang="zh-TW" sz="1800" i="1" dirty="0"/>
              <a:t>d</a:t>
            </a:r>
            <a:r>
              <a:rPr lang="en-US" altLang="zh-TW" sz="1800" i="1" baseline="-25000" dirty="0"/>
              <a:t>2</a:t>
            </a:r>
            <a:r>
              <a:rPr lang="en-US" altLang="zh-TW" sz="1800" dirty="0"/>
              <a:t>)  = ½ * [  (0.5*1/8 + (1-0.5)*2/16)  x  </a:t>
            </a:r>
          </a:p>
          <a:p>
            <a:pPr lvl="1">
              <a:buNone/>
            </a:pPr>
            <a:r>
              <a:rPr lang="en-US" altLang="zh-TW" sz="1800" dirty="0"/>
              <a:t>			           (0.5*0/8 + (1-0.5)*1/16)     ] = 0.001953</a:t>
            </a: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38</a:t>
            </a:fld>
            <a:endParaRPr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5636482" y="6357958"/>
            <a:ext cx="250741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dirty="0"/>
              <a:t>so, the ranking is </a:t>
            </a:r>
            <a:r>
              <a:rPr lang="en-US" altLang="zh-TW" i="1" dirty="0"/>
              <a:t>d</a:t>
            </a:r>
            <a:r>
              <a:rPr lang="en-US" altLang="zh-TW" i="1" baseline="-25000" dirty="0"/>
              <a:t>1</a:t>
            </a:r>
            <a:r>
              <a:rPr lang="en-US" altLang="zh-TW" dirty="0"/>
              <a:t> &gt; </a:t>
            </a:r>
            <a:r>
              <a:rPr lang="en-US" altLang="zh-TW" i="1" dirty="0"/>
              <a:t>d</a:t>
            </a:r>
            <a:r>
              <a:rPr lang="en-US" altLang="zh-TW" i="1" baseline="-25000" dirty="0"/>
              <a:t>2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Ponte and Croft’s Experiments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/>
              <a:t>Ponte and Croft (1998) present the first experiments on the language modeling approach to IR.</a:t>
            </a:r>
          </a:p>
          <a:p>
            <a:pPr lvl="1"/>
            <a:r>
              <a:rPr lang="en-US" altLang="zh-TW" dirty="0"/>
              <a:t>Compare </a:t>
            </a:r>
            <a:r>
              <a:rPr lang="en-US" altLang="zh-TW" dirty="0" err="1"/>
              <a:t>tf-idf</a:t>
            </a:r>
            <a:r>
              <a:rPr lang="en-US" altLang="zh-TW" dirty="0"/>
              <a:t> to language modeling by TREC topics.</a:t>
            </a:r>
          </a:p>
          <a:p>
            <a:pPr lvl="1"/>
            <a:r>
              <a:rPr lang="en-US" altLang="zh-TW" dirty="0"/>
              <a:t>The authors argued strongly the effectiveness of language modeling over traditional </a:t>
            </a:r>
            <a:r>
              <a:rPr lang="en-US" altLang="zh-TW" dirty="0" err="1"/>
              <a:t>tf-idf</a:t>
            </a:r>
            <a:r>
              <a:rPr lang="en-US" altLang="zh-TW" dirty="0"/>
              <a:t> approach.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39</a:t>
            </a:fld>
            <a:endParaRPr lang="en-US" altLang="zh-TW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3586162"/>
            <a:ext cx="3362244" cy="3252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字方塊 5"/>
          <p:cNvSpPr txBox="1"/>
          <p:nvPr/>
        </p:nvSpPr>
        <p:spPr>
          <a:xfrm>
            <a:off x="785826" y="3857628"/>
            <a:ext cx="461665" cy="25719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dirty="0"/>
              <a:t>11-point average precision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57693" y="3929066"/>
            <a:ext cx="3249608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dirty="0"/>
              <a:t>the language modeling approach </a:t>
            </a:r>
          </a:p>
          <a:p>
            <a:r>
              <a:rPr lang="en-US" altLang="zh-TW" dirty="0"/>
              <a:t>yields better results than their </a:t>
            </a:r>
          </a:p>
          <a:p>
            <a:r>
              <a:rPr lang="en-US" altLang="zh-TW" dirty="0"/>
              <a:t>baseline </a:t>
            </a:r>
            <a:r>
              <a:rPr lang="en-US" altLang="zh-TW" dirty="0" err="1"/>
              <a:t>tf-idf</a:t>
            </a:r>
            <a:r>
              <a:rPr lang="en-US" altLang="zh-TW" dirty="0"/>
              <a:t> based approach.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857752" y="5500702"/>
            <a:ext cx="360226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dirty="0"/>
              <a:t>at higher levels of recall, the gain is </a:t>
            </a:r>
          </a:p>
          <a:p>
            <a:r>
              <a:rPr lang="en-US" altLang="zh-TW" dirty="0"/>
              <a:t>more significant.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8" idx="1"/>
          </p:cNvCxnSpPr>
          <p:nvPr/>
        </p:nvCxnSpPr>
        <p:spPr>
          <a:xfrm rot="10800000">
            <a:off x="4572000" y="5643578"/>
            <a:ext cx="285752" cy="1802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Language Modeling (1/11)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Model the way of language speaking.</a:t>
            </a:r>
          </a:p>
          <a:p>
            <a:pPr lvl="1"/>
            <a:r>
              <a:rPr lang="en-US" altLang="zh-TW" dirty="0"/>
              <a:t>Try to </a:t>
            </a:r>
            <a:r>
              <a:rPr lang="en-US" altLang="zh-TW" u="sng" dirty="0"/>
              <a:t>model the sequence of word usage</a:t>
            </a:r>
            <a:r>
              <a:rPr lang="en-US" altLang="zh-TW" dirty="0"/>
              <a:t> of a certain language.</a:t>
            </a:r>
          </a:p>
          <a:p>
            <a:pPr lvl="1"/>
            <a:endParaRPr lang="en-US" altLang="zh-TW" sz="1000" dirty="0"/>
          </a:p>
          <a:p>
            <a:r>
              <a:rPr lang="en-US" altLang="zh-TW" i="1" dirty="0"/>
              <a:t>Given M</a:t>
            </a:r>
            <a:r>
              <a:rPr lang="zh-TW" altLang="en-US" i="1" baseline="-25000" dirty="0"/>
              <a:t>國</a:t>
            </a:r>
            <a:r>
              <a:rPr lang="en-US" altLang="zh-TW" dirty="0"/>
              <a:t>, </a:t>
            </a:r>
            <a:r>
              <a:rPr lang="en-US" altLang="zh-TW" i="1" dirty="0"/>
              <a:t>M</a:t>
            </a:r>
            <a:r>
              <a:rPr lang="zh-TW" altLang="en-US" i="1" baseline="-25000" dirty="0"/>
              <a:t>台</a:t>
            </a:r>
            <a:r>
              <a:rPr lang="en-US" altLang="zh-TW" dirty="0"/>
              <a:t>, </a:t>
            </a:r>
            <a:r>
              <a:rPr lang="en-US" altLang="zh-TW" i="1" dirty="0"/>
              <a:t>M</a:t>
            </a:r>
            <a:r>
              <a:rPr lang="zh-TW" altLang="en-US" i="1" baseline="-25000" dirty="0"/>
              <a:t>原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他給我打。</a:t>
            </a:r>
            <a:endParaRPr lang="en-US" altLang="zh-TW" dirty="0"/>
          </a:p>
          <a:p>
            <a:pPr lvl="1"/>
            <a:r>
              <a:rPr lang="zh-TW" altLang="en-US" dirty="0"/>
              <a:t>他打我。</a:t>
            </a:r>
            <a:endParaRPr lang="en-US" altLang="zh-TW" dirty="0"/>
          </a:p>
          <a:p>
            <a:pPr lvl="1"/>
            <a:r>
              <a:rPr lang="zh-TW" altLang="en-US" dirty="0"/>
              <a:t>他打我的啦。</a:t>
            </a:r>
            <a:endParaRPr lang="en-US" altLang="zh-TW" dirty="0"/>
          </a:p>
          <a:p>
            <a:pPr lvl="1"/>
            <a:endParaRPr lang="en-US" altLang="zh-TW" sz="1000" dirty="0"/>
          </a:p>
          <a:p>
            <a:r>
              <a:rPr lang="en-US" altLang="zh-TW" dirty="0"/>
              <a:t>For any language model … how can we calculate probabilities over word sequences –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1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2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3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4</a:t>
            </a:r>
            <a:r>
              <a:rPr lang="en-US" altLang="zh-TW" dirty="0"/>
              <a:t>)?</a:t>
            </a:r>
          </a:p>
          <a:p>
            <a:endParaRPr lang="en-US" altLang="zh-TW" dirty="0"/>
          </a:p>
          <a:p>
            <a:endParaRPr lang="en-US" altLang="zh-TW" sz="1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9" name="文字方塊 8"/>
          <p:cNvSpPr txBox="1"/>
          <p:nvPr/>
        </p:nvSpPr>
        <p:spPr>
          <a:xfrm>
            <a:off x="2908667" y="3273982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ym typeface="Wingdings" pitchFamily="2" charset="2"/>
              </a:rPr>
              <a:t> </a:t>
            </a:r>
            <a:r>
              <a:rPr lang="en-US" altLang="zh-TW" i="1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zh-TW" i="1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zh-TW" i="1" dirty="0">
                <a:solidFill>
                  <a:schemeClr val="bg1">
                    <a:lumMod val="75000"/>
                  </a:schemeClr>
                </a:solidFill>
              </a:rPr>
              <a:t>M</a:t>
            </a:r>
            <a:r>
              <a:rPr lang="zh-TW" altLang="en-US" i="1" baseline="-25000" dirty="0">
                <a:solidFill>
                  <a:schemeClr val="bg1">
                    <a:lumMod val="75000"/>
                  </a:schemeClr>
                </a:solidFill>
              </a:rPr>
              <a:t>國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en-US" altLang="zh-TW" dirty="0"/>
              <a:t>   </a:t>
            </a:r>
            <a:r>
              <a:rPr lang="en-US" altLang="zh-TW" b="1" i="1" dirty="0">
                <a:solidFill>
                  <a:srgbClr val="FF0000"/>
                </a:solidFill>
              </a:rPr>
              <a:t>P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i="1" dirty="0">
                <a:solidFill>
                  <a:srgbClr val="FF0000"/>
                </a:solidFill>
              </a:rPr>
              <a:t>S</a:t>
            </a:r>
            <a:r>
              <a:rPr lang="en-US" altLang="zh-TW" b="1" dirty="0">
                <a:solidFill>
                  <a:srgbClr val="FF0000"/>
                </a:solidFill>
              </a:rPr>
              <a:t>|</a:t>
            </a:r>
            <a:r>
              <a:rPr lang="en-US" altLang="zh-TW" b="1" i="1" dirty="0">
                <a:solidFill>
                  <a:srgbClr val="FF0000"/>
                </a:solidFill>
              </a:rPr>
              <a:t>M</a:t>
            </a:r>
            <a:r>
              <a:rPr lang="zh-TW" altLang="en-US" b="1" i="1" baseline="-25000" dirty="0">
                <a:solidFill>
                  <a:srgbClr val="FF0000"/>
                </a:solidFill>
              </a:rPr>
              <a:t>台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   </a:t>
            </a:r>
            <a:r>
              <a:rPr lang="en-US" altLang="zh-TW" i="1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zh-TW" i="1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zh-TW" i="1" dirty="0">
                <a:solidFill>
                  <a:schemeClr val="bg1">
                    <a:lumMod val="75000"/>
                  </a:schemeClr>
                </a:solidFill>
              </a:rPr>
              <a:t>M</a:t>
            </a:r>
            <a:r>
              <a:rPr lang="zh-TW" altLang="en-US" i="1" baseline="-25000" dirty="0">
                <a:solidFill>
                  <a:schemeClr val="bg1">
                    <a:lumMod val="75000"/>
                  </a:schemeClr>
                </a:solidFill>
              </a:rPr>
              <a:t>原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908667" y="3659748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ym typeface="Wingdings" pitchFamily="2" charset="2"/>
              </a:rPr>
              <a:t> </a:t>
            </a:r>
            <a:r>
              <a:rPr lang="en-US" altLang="zh-TW" b="1" i="1" dirty="0">
                <a:solidFill>
                  <a:srgbClr val="FF0000"/>
                </a:solidFill>
              </a:rPr>
              <a:t>P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i="1" dirty="0">
                <a:solidFill>
                  <a:srgbClr val="FF0000"/>
                </a:solidFill>
              </a:rPr>
              <a:t>S</a:t>
            </a:r>
            <a:r>
              <a:rPr lang="en-US" altLang="zh-TW" b="1" dirty="0">
                <a:solidFill>
                  <a:srgbClr val="FF0000"/>
                </a:solidFill>
              </a:rPr>
              <a:t>|</a:t>
            </a:r>
            <a:r>
              <a:rPr lang="en-US" altLang="zh-TW" b="1" i="1" dirty="0">
                <a:solidFill>
                  <a:srgbClr val="FF0000"/>
                </a:solidFill>
              </a:rPr>
              <a:t>M</a:t>
            </a:r>
            <a:r>
              <a:rPr lang="zh-TW" altLang="en-US" b="1" i="1" baseline="-25000" dirty="0">
                <a:solidFill>
                  <a:srgbClr val="FF0000"/>
                </a:solidFill>
              </a:rPr>
              <a:t>國</a:t>
            </a:r>
            <a:r>
              <a:rPr lang="en-US" altLang="zh-TW" b="1" dirty="0">
                <a:solidFill>
                  <a:srgbClr val="FF0000"/>
                </a:solidFill>
              </a:rPr>
              <a:t>)  </a:t>
            </a:r>
            <a:r>
              <a:rPr lang="en-US" altLang="zh-TW" dirty="0"/>
              <a:t> </a:t>
            </a:r>
            <a:r>
              <a:rPr lang="en-US" altLang="zh-TW" i="1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zh-TW" i="1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zh-TW" i="1" dirty="0">
                <a:solidFill>
                  <a:schemeClr val="bg1">
                    <a:lumMod val="75000"/>
                  </a:schemeClr>
                </a:solidFill>
              </a:rPr>
              <a:t>M</a:t>
            </a:r>
            <a:r>
              <a:rPr lang="zh-TW" altLang="en-US" i="1" baseline="-25000" dirty="0">
                <a:solidFill>
                  <a:schemeClr val="bg1">
                    <a:lumMod val="75000"/>
                  </a:schemeClr>
                </a:solidFill>
              </a:rPr>
              <a:t>台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)   </a:t>
            </a:r>
            <a:r>
              <a:rPr lang="en-US" altLang="zh-TW" i="1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zh-TW" i="1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zh-TW" i="1" dirty="0">
                <a:solidFill>
                  <a:schemeClr val="bg1">
                    <a:lumMod val="75000"/>
                  </a:schemeClr>
                </a:solidFill>
              </a:rPr>
              <a:t>M</a:t>
            </a:r>
            <a:r>
              <a:rPr lang="zh-TW" altLang="en-US" i="1" baseline="-25000" dirty="0">
                <a:solidFill>
                  <a:schemeClr val="bg1">
                    <a:lumMod val="75000"/>
                  </a:schemeClr>
                </a:solidFill>
              </a:rPr>
              <a:t>原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908667" y="4031224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ym typeface="Wingdings" pitchFamily="2" charset="2"/>
              </a:rPr>
              <a:t> </a:t>
            </a:r>
            <a:r>
              <a:rPr lang="en-US" altLang="zh-TW" i="1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zh-TW" i="1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zh-TW" i="1" dirty="0">
                <a:solidFill>
                  <a:schemeClr val="bg1">
                    <a:lumMod val="75000"/>
                  </a:schemeClr>
                </a:solidFill>
              </a:rPr>
              <a:t>M</a:t>
            </a:r>
            <a:r>
              <a:rPr lang="zh-TW" altLang="en-US" i="1" baseline="-25000" dirty="0">
                <a:solidFill>
                  <a:schemeClr val="bg1">
                    <a:lumMod val="75000"/>
                  </a:schemeClr>
                </a:solidFill>
              </a:rPr>
              <a:t>國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)   </a:t>
            </a:r>
            <a:r>
              <a:rPr lang="en-US" altLang="zh-TW" i="1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zh-TW" i="1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zh-TW" i="1" dirty="0">
                <a:solidFill>
                  <a:schemeClr val="bg1">
                    <a:lumMod val="75000"/>
                  </a:schemeClr>
                </a:solidFill>
              </a:rPr>
              <a:t>M</a:t>
            </a:r>
            <a:r>
              <a:rPr lang="zh-TW" altLang="en-US" i="1" baseline="-25000" dirty="0">
                <a:solidFill>
                  <a:schemeClr val="bg1">
                    <a:lumMod val="75000"/>
                  </a:schemeClr>
                </a:solidFill>
              </a:rPr>
              <a:t>台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)   </a:t>
            </a:r>
            <a:r>
              <a:rPr lang="en-US" altLang="zh-TW" b="1" i="1" dirty="0">
                <a:solidFill>
                  <a:srgbClr val="FF0000"/>
                </a:solidFill>
              </a:rPr>
              <a:t>P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i="1" dirty="0">
                <a:solidFill>
                  <a:srgbClr val="FF0000"/>
                </a:solidFill>
              </a:rPr>
              <a:t>S</a:t>
            </a:r>
            <a:r>
              <a:rPr lang="en-US" altLang="zh-TW" b="1" dirty="0">
                <a:solidFill>
                  <a:srgbClr val="FF0000"/>
                </a:solidFill>
              </a:rPr>
              <a:t>|</a:t>
            </a:r>
            <a:r>
              <a:rPr lang="en-US" altLang="zh-TW" b="1" i="1" dirty="0">
                <a:solidFill>
                  <a:srgbClr val="FF0000"/>
                </a:solidFill>
              </a:rPr>
              <a:t>M</a:t>
            </a:r>
            <a:r>
              <a:rPr lang="zh-TW" altLang="en-US" b="1" i="1" baseline="-25000" dirty="0">
                <a:solidFill>
                  <a:srgbClr val="FF0000"/>
                </a:solidFill>
              </a:rPr>
              <a:t>原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Language Modeling versus Other IR Approaches (1/3)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While the LM approach has been proven effective in retrieval experiments …</a:t>
            </a:r>
          </a:p>
          <a:p>
            <a:endParaRPr lang="en-US" altLang="zh-TW" sz="900" dirty="0"/>
          </a:p>
          <a:p>
            <a:r>
              <a:rPr lang="en-US" altLang="zh-TW" sz="2000" b="1" dirty="0">
                <a:solidFill>
                  <a:srgbClr val="FF0000"/>
                </a:solidFill>
              </a:rPr>
              <a:t>There is little evidence that its performance exceeds a well-tuned tradition IR system.</a:t>
            </a:r>
          </a:p>
          <a:p>
            <a:endParaRPr lang="en-US" altLang="zh-TW" sz="900" dirty="0"/>
          </a:p>
          <a:p>
            <a:r>
              <a:rPr lang="en-US" altLang="zh-TW" sz="2000" dirty="0"/>
              <a:t>Why?</a:t>
            </a:r>
          </a:p>
          <a:p>
            <a:pPr lvl="1"/>
            <a:r>
              <a:rPr lang="en-US" altLang="zh-TW" sz="1800" dirty="0"/>
              <a:t>Current LM approaches use very simple models of language.</a:t>
            </a:r>
          </a:p>
          <a:p>
            <a:pPr lvl="2"/>
            <a:r>
              <a:rPr lang="en-US" altLang="zh-TW" sz="1600" dirty="0"/>
              <a:t>Usually unigram models.</a:t>
            </a:r>
          </a:p>
          <a:p>
            <a:pPr lvl="1"/>
            <a:r>
              <a:rPr lang="en-US" altLang="zh-TW" sz="1800" dirty="0"/>
              <a:t>The complex mixture model, in some sense, is very similar to traditional </a:t>
            </a:r>
            <a:r>
              <a:rPr lang="en-US" altLang="zh-TW" sz="1800" dirty="0" err="1"/>
              <a:t>tf-idf</a:t>
            </a:r>
            <a:r>
              <a:rPr lang="en-US" altLang="zh-TW" sz="1800" dirty="0"/>
              <a:t> models.</a:t>
            </a:r>
          </a:p>
          <a:p>
            <a:pPr lvl="2"/>
            <a:endParaRPr lang="en-US" altLang="zh-TW" sz="16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r>
              <a:rPr lang="en-US" altLang="zh-TW" sz="1800" dirty="0"/>
              <a:t>Most of all, they all treat terms as if they were independent.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40</a:t>
            </a:fld>
            <a:endParaRPr lang="en-US" altLang="zh-TW"/>
          </a:p>
        </p:txBody>
      </p:sp>
      <p:graphicFrame>
        <p:nvGraphicFramePr>
          <p:cNvPr id="71682" name="Object 2"/>
          <p:cNvGraphicFramePr>
            <a:graphicFrameLocks noChangeAspect="1"/>
          </p:cNvGraphicFramePr>
          <p:nvPr/>
        </p:nvGraphicFramePr>
        <p:xfrm>
          <a:off x="1428728" y="5159946"/>
          <a:ext cx="5143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4" name="Equation" r:id="rId3" imgW="2743200" imgH="228600" progId="Equation.3">
                  <p:embed/>
                </p:oleObj>
              </mc:Choice>
              <mc:Fallback>
                <p:oleObj name="Equation" r:id="rId3" imgW="27432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5159946"/>
                        <a:ext cx="51435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071670" y="5660012"/>
            <a:ext cx="14221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dirty="0"/>
              <a:t>normalized </a:t>
            </a:r>
            <a:r>
              <a:rPr lang="en-US" altLang="zh-TW" dirty="0" err="1"/>
              <a:t>tf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6" idx="0"/>
          </p:cNvCxnSpPr>
          <p:nvPr/>
        </p:nvCxnSpPr>
        <p:spPr>
          <a:xfrm rot="5400000" flipH="1" flipV="1">
            <a:off x="2820125" y="5479773"/>
            <a:ext cx="142876" cy="2176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007204" y="5660012"/>
            <a:ext cx="37176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dirty="0"/>
              <a:t>corpus distribution, a little like </a:t>
            </a:r>
            <a:r>
              <a:rPr lang="en-US" altLang="zh-TW" dirty="0" err="1"/>
              <a:t>idf</a:t>
            </a:r>
            <a:r>
              <a:rPr lang="en-US" altLang="zh-TW" dirty="0"/>
              <a:t> </a:t>
            </a:r>
            <a:r>
              <a:rPr lang="en-US" altLang="zh-TW" sz="1400" dirty="0"/>
              <a:t>(??)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9" idx="0"/>
          </p:cNvCxnSpPr>
          <p:nvPr/>
        </p:nvCxnSpPr>
        <p:spPr>
          <a:xfrm rot="16200000" flipV="1">
            <a:off x="6183387" y="4977352"/>
            <a:ext cx="142850" cy="12224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Language Modeling versus Other IR Approaches (2/3)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Relevance feedback is difficult to integrate into the model.</a:t>
            </a:r>
          </a:p>
          <a:p>
            <a:endParaRPr lang="en-US" altLang="zh-TW" sz="1000" dirty="0"/>
          </a:p>
          <a:p>
            <a:r>
              <a:rPr lang="en-US" altLang="zh-TW" dirty="0"/>
              <a:t>Some extended works look at the probability of</a:t>
            </a:r>
            <a:r>
              <a:rPr lang="en-US" altLang="zh-TW" u="sng" dirty="0"/>
              <a:t> a query language model generating the document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To easily incorporate relevance feedback into such a model.</a:t>
            </a:r>
          </a:p>
          <a:p>
            <a:pPr lvl="2"/>
            <a:r>
              <a:rPr lang="en-US" altLang="zh-TW" dirty="0"/>
              <a:t>Update the query language model from relevant documents.</a:t>
            </a:r>
          </a:p>
          <a:p>
            <a:pPr lvl="1"/>
            <a:r>
              <a:rPr lang="en-US" altLang="zh-TW" b="1" dirty="0"/>
              <a:t>But this direction is less appealing …</a:t>
            </a:r>
          </a:p>
          <a:p>
            <a:pPr lvl="2"/>
            <a:r>
              <a:rPr lang="en-US" altLang="zh-TW" dirty="0"/>
              <a:t>There is much less text available to estimate a language model.</a:t>
            </a:r>
          </a:p>
          <a:p>
            <a:pPr lvl="2"/>
            <a:r>
              <a:rPr lang="en-US" altLang="zh-TW" dirty="0"/>
              <a:t>So, the model will be worse estimated.</a:t>
            </a:r>
          </a:p>
          <a:p>
            <a:pPr lvl="2"/>
            <a:r>
              <a:rPr lang="en-US" altLang="zh-TW" dirty="0"/>
              <a:t>And need to depend more on other smoothing approaches.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41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Language Modeling versus Other IR Approaches (3/3)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14910"/>
          </a:xfrm>
        </p:spPr>
        <p:txBody>
          <a:bodyPr/>
          <a:lstStyle/>
          <a:p>
            <a:r>
              <a:rPr lang="en-US" altLang="zh-TW" dirty="0"/>
              <a:t>Rather than directly generating in either direction, one can make a language model from both the document and query …</a:t>
            </a:r>
          </a:p>
          <a:p>
            <a:endParaRPr lang="en-US" altLang="zh-TW" sz="1000" dirty="0"/>
          </a:p>
          <a:p>
            <a:r>
              <a:rPr lang="en-US" altLang="zh-TW" dirty="0"/>
              <a:t>And ask </a:t>
            </a:r>
            <a:r>
              <a:rPr lang="en-US" altLang="zh-TW" b="1" dirty="0">
                <a:solidFill>
                  <a:srgbClr val="FF0000"/>
                </a:solidFill>
              </a:rPr>
              <a:t>how different these two language models are </a:t>
            </a:r>
            <a:r>
              <a:rPr lang="en-US" altLang="zh-TW" dirty="0"/>
              <a:t>from each other.</a:t>
            </a:r>
          </a:p>
          <a:p>
            <a:pPr lvl="1"/>
            <a:r>
              <a:rPr lang="en-US" altLang="zh-TW" dirty="0" err="1"/>
              <a:t>Kullback-Leibler</a:t>
            </a:r>
            <a:r>
              <a:rPr lang="en-US" altLang="zh-TW" dirty="0"/>
              <a:t> divergence </a:t>
            </a:r>
            <a:r>
              <a:rPr lang="en-US" altLang="zh-TW" sz="1600" dirty="0"/>
              <a:t>(KL divergence)</a:t>
            </a:r>
            <a:r>
              <a:rPr lang="en-US" altLang="zh-TW" dirty="0"/>
              <a:t>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sz="1000" dirty="0"/>
          </a:p>
          <a:p>
            <a:r>
              <a:rPr lang="en-US" altLang="zh-TW" dirty="0"/>
              <a:t>Lafferty and </a:t>
            </a:r>
            <a:r>
              <a:rPr lang="en-US" altLang="zh-TW" dirty="0" err="1"/>
              <a:t>Zhai</a:t>
            </a:r>
            <a:r>
              <a:rPr lang="en-US" altLang="zh-TW" dirty="0"/>
              <a:t> </a:t>
            </a:r>
            <a:r>
              <a:rPr lang="en-US" altLang="zh-TW" sz="1800" dirty="0"/>
              <a:t>(2001)</a:t>
            </a:r>
            <a:r>
              <a:rPr lang="en-US" altLang="zh-TW" dirty="0"/>
              <a:t> present that a model comparison approach outperforms both query-likelihood and document-likelihood approaches.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42</a:t>
            </a:fld>
            <a:endParaRPr lang="en-US" altLang="zh-TW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/>
        </p:nvGraphicFramePr>
        <p:xfrm>
          <a:off x="1428727" y="4298702"/>
          <a:ext cx="3829871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2" name="Equation" r:id="rId3" imgW="2450880" imgH="457200" progId="Equation.3">
                  <p:embed/>
                </p:oleObj>
              </mc:Choice>
              <mc:Fallback>
                <p:oleObj name="Equation" r:id="rId3" imgW="245088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7" y="4298702"/>
                        <a:ext cx="3829871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2453418" y="5116719"/>
          <a:ext cx="44069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3" name="Equation" r:id="rId5" imgW="2819160" imgH="342720" progId="Equation.3">
                  <p:embed/>
                </p:oleObj>
              </mc:Choice>
              <mc:Fallback>
                <p:oleObj name="Equation" r:id="rId5" imgW="2819160" imgH="3427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418" y="5116719"/>
                        <a:ext cx="44069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5264094" y="4300020"/>
            <a:ext cx="353282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Asymmetric</a:t>
            </a:r>
            <a:r>
              <a:rPr lang="en-US" altLang="zh-TW" sz="1600" dirty="0"/>
              <a:t> … measure how divergent </a:t>
            </a:r>
          </a:p>
          <a:p>
            <a:r>
              <a:rPr lang="en-US" altLang="zh-TW" sz="1600" dirty="0"/>
              <a:t>the probability distribution </a:t>
            </a:r>
            <a:r>
              <a:rPr lang="en-US" altLang="zh-TW" sz="1600" i="1" dirty="0" err="1"/>
              <a:t>M</a:t>
            </a:r>
            <a:r>
              <a:rPr lang="en-US" altLang="zh-TW" sz="1600" i="1" baseline="-25000" dirty="0" err="1"/>
              <a:t>q</a:t>
            </a:r>
            <a:r>
              <a:rPr lang="en-US" altLang="zh-TW" sz="1600" dirty="0"/>
              <a:t> is </a:t>
            </a:r>
          </a:p>
          <a:p>
            <a:r>
              <a:rPr lang="en-US" altLang="zh-TW" sz="1600" dirty="0"/>
              <a:t>at modeling </a:t>
            </a:r>
            <a:r>
              <a:rPr lang="en-US" altLang="zh-TW" sz="1600" i="1" dirty="0"/>
              <a:t>M</a:t>
            </a:r>
            <a:r>
              <a:rPr lang="en-US" altLang="zh-TW" sz="1600" i="1" baseline="-25000" dirty="0"/>
              <a:t>d</a:t>
            </a:r>
            <a:r>
              <a:rPr lang="en-US" altLang="zh-TW" sz="1600" dirty="0"/>
              <a:t>.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Language Modeling (2/11)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60059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We can always use the </a:t>
            </a:r>
            <a:r>
              <a:rPr lang="en-US" altLang="zh-TW" b="1" dirty="0">
                <a:solidFill>
                  <a:srgbClr val="FF0000"/>
                </a:solidFill>
              </a:rPr>
              <a:t>chain rule </a:t>
            </a:r>
            <a:r>
              <a:rPr lang="en-US" altLang="zh-TW" dirty="0"/>
              <a:t>to decompose the probability: </a:t>
            </a:r>
          </a:p>
          <a:p>
            <a:pPr>
              <a:buNone/>
            </a:pPr>
            <a:r>
              <a:rPr lang="en-US" altLang="zh-TW" i="1" dirty="0"/>
              <a:t>	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1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2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3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4</a:t>
            </a:r>
            <a:r>
              <a:rPr lang="en-US" altLang="zh-TW" dirty="0"/>
              <a:t>) =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1</a:t>
            </a:r>
            <a:r>
              <a:rPr lang="en-US" altLang="zh-TW" dirty="0"/>
              <a:t>)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2</a:t>
            </a:r>
            <a:r>
              <a:rPr lang="en-US" altLang="zh-TW" dirty="0"/>
              <a:t>|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1</a:t>
            </a:r>
            <a:r>
              <a:rPr lang="en-US" altLang="zh-TW" dirty="0"/>
              <a:t>)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3</a:t>
            </a:r>
            <a:r>
              <a:rPr lang="en-US" altLang="zh-TW" dirty="0"/>
              <a:t>|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1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2</a:t>
            </a:r>
            <a:r>
              <a:rPr lang="en-US" altLang="zh-TW" dirty="0"/>
              <a:t>)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4</a:t>
            </a:r>
            <a:r>
              <a:rPr lang="en-US" altLang="zh-TW" dirty="0"/>
              <a:t>|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1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2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3</a:t>
            </a:r>
            <a:r>
              <a:rPr lang="en-US" altLang="zh-TW" dirty="0"/>
              <a:t>)</a:t>
            </a:r>
          </a:p>
          <a:p>
            <a:pPr>
              <a:buNone/>
            </a:pPr>
            <a:r>
              <a:rPr lang="en-US" altLang="zh-TW" sz="1500" dirty="0"/>
              <a:t>	</a:t>
            </a:r>
          </a:p>
          <a:p>
            <a:r>
              <a:rPr lang="en-US" altLang="zh-TW" dirty="0"/>
              <a:t>Briefly, the task of language modeling is to predict </a:t>
            </a:r>
            <a:r>
              <a:rPr lang="en-US" altLang="zh-TW" sz="1900" dirty="0"/>
              <a:t>(model)</a:t>
            </a:r>
            <a:r>
              <a:rPr lang="en-US" altLang="zh-TW" dirty="0"/>
              <a:t> the next word given the previous words:</a:t>
            </a:r>
          </a:p>
          <a:p>
            <a:pPr>
              <a:buNone/>
            </a:pPr>
            <a:r>
              <a:rPr lang="en-US" altLang="zh-TW" dirty="0"/>
              <a:t>		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n</a:t>
            </a:r>
            <a:r>
              <a:rPr lang="en-US" altLang="zh-TW" dirty="0"/>
              <a:t>|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1</a:t>
            </a:r>
            <a:r>
              <a:rPr lang="en-US" altLang="zh-TW" dirty="0"/>
              <a:t>,…,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n-1</a:t>
            </a:r>
            <a:r>
              <a:rPr lang="en-US" altLang="zh-TW" dirty="0"/>
              <a:t>)</a:t>
            </a:r>
          </a:p>
          <a:p>
            <a:endParaRPr lang="en-US" altLang="zh-TW" sz="1500" dirty="0"/>
          </a:p>
          <a:p>
            <a:r>
              <a:rPr lang="en-US" altLang="zh-TW" dirty="0"/>
              <a:t>Language modeling is a classic NLP problem.</a:t>
            </a:r>
          </a:p>
          <a:p>
            <a:pPr lvl="1"/>
            <a:r>
              <a:rPr lang="en-US" altLang="zh-TW" sz="1900" dirty="0"/>
              <a:t>It is fundamental to speech recognition, spelling correction, machine translation …</a:t>
            </a:r>
          </a:p>
          <a:p>
            <a:pPr lvl="1"/>
            <a:r>
              <a:rPr lang="en-US" altLang="zh-TW" sz="1900" dirty="0"/>
              <a:t>Sue swallowed the large green ____.</a:t>
            </a:r>
          </a:p>
          <a:p>
            <a:pPr lvl="1"/>
            <a:endParaRPr lang="en-US" altLang="zh-TW" sz="1000" dirty="0"/>
          </a:p>
          <a:p>
            <a:pPr lvl="1"/>
            <a:endParaRPr lang="en-US" altLang="zh-TW" sz="1000" dirty="0"/>
          </a:p>
          <a:p>
            <a:r>
              <a:rPr lang="en-US" altLang="zh-TW" b="1" dirty="0"/>
              <a:t>This task has been well-studied</a:t>
            </a:r>
            <a:r>
              <a:rPr lang="en-US" altLang="zh-TW" dirty="0"/>
              <a:t>, and </a:t>
            </a:r>
            <a:r>
              <a:rPr lang="en-US" altLang="zh-TW" u="sng" dirty="0"/>
              <a:t>many estimation methods were developed</a:t>
            </a:r>
            <a:r>
              <a:rPr lang="en-US" altLang="zh-TW" dirty="0"/>
              <a:t> for this problem.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3674696" y="3731186"/>
            <a:ext cx="82586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history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rot="10800000">
            <a:off x="3286117" y="3886204"/>
            <a:ext cx="357190" cy="592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572130" y="4757746"/>
            <a:ext cx="47160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pill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57818" y="5143512"/>
            <a:ext cx="78581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>
                    <a:lumMod val="75000"/>
                  </a:schemeClr>
                </a:solidFill>
              </a:rPr>
              <a:t>people</a:t>
            </a:r>
            <a:endParaRPr lang="zh-TW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1" name="直線單箭頭接點 10"/>
          <p:cNvCxnSpPr>
            <a:stCxn id="9" idx="1"/>
          </p:cNvCxnSpPr>
          <p:nvPr/>
        </p:nvCxnSpPr>
        <p:spPr>
          <a:xfrm rot="10800000" flipV="1">
            <a:off x="5000628" y="4927023"/>
            <a:ext cx="571502" cy="736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10800000">
            <a:off x="5000632" y="5072074"/>
            <a:ext cx="285749" cy="21431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Language Modeling (3/11)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672034"/>
          </a:xfrm>
        </p:spPr>
        <p:txBody>
          <a:bodyPr/>
          <a:lstStyle/>
          <a:p>
            <a:r>
              <a:rPr lang="en-US" altLang="zh-TW" b="1" i="1" dirty="0">
                <a:solidFill>
                  <a:srgbClr val="C00000"/>
                </a:solidFill>
              </a:rPr>
              <a:t>Markov assumption</a:t>
            </a:r>
            <a:r>
              <a:rPr lang="en-US" altLang="zh-TW" dirty="0"/>
              <a:t>: </a:t>
            </a:r>
          </a:p>
          <a:p>
            <a:pPr lvl="1"/>
            <a:r>
              <a:rPr lang="en-US" altLang="zh-TW" dirty="0"/>
              <a:t>To give reasonable predictions, only the </a:t>
            </a:r>
            <a:r>
              <a:rPr lang="en-US" altLang="zh-TW" b="1" dirty="0">
                <a:solidFill>
                  <a:srgbClr val="FF0000"/>
                </a:solidFill>
              </a:rPr>
              <a:t>prior local context</a:t>
            </a:r>
            <a:r>
              <a:rPr lang="en-US" altLang="zh-TW" dirty="0"/>
              <a:t> </a:t>
            </a:r>
            <a:r>
              <a:rPr lang="en-US" altLang="zh-TW" sz="1600" dirty="0"/>
              <a:t>(the last few words)</a:t>
            </a:r>
            <a:r>
              <a:rPr lang="en-US" altLang="zh-TW" dirty="0"/>
              <a:t> affects the next word.</a:t>
            </a:r>
          </a:p>
          <a:p>
            <a:pPr lvl="1"/>
            <a:r>
              <a:rPr lang="en-US" altLang="zh-TW" dirty="0"/>
              <a:t>If all histories have the same last </a:t>
            </a:r>
            <a:r>
              <a:rPr lang="en-US" altLang="zh-TW" i="1" dirty="0"/>
              <a:t>n</a:t>
            </a:r>
            <a:r>
              <a:rPr lang="en-US" altLang="zh-TW" dirty="0"/>
              <a:t> – 1 words, then we have an </a:t>
            </a:r>
            <a:r>
              <a:rPr lang="en-US" altLang="zh-TW" b="1" i="1" dirty="0">
                <a:solidFill>
                  <a:srgbClr val="C00000"/>
                </a:solidFill>
              </a:rPr>
              <a:t>(n – 1)</a:t>
            </a:r>
            <a:r>
              <a:rPr lang="en-US" altLang="zh-TW" b="1" i="1" baseline="30000" dirty="0" err="1">
                <a:solidFill>
                  <a:srgbClr val="C00000"/>
                </a:solidFill>
              </a:rPr>
              <a:t>th</a:t>
            </a:r>
            <a:r>
              <a:rPr lang="en-US" altLang="zh-TW" b="1" i="1" dirty="0">
                <a:solidFill>
                  <a:srgbClr val="C00000"/>
                </a:solidFill>
              </a:rPr>
              <a:t> order Markov model</a:t>
            </a:r>
            <a:r>
              <a:rPr lang="en-US" altLang="zh-TW" dirty="0"/>
              <a:t> or an </a:t>
            </a:r>
            <a:r>
              <a:rPr lang="en-US" altLang="zh-TW" b="1" i="1" dirty="0">
                <a:solidFill>
                  <a:srgbClr val="C00000"/>
                </a:solidFill>
              </a:rPr>
              <a:t>n-gram word model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E.g., </a:t>
            </a:r>
            <a:r>
              <a:rPr lang="en-US" altLang="zh-TW" b="1" i="1" dirty="0">
                <a:solidFill>
                  <a:srgbClr val="C00000"/>
                </a:solidFill>
              </a:rPr>
              <a:t>bi-gram</a:t>
            </a:r>
            <a:r>
              <a:rPr lang="en-US" altLang="zh-TW" dirty="0"/>
              <a:t>: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n</a:t>
            </a:r>
            <a:r>
              <a:rPr lang="en-US" altLang="zh-TW" dirty="0"/>
              <a:t>|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n-1</a:t>
            </a:r>
            <a:r>
              <a:rPr lang="en-US" altLang="zh-TW" dirty="0"/>
              <a:t>), </a:t>
            </a:r>
            <a:r>
              <a:rPr lang="en-US" altLang="zh-TW" b="1" i="1" dirty="0">
                <a:solidFill>
                  <a:srgbClr val="C00000"/>
                </a:solidFill>
              </a:rPr>
              <a:t>tri-gram</a:t>
            </a:r>
            <a:r>
              <a:rPr lang="en-US" altLang="zh-TW" dirty="0"/>
              <a:t>: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n</a:t>
            </a:r>
            <a:r>
              <a:rPr lang="en-US" altLang="zh-TW" dirty="0"/>
              <a:t>|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n-1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n-2</a:t>
            </a:r>
            <a:r>
              <a:rPr lang="en-US" altLang="zh-TW" dirty="0"/>
              <a:t>).</a:t>
            </a:r>
          </a:p>
          <a:p>
            <a:pPr lvl="2"/>
            <a:r>
              <a:rPr lang="en-US" altLang="zh-TW" dirty="0"/>
              <a:t>Bi-gram: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1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2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3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4</a:t>
            </a:r>
            <a:r>
              <a:rPr lang="en-US" altLang="zh-TW" dirty="0"/>
              <a:t>) =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1</a:t>
            </a:r>
            <a:r>
              <a:rPr lang="en-US" altLang="zh-TW" dirty="0"/>
              <a:t>)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2</a:t>
            </a:r>
            <a:r>
              <a:rPr lang="en-US" altLang="zh-TW" dirty="0"/>
              <a:t>|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1</a:t>
            </a:r>
            <a:r>
              <a:rPr lang="en-US" altLang="zh-TW" dirty="0"/>
              <a:t>)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3</a:t>
            </a:r>
            <a:r>
              <a:rPr lang="en-US" altLang="zh-TW" dirty="0"/>
              <a:t>|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2</a:t>
            </a:r>
            <a:r>
              <a:rPr lang="en-US" altLang="zh-TW" dirty="0"/>
              <a:t>)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4</a:t>
            </a:r>
            <a:r>
              <a:rPr lang="en-US" altLang="zh-TW" dirty="0"/>
              <a:t>|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3</a:t>
            </a:r>
            <a:r>
              <a:rPr lang="en-US" altLang="zh-TW" dirty="0"/>
              <a:t>)</a:t>
            </a:r>
          </a:p>
          <a:p>
            <a:pPr lvl="2"/>
            <a:endParaRPr lang="en-US" altLang="zh-TW" sz="1000" dirty="0"/>
          </a:p>
          <a:p>
            <a:r>
              <a:rPr lang="en-US" altLang="zh-TW" dirty="0"/>
              <a:t>The simplest form of language model simply throws away all conditioning context, and estimates each word independently.</a:t>
            </a:r>
          </a:p>
          <a:p>
            <a:pPr>
              <a:buNone/>
            </a:pPr>
            <a:r>
              <a:rPr lang="en-US" altLang="zh-TW" i="1" dirty="0"/>
              <a:t>	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1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2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3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4</a:t>
            </a:r>
            <a:r>
              <a:rPr lang="en-US" altLang="zh-TW" dirty="0"/>
              <a:t>) =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1</a:t>
            </a:r>
            <a:r>
              <a:rPr lang="en-US" altLang="zh-TW" dirty="0"/>
              <a:t>)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2</a:t>
            </a:r>
            <a:r>
              <a:rPr lang="en-US" altLang="zh-TW" dirty="0"/>
              <a:t>)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3</a:t>
            </a:r>
            <a:r>
              <a:rPr lang="en-US" altLang="zh-TW" dirty="0"/>
              <a:t>)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4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Such a model is also called a </a:t>
            </a:r>
            <a:r>
              <a:rPr lang="en-US" altLang="zh-TW" b="1" i="1" dirty="0">
                <a:solidFill>
                  <a:srgbClr val="C00000"/>
                </a:solidFill>
              </a:rPr>
              <a:t>unigram language model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6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Language Modeling (4/11)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In principle, we would like the </a:t>
            </a:r>
            <a:r>
              <a:rPr lang="en-US" altLang="zh-TW" sz="2000" i="1" dirty="0"/>
              <a:t>n</a:t>
            </a:r>
            <a:r>
              <a:rPr lang="en-US" altLang="zh-TW" sz="2000" dirty="0"/>
              <a:t> of our </a:t>
            </a:r>
            <a:r>
              <a:rPr lang="en-US" altLang="zh-TW" sz="2000" i="1" dirty="0"/>
              <a:t>n</a:t>
            </a:r>
            <a:r>
              <a:rPr lang="en-US" altLang="zh-TW" sz="2000" dirty="0"/>
              <a:t>-gram models to be fairly large.</a:t>
            </a:r>
          </a:p>
          <a:p>
            <a:pPr marL="939800" lvl="2" indent="-469900">
              <a:buSzPct val="70000"/>
            </a:pPr>
            <a:r>
              <a:rPr lang="en-US" altLang="zh-TW" dirty="0"/>
              <a:t>Sue </a:t>
            </a:r>
            <a:r>
              <a:rPr lang="en-US" altLang="zh-TW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swallowed</a:t>
            </a:r>
            <a:r>
              <a:rPr lang="en-US" altLang="zh-TW" dirty="0"/>
              <a:t> the large </a:t>
            </a:r>
            <a:r>
              <a:rPr lang="en-US" altLang="zh-TW" b="1" dirty="0">
                <a:solidFill>
                  <a:srgbClr val="00B050"/>
                </a:solidFill>
              </a:rPr>
              <a:t>green</a:t>
            </a:r>
            <a:r>
              <a:rPr lang="en-US" altLang="zh-TW" dirty="0"/>
              <a:t> ____.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But there will be a problem if we consider a long textual history.</a:t>
            </a:r>
          </a:p>
          <a:p>
            <a:pPr lvl="1"/>
            <a:r>
              <a:rPr lang="en-US" altLang="zh-TW" sz="1800" b="1" u="sng" dirty="0"/>
              <a:t>The model parameters will be too many to estimate!!!</a:t>
            </a:r>
          </a:p>
          <a:p>
            <a:pPr lvl="1"/>
            <a:r>
              <a:rPr lang="en-US" altLang="zh-TW" sz="1800" dirty="0"/>
              <a:t>If we assume that our language vocabulary consists of 20,000 words. </a:t>
            </a: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10" name="文字方塊 9"/>
          <p:cNvSpPr txBox="1"/>
          <p:nvPr/>
        </p:nvSpPr>
        <p:spPr>
          <a:xfrm>
            <a:off x="5400682" y="2686042"/>
            <a:ext cx="60007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pill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43438" y="3043232"/>
            <a:ext cx="67151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00B050"/>
                </a:solidFill>
              </a:rPr>
              <a:t>tree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cxnSp>
        <p:nvCxnSpPr>
          <p:cNvPr id="12" name="直線單箭頭接點 11"/>
          <p:cNvCxnSpPr>
            <a:stCxn id="10" idx="1"/>
          </p:cNvCxnSpPr>
          <p:nvPr/>
        </p:nvCxnSpPr>
        <p:spPr>
          <a:xfrm rot="10800000">
            <a:off x="5114930" y="2686049"/>
            <a:ext cx="285752" cy="2000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1" idx="0"/>
          </p:cNvCxnSpPr>
          <p:nvPr/>
        </p:nvCxnSpPr>
        <p:spPr>
          <a:xfrm rot="16200000" flipV="1">
            <a:off x="4811317" y="2875353"/>
            <a:ext cx="285752" cy="500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500166" y="4643446"/>
          <a:ext cx="507209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9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Model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Parameters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Bi-gram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20,000</a:t>
                      </a:r>
                      <a:r>
                        <a:rPr lang="en-US" altLang="zh-TW" sz="1600" baseline="0" dirty="0"/>
                        <a:t> x 19,999 = 400 million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Tri-gram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20,000</a:t>
                      </a:r>
                      <a:r>
                        <a:rPr lang="en-US" altLang="zh-TW" sz="1600" baseline="30000" dirty="0"/>
                        <a:t>2</a:t>
                      </a:r>
                      <a:r>
                        <a:rPr lang="en-US" altLang="zh-TW" sz="1600" baseline="0" dirty="0"/>
                        <a:t> x 19,999 = 8 trillion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Four-gram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20,000</a:t>
                      </a:r>
                      <a:r>
                        <a:rPr lang="en-US" altLang="zh-TW" sz="1600" baseline="30000" dirty="0"/>
                        <a:t>3</a:t>
                      </a:r>
                      <a:r>
                        <a:rPr lang="en-US" altLang="zh-TW" sz="1600" baseline="0" dirty="0"/>
                        <a:t> x 19,999 = 1.6 x 10</a:t>
                      </a:r>
                      <a:r>
                        <a:rPr lang="en-US" altLang="zh-TW" sz="1600" baseline="30000" dirty="0"/>
                        <a:t>17</a:t>
                      </a:r>
                      <a:endParaRPr lang="zh-TW" altLang="en-US" sz="16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2957536" y="6029342"/>
            <a:ext cx="54387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Even you have a large corpus for model </a:t>
            </a:r>
            <a:r>
              <a:rPr lang="en-US" altLang="zh-TW" sz="1200" dirty="0"/>
              <a:t>(parameter)</a:t>
            </a:r>
            <a:r>
              <a:rPr lang="en-US" altLang="zh-TW" sz="1600" dirty="0"/>
              <a:t> estimation,</a:t>
            </a:r>
          </a:p>
          <a:p>
            <a:r>
              <a:rPr lang="en-US" altLang="zh-TW" sz="1600" dirty="0"/>
              <a:t>the number of training instances for each parameter would be</a:t>
            </a:r>
          </a:p>
          <a:p>
            <a:r>
              <a:rPr lang="en-US" altLang="zh-TW" sz="1600" b="1" dirty="0"/>
              <a:t>too small to do statistically reliable estimation</a:t>
            </a:r>
            <a:r>
              <a:rPr lang="en-US" altLang="zh-TW" sz="1600" dirty="0"/>
              <a:t>.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Language Modeling (5/11)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this reason, </a:t>
            </a:r>
            <a:r>
              <a:rPr lang="en-US" altLang="zh-TW" i="1" dirty="0"/>
              <a:t>n</a:t>
            </a:r>
            <a:r>
              <a:rPr lang="en-US" altLang="zh-TW" dirty="0"/>
              <a:t>-gram systems usually use bi-gram or tri-grams.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But … How can we build </a:t>
            </a:r>
            <a:r>
              <a:rPr lang="en-US" altLang="zh-TW" i="1" dirty="0"/>
              <a:t>n</a:t>
            </a:r>
            <a:r>
              <a:rPr lang="en-US" altLang="zh-TW" dirty="0"/>
              <a:t>-gram model?</a:t>
            </a:r>
          </a:p>
          <a:p>
            <a:pPr lvl="1"/>
            <a:r>
              <a:rPr lang="en-US" altLang="zh-TW" dirty="0"/>
              <a:t>Or, how can we acquire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n</a:t>
            </a:r>
            <a:r>
              <a:rPr lang="en-US" altLang="zh-TW" dirty="0"/>
              <a:t>|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1</a:t>
            </a:r>
            <a:r>
              <a:rPr lang="en-US" altLang="zh-TW" dirty="0"/>
              <a:t>,…,</a:t>
            </a:r>
            <a:r>
              <a:rPr lang="en-US" altLang="zh-TW" i="1" dirty="0"/>
              <a:t>w</a:t>
            </a:r>
            <a:r>
              <a:rPr lang="en-US" altLang="zh-TW" i="1" baseline="-25000" dirty="0"/>
              <a:t>n-1</a:t>
            </a:r>
            <a:r>
              <a:rPr lang="en-US" altLang="zh-TW" dirty="0"/>
              <a:t>)?</a:t>
            </a:r>
          </a:p>
          <a:p>
            <a:pPr lvl="1"/>
            <a:endParaRPr lang="en-US" altLang="zh-TW" sz="1000" dirty="0"/>
          </a:p>
          <a:p>
            <a:r>
              <a:rPr lang="en-US" altLang="zh-TW" dirty="0"/>
              <a:t>We can infer the probability </a:t>
            </a:r>
            <a:r>
              <a:rPr lang="en-US" altLang="zh-TW" u="sng" dirty="0"/>
              <a:t>from text </a:t>
            </a:r>
            <a:r>
              <a:rPr lang="en-US" altLang="zh-TW" sz="1800" u="sng" dirty="0"/>
              <a:t>(training)</a:t>
            </a:r>
            <a:r>
              <a:rPr lang="en-US" altLang="zh-TW" u="sng" dirty="0"/>
              <a:t> corpus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If </a:t>
            </a:r>
            <a:r>
              <a:rPr lang="en-US" altLang="zh-TW" i="1" dirty="0"/>
              <a:t>Kong</a:t>
            </a:r>
            <a:r>
              <a:rPr lang="en-US" altLang="zh-TW" dirty="0"/>
              <a:t> is always followed by </a:t>
            </a:r>
            <a:r>
              <a:rPr lang="en-US" altLang="zh-TW" i="1" dirty="0"/>
              <a:t>Hong</a:t>
            </a:r>
            <a:r>
              <a:rPr lang="en-US" altLang="zh-TW" dirty="0"/>
              <a:t> in corpus …</a:t>
            </a:r>
          </a:p>
          <a:p>
            <a:pPr lvl="1"/>
            <a:r>
              <a:rPr lang="en-US" altLang="zh-TW" dirty="0"/>
              <a:t>We should assign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dirty="0" err="1"/>
              <a:t>Kong|</a:t>
            </a:r>
            <a:r>
              <a:rPr lang="en-US" altLang="zh-TW" i="1" dirty="0" err="1"/>
              <a:t>Hong</a:t>
            </a:r>
            <a:r>
              <a:rPr lang="en-US" altLang="zh-TW" dirty="0"/>
              <a:t>) a high probability and give </a:t>
            </a:r>
            <a:r>
              <a:rPr lang="en-US" altLang="zh-TW" i="1" dirty="0"/>
              <a:t>P</a:t>
            </a:r>
            <a:r>
              <a:rPr lang="en-US" altLang="zh-TW" dirty="0"/>
              <a:t>(*|</a:t>
            </a:r>
            <a:r>
              <a:rPr lang="en-US" altLang="zh-TW" i="1" dirty="0"/>
              <a:t>Hong</a:t>
            </a:r>
            <a:r>
              <a:rPr lang="en-US" altLang="zh-TW" dirty="0"/>
              <a:t>) a small value.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Language Modeling (6/11)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We are interested in </a:t>
            </a:r>
            <a:r>
              <a:rPr lang="en-US" altLang="zh-TW" sz="2000" i="1" dirty="0"/>
              <a:t>P</a:t>
            </a:r>
            <a:r>
              <a:rPr lang="en-US" altLang="zh-TW" sz="2000" dirty="0"/>
              <a:t>(</a:t>
            </a:r>
            <a:r>
              <a:rPr lang="en-US" altLang="zh-TW" sz="2000" i="1" dirty="0"/>
              <a:t>w</a:t>
            </a:r>
            <a:r>
              <a:rPr lang="en-US" altLang="zh-TW" sz="2000" i="1" baseline="-25000" dirty="0"/>
              <a:t>n</a:t>
            </a:r>
            <a:r>
              <a:rPr lang="en-US" altLang="zh-TW" sz="2000" dirty="0"/>
              <a:t>|</a:t>
            </a:r>
            <a:r>
              <a:rPr lang="en-US" altLang="zh-TW" sz="2000" i="1" dirty="0"/>
              <a:t>w</a:t>
            </a:r>
            <a:r>
              <a:rPr lang="en-US" altLang="zh-TW" sz="2000" i="1" baseline="-25000" dirty="0"/>
              <a:t>1</a:t>
            </a:r>
            <a:r>
              <a:rPr lang="en-US" altLang="zh-TW" sz="2000" dirty="0"/>
              <a:t>,…,</a:t>
            </a:r>
            <a:r>
              <a:rPr lang="en-US" altLang="zh-TW" sz="2000" i="1" dirty="0"/>
              <a:t>w</a:t>
            </a:r>
            <a:r>
              <a:rPr lang="en-US" altLang="zh-TW" sz="2000" i="1" baseline="-25000" dirty="0"/>
              <a:t>n-1</a:t>
            </a:r>
            <a:r>
              <a:rPr lang="en-US" altLang="zh-TW" sz="2000" dirty="0"/>
              <a:t>), and since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pPr>
              <a:buNone/>
            </a:pPr>
            <a:r>
              <a:rPr lang="en-US" altLang="zh-TW" sz="2000" dirty="0"/>
              <a:t>	we have to take care of </a:t>
            </a:r>
            <a:r>
              <a:rPr lang="en-US" altLang="zh-TW" sz="2000" b="1" i="1" dirty="0">
                <a:solidFill>
                  <a:srgbClr val="FF0000"/>
                </a:solidFill>
              </a:rPr>
              <a:t>P</a:t>
            </a:r>
            <a:r>
              <a:rPr lang="en-US" altLang="zh-TW" sz="2000" b="1" dirty="0">
                <a:solidFill>
                  <a:srgbClr val="FF0000"/>
                </a:solidFill>
              </a:rPr>
              <a:t>(</a:t>
            </a:r>
            <a:r>
              <a:rPr lang="en-US" altLang="zh-TW" sz="2000" b="1" i="1" dirty="0">
                <a:solidFill>
                  <a:srgbClr val="FF0000"/>
                </a:solidFill>
              </a:rPr>
              <a:t>w</a:t>
            </a:r>
            <a:r>
              <a:rPr lang="en-US" altLang="zh-TW" sz="2000" b="1" i="1" baseline="-25000" dirty="0">
                <a:solidFill>
                  <a:srgbClr val="FF0000"/>
                </a:solidFill>
              </a:rPr>
              <a:t>1</a:t>
            </a:r>
            <a:r>
              <a:rPr lang="en-US" altLang="zh-TW" sz="2000" b="1" dirty="0">
                <a:solidFill>
                  <a:srgbClr val="FF0000"/>
                </a:solidFill>
              </a:rPr>
              <a:t>,…,</a:t>
            </a:r>
            <a:r>
              <a:rPr lang="en-US" altLang="zh-TW" sz="2000" b="1" i="1" dirty="0" err="1">
                <a:solidFill>
                  <a:srgbClr val="FF0000"/>
                </a:solidFill>
              </a:rPr>
              <a:t>w</a:t>
            </a:r>
            <a:r>
              <a:rPr lang="en-US" altLang="zh-TW" sz="2000" b="1" i="1" baseline="-25000" dirty="0" err="1">
                <a:solidFill>
                  <a:srgbClr val="FF0000"/>
                </a:solidFill>
              </a:rPr>
              <a:t>n</a:t>
            </a:r>
            <a:r>
              <a:rPr lang="en-US" altLang="zh-TW" sz="2000" b="1" dirty="0">
                <a:solidFill>
                  <a:srgbClr val="FF0000"/>
                </a:solidFill>
              </a:rPr>
              <a:t>)</a:t>
            </a:r>
            <a:r>
              <a:rPr lang="en-US" altLang="zh-TW" sz="2000" dirty="0"/>
              <a:t> and </a:t>
            </a:r>
            <a:r>
              <a:rPr lang="en-US" altLang="zh-TW" sz="2000" b="1" i="1" dirty="0">
                <a:solidFill>
                  <a:srgbClr val="FF0000"/>
                </a:solidFill>
              </a:rPr>
              <a:t>P</a:t>
            </a:r>
            <a:r>
              <a:rPr lang="en-US" altLang="zh-TW" sz="2000" b="1" dirty="0">
                <a:solidFill>
                  <a:srgbClr val="FF0000"/>
                </a:solidFill>
              </a:rPr>
              <a:t>(</a:t>
            </a:r>
            <a:r>
              <a:rPr lang="en-US" altLang="zh-TW" sz="2000" b="1" i="1" dirty="0">
                <a:solidFill>
                  <a:srgbClr val="FF0000"/>
                </a:solidFill>
              </a:rPr>
              <a:t>w</a:t>
            </a:r>
            <a:r>
              <a:rPr lang="en-US" altLang="zh-TW" sz="2000" b="1" i="1" baseline="-25000" dirty="0">
                <a:solidFill>
                  <a:srgbClr val="FF0000"/>
                </a:solidFill>
              </a:rPr>
              <a:t>1</a:t>
            </a:r>
            <a:r>
              <a:rPr lang="en-US" altLang="zh-TW" sz="2000" b="1" dirty="0">
                <a:solidFill>
                  <a:srgbClr val="FF0000"/>
                </a:solidFill>
              </a:rPr>
              <a:t>,…,</a:t>
            </a:r>
            <a:r>
              <a:rPr lang="en-US" altLang="zh-TW" sz="2000" b="1" i="1" dirty="0">
                <a:solidFill>
                  <a:srgbClr val="FF0000"/>
                </a:solidFill>
              </a:rPr>
              <a:t>w</a:t>
            </a:r>
            <a:r>
              <a:rPr lang="en-US" altLang="zh-TW" sz="2000" b="1" i="1" baseline="-25000" dirty="0">
                <a:solidFill>
                  <a:srgbClr val="FF0000"/>
                </a:solidFill>
              </a:rPr>
              <a:t>n-1</a:t>
            </a:r>
            <a:r>
              <a:rPr lang="en-US" altLang="zh-TW" sz="2000" b="1" dirty="0">
                <a:solidFill>
                  <a:srgbClr val="FF0000"/>
                </a:solidFill>
              </a:rPr>
              <a:t>)</a:t>
            </a:r>
            <a:r>
              <a:rPr lang="en-US" altLang="zh-TW" sz="2000" dirty="0"/>
              <a:t>.</a:t>
            </a:r>
          </a:p>
          <a:p>
            <a:pPr>
              <a:buNone/>
            </a:pPr>
            <a:endParaRPr lang="en-US" altLang="zh-TW" sz="1000" dirty="0"/>
          </a:p>
          <a:p>
            <a:r>
              <a:rPr lang="en-US" altLang="zh-TW" sz="2000" dirty="0"/>
              <a:t>The most obvious way is to suggest using the </a:t>
            </a:r>
            <a:r>
              <a:rPr lang="en-US" altLang="zh-TW" sz="2000" b="1" i="1" dirty="0">
                <a:solidFill>
                  <a:srgbClr val="C00000"/>
                </a:solidFill>
              </a:rPr>
              <a:t>relative frequency</a:t>
            </a:r>
            <a:r>
              <a:rPr lang="en-US" altLang="zh-TW" sz="2000" dirty="0"/>
              <a:t> as a probability estimate:</a:t>
            </a:r>
          </a:p>
          <a:p>
            <a:pPr lvl="1"/>
            <a:r>
              <a:rPr lang="en-US" altLang="zh-TW" sz="1800" dirty="0"/>
              <a:t>Let us assume that the training corpus consists of </a:t>
            </a:r>
            <a:r>
              <a:rPr lang="en-US" altLang="zh-TW" sz="1800" i="1" dirty="0"/>
              <a:t>N</a:t>
            </a:r>
            <a:r>
              <a:rPr lang="en-US" altLang="zh-TW" sz="1800" dirty="0"/>
              <a:t> words.</a:t>
            </a:r>
          </a:p>
          <a:p>
            <a:pPr lvl="1"/>
            <a:r>
              <a:rPr lang="en-US" altLang="zh-TW" sz="1800" dirty="0"/>
              <a:t>If we append </a:t>
            </a:r>
            <a:r>
              <a:rPr lang="en-US" altLang="zh-TW" sz="1800" i="1" dirty="0"/>
              <a:t>n</a:t>
            </a:r>
            <a:r>
              <a:rPr lang="en-US" altLang="zh-TW" sz="1800" dirty="0"/>
              <a:t> -1 dummy start symbols to the beginning of the text, we can then say that the corpus consists of </a:t>
            </a:r>
            <a:r>
              <a:rPr lang="en-US" altLang="zh-TW" sz="1800" i="1" dirty="0"/>
              <a:t>N</a:t>
            </a:r>
            <a:r>
              <a:rPr lang="en-US" altLang="zh-TW" sz="1800" dirty="0"/>
              <a:t> </a:t>
            </a:r>
            <a:r>
              <a:rPr lang="en-US" altLang="zh-TW" sz="1800" i="1" dirty="0" err="1"/>
              <a:t>n</a:t>
            </a:r>
            <a:r>
              <a:rPr lang="en-US" altLang="zh-TW" sz="1800" dirty="0"/>
              <a:t>-grams.</a:t>
            </a:r>
          </a:p>
          <a:p>
            <a:pPr lvl="1"/>
            <a:r>
              <a:rPr lang="en-US" altLang="zh-TW" sz="1800" dirty="0"/>
              <a:t>Then</a:t>
            </a: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C880-3CAC-4672-A7C4-A14AA63D48EC}" type="slidenum">
              <a:rPr lang="en-US" altLang="zh-TW" smtClean="0"/>
              <a:pPr/>
              <a:t>9</a:t>
            </a:fld>
            <a:endParaRPr lang="en-US" altLang="zh-TW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1028674" y="2207627"/>
          <a:ext cx="3500462" cy="721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Equation" r:id="rId3" imgW="2095200" imgH="431640" progId="Equation.3">
                  <p:embed/>
                </p:oleObj>
              </mc:Choice>
              <mc:Fallback>
                <p:oleObj name="Equation" r:id="rId3" imgW="20952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674" y="2207627"/>
                        <a:ext cx="3500462" cy="7213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/>
        </p:nvGraphicFramePr>
        <p:xfrm>
          <a:off x="1500165" y="5357826"/>
          <a:ext cx="3041880" cy="714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方程式" r:id="rId5" imgW="1676160" imgH="393480" progId="Equation.3">
                  <p:embed/>
                </p:oleObj>
              </mc:Choice>
              <mc:Fallback>
                <p:oleObj name="方程式" r:id="rId5" imgW="167616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5" y="5357826"/>
                        <a:ext cx="3041880" cy="7143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889284" y="5175044"/>
            <a:ext cx="384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frequency of &lt;</a:t>
            </a:r>
            <a:r>
              <a:rPr lang="en-US" altLang="zh-TW" i="1" dirty="0"/>
              <a:t>w</a:t>
            </a:r>
            <a:r>
              <a:rPr lang="en-US" altLang="zh-TW" baseline="-25000" dirty="0"/>
              <a:t>1</a:t>
            </a:r>
            <a:r>
              <a:rPr lang="en-US" altLang="zh-TW" dirty="0"/>
              <a:t>, …, </a:t>
            </a:r>
            <a:r>
              <a:rPr lang="en-US" altLang="zh-TW" i="1" dirty="0" err="1"/>
              <a:t>w</a:t>
            </a:r>
            <a:r>
              <a:rPr lang="en-US" altLang="zh-TW" i="1" baseline="-25000" dirty="0" err="1"/>
              <a:t>n</a:t>
            </a:r>
            <a:r>
              <a:rPr lang="en-US" altLang="zh-TW" dirty="0"/>
              <a:t>&gt; in the corpus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rot="10800000" flipV="1">
            <a:off x="4500562" y="5357826"/>
            <a:ext cx="428628" cy="1428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佈景主題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</Template>
  <TotalTime>7543</TotalTime>
  <Words>3653</Words>
  <Application>Microsoft Macintosh PowerPoint</Application>
  <PresentationFormat>如螢幕大小 (4:3)</PresentationFormat>
  <Paragraphs>786</Paragraphs>
  <Slides>42</Slides>
  <Notes>11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42</vt:i4>
      </vt:variant>
    </vt:vector>
  </HeadingPairs>
  <TitlesOfParts>
    <vt:vector size="51" baseType="lpstr">
      <vt:lpstr>新細明體</vt:lpstr>
      <vt:lpstr>宋体</vt:lpstr>
      <vt:lpstr>Arial</vt:lpstr>
      <vt:lpstr>Calibri</vt:lpstr>
      <vt:lpstr>Times New Roman</vt:lpstr>
      <vt:lpstr>Wingdings</vt:lpstr>
      <vt:lpstr>佈景主題</vt:lpstr>
      <vt:lpstr>Equation</vt:lpstr>
      <vt:lpstr>方程式</vt:lpstr>
      <vt:lpstr>Language Models for Information Retrieval</vt:lpstr>
      <vt:lpstr>Preface (1/2) </vt:lpstr>
      <vt:lpstr>Preface (2/2)</vt:lpstr>
      <vt:lpstr>Language Modeling (1/11)</vt:lpstr>
      <vt:lpstr>Language Modeling (2/11)</vt:lpstr>
      <vt:lpstr>Language Modeling (3/11)</vt:lpstr>
      <vt:lpstr>Language Modeling (4/11)</vt:lpstr>
      <vt:lpstr>Language Modeling (5/11)</vt:lpstr>
      <vt:lpstr>Language Modeling (6/11)</vt:lpstr>
      <vt:lpstr>Language Modeling (7/11)</vt:lpstr>
      <vt:lpstr>Language Modeling (8/11)</vt:lpstr>
      <vt:lpstr>Language Modeling (9/11)</vt:lpstr>
      <vt:lpstr>Language Modeling (10/11)</vt:lpstr>
      <vt:lpstr>Language Modeling (11/11)</vt:lpstr>
      <vt:lpstr>Laplace’s Law (1/3)</vt:lpstr>
      <vt:lpstr>Laplace’s Law (2/3)</vt:lpstr>
      <vt:lpstr>Laplace’s Law (3/3)</vt:lpstr>
      <vt:lpstr>Lidstone’s Law (1/2)</vt:lpstr>
      <vt:lpstr>Lidstone’s Law (2/2)</vt:lpstr>
      <vt:lpstr>Poor Estimates of Context Are Worse Than None!! (1/2)</vt:lpstr>
      <vt:lpstr>Poor Estimates of Context Are Worse Than None!! (2/2)</vt:lpstr>
      <vt:lpstr>Good-Turing Estimation (1/5)</vt:lpstr>
      <vt:lpstr>Good-Turing Estimation (2/5)</vt:lpstr>
      <vt:lpstr>Good-Turing Estimation (3/5)</vt:lpstr>
      <vt:lpstr>Good-Turing Estimation (4/5)</vt:lpstr>
      <vt:lpstr>Good-Turing Estimation (5/5)</vt:lpstr>
      <vt:lpstr>Language Model and Generative Model (1/5)</vt:lpstr>
      <vt:lpstr>Language Model and Generative Model (2/5)</vt:lpstr>
      <vt:lpstr>Language Model and Generative Model (3/5)</vt:lpstr>
      <vt:lpstr>Language Model and Generative Model (4/5)</vt:lpstr>
      <vt:lpstr>Language Model and Generative Model (5/5)</vt:lpstr>
      <vt:lpstr>The Query Likelihood Model (1/7)</vt:lpstr>
      <vt:lpstr>The Query Likelihood Model (2/7)</vt:lpstr>
      <vt:lpstr>The Query Likelihood Model (3/7)</vt:lpstr>
      <vt:lpstr>The Query Likelihood Model (4/7)</vt:lpstr>
      <vt:lpstr>The Query Likelihood Model (5/7)</vt:lpstr>
      <vt:lpstr>The Query Likelihood Model (6/7)</vt:lpstr>
      <vt:lpstr>The Query Likelihood Model (7/7)</vt:lpstr>
      <vt:lpstr>Ponte and Croft’s Experiments</vt:lpstr>
      <vt:lpstr>Language Modeling versus Other IR Approaches (1/3)</vt:lpstr>
      <vt:lpstr>Language Modeling versus Other IR Approaches (2/3)</vt:lpstr>
      <vt:lpstr>Language Modeling versus Other IR Approaches (3/3)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Information Retrieval</dc:title>
  <dc:creator>paton</dc:creator>
  <cp:lastModifiedBy>Microsoft Office 使用者</cp:lastModifiedBy>
  <cp:revision>1364</cp:revision>
  <dcterms:created xsi:type="dcterms:W3CDTF">2008-08-13T07:29:09Z</dcterms:created>
  <dcterms:modified xsi:type="dcterms:W3CDTF">2019-10-15T04:10:05Z</dcterms:modified>
</cp:coreProperties>
</file>