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83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76" r:id="rId24"/>
    <p:sldId id="280" r:id="rId25"/>
    <p:sldId id="281" r:id="rId26"/>
    <p:sldId id="282" r:id="rId27"/>
    <p:sldId id="263" r:id="rId28"/>
    <p:sldId id="284" r:id="rId29"/>
    <p:sldId id="285" r:id="rId30"/>
    <p:sldId id="289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6" r:id="rId42"/>
    <p:sldId id="298" r:id="rId43"/>
    <p:sldId id="299" r:id="rId44"/>
    <p:sldId id="300" r:id="rId45"/>
  </p:sldIdLst>
  <p:sldSz cx="9144000" cy="6858000" type="screen4x3"/>
  <p:notesSz cx="68834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0000"/>
    <a:srgbClr val="FFFF66"/>
    <a:srgbClr val="00FF00"/>
    <a:srgbClr val="660066"/>
    <a:srgbClr val="808080"/>
    <a:srgbClr val="FF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645" autoAdjust="0"/>
  </p:normalViewPr>
  <p:slideViewPr>
    <p:cSldViewPr>
      <p:cViewPr varScale="1">
        <p:scale>
          <a:sx n="89" d="100"/>
          <a:sy n="89" d="100"/>
        </p:scale>
        <p:origin x="14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98900" y="0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4F45-30B0-457A-A6A6-58175E3BAC26}" type="datetimeFigureOut">
              <a:rPr lang="zh-TW" altLang="en-US" smtClean="0"/>
              <a:pPr/>
              <a:t>2014/1/2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98900" y="9409113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41DAE-165A-4632-A183-C242E3FD56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82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80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000" y="0"/>
            <a:ext cx="298280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340" y="4705350"/>
            <a:ext cx="550672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981"/>
            <a:ext cx="298280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000" y="9408981"/>
            <a:ext cx="298280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fld id="{1783054F-021E-40B3-B540-180F3715AA1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7811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054F-021E-40B3-B540-180F3715AA11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8816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054F-021E-40B3-B540-180F3715AA11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7451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054F-021E-40B3-B540-180F3715AA11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048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0" lang="zh-TW" altLang="zh-TW" sz="2400">
              <a:latin typeface="Arial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DC04B030-A513-4BA8-AA6E-A841661F5B26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8200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9AA1BD-2A1C-402A-A6AB-0FD93FADA3E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35F58-87FB-4A47-AD54-085FB24A644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6ACD2-B39B-4FDF-A6E4-76C701D617B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839016-BABD-4211-965B-8A684E8140A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0C1C05-A879-424E-8B92-EEC7F7E218E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2BEFAD-1121-42FC-AAD6-0DD6F4E4660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DBE8B-7725-4C9D-8985-CC4C2A58F07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C441F-8B24-4D67-A2B4-468B494AC7F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2FFA70-B62C-4ED2-AC59-1EBABC9B02E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061C5-DCF5-42FA-9413-F24C5C2B430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+mn-lt"/>
              </a:defRPr>
            </a:lvl1pPr>
          </a:lstStyle>
          <a:p>
            <a:fld id="{2CE93722-F268-43B1-BEDA-F930FA63BCCB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717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7176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  <p:sp>
          <p:nvSpPr>
            <p:cNvPr id="7180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Link Analysis</a:t>
            </a:r>
            <a:endParaRPr lang="en-US" altLang="zh-TW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Chien</a:t>
            </a:r>
            <a:r>
              <a:rPr lang="en-US" altLang="zh-TW" dirty="0"/>
              <a:t> Chin Chen</a:t>
            </a:r>
          </a:p>
          <a:p>
            <a:pPr algn="ctr"/>
            <a:endParaRPr lang="en-US" altLang="zh-TW" sz="1200" dirty="0"/>
          </a:p>
          <a:p>
            <a:pPr algn="ctr"/>
            <a:r>
              <a:rPr lang="en-US" altLang="zh-TW" dirty="0"/>
              <a:t>Department of Information Management</a:t>
            </a:r>
          </a:p>
          <a:p>
            <a:pPr algn="ctr"/>
            <a:r>
              <a:rPr lang="en-US" altLang="zh-TW" dirty="0"/>
              <a:t>National Taiwan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PageRank</a:t>
            </a:r>
            <a:r>
              <a:rPr lang="en-US" altLang="zh-TW" dirty="0" smtClean="0"/>
              <a:t> (4/21)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Great!! … the wanted </a:t>
            </a:r>
            <a:r>
              <a:rPr lang="en-US" altLang="zh-TW" b="1" i="1" u="sng" dirty="0" smtClean="0">
                <a:solidFill>
                  <a:srgbClr val="FF0000"/>
                </a:solidFill>
              </a:rPr>
              <a:t>x</a:t>
            </a:r>
            <a:r>
              <a:rPr lang="en-US" altLang="zh-TW" b="1" dirty="0" smtClean="0">
                <a:solidFill>
                  <a:srgbClr val="FF0000"/>
                </a:solidFill>
              </a:rPr>
              <a:t> is the eigenvector of matrix </a:t>
            </a:r>
            <a:r>
              <a:rPr lang="en-US" altLang="zh-TW" b="1" i="1" dirty="0" smtClean="0">
                <a:solidFill>
                  <a:srgbClr val="FF0000"/>
                </a:solidFill>
              </a:rPr>
              <a:t>P</a:t>
            </a:r>
            <a:r>
              <a:rPr lang="en-US" altLang="zh-TW" b="1" i="1" baseline="30000" dirty="0" smtClean="0">
                <a:solidFill>
                  <a:srgbClr val="FF0000"/>
                </a:solidFill>
              </a:rPr>
              <a:t>T</a:t>
            </a:r>
            <a:r>
              <a:rPr lang="en-US" altLang="zh-TW" b="1" dirty="0" smtClean="0">
                <a:solidFill>
                  <a:srgbClr val="FF0000"/>
                </a:solidFill>
              </a:rPr>
              <a:t>, with the corresponding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eigenvalue</a:t>
            </a:r>
            <a:r>
              <a:rPr lang="en-US" altLang="zh-TW" b="1" dirty="0" smtClean="0">
                <a:solidFill>
                  <a:srgbClr val="FF0000"/>
                </a:solidFill>
              </a:rPr>
              <a:t> of 1!!</a:t>
            </a:r>
          </a:p>
          <a:p>
            <a:endParaRPr lang="en-US" altLang="zh-TW" sz="1000" dirty="0" smtClean="0"/>
          </a:p>
          <a:p>
            <a:endParaRPr lang="en-US" altLang="zh-TW" sz="1000" dirty="0" smtClean="0"/>
          </a:p>
          <a:p>
            <a:r>
              <a:rPr lang="en-US" altLang="zh-TW" dirty="0" smtClean="0"/>
              <a:t> But … not every square matrix has eigenvectors …</a:t>
            </a:r>
          </a:p>
          <a:p>
            <a:pPr lvl="1"/>
            <a:r>
              <a:rPr lang="en-US" altLang="zh-TW" dirty="0" smtClean="0"/>
              <a:t>To guarantee that such an eigenvector exists … we need some mathematical conditions. </a:t>
            </a:r>
          </a:p>
          <a:p>
            <a:pPr lvl="1"/>
            <a:r>
              <a:rPr lang="en-US" altLang="zh-TW" u="sng" dirty="0" smtClean="0"/>
              <a:t>The conditions are based on </a:t>
            </a:r>
            <a:r>
              <a:rPr lang="en-US" altLang="zh-TW" b="1" u="sng" dirty="0" smtClean="0"/>
              <a:t>Markov chain theorems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PageRank</a:t>
            </a:r>
            <a:r>
              <a:rPr lang="en-US" altLang="zh-TW" dirty="0" smtClean="0"/>
              <a:t> (5/21)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 smtClean="0"/>
              <a:t>A </a:t>
            </a:r>
            <a:r>
              <a:rPr lang="en-US" altLang="zh-TW" sz="2200" b="1" i="1" dirty="0" smtClean="0">
                <a:solidFill>
                  <a:srgbClr val="C00000"/>
                </a:solidFill>
              </a:rPr>
              <a:t>Markov chain </a:t>
            </a:r>
            <a:r>
              <a:rPr lang="en-US" altLang="zh-TW" sz="2200" dirty="0" smtClean="0"/>
              <a:t>describes a process that occurs in a series of time-steps </a:t>
            </a:r>
            <a:r>
              <a:rPr lang="en-US" altLang="zh-TW" sz="1800" dirty="0" smtClean="0"/>
              <a:t>(discrete-time stochastic process)</a:t>
            </a:r>
            <a:r>
              <a:rPr lang="en-US" altLang="zh-TW" sz="2200" dirty="0" smtClean="0"/>
              <a:t>.</a:t>
            </a:r>
          </a:p>
          <a:p>
            <a:pPr lvl="1"/>
            <a:r>
              <a:rPr lang="en-US" altLang="zh-TW" sz="1800" dirty="0" smtClean="0"/>
              <a:t>It consists of </a:t>
            </a:r>
            <a:r>
              <a:rPr lang="en-US" altLang="zh-TW" sz="1800" i="1" dirty="0" smtClean="0"/>
              <a:t>N</a:t>
            </a:r>
            <a:r>
              <a:rPr lang="en-US" altLang="zh-TW" sz="1800" dirty="0" smtClean="0"/>
              <a:t> states.</a:t>
            </a:r>
          </a:p>
          <a:p>
            <a:pPr lvl="1"/>
            <a:r>
              <a:rPr lang="en-US" altLang="zh-TW" sz="1800" dirty="0" smtClean="0"/>
              <a:t>In each time-step, a stochastic choice is made.</a:t>
            </a:r>
          </a:p>
          <a:p>
            <a:pPr lvl="1"/>
            <a:endParaRPr lang="en-US" altLang="zh-TW" sz="1000" dirty="0" smtClean="0"/>
          </a:p>
          <a:p>
            <a:r>
              <a:rPr lang="en-US" altLang="zh-TW" sz="2100" dirty="0" smtClean="0"/>
              <a:t>It is characterized by an </a:t>
            </a:r>
            <a:r>
              <a:rPr lang="en-US" altLang="zh-TW" sz="2100" i="1" dirty="0" smtClean="0"/>
              <a:t>N</a:t>
            </a:r>
            <a:r>
              <a:rPr lang="en-US" altLang="zh-TW" sz="2100" dirty="0" smtClean="0"/>
              <a:t> x </a:t>
            </a:r>
            <a:r>
              <a:rPr lang="en-US" altLang="zh-TW" sz="2100" i="1" dirty="0" smtClean="0"/>
              <a:t>N</a:t>
            </a:r>
            <a:r>
              <a:rPr lang="en-US" altLang="zh-TW" sz="2100" dirty="0" smtClean="0"/>
              <a:t> </a:t>
            </a:r>
            <a:r>
              <a:rPr lang="en-US" altLang="zh-TW" sz="2100" b="1" i="1" dirty="0" smtClean="0">
                <a:solidFill>
                  <a:srgbClr val="C00000"/>
                </a:solidFill>
              </a:rPr>
              <a:t>transition probability matrix</a:t>
            </a:r>
            <a:r>
              <a:rPr lang="en-US" altLang="zh-TW" sz="2100" dirty="0" smtClean="0"/>
              <a:t> </a:t>
            </a:r>
            <a:r>
              <a:rPr lang="en-US" altLang="zh-TW" sz="2100" i="1" dirty="0" smtClean="0"/>
              <a:t>P</a:t>
            </a:r>
            <a:r>
              <a:rPr lang="en-US" altLang="zh-TW" sz="2100" dirty="0" smtClean="0"/>
              <a:t>:</a:t>
            </a:r>
            <a:endParaRPr lang="zh-TW" altLang="en-US" sz="2100" dirty="0" smtClean="0"/>
          </a:p>
          <a:p>
            <a:pPr lvl="1"/>
            <a:endParaRPr lang="en-US" altLang="zh-TW" dirty="0" smtClean="0"/>
          </a:p>
          <a:p>
            <a:endParaRPr lang="en-US" altLang="zh-TW" sz="1000" dirty="0" smtClean="0"/>
          </a:p>
          <a:p>
            <a:endParaRPr lang="en-US" altLang="zh-TW" dirty="0" smtClean="0"/>
          </a:p>
          <a:p>
            <a:pPr lvl="1"/>
            <a:endParaRPr lang="en-US" altLang="zh-TW" sz="1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1500166" y="3965996"/>
            <a:ext cx="2214578" cy="185738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786050" y="4311044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err="1" smtClean="0"/>
              <a:t>P</a:t>
            </a:r>
            <a:r>
              <a:rPr lang="en-US" altLang="zh-TW" i="1" baseline="-25000" dirty="0" err="1" smtClean="0"/>
              <a:t>ij</a:t>
            </a:r>
            <a:endParaRPr lang="zh-TW" altLang="en-US" i="1" baseline="-25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000496" y="3953854"/>
            <a:ext cx="478207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probability that the state in the next transition </a:t>
            </a:r>
          </a:p>
          <a:p>
            <a:r>
              <a:rPr lang="en-US" altLang="zh-TW" dirty="0" smtClean="0"/>
              <a:t>is </a:t>
            </a:r>
            <a:r>
              <a:rPr lang="en-US" altLang="zh-TW" i="1" dirty="0" smtClean="0"/>
              <a:t>j</a:t>
            </a:r>
            <a:r>
              <a:rPr lang="en-US" altLang="zh-TW" dirty="0" smtClean="0"/>
              <a:t>, conditioned on the current state being </a:t>
            </a:r>
            <a:r>
              <a:rPr lang="en-US" altLang="zh-TW" i="1" dirty="0" err="1" smtClean="0"/>
              <a:t>i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7" idx="1"/>
            <a:endCxn id="6" idx="6"/>
          </p:cNvCxnSpPr>
          <p:nvPr/>
        </p:nvCxnSpPr>
        <p:spPr>
          <a:xfrm rot="10800000" flipV="1">
            <a:off x="3357554" y="4277019"/>
            <a:ext cx="642942" cy="28405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071934" y="5037566"/>
            <a:ext cx="319189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each entry is in the interval [0,1]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9" idx="1"/>
            <a:endCxn id="6" idx="5"/>
          </p:cNvCxnSpPr>
          <p:nvPr/>
        </p:nvCxnSpPr>
        <p:spPr>
          <a:xfrm rot="10800000">
            <a:off x="3273860" y="4737878"/>
            <a:ext cx="798075" cy="48435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14282" y="5937044"/>
            <a:ext cx="34996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entries in each row add up to 1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1500166" y="5168300"/>
            <a:ext cx="2214578" cy="35719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11" idx="0"/>
            <a:endCxn id="12" idx="4"/>
          </p:cNvCxnSpPr>
          <p:nvPr/>
        </p:nvCxnSpPr>
        <p:spPr>
          <a:xfrm rot="5400000" flipH="1" flipV="1">
            <a:off x="2080010" y="5409600"/>
            <a:ext cx="411554" cy="6433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500562" y="5739804"/>
            <a:ext cx="3300904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Also known as </a:t>
            </a:r>
            <a:r>
              <a:rPr lang="en-US" altLang="zh-TW" b="1" i="1" dirty="0" smtClean="0">
                <a:solidFill>
                  <a:srgbClr val="C00000"/>
                </a:solidFill>
              </a:rPr>
              <a:t>stochastic matrix</a:t>
            </a:r>
            <a:endParaRPr lang="zh-TW" altLang="en-US" b="1" i="1" dirty="0">
              <a:solidFill>
                <a:srgbClr val="C00000"/>
              </a:solidFill>
            </a:endParaRPr>
          </a:p>
        </p:txBody>
      </p:sp>
      <p:cxnSp>
        <p:nvCxnSpPr>
          <p:cNvPr id="15" name="直線單箭頭接點 14"/>
          <p:cNvCxnSpPr>
            <a:stCxn id="14" idx="1"/>
          </p:cNvCxnSpPr>
          <p:nvPr/>
        </p:nvCxnSpPr>
        <p:spPr>
          <a:xfrm rot="10800000">
            <a:off x="3714744" y="5537632"/>
            <a:ext cx="785818" cy="3868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PageRank</a:t>
            </a:r>
            <a:r>
              <a:rPr lang="en-US" altLang="zh-TW" dirty="0" smtClean="0"/>
              <a:t> (6/21)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Web surfing </a:t>
            </a:r>
            <a:r>
              <a:rPr lang="en-US" altLang="zh-TW" dirty="0" smtClean="0"/>
              <a:t>can be viewed as a Markov chain.</a:t>
            </a:r>
          </a:p>
          <a:p>
            <a:pPr lvl="1"/>
            <a:r>
              <a:rPr lang="en-US" altLang="zh-TW" dirty="0" smtClean="0"/>
              <a:t>One state for each web page.</a:t>
            </a:r>
          </a:p>
          <a:p>
            <a:pPr lvl="1"/>
            <a:r>
              <a:rPr lang="en-US" altLang="zh-TW" dirty="0" smtClean="0"/>
              <a:t>Each transition probability represents the probability of a stochastic decision.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5" name="橢圓 4"/>
          <p:cNvSpPr/>
          <p:nvPr/>
        </p:nvSpPr>
        <p:spPr>
          <a:xfrm>
            <a:off x="1857356" y="3869770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2857488" y="3869770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857620" y="3869770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8" name="弧形接點 7"/>
          <p:cNvCxnSpPr>
            <a:stCxn id="5" idx="7"/>
            <a:endCxn id="6" idx="1"/>
          </p:cNvCxnSpPr>
          <p:nvPr/>
        </p:nvCxnSpPr>
        <p:spPr>
          <a:xfrm rot="5400000" flipH="1" flipV="1">
            <a:off x="2607455" y="3619737"/>
            <a:ext cx="1588" cy="646532"/>
          </a:xfrm>
          <a:prstGeom prst="curvedConnector3">
            <a:avLst>
              <a:gd name="adj1" fmla="val 1900711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弧形接點 8"/>
          <p:cNvCxnSpPr>
            <a:stCxn id="6" idx="7"/>
            <a:endCxn id="7" idx="1"/>
          </p:cNvCxnSpPr>
          <p:nvPr/>
        </p:nvCxnSpPr>
        <p:spPr>
          <a:xfrm rot="5400000" flipH="1" flipV="1">
            <a:off x="3607587" y="3619737"/>
            <a:ext cx="1588" cy="646532"/>
          </a:xfrm>
          <a:prstGeom prst="curvedConnector3">
            <a:avLst>
              <a:gd name="adj1" fmla="val 1900711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弧形接點 9"/>
          <p:cNvCxnSpPr>
            <a:stCxn id="6" idx="3"/>
            <a:endCxn id="5" idx="5"/>
          </p:cNvCxnSpPr>
          <p:nvPr/>
        </p:nvCxnSpPr>
        <p:spPr>
          <a:xfrm rot="5400000">
            <a:off x="2607455" y="3973337"/>
            <a:ext cx="1588" cy="646532"/>
          </a:xfrm>
          <a:prstGeom prst="curvedConnector3">
            <a:avLst>
              <a:gd name="adj1" fmla="val 1900711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弧形接點 10"/>
          <p:cNvCxnSpPr>
            <a:stCxn id="7" idx="3"/>
            <a:endCxn id="6" idx="5"/>
          </p:cNvCxnSpPr>
          <p:nvPr/>
        </p:nvCxnSpPr>
        <p:spPr>
          <a:xfrm rot="5400000">
            <a:off x="3607587" y="3973337"/>
            <a:ext cx="1588" cy="646532"/>
          </a:xfrm>
          <a:prstGeom prst="curvedConnector3">
            <a:avLst>
              <a:gd name="adj1" fmla="val 1900711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00628" y="3726894"/>
          <a:ext cx="2143140" cy="928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380"/>
                <a:gridCol w="714380"/>
                <a:gridCol w="714380"/>
              </a:tblGrid>
              <a:tr h="309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0.5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0.5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向右箭號 12"/>
          <p:cNvSpPr/>
          <p:nvPr/>
        </p:nvSpPr>
        <p:spPr>
          <a:xfrm>
            <a:off x="4500562" y="4012646"/>
            <a:ext cx="428628" cy="3571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772666" y="3429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P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PageRank</a:t>
            </a:r>
            <a:r>
              <a:rPr lang="en-US" altLang="zh-TW" dirty="0" smtClean="0"/>
              <a:t> (7/21)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stochastic web surfing process begins at a web page </a:t>
            </a:r>
            <a:r>
              <a:rPr lang="en-US" altLang="zh-TW" sz="1800" dirty="0" smtClean="0"/>
              <a:t>(a state of the Markov chain)</a:t>
            </a:r>
            <a:r>
              <a:rPr lang="en-US" altLang="zh-TW" dirty="0" smtClean="0"/>
              <a:t>.</a:t>
            </a:r>
          </a:p>
          <a:p>
            <a:endParaRPr lang="en-US" altLang="zh-TW" sz="1000" dirty="0" smtClean="0"/>
          </a:p>
          <a:p>
            <a:r>
              <a:rPr lang="en-US" altLang="zh-TW" dirty="0" smtClean="0"/>
              <a:t>At each time step, the suffer proceeds from his current page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to a randomly chosen web page that </a:t>
            </a:r>
            <a:r>
              <a:rPr lang="en-US" altLang="zh-TW" i="1" u="sng" dirty="0" smtClean="0"/>
              <a:t>A</a:t>
            </a:r>
            <a:r>
              <a:rPr lang="en-US" altLang="zh-TW" u="sng" dirty="0" smtClean="0"/>
              <a:t> hyperlinks to</a:t>
            </a:r>
            <a:r>
              <a:rPr lang="en-US" altLang="zh-TW" dirty="0" smtClean="0"/>
              <a:t>.</a:t>
            </a:r>
          </a:p>
          <a:p>
            <a:endParaRPr lang="en-US" altLang="zh-TW" sz="1000" dirty="0" smtClean="0"/>
          </a:p>
          <a:p>
            <a:r>
              <a:rPr lang="en-US" altLang="zh-TW" dirty="0" smtClean="0"/>
              <a:t>As the surfer proceeds in this random walk from node to node, </a:t>
            </a:r>
            <a:r>
              <a:rPr lang="en-US" altLang="zh-TW" b="1" u="sng" dirty="0" smtClean="0"/>
              <a:t>he visits some nodes more often</a:t>
            </a:r>
            <a:r>
              <a:rPr lang="en-US" altLang="zh-TW" dirty="0" smtClean="0"/>
              <a:t> than others.</a:t>
            </a:r>
          </a:p>
          <a:p>
            <a:pPr lvl="1"/>
            <a:r>
              <a:rPr lang="en-US" altLang="zh-TW" dirty="0" smtClean="0"/>
              <a:t>Intuitively, these are nodes with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many in-links </a:t>
            </a:r>
            <a:r>
              <a:rPr lang="en-US" altLang="zh-TW" dirty="0" smtClean="0"/>
              <a:t>coming from other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frequently visited nodes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Therefore, pages visited more often in this walk are more important.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PageRank</a:t>
            </a:r>
            <a:r>
              <a:rPr lang="en-US" altLang="zh-TW" dirty="0" smtClean="0"/>
              <a:t> (8/21)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can depict the probability distribution </a:t>
            </a:r>
            <a:r>
              <a:rPr lang="en-US" altLang="zh-TW" sz="1800" dirty="0" smtClean="0"/>
              <a:t>(over the pages)</a:t>
            </a:r>
            <a:r>
              <a:rPr lang="en-US" altLang="zh-TW" dirty="0" smtClean="0"/>
              <a:t> of the surfing by a </a:t>
            </a:r>
            <a:r>
              <a:rPr lang="en-US" altLang="zh-TW" b="1" dirty="0" smtClean="0">
                <a:solidFill>
                  <a:srgbClr val="FF0000"/>
                </a:solidFill>
              </a:rPr>
              <a:t>probability vector</a:t>
            </a:r>
            <a:r>
              <a:rPr lang="en-US" altLang="zh-TW" dirty="0" smtClean="0"/>
              <a:t> </a:t>
            </a:r>
            <a:r>
              <a:rPr lang="en-US" altLang="zh-TW" i="1" u="sng" dirty="0" smtClean="0"/>
              <a:t>x</a:t>
            </a:r>
            <a:r>
              <a:rPr lang="en-US" altLang="zh-TW" dirty="0" smtClean="0"/>
              <a:t>.</a:t>
            </a:r>
          </a:p>
          <a:p>
            <a:pPr lvl="1"/>
            <a:endParaRPr lang="en-US" altLang="zh-TW" sz="1000" dirty="0" smtClean="0"/>
          </a:p>
          <a:p>
            <a:r>
              <a:rPr lang="en-US" altLang="zh-TW" dirty="0" smtClean="0"/>
              <a:t>At </a:t>
            </a:r>
            <a:r>
              <a:rPr lang="en-US" altLang="zh-TW" i="1" dirty="0" smtClean="0"/>
              <a:t>t </a:t>
            </a:r>
            <a:r>
              <a:rPr lang="en-US" altLang="zh-TW" dirty="0" smtClean="0"/>
              <a:t>= 0, the surfing may begin at a state whose corresponding entry in </a:t>
            </a:r>
            <a:r>
              <a:rPr lang="en-US" altLang="zh-TW" i="1" u="sng" dirty="0" smtClean="0"/>
              <a:t>x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 is 1 while all others are zero.</a:t>
            </a:r>
          </a:p>
          <a:p>
            <a:pPr lvl="1"/>
            <a:endParaRPr lang="en-US" altLang="zh-TW" sz="1000" dirty="0" smtClean="0"/>
          </a:p>
          <a:p>
            <a:r>
              <a:rPr lang="en-US" altLang="zh-TW" dirty="0" smtClean="0"/>
              <a:t>At </a:t>
            </a:r>
            <a:r>
              <a:rPr lang="en-US" altLang="zh-TW" i="1" dirty="0" smtClean="0"/>
              <a:t>t </a:t>
            </a:r>
            <a:r>
              <a:rPr lang="en-US" altLang="zh-TW" dirty="0" smtClean="0"/>
              <a:t>= 1, the surfing distribution is </a:t>
            </a:r>
            <a:r>
              <a:rPr lang="en-US" altLang="zh-TW" i="1" u="sng" dirty="0" smtClean="0"/>
              <a:t>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=</a:t>
            </a:r>
            <a:r>
              <a:rPr lang="en-US" altLang="zh-TW" i="1" dirty="0" smtClean="0"/>
              <a:t>P</a:t>
            </a:r>
            <a:r>
              <a:rPr lang="en-US" altLang="zh-TW" i="1" baseline="30000" dirty="0" smtClean="0"/>
              <a:t>T</a:t>
            </a:r>
            <a:r>
              <a:rPr lang="en-US" altLang="zh-TW" i="1" u="sng" dirty="0" smtClean="0"/>
              <a:t>x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14</a:t>
            </a:fld>
            <a:endParaRPr lang="en-US" altLang="zh-TW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929058" y="4713378"/>
          <a:ext cx="1000132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01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901996" y="50842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214942" y="4784816"/>
          <a:ext cx="2143140" cy="928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380"/>
                <a:gridCol w="714380"/>
                <a:gridCol w="714380"/>
              </a:tblGrid>
              <a:tr h="309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0.5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0.5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4986980" y="450057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P</a:t>
            </a:r>
            <a:r>
              <a:rPr lang="en-US" altLang="zh-TW" i="1" baseline="30000" dirty="0" smtClean="0"/>
              <a:t>T</a:t>
            </a:r>
            <a:endParaRPr lang="zh-TW" altLang="en-US" i="1" baseline="300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500958" y="4713378"/>
          <a:ext cx="1000132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01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橢圓 14"/>
          <p:cNvSpPr/>
          <p:nvPr/>
        </p:nvSpPr>
        <p:spPr>
          <a:xfrm>
            <a:off x="928662" y="5000636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1928794" y="5000636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2928926" y="5000636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18" name="弧形接點 17"/>
          <p:cNvCxnSpPr>
            <a:stCxn id="15" idx="7"/>
            <a:endCxn id="16" idx="1"/>
          </p:cNvCxnSpPr>
          <p:nvPr/>
        </p:nvCxnSpPr>
        <p:spPr>
          <a:xfrm rot="5400000" flipH="1" flipV="1">
            <a:off x="1678761" y="4750603"/>
            <a:ext cx="1588" cy="646532"/>
          </a:xfrm>
          <a:prstGeom prst="curvedConnector3">
            <a:avLst>
              <a:gd name="adj1" fmla="val 1900711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弧形接點 18"/>
          <p:cNvCxnSpPr>
            <a:stCxn id="16" idx="7"/>
            <a:endCxn id="17" idx="1"/>
          </p:cNvCxnSpPr>
          <p:nvPr/>
        </p:nvCxnSpPr>
        <p:spPr>
          <a:xfrm rot="5400000" flipH="1" flipV="1">
            <a:off x="2678893" y="4750603"/>
            <a:ext cx="1588" cy="646532"/>
          </a:xfrm>
          <a:prstGeom prst="curvedConnector3">
            <a:avLst>
              <a:gd name="adj1" fmla="val 1900711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弧形接點 19"/>
          <p:cNvCxnSpPr>
            <a:stCxn id="16" idx="3"/>
            <a:endCxn id="15" idx="5"/>
          </p:cNvCxnSpPr>
          <p:nvPr/>
        </p:nvCxnSpPr>
        <p:spPr>
          <a:xfrm rot="5400000">
            <a:off x="1678761" y="5104203"/>
            <a:ext cx="1588" cy="646532"/>
          </a:xfrm>
          <a:prstGeom prst="curvedConnector3">
            <a:avLst>
              <a:gd name="adj1" fmla="val 1900711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弧形接點 20"/>
          <p:cNvCxnSpPr>
            <a:stCxn id="17" idx="3"/>
            <a:endCxn id="16" idx="5"/>
          </p:cNvCxnSpPr>
          <p:nvPr/>
        </p:nvCxnSpPr>
        <p:spPr>
          <a:xfrm rot="5400000">
            <a:off x="2678893" y="5104203"/>
            <a:ext cx="1588" cy="646532"/>
          </a:xfrm>
          <a:prstGeom prst="curvedConnector3">
            <a:avLst>
              <a:gd name="adj1" fmla="val 1900711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851136" y="578645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u="sng" dirty="0" smtClean="0"/>
              <a:t>x</a:t>
            </a:r>
            <a:r>
              <a:rPr lang="en-US" altLang="zh-TW" baseline="-25000" dirty="0" smtClean="0"/>
              <a:t>0</a:t>
            </a:r>
            <a:endParaRPr lang="zh-TW" alt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PageRank</a:t>
            </a:r>
            <a:r>
              <a:rPr lang="en-US" altLang="zh-TW" dirty="0" smtClean="0"/>
              <a:t> (9/21)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At </a:t>
            </a:r>
            <a:r>
              <a:rPr lang="en-US" altLang="zh-TW" i="1" dirty="0" smtClean="0"/>
              <a:t>t </a:t>
            </a:r>
            <a:r>
              <a:rPr lang="en-US" altLang="zh-TW" dirty="0" smtClean="0"/>
              <a:t>= 2, the surfing distribution is </a:t>
            </a:r>
            <a:r>
              <a:rPr lang="en-US" altLang="zh-TW" i="1" u="sng" dirty="0" smtClean="0"/>
              <a:t>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=</a:t>
            </a:r>
            <a:r>
              <a:rPr lang="en-US" altLang="zh-TW" i="1" dirty="0" smtClean="0"/>
              <a:t>P</a:t>
            </a:r>
            <a:r>
              <a:rPr lang="en-US" altLang="zh-TW" i="1" baseline="30000" dirty="0" smtClean="0"/>
              <a:t>T</a:t>
            </a:r>
            <a:r>
              <a:rPr lang="en-US" altLang="zh-TW" i="1" u="sng" dirty="0" smtClean="0"/>
              <a:t>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Or </a:t>
            </a:r>
            <a:r>
              <a:rPr lang="en-US" altLang="zh-TW" i="1" u="sng" dirty="0" smtClean="0"/>
              <a:t>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=(</a:t>
            </a:r>
            <a:r>
              <a:rPr lang="en-US" altLang="zh-TW" i="1" dirty="0" smtClean="0"/>
              <a:t>P</a:t>
            </a:r>
            <a:r>
              <a:rPr lang="en-US" altLang="zh-TW" i="1" baseline="30000" dirty="0" smtClean="0"/>
              <a:t>T</a:t>
            </a:r>
            <a:r>
              <a:rPr lang="en-US" altLang="zh-TW" dirty="0" smtClean="0"/>
              <a:t>)</a:t>
            </a:r>
            <a:r>
              <a:rPr lang="en-US" altLang="zh-TW" baseline="30000" dirty="0" smtClean="0"/>
              <a:t>2</a:t>
            </a:r>
            <a:r>
              <a:rPr lang="en-US" altLang="zh-TW" i="1" u="sng" dirty="0" smtClean="0"/>
              <a:t>x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Consequently, </a:t>
            </a:r>
            <a:r>
              <a:rPr lang="en-US" altLang="zh-TW" i="1" u="sng" dirty="0" err="1" smtClean="0"/>
              <a:t>x</a:t>
            </a:r>
            <a:r>
              <a:rPr lang="en-US" altLang="zh-TW" i="1" baseline="-25000" dirty="0" err="1" smtClean="0"/>
              <a:t>n</a:t>
            </a:r>
            <a:r>
              <a:rPr lang="en-US" altLang="zh-TW" dirty="0" smtClean="0"/>
              <a:t>=(</a:t>
            </a:r>
            <a:r>
              <a:rPr lang="en-US" altLang="zh-TW" i="1" dirty="0" smtClean="0"/>
              <a:t>P</a:t>
            </a:r>
            <a:r>
              <a:rPr lang="en-US" altLang="zh-TW" i="1" baseline="30000" dirty="0" smtClean="0"/>
              <a:t>T</a:t>
            </a:r>
            <a:r>
              <a:rPr lang="en-US" altLang="zh-TW" dirty="0" smtClean="0"/>
              <a:t>)</a:t>
            </a:r>
            <a:r>
              <a:rPr lang="en-US" altLang="zh-TW" i="1" baseline="30000" dirty="0" smtClean="0"/>
              <a:t>n</a:t>
            </a:r>
            <a:r>
              <a:rPr lang="en-US" altLang="zh-TW" i="1" u="sng" dirty="0" smtClean="0"/>
              <a:t>x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.</a:t>
            </a:r>
          </a:p>
          <a:p>
            <a:endParaRPr lang="en-US" altLang="zh-TW" sz="1000" dirty="0" smtClean="0"/>
          </a:p>
          <a:p>
            <a:r>
              <a:rPr lang="en-US" altLang="zh-TW" dirty="0" smtClean="0"/>
              <a:t>To identify important pages </a:t>
            </a:r>
            <a:r>
              <a:rPr lang="en-US" altLang="zh-TW" sz="1800" dirty="0" smtClean="0"/>
              <a:t>(frequently visited pages)</a:t>
            </a:r>
            <a:r>
              <a:rPr lang="en-US" altLang="zh-TW" dirty="0" smtClean="0"/>
              <a:t>, we can continue this stochastic process.</a:t>
            </a:r>
          </a:p>
          <a:p>
            <a:pPr lvl="1"/>
            <a:r>
              <a:rPr lang="en-US" altLang="zh-TW" dirty="0" smtClean="0"/>
              <a:t>A page whose corresponding entry in </a:t>
            </a:r>
            <a:r>
              <a:rPr lang="en-US" altLang="zh-TW" i="1" u="sng" dirty="0" err="1" smtClean="0"/>
              <a:t>x</a:t>
            </a:r>
            <a:r>
              <a:rPr lang="en-US" altLang="zh-TW" i="1" baseline="-25000" dirty="0" err="1" smtClean="0"/>
              <a:t>n</a:t>
            </a:r>
            <a:r>
              <a:rPr lang="en-US" altLang="zh-TW" dirty="0" smtClean="0"/>
              <a:t> are high can be regarded as an important page.</a:t>
            </a:r>
          </a:p>
          <a:p>
            <a:pPr lvl="1"/>
            <a:endParaRPr lang="en-US" altLang="zh-TW" sz="1000" dirty="0" smtClean="0"/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But …  we need to consider two questions …</a:t>
            </a:r>
          </a:p>
          <a:p>
            <a:pPr lvl="1"/>
            <a:r>
              <a:rPr lang="en-US" altLang="zh-TW" dirty="0" smtClean="0"/>
              <a:t>Will different </a:t>
            </a:r>
            <a:r>
              <a:rPr lang="en-US" altLang="zh-TW" i="1" u="sng" dirty="0" smtClean="0"/>
              <a:t>x</a:t>
            </a:r>
            <a:r>
              <a:rPr lang="en-US" altLang="zh-TW" i="1" baseline="-25000" dirty="0" smtClean="0"/>
              <a:t>0</a:t>
            </a:r>
            <a:r>
              <a:rPr lang="en-US" altLang="zh-TW" dirty="0" smtClean="0"/>
              <a:t> result in different probability vector </a:t>
            </a:r>
            <a:r>
              <a:rPr lang="en-US" altLang="zh-TW" i="1" u="sng" dirty="0" err="1" smtClean="0"/>
              <a:t>x</a:t>
            </a:r>
            <a:r>
              <a:rPr lang="en-US" altLang="zh-TW" i="1" baseline="-25000" dirty="0" err="1" smtClean="0"/>
              <a:t>n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Which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is the best.</a:t>
            </a:r>
          </a:p>
          <a:p>
            <a:pPr lvl="2"/>
            <a:r>
              <a:rPr lang="en-US" altLang="zh-TW" dirty="0" smtClean="0"/>
              <a:t>Or will </a:t>
            </a:r>
            <a:r>
              <a:rPr lang="en-US" altLang="zh-TW" i="1" u="sng" dirty="0" err="1" smtClean="0"/>
              <a:t>x</a:t>
            </a:r>
            <a:r>
              <a:rPr lang="en-US" altLang="zh-TW" i="1" baseline="-25000" dirty="0" err="1" smtClean="0"/>
              <a:t>n</a:t>
            </a:r>
            <a:r>
              <a:rPr lang="en-US" altLang="zh-TW" dirty="0" smtClean="0"/>
              <a:t> converge to a steady-state distribution.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15</a:t>
            </a:fld>
            <a:endParaRPr lang="en-US" altLang="zh-TW" dirty="0"/>
          </a:p>
        </p:txBody>
      </p:sp>
      <p:sp>
        <p:nvSpPr>
          <p:cNvPr id="5" name="矩形圖說文字 4"/>
          <p:cNvSpPr/>
          <p:nvPr/>
        </p:nvSpPr>
        <p:spPr>
          <a:xfrm>
            <a:off x="4643438" y="2357430"/>
            <a:ext cx="2000264" cy="714380"/>
          </a:xfrm>
          <a:prstGeom prst="wedgeRectCallout">
            <a:avLst>
              <a:gd name="adj1" fmla="val -79316"/>
              <a:gd name="adj2" fmla="val -4911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tx1"/>
                </a:solidFill>
              </a:rPr>
              <a:t>or </a:t>
            </a:r>
            <a:r>
              <a:rPr lang="en-US" altLang="zh-TW" sz="1600" i="1" u="sng" dirty="0" err="1" smtClean="0">
                <a:solidFill>
                  <a:schemeClr val="tx1"/>
                </a:solidFill>
              </a:rPr>
              <a:t>x</a:t>
            </a:r>
            <a:r>
              <a:rPr lang="en-US" altLang="zh-TW" sz="1600" i="1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TW" sz="1600" dirty="0" smtClean="0">
                <a:solidFill>
                  <a:schemeClr val="tx1"/>
                </a:solidFill>
              </a:rPr>
              <a:t>=(</a:t>
            </a:r>
            <a:r>
              <a:rPr lang="en-US" altLang="zh-TW" sz="1600" i="1" dirty="0" err="1" smtClean="0">
                <a:solidFill>
                  <a:schemeClr val="tx1"/>
                </a:solidFill>
              </a:rPr>
              <a:t>P</a:t>
            </a:r>
            <a:r>
              <a:rPr lang="en-US" altLang="zh-TW" sz="1600" i="1" baseline="30000" dirty="0" err="1" smtClean="0">
                <a:solidFill>
                  <a:schemeClr val="tx1"/>
                </a:solidFill>
              </a:rPr>
              <a:t>n</a:t>
            </a:r>
            <a:r>
              <a:rPr lang="en-US" altLang="zh-TW" sz="1600" dirty="0" smtClean="0">
                <a:solidFill>
                  <a:schemeClr val="tx1"/>
                </a:solidFill>
              </a:rPr>
              <a:t>)</a:t>
            </a:r>
            <a:r>
              <a:rPr lang="en-US" altLang="zh-TW" sz="1600" i="1" baseline="30000" dirty="0" smtClean="0">
                <a:solidFill>
                  <a:schemeClr val="tx1"/>
                </a:solidFill>
              </a:rPr>
              <a:t>T</a:t>
            </a:r>
            <a:r>
              <a:rPr lang="en-US" altLang="zh-TW" sz="1600" i="1" u="sng" dirty="0" smtClean="0">
                <a:solidFill>
                  <a:schemeClr val="tx1"/>
                </a:solidFill>
              </a:rPr>
              <a:t>x</a:t>
            </a:r>
            <a:r>
              <a:rPr lang="en-US" altLang="zh-TW" sz="16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TW" sz="16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since (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P</a:t>
            </a:r>
            <a:r>
              <a:rPr lang="en-US" altLang="zh-TW" sz="1600" i="1" baseline="30000" dirty="0" smtClean="0">
                <a:solidFill>
                  <a:schemeClr val="tx1"/>
                </a:solidFill>
              </a:rPr>
              <a:t>T</a:t>
            </a:r>
            <a:r>
              <a:rPr lang="en-US" altLang="zh-TW" sz="1600" dirty="0" smtClean="0">
                <a:solidFill>
                  <a:schemeClr val="tx1"/>
                </a:solidFill>
              </a:rPr>
              <a:t>)</a:t>
            </a:r>
            <a:r>
              <a:rPr lang="en-US" altLang="zh-TW" sz="1600" i="1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TW" sz="1600" dirty="0" smtClean="0">
                <a:solidFill>
                  <a:schemeClr val="tx1"/>
                </a:solidFill>
              </a:rPr>
              <a:t> = (</a:t>
            </a:r>
            <a:r>
              <a:rPr lang="en-US" altLang="zh-TW" sz="1600" i="1" dirty="0" err="1" smtClean="0">
                <a:solidFill>
                  <a:schemeClr val="tx1"/>
                </a:solidFill>
              </a:rPr>
              <a:t>P</a:t>
            </a:r>
            <a:r>
              <a:rPr lang="en-US" altLang="zh-TW" sz="1600" i="1" baseline="30000" dirty="0" err="1" smtClean="0">
                <a:solidFill>
                  <a:schemeClr val="tx1"/>
                </a:solidFill>
              </a:rPr>
              <a:t>n</a:t>
            </a:r>
            <a:r>
              <a:rPr lang="en-US" altLang="zh-TW" sz="1600" dirty="0" smtClean="0">
                <a:solidFill>
                  <a:schemeClr val="tx1"/>
                </a:solidFill>
              </a:rPr>
              <a:t>)</a:t>
            </a:r>
            <a:r>
              <a:rPr lang="en-US" altLang="zh-TW" sz="1600" i="1" baseline="30000" dirty="0" smtClean="0">
                <a:solidFill>
                  <a:schemeClr val="tx1"/>
                </a:solidFill>
              </a:rPr>
              <a:t>T</a:t>
            </a:r>
            <a:endParaRPr lang="zh-TW" altLang="en-US" sz="1600" i="1" baseline="30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PageRank</a:t>
            </a:r>
            <a:r>
              <a:rPr lang="en-US" altLang="zh-TW" dirty="0" smtClean="0"/>
              <a:t> (10/21)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By the </a:t>
            </a:r>
            <a:r>
              <a:rPr lang="en-US" altLang="zh-TW" dirty="0" err="1" smtClean="0"/>
              <a:t>Perron-Frobenius</a:t>
            </a:r>
            <a:r>
              <a:rPr lang="en-US" altLang="zh-TW" dirty="0" smtClean="0"/>
              <a:t> Theorem, an </a:t>
            </a:r>
            <a:r>
              <a:rPr lang="en-US" altLang="zh-TW" b="1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irreducible</a:t>
            </a:r>
            <a:r>
              <a:rPr lang="en-US" altLang="zh-TW" dirty="0" smtClean="0"/>
              <a:t> and </a:t>
            </a:r>
            <a:r>
              <a:rPr lang="en-US" altLang="zh-TW" b="1" i="1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aperiodic</a:t>
            </a:r>
            <a:r>
              <a:rPr lang="en-US" altLang="zh-TW" dirty="0" smtClean="0"/>
              <a:t> Markov chain will </a:t>
            </a:r>
            <a:r>
              <a:rPr lang="en-US" altLang="zh-TW" b="1" u="sng" dirty="0" smtClean="0"/>
              <a:t>guaranteed to converge to an </a:t>
            </a:r>
            <a:r>
              <a:rPr lang="en-US" altLang="zh-TW" b="1" u="sng" dirty="0" smtClean="0">
                <a:solidFill>
                  <a:srgbClr val="0070C0"/>
                </a:solidFill>
              </a:rPr>
              <a:t>unique</a:t>
            </a:r>
            <a:r>
              <a:rPr lang="en-US" altLang="zh-TW" b="1" u="sng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stationary distribution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Or 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16</a:t>
            </a:fld>
            <a:endParaRPr lang="en-US" altLang="zh-TW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1542108" y="3300872"/>
          <a:ext cx="2393173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3" imgW="850680" imgH="304560" progId="Equation.3">
                  <p:embed/>
                </p:oleObj>
              </mc:Choice>
              <mc:Fallback>
                <p:oleObj name="Equation" r:id="rId3" imgW="85068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108" y="3300872"/>
                        <a:ext cx="2393173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315258" y="3143248"/>
            <a:ext cx="419537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l-GR" altLang="zh-TW" sz="1600" i="1" u="sng" dirty="0" smtClean="0"/>
              <a:t>π</a:t>
            </a:r>
            <a:r>
              <a:rPr lang="en-US" altLang="zh-TW" sz="1600" dirty="0" smtClean="0"/>
              <a:t>:</a:t>
            </a:r>
            <a:r>
              <a:rPr lang="en-US" altLang="zh-TW" sz="1600" i="1" dirty="0" smtClean="0"/>
              <a:t> N</a:t>
            </a:r>
            <a:r>
              <a:rPr lang="en-US" altLang="zh-TW" sz="1600" dirty="0" smtClean="0"/>
              <a:t>-dimensional vector – </a:t>
            </a:r>
          </a:p>
          <a:p>
            <a:r>
              <a:rPr lang="en-US" altLang="zh-TW" sz="1600" dirty="0" smtClean="0"/>
              <a:t>the </a:t>
            </a:r>
            <a:r>
              <a:rPr lang="en-US" altLang="zh-TW" sz="1600" b="1" i="1" dirty="0" smtClean="0">
                <a:solidFill>
                  <a:srgbClr val="C00000"/>
                </a:solidFill>
              </a:rPr>
              <a:t>stationary distribution</a:t>
            </a:r>
            <a:r>
              <a:rPr lang="en-US" altLang="zh-TW" sz="1600" i="1" dirty="0" smtClean="0">
                <a:solidFill>
                  <a:srgbClr val="C00000"/>
                </a:solidFill>
              </a:rPr>
              <a:t> </a:t>
            </a:r>
            <a:r>
              <a:rPr lang="en-US" altLang="zh-TW" sz="1600" dirty="0" smtClean="0"/>
              <a:t>of the Markov chain</a:t>
            </a:r>
            <a:endParaRPr lang="zh-TW" altLang="en-US" sz="1600" dirty="0"/>
          </a:p>
        </p:txBody>
      </p:sp>
      <p:cxnSp>
        <p:nvCxnSpPr>
          <p:cNvPr id="8" name="直線單箭頭接點 7"/>
          <p:cNvCxnSpPr>
            <a:stCxn id="6" idx="1"/>
          </p:cNvCxnSpPr>
          <p:nvPr/>
        </p:nvCxnSpPr>
        <p:spPr>
          <a:xfrm rot="10800000" flipV="1">
            <a:off x="3714744" y="3435635"/>
            <a:ext cx="600514" cy="27911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643306" y="4000504"/>
            <a:ext cx="370524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i="1" u="sng" dirty="0" smtClean="0"/>
              <a:t>1</a:t>
            </a:r>
            <a:r>
              <a:rPr lang="en-US" altLang="zh-TW" dirty="0" smtClean="0"/>
              <a:t>: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-dimensional vector, &lt;1, 1, …, 1&gt;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9" idx="1"/>
          </p:cNvCxnSpPr>
          <p:nvPr/>
        </p:nvCxnSpPr>
        <p:spPr>
          <a:xfrm rot="10800000">
            <a:off x="3286116" y="4000504"/>
            <a:ext cx="357190" cy="1846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803232" y="4643446"/>
          <a:ext cx="476232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623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446174" y="5129862"/>
          <a:ext cx="221457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2207"/>
                <a:gridCol w="482207"/>
                <a:gridCol w="750098"/>
                <a:gridCol w="5000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sz="1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142976" y="4618342"/>
          <a:ext cx="221457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2207"/>
                <a:gridCol w="482207"/>
                <a:gridCol w="750098"/>
                <a:gridCol w="500066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446042" y="515826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15014" y="428625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err="1" smtClean="0"/>
              <a:t>P</a:t>
            </a:r>
            <a:r>
              <a:rPr lang="en-US" altLang="zh-TW" i="1" baseline="30000" dirty="0" err="1" smtClean="0"/>
              <a:t>n</a:t>
            </a:r>
            <a:endParaRPr lang="zh-TW" altLang="en-US" i="1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PageRank</a:t>
            </a:r>
            <a:r>
              <a:rPr lang="en-US" altLang="zh-TW" dirty="0" smtClean="0"/>
              <a:t> (11/21)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This means that after a long run </a:t>
            </a:r>
            <a:r>
              <a:rPr lang="en-US" altLang="zh-TW" sz="1400" dirty="0" smtClean="0"/>
              <a:t>(</a:t>
            </a:r>
            <a:r>
              <a:rPr lang="en-US" altLang="zh-TW" sz="1400" i="1" dirty="0" smtClean="0"/>
              <a:t>n</a:t>
            </a:r>
            <a:r>
              <a:rPr lang="en-US" altLang="zh-TW" sz="1400" dirty="0" smtClean="0">
                <a:sym typeface="Wingdings" pitchFamily="2" charset="2"/>
              </a:rPr>
              <a:t>∞</a:t>
            </a:r>
            <a:r>
              <a:rPr lang="en-US" altLang="zh-TW" sz="1400" dirty="0" smtClean="0">
                <a:solidFill>
                  <a:srgbClr val="FFC000"/>
                </a:solidFill>
              </a:rPr>
              <a:t>)</a:t>
            </a:r>
            <a:r>
              <a:rPr lang="en-US" altLang="zh-TW" dirty="0" smtClean="0">
                <a:solidFill>
                  <a:srgbClr val="FFC000"/>
                </a:solidFill>
              </a:rPr>
              <a:t> </a:t>
            </a:r>
            <a:r>
              <a:rPr lang="en-US" altLang="zh-TW" i="1" u="sng" dirty="0" err="1" smtClean="0">
                <a:solidFill>
                  <a:srgbClr val="FFC000"/>
                </a:solidFill>
              </a:rPr>
              <a:t>x</a:t>
            </a:r>
            <a:r>
              <a:rPr lang="en-US" altLang="zh-TW" i="1" baseline="-25000" dirty="0" err="1" smtClean="0">
                <a:solidFill>
                  <a:srgbClr val="FFC000"/>
                </a:solidFill>
              </a:rPr>
              <a:t>n</a:t>
            </a:r>
            <a:r>
              <a:rPr lang="en-US" altLang="zh-TW" dirty="0" smtClean="0">
                <a:solidFill>
                  <a:srgbClr val="FFC000"/>
                </a:solidFill>
              </a:rPr>
              <a:t> </a:t>
            </a:r>
            <a:r>
              <a:rPr lang="en-US" altLang="zh-TW" b="1" u="sng" dirty="0" smtClean="0">
                <a:solidFill>
                  <a:srgbClr val="FFC000"/>
                </a:solidFill>
              </a:rPr>
              <a:t>will converge to a steady-state probability</a:t>
            </a:r>
            <a:r>
              <a:rPr lang="en-US" altLang="zh-TW" dirty="0" smtClean="0">
                <a:solidFill>
                  <a:srgbClr val="FFC000"/>
                </a:solidFill>
              </a:rPr>
              <a:t> </a:t>
            </a:r>
            <a:r>
              <a:rPr lang="el-GR" altLang="zh-TW" i="1" u="sng" dirty="0" smtClean="0">
                <a:solidFill>
                  <a:srgbClr val="FFC000"/>
                </a:solidFill>
              </a:rPr>
              <a:t>π</a:t>
            </a:r>
            <a:r>
              <a:rPr lang="en-US" altLang="zh-TW" dirty="0" smtClean="0"/>
              <a:t> </a:t>
            </a:r>
            <a:r>
              <a:rPr lang="en-US" altLang="zh-TW" b="1" u="sng" dirty="0" smtClean="0">
                <a:solidFill>
                  <a:srgbClr val="92D050"/>
                </a:solidFill>
              </a:rPr>
              <a:t>regardless the choice of the starting state</a:t>
            </a:r>
            <a:r>
              <a:rPr lang="en-US" altLang="zh-TW" dirty="0" smtClean="0"/>
              <a:t>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17</a:t>
            </a:fld>
            <a:endParaRPr lang="en-US" altLang="zh-TW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723185" y="5113712"/>
          <a:ext cx="2348617" cy="104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Equation" r:id="rId3" imgW="1079280" imgH="482400" progId="Equation.3">
                  <p:embed/>
                </p:oleObj>
              </mc:Choice>
              <mc:Fallback>
                <p:oleObj name="Equation" r:id="rId3" imgW="10792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85" y="5113712"/>
                        <a:ext cx="2348617" cy="104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952853" y="4686076"/>
          <a:ext cx="1000132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013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4971870" y="518295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</a:t>
            </a:r>
            <a:endParaRPr lang="zh-TW" altLang="en-US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870872" y="3559576"/>
          <a:ext cx="221457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2207"/>
                <a:gridCol w="482207"/>
                <a:gridCol w="750098"/>
                <a:gridCol w="500066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TW" altLang="en-US" sz="1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TW" altLang="en-US" sz="1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327662" y="521495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 </a:t>
            </a:r>
            <a:endParaRPr lang="zh-TW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5357818" y="4655588"/>
          <a:ext cx="221457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0066"/>
                <a:gridCol w="500066"/>
                <a:gridCol w="714380"/>
                <a:gridCol w="500066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TW" sz="1400" b="0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TW" sz="1400" b="0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TW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TW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TW" sz="1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7786710" y="4669236"/>
          <a:ext cx="1000132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01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TW" sz="1400" b="0" i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TW" sz="1400" b="0" i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zh-TW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TW" sz="1400" b="0" i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400" b="0" i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4280413" y="3726894"/>
            <a:ext cx="33634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l-GR" altLang="zh-TW" i="1" dirty="0" smtClean="0"/>
              <a:t>π</a:t>
            </a:r>
            <a:r>
              <a:rPr lang="en-US" altLang="zh-TW" dirty="0" smtClean="0"/>
              <a:t>(2) * ( </a:t>
            </a:r>
            <a:r>
              <a:rPr lang="en-US" altLang="zh-TW" i="1" dirty="0" smtClean="0"/>
              <a:t>x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(1) + </a:t>
            </a:r>
            <a:r>
              <a:rPr lang="en-US" altLang="zh-TW" i="1" dirty="0" smtClean="0"/>
              <a:t>x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(2)+ … + </a:t>
            </a:r>
            <a:r>
              <a:rPr lang="en-US" altLang="zh-TW" i="1" dirty="0" smtClean="0"/>
              <a:t>x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)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143372" y="4214818"/>
            <a:ext cx="33634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l-GR" altLang="zh-TW" i="1" dirty="0" smtClean="0"/>
              <a:t>π</a:t>
            </a:r>
            <a:r>
              <a:rPr lang="en-US" altLang="zh-TW" dirty="0" smtClean="0"/>
              <a:t>(1) * ( </a:t>
            </a:r>
            <a:r>
              <a:rPr lang="en-US" altLang="zh-TW" i="1" dirty="0" smtClean="0"/>
              <a:t>x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(1) + </a:t>
            </a:r>
            <a:r>
              <a:rPr lang="en-US" altLang="zh-TW" i="1" dirty="0" smtClean="0"/>
              <a:t>x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(2)+ … + </a:t>
            </a:r>
            <a:r>
              <a:rPr lang="en-US" altLang="zh-TW" i="1" dirty="0" smtClean="0"/>
              <a:t>x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)</a:t>
            </a:r>
            <a:endParaRPr lang="zh-TW" altLang="en-US" dirty="0"/>
          </a:p>
        </p:txBody>
      </p:sp>
      <p:sp>
        <p:nvSpPr>
          <p:cNvPr id="27" name="手繪多邊形 26"/>
          <p:cNvSpPr/>
          <p:nvPr/>
        </p:nvSpPr>
        <p:spPr>
          <a:xfrm>
            <a:off x="3951101" y="4366629"/>
            <a:ext cx="227462" cy="518615"/>
          </a:xfrm>
          <a:custGeom>
            <a:avLst/>
            <a:gdLst>
              <a:gd name="connsiteX0" fmla="*/ 227462 w 227462"/>
              <a:gd name="connsiteY0" fmla="*/ 518615 h 518615"/>
              <a:gd name="connsiteX1" fmla="*/ 9098 w 227462"/>
              <a:gd name="connsiteY1" fmla="*/ 218364 h 518615"/>
              <a:gd name="connsiteX2" fmla="*/ 172871 w 227462"/>
              <a:gd name="connsiteY2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462" h="518615">
                <a:moveTo>
                  <a:pt x="227462" y="518615"/>
                </a:moveTo>
                <a:cubicBezTo>
                  <a:pt x="122829" y="411707"/>
                  <a:pt x="18196" y="304800"/>
                  <a:pt x="9098" y="218364"/>
                </a:cubicBezTo>
                <a:cubicBezTo>
                  <a:pt x="0" y="131928"/>
                  <a:pt x="86435" y="65964"/>
                  <a:pt x="172871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 27"/>
          <p:cNvSpPr/>
          <p:nvPr/>
        </p:nvSpPr>
        <p:spPr>
          <a:xfrm>
            <a:off x="3739561" y="3929900"/>
            <a:ext cx="520889" cy="1296538"/>
          </a:xfrm>
          <a:custGeom>
            <a:avLst/>
            <a:gdLst>
              <a:gd name="connsiteX0" fmla="*/ 425354 w 520889"/>
              <a:gd name="connsiteY0" fmla="*/ 1296538 h 1296538"/>
              <a:gd name="connsiteX1" fmla="*/ 15922 w 520889"/>
              <a:gd name="connsiteY1" fmla="*/ 573206 h 1296538"/>
              <a:gd name="connsiteX2" fmla="*/ 520889 w 520889"/>
              <a:gd name="connsiteY2" fmla="*/ 0 h 1296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889" h="1296538">
                <a:moveTo>
                  <a:pt x="425354" y="1296538"/>
                </a:moveTo>
                <a:cubicBezTo>
                  <a:pt x="212677" y="1042917"/>
                  <a:pt x="0" y="789296"/>
                  <a:pt x="15922" y="573206"/>
                </a:cubicBezTo>
                <a:cubicBezTo>
                  <a:pt x="31844" y="357116"/>
                  <a:pt x="276366" y="178558"/>
                  <a:pt x="520889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4500562" y="3214686"/>
            <a:ext cx="341471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l-GR" altLang="zh-TW" i="1" dirty="0" smtClean="0"/>
              <a:t>π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* ( </a:t>
            </a:r>
            <a:r>
              <a:rPr lang="en-US" altLang="zh-TW" i="1" dirty="0" smtClean="0"/>
              <a:t>x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(1) + </a:t>
            </a:r>
            <a:r>
              <a:rPr lang="en-US" altLang="zh-TW" i="1" dirty="0" smtClean="0"/>
              <a:t>x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(2)+ … + </a:t>
            </a:r>
            <a:r>
              <a:rPr lang="en-US" altLang="zh-TW" i="1" dirty="0" smtClean="0"/>
              <a:t>x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)</a:t>
            </a:r>
            <a:endParaRPr lang="zh-TW" altLang="en-US" dirty="0"/>
          </a:p>
        </p:txBody>
      </p:sp>
      <p:sp>
        <p:nvSpPr>
          <p:cNvPr id="30" name="手繪多邊形 29"/>
          <p:cNvSpPr/>
          <p:nvPr/>
        </p:nvSpPr>
        <p:spPr>
          <a:xfrm>
            <a:off x="3564414" y="3438581"/>
            <a:ext cx="928048" cy="2606722"/>
          </a:xfrm>
          <a:custGeom>
            <a:avLst/>
            <a:gdLst>
              <a:gd name="connsiteX0" fmla="*/ 518615 w 928048"/>
              <a:gd name="connsiteY0" fmla="*/ 2606722 h 2606722"/>
              <a:gd name="connsiteX1" fmla="*/ 68239 w 928048"/>
              <a:gd name="connsiteY1" fmla="*/ 1105469 h 2606722"/>
              <a:gd name="connsiteX2" fmla="*/ 928048 w 928048"/>
              <a:gd name="connsiteY2" fmla="*/ 0 h 2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048" h="2606722">
                <a:moveTo>
                  <a:pt x="518615" y="2606722"/>
                </a:moveTo>
                <a:cubicBezTo>
                  <a:pt x="259307" y="2073322"/>
                  <a:pt x="0" y="1539923"/>
                  <a:pt x="68239" y="1105469"/>
                </a:cubicBezTo>
                <a:cubicBezTo>
                  <a:pt x="136478" y="671015"/>
                  <a:pt x="532263" y="335507"/>
                  <a:pt x="928048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184316" y="54292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…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84316" y="464344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1" dirty="0" smtClean="0"/>
              <a:t>π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184316" y="507207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1" dirty="0" smtClean="0"/>
              <a:t>π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184316" y="578645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1" dirty="0" smtClean="0"/>
              <a:t>π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214282" y="3143248"/>
            <a:ext cx="30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 a large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,  </a:t>
            </a:r>
            <a:r>
              <a:rPr lang="en-US" altLang="zh-TW" i="1" dirty="0" err="1" smtClean="0"/>
              <a:t>P</a:t>
            </a:r>
            <a:r>
              <a:rPr lang="en-US" altLang="zh-TW" i="1" baseline="30000" dirty="0" err="1" smtClean="0"/>
              <a:t>n</a:t>
            </a:r>
            <a:r>
              <a:rPr lang="en-US" altLang="zh-TW" dirty="0" smtClean="0"/>
              <a:t> = </a:t>
            </a:r>
            <a:r>
              <a:rPr lang="en-US" altLang="zh-TW" i="1" dirty="0" smtClean="0"/>
              <a:t>P</a:t>
            </a:r>
            <a:r>
              <a:rPr lang="en-US" altLang="zh-TW" i="1" baseline="30000" dirty="0" smtClean="0"/>
              <a:t>n+1</a:t>
            </a:r>
            <a:r>
              <a:rPr lang="en-US" altLang="zh-TW" dirty="0" smtClean="0"/>
              <a:t> = … =</a:t>
            </a:r>
            <a:endParaRPr lang="zh-TW" altLang="en-US" i="1" dirty="0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017773" y="6175398"/>
          <a:ext cx="5810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Equation" r:id="rId5" imgW="266400" imgH="215640" progId="Equation.3">
                  <p:embed/>
                </p:oleObj>
              </mc:Choice>
              <mc:Fallback>
                <p:oleObj name="Equation" r:id="rId5" imgW="26640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773" y="6175398"/>
                        <a:ext cx="581025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PageRank</a:t>
            </a:r>
            <a:r>
              <a:rPr lang="en-US" altLang="zh-TW" dirty="0" smtClean="0"/>
              <a:t> (12/21)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 steady …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sz="1000" dirty="0" smtClean="0"/>
          </a:p>
          <a:p>
            <a:endParaRPr lang="en-US" altLang="zh-TW" sz="1000" dirty="0" smtClean="0"/>
          </a:p>
          <a:p>
            <a:pPr>
              <a:buNone/>
            </a:pPr>
            <a:r>
              <a:rPr lang="en-US" altLang="zh-TW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l-GR" altLang="zh-TW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TW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is the eigenvector of </a:t>
            </a:r>
            <a:r>
              <a:rPr lang="en-US" altLang="zh-TW" b="1" i="1" dirty="0" smtClean="0">
                <a:solidFill>
                  <a:srgbClr val="FF0000"/>
                </a:solidFill>
              </a:rPr>
              <a:t>P</a:t>
            </a:r>
            <a:r>
              <a:rPr lang="en-US" altLang="zh-TW" b="1" i="1" baseline="30000" dirty="0" smtClean="0">
                <a:solidFill>
                  <a:srgbClr val="FF0000"/>
                </a:solidFill>
              </a:rPr>
              <a:t>T</a:t>
            </a:r>
            <a:r>
              <a:rPr lang="en-US" altLang="zh-TW" b="1" dirty="0" smtClean="0">
                <a:solidFill>
                  <a:srgbClr val="FF0000"/>
                </a:solidFill>
              </a:rPr>
              <a:t> with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eigenvalue</a:t>
            </a:r>
            <a:r>
              <a:rPr lang="en-US" altLang="zh-TW" b="1" dirty="0" smtClean="0">
                <a:solidFill>
                  <a:srgbClr val="FF0000"/>
                </a:solidFill>
              </a:rPr>
              <a:t> of 1!!</a:t>
            </a:r>
          </a:p>
          <a:p>
            <a:endParaRPr lang="en-US" altLang="zh-TW" sz="1000" dirty="0" smtClean="0"/>
          </a:p>
          <a:p>
            <a:r>
              <a:rPr lang="en-US" altLang="zh-TW" dirty="0" smtClean="0"/>
              <a:t>In </a:t>
            </a:r>
            <a:r>
              <a:rPr lang="en-US" altLang="zh-TW" dirty="0" err="1" smtClean="0"/>
              <a:t>PageRank</a:t>
            </a:r>
            <a:r>
              <a:rPr lang="en-US" altLang="zh-TW" dirty="0" smtClean="0"/>
              <a:t>, </a:t>
            </a:r>
            <a:r>
              <a:rPr lang="el-GR" altLang="zh-TW" i="1" u="sng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TW" dirty="0" smtClean="0"/>
              <a:t> is used as the </a:t>
            </a:r>
            <a:r>
              <a:rPr lang="en-US" altLang="zh-TW" dirty="0" err="1" smtClean="0"/>
              <a:t>PageRank</a:t>
            </a:r>
            <a:r>
              <a:rPr lang="en-US" altLang="zh-TW" dirty="0" smtClean="0"/>
              <a:t> score vector.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18</a:t>
            </a:fld>
            <a:endParaRPr lang="en-US" altLang="zh-TW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1322388" y="2508550"/>
          <a:ext cx="2133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Equation" r:id="rId3" imgW="1002960" imgH="241200" progId="Equation.3">
                  <p:embed/>
                </p:oleObj>
              </mc:Choice>
              <mc:Fallback>
                <p:oleObj name="Equation" r:id="rId3" imgW="100296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2508550"/>
                        <a:ext cx="21336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901498" y="3181649"/>
          <a:ext cx="17827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Equation" r:id="rId5" imgW="838080" imgH="241200" progId="Equation.3">
                  <p:embed/>
                </p:oleObj>
              </mc:Choice>
              <mc:Fallback>
                <p:oleObj name="Equation" r:id="rId5" imgW="83808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498" y="3181649"/>
                        <a:ext cx="1782762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橢圓 6"/>
          <p:cNvSpPr/>
          <p:nvPr/>
        </p:nvSpPr>
        <p:spPr>
          <a:xfrm>
            <a:off x="1071538" y="2467269"/>
            <a:ext cx="928694" cy="642942"/>
          </a:xfrm>
          <a:prstGeom prst="ellipse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506356" y="379155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sz="2400" i="1" u="sng" dirty="0" smtClean="0"/>
              <a:t>π</a:t>
            </a:r>
            <a:endParaRPr lang="zh-TW" altLang="en-US" sz="2400" i="1" u="sng" dirty="0"/>
          </a:p>
        </p:txBody>
      </p:sp>
      <p:sp>
        <p:nvSpPr>
          <p:cNvPr id="9" name="橢圓 8"/>
          <p:cNvSpPr/>
          <p:nvPr/>
        </p:nvSpPr>
        <p:spPr>
          <a:xfrm>
            <a:off x="2500298" y="3110211"/>
            <a:ext cx="1285884" cy="642942"/>
          </a:xfrm>
          <a:prstGeom prst="ellipse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546128" y="379155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sz="2400" i="1" u="sng" dirty="0" smtClean="0"/>
              <a:t>π</a:t>
            </a:r>
            <a:endParaRPr lang="zh-TW" altLang="en-US" sz="2400" i="1" u="sng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886852" y="3824591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=  </a:t>
            </a:r>
            <a:r>
              <a:rPr lang="en-US" altLang="zh-TW" sz="2400" i="1" dirty="0" smtClean="0"/>
              <a:t>P</a:t>
            </a:r>
            <a:r>
              <a:rPr lang="en-US" altLang="zh-TW" sz="2400" i="1" baseline="30000" dirty="0" smtClean="0"/>
              <a:t>T</a:t>
            </a:r>
            <a:endParaRPr lang="zh-TW" altLang="en-US" sz="2400" i="1" baseline="30000" dirty="0"/>
          </a:p>
        </p:txBody>
      </p:sp>
      <p:cxnSp>
        <p:nvCxnSpPr>
          <p:cNvPr id="13" name="直線單箭頭接點 12"/>
          <p:cNvCxnSpPr>
            <a:stCxn id="7" idx="4"/>
            <a:endCxn id="8" idx="0"/>
          </p:cNvCxnSpPr>
          <p:nvPr/>
        </p:nvCxnSpPr>
        <p:spPr>
          <a:xfrm rot="16200000" flipH="1">
            <a:off x="1265088" y="3381008"/>
            <a:ext cx="681343" cy="1397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9" idx="4"/>
          </p:cNvCxnSpPr>
          <p:nvPr/>
        </p:nvCxnSpPr>
        <p:spPr>
          <a:xfrm rot="5400000">
            <a:off x="2857487" y="3610278"/>
            <a:ext cx="142878" cy="42862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PageRank</a:t>
            </a:r>
            <a:r>
              <a:rPr lang="en-US" altLang="zh-TW" dirty="0" smtClean="0"/>
              <a:t> (13/21)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 not forget that … to be steady … matrix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needs to be </a:t>
            </a:r>
            <a:r>
              <a:rPr lang="en-US" altLang="zh-TW" b="1" dirty="0" smtClean="0"/>
              <a:t>irreducible</a:t>
            </a:r>
            <a:r>
              <a:rPr lang="en-US" altLang="zh-TW" dirty="0" smtClean="0"/>
              <a:t> and </a:t>
            </a:r>
            <a:r>
              <a:rPr lang="en-US" altLang="zh-TW" b="1" dirty="0" err="1" smtClean="0"/>
              <a:t>aperiodic</a:t>
            </a:r>
            <a:r>
              <a:rPr lang="en-US" altLang="zh-TW" dirty="0" smtClean="0"/>
              <a:t>.  </a:t>
            </a:r>
          </a:p>
          <a:p>
            <a:endParaRPr lang="en-US" altLang="zh-TW" sz="1000" dirty="0" smtClean="0"/>
          </a:p>
          <a:p>
            <a:r>
              <a:rPr lang="en-US" altLang="zh-TW" b="1" i="1" dirty="0" smtClean="0">
                <a:solidFill>
                  <a:srgbClr val="C00000"/>
                </a:solidFill>
              </a:rPr>
              <a:t>Irreducible</a:t>
            </a:r>
            <a:r>
              <a:rPr lang="en-US" altLang="zh-TW" dirty="0" smtClean="0"/>
              <a:t>: a Markov chain is irreducible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if any state is reachable from any other state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For all </a:t>
            </a:r>
            <a:r>
              <a:rPr lang="en-US" altLang="zh-TW" i="1" dirty="0" err="1" smtClean="0"/>
              <a:t>i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j</a:t>
            </a:r>
            <a:r>
              <a:rPr lang="en-US" altLang="zh-TW" dirty="0" smtClean="0"/>
              <a:t> there exists an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such that </a:t>
            </a:r>
            <a:r>
              <a:rPr lang="en-US" altLang="zh-TW" i="1" dirty="0" err="1" smtClean="0"/>
              <a:t>P</a:t>
            </a:r>
            <a:r>
              <a:rPr lang="en-US" altLang="zh-TW" i="1" baseline="30000" dirty="0" err="1" smtClean="0"/>
              <a:t>n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i</a:t>
            </a:r>
            <a:r>
              <a:rPr lang="en-US" altLang="zh-TW" dirty="0" err="1" smtClean="0"/>
              <a:t>,</a:t>
            </a:r>
            <a:r>
              <a:rPr lang="en-US" altLang="zh-TW" i="1" dirty="0" err="1" smtClean="0"/>
              <a:t>j</a:t>
            </a:r>
            <a:r>
              <a:rPr lang="en-US" altLang="zh-TW" dirty="0" smtClean="0"/>
              <a:t>) ≠ 0.</a:t>
            </a:r>
          </a:p>
          <a:p>
            <a:pPr lvl="1"/>
            <a:r>
              <a:rPr lang="en-US" altLang="zh-TW" dirty="0" smtClean="0"/>
              <a:t>Or the states are strongly connected.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ADF0-668B-41A9-B66A-C881DD746370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Preface </a:t>
            </a:r>
            <a:r>
              <a:rPr lang="en-US" altLang="zh-TW" dirty="0"/>
              <a:t>(</a:t>
            </a:r>
            <a:r>
              <a:rPr lang="en-US" altLang="zh-TW" dirty="0" smtClean="0"/>
              <a:t>1/3)</a:t>
            </a:r>
            <a:endParaRPr lang="en-US" altLang="zh-TW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Here, we focus on </a:t>
            </a:r>
            <a:r>
              <a:rPr lang="en-US" altLang="zh-TW" u="sng" dirty="0" smtClean="0"/>
              <a:t>the use of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hyperlinks</a:t>
            </a:r>
            <a:r>
              <a:rPr lang="en-US" altLang="zh-TW" u="sng" dirty="0" smtClean="0"/>
              <a:t> for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ranking</a:t>
            </a:r>
            <a:r>
              <a:rPr lang="en-US" altLang="zh-TW" u="sng" dirty="0" smtClean="0"/>
              <a:t> web search results</a:t>
            </a:r>
            <a:r>
              <a:rPr lang="en-US" altLang="zh-TW" dirty="0" smtClean="0"/>
              <a:t>.</a:t>
            </a:r>
          </a:p>
          <a:p>
            <a:endParaRPr lang="en-US" altLang="zh-TW" sz="1000" dirty="0" smtClean="0"/>
          </a:p>
          <a:p>
            <a:r>
              <a:rPr lang="en-US" altLang="zh-TW" dirty="0" smtClean="0"/>
              <a:t>The graph structure of the Web has been instrumental in the development of web search.</a:t>
            </a:r>
          </a:p>
          <a:p>
            <a:pPr lvl="1"/>
            <a:r>
              <a:rPr lang="en-US" altLang="zh-TW" b="1" i="1" dirty="0" smtClean="0">
                <a:solidFill>
                  <a:srgbClr val="C00000"/>
                </a:solidFill>
              </a:rPr>
              <a:t>Link analysis</a:t>
            </a:r>
            <a:r>
              <a:rPr lang="en-US" altLang="zh-TW" dirty="0" smtClean="0"/>
              <a:t> is </a:t>
            </a:r>
            <a:r>
              <a:rPr lang="en-US" altLang="zh-TW" b="1" u="sng" dirty="0" smtClean="0"/>
              <a:t>one of many factors </a:t>
            </a:r>
            <a:r>
              <a:rPr lang="en-US" altLang="zh-TW" dirty="0" smtClean="0"/>
              <a:t>considered by web search engines in document ranking.</a:t>
            </a:r>
          </a:p>
          <a:p>
            <a:endParaRPr lang="en-US" altLang="zh-TW" sz="1000" dirty="0" smtClean="0"/>
          </a:p>
          <a:p>
            <a:r>
              <a:rPr lang="en-US" altLang="zh-TW" dirty="0" smtClean="0"/>
              <a:t>Link analysis has intellectual antecedents in the field of </a:t>
            </a:r>
            <a:r>
              <a:rPr lang="en-US" altLang="zh-TW" b="1" i="1" dirty="0" smtClean="0">
                <a:solidFill>
                  <a:srgbClr val="C00000"/>
                </a:solidFill>
              </a:rPr>
              <a:t>citation analysis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The discipline seeks </a:t>
            </a:r>
            <a:r>
              <a:rPr lang="en-US" altLang="zh-TW" u="sng" dirty="0" smtClean="0"/>
              <a:t>to quantify the influence of scholarly articles by analyzing the pattern of citations among them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PageRank</a:t>
            </a:r>
            <a:r>
              <a:rPr lang="en-US" altLang="zh-TW" dirty="0" smtClean="0"/>
              <a:t> (14/21)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b="1" i="1" dirty="0" smtClean="0">
                <a:solidFill>
                  <a:srgbClr val="C00000"/>
                </a:solidFill>
              </a:rPr>
              <a:t>period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d</a:t>
            </a:r>
            <a:r>
              <a:rPr lang="en-US" altLang="zh-TW" i="1" baseline="-25000" dirty="0" err="1" smtClean="0"/>
              <a:t>i</a:t>
            </a:r>
            <a:r>
              <a:rPr lang="en-US" altLang="zh-TW" dirty="0" smtClean="0"/>
              <a:t> of state </a:t>
            </a:r>
            <a:r>
              <a:rPr lang="en-US" altLang="zh-TW" i="1" dirty="0" err="1" smtClean="0"/>
              <a:t>i</a:t>
            </a:r>
            <a:r>
              <a:rPr lang="en-US" altLang="zh-TW" dirty="0" smtClean="0"/>
              <a:t> is given by </a:t>
            </a:r>
            <a:r>
              <a:rPr lang="en-US" altLang="zh-TW" i="1" dirty="0" err="1" smtClean="0"/>
              <a:t>d</a:t>
            </a:r>
            <a:r>
              <a:rPr lang="en-US" altLang="zh-TW" i="1" baseline="-25000" dirty="0" err="1" smtClean="0"/>
              <a:t>i</a:t>
            </a:r>
            <a:r>
              <a:rPr lang="en-US" altLang="zh-TW" dirty="0" smtClean="0"/>
              <a:t> = </a:t>
            </a:r>
            <a:r>
              <a:rPr lang="en-US" altLang="zh-TW" i="1" dirty="0" err="1" smtClean="0"/>
              <a:t>gcd</a:t>
            </a:r>
            <a:r>
              <a:rPr lang="en-US" altLang="zh-TW" dirty="0" smtClean="0"/>
              <a:t>{</a:t>
            </a:r>
            <a:r>
              <a:rPr lang="en-US" altLang="zh-TW" i="1" dirty="0" smtClean="0"/>
              <a:t>n≥</a:t>
            </a:r>
            <a:r>
              <a:rPr lang="en-US" altLang="zh-TW" dirty="0" smtClean="0"/>
              <a:t>1: </a:t>
            </a:r>
            <a:r>
              <a:rPr lang="en-US" altLang="zh-TW" i="1" dirty="0" err="1" smtClean="0"/>
              <a:t>P</a:t>
            </a:r>
            <a:r>
              <a:rPr lang="en-US" altLang="zh-TW" i="1" baseline="30000" dirty="0" err="1" smtClean="0"/>
              <a:t>n</a:t>
            </a:r>
            <a:r>
              <a:rPr lang="en-US" altLang="zh-TW" i="1" baseline="-25000" dirty="0" err="1" smtClean="0"/>
              <a:t>ii</a:t>
            </a:r>
            <a:r>
              <a:rPr lang="en-US" altLang="zh-TW" dirty="0" smtClean="0"/>
              <a:t> &gt; 0).</a:t>
            </a:r>
          </a:p>
          <a:p>
            <a:pPr lvl="1"/>
            <a:r>
              <a:rPr lang="en-US" altLang="zh-TW" i="1" dirty="0" err="1" smtClean="0"/>
              <a:t>gcd</a:t>
            </a:r>
            <a:r>
              <a:rPr lang="en-US" altLang="zh-TW" dirty="0" smtClean="0"/>
              <a:t> denotes the greatest common divisor.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20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500430" y="2928934"/>
          <a:ext cx="1262049" cy="9604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0683"/>
                <a:gridCol w="420683"/>
                <a:gridCol w="420683"/>
              </a:tblGrid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橢圓 5"/>
          <p:cNvSpPr/>
          <p:nvPr/>
        </p:nvSpPr>
        <p:spPr>
          <a:xfrm>
            <a:off x="428596" y="3071810"/>
            <a:ext cx="642942" cy="6429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1357290" y="3071810"/>
            <a:ext cx="642942" cy="6429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285984" y="3071810"/>
            <a:ext cx="642942" cy="6429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弧形接點 10"/>
          <p:cNvCxnSpPr>
            <a:stCxn id="6" idx="7"/>
            <a:endCxn id="7" idx="1"/>
          </p:cNvCxnSpPr>
          <p:nvPr/>
        </p:nvCxnSpPr>
        <p:spPr>
          <a:xfrm rot="5400000" flipH="1" flipV="1">
            <a:off x="1214414" y="2928934"/>
            <a:ext cx="1588" cy="474066"/>
          </a:xfrm>
          <a:prstGeom prst="curvedConnector3">
            <a:avLst>
              <a:gd name="adj1" fmla="val 1001159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弧形接點 13"/>
          <p:cNvCxnSpPr>
            <a:stCxn id="7" idx="7"/>
            <a:endCxn id="8" idx="1"/>
          </p:cNvCxnSpPr>
          <p:nvPr/>
        </p:nvCxnSpPr>
        <p:spPr>
          <a:xfrm rot="5400000" flipH="1" flipV="1">
            <a:off x="2143108" y="2928934"/>
            <a:ext cx="1588" cy="474066"/>
          </a:xfrm>
          <a:prstGeom prst="curvedConnector3">
            <a:avLst>
              <a:gd name="adj1" fmla="val 8292698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弧形接點 18"/>
          <p:cNvCxnSpPr>
            <a:stCxn id="8" idx="4"/>
            <a:endCxn id="6" idx="4"/>
          </p:cNvCxnSpPr>
          <p:nvPr/>
        </p:nvCxnSpPr>
        <p:spPr>
          <a:xfrm rot="5400000">
            <a:off x="1678761" y="2786058"/>
            <a:ext cx="1588" cy="1857388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983650" y="391541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P</a:t>
            </a:r>
            <a:endParaRPr lang="zh-TW" altLang="en-US" baseline="30000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4953025" y="2928934"/>
          <a:ext cx="1262049" cy="9604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0683"/>
                <a:gridCol w="420683"/>
                <a:gridCol w="420683"/>
              </a:tblGrid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6596099" y="2928934"/>
          <a:ext cx="1262049" cy="9604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0683"/>
                <a:gridCol w="420683"/>
                <a:gridCol w="420683"/>
              </a:tblGrid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6257754" y="321468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102824" y="39169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P</a:t>
            </a:r>
            <a:r>
              <a:rPr lang="en-US" altLang="zh-TW" baseline="30000" dirty="0" smtClean="0"/>
              <a:t>2</a:t>
            </a:r>
            <a:endParaRPr lang="zh-TW" altLang="en-US" baseline="300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447068" y="391692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P</a:t>
            </a:r>
            <a:endParaRPr lang="zh-TW" altLang="en-US" i="1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3500430" y="4357694"/>
          <a:ext cx="1262049" cy="9604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0683"/>
                <a:gridCol w="420683"/>
                <a:gridCol w="420683"/>
              </a:tblGrid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3983650" y="534417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P</a:t>
            </a:r>
            <a:r>
              <a:rPr lang="en-US" altLang="zh-TW" baseline="30000" dirty="0" smtClean="0"/>
              <a:t>2</a:t>
            </a:r>
            <a:endParaRPr lang="zh-TW" altLang="en-US" baseline="300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4953025" y="4357694"/>
          <a:ext cx="1262049" cy="9604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0683"/>
                <a:gridCol w="420683"/>
                <a:gridCol w="420683"/>
              </a:tblGrid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6596099" y="4357694"/>
          <a:ext cx="1262049" cy="9755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0683"/>
                <a:gridCol w="420683"/>
                <a:gridCol w="420683"/>
              </a:tblGrid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6257754" y="464344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102824" y="534568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P</a:t>
            </a:r>
            <a:r>
              <a:rPr lang="en-US" altLang="zh-TW" baseline="30000" dirty="0" smtClean="0"/>
              <a:t>3</a:t>
            </a:r>
            <a:endParaRPr lang="zh-TW" altLang="en-US" baseline="30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447068" y="53456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P</a:t>
            </a:r>
            <a:endParaRPr lang="zh-TW" altLang="en-US" i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500430" y="574145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…</a:t>
            </a:r>
            <a:endParaRPr lang="zh-TW" altLang="en-US" sz="2800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86342" y="492919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 </a:t>
            </a:r>
            <a:r>
              <a:rPr lang="en-US" altLang="zh-TW" i="1" dirty="0" smtClean="0"/>
              <a:t>d</a:t>
            </a:r>
            <a:r>
              <a:rPr lang="en-US" altLang="zh-TW" i="1" baseline="-25000" dirty="0" smtClean="0"/>
              <a:t>1</a:t>
            </a:r>
            <a:r>
              <a:rPr lang="en-US" altLang="zh-TW" dirty="0" smtClean="0"/>
              <a:t> = 3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71472" y="4214818"/>
            <a:ext cx="2595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lengths of return to 1 </a:t>
            </a:r>
          </a:p>
          <a:p>
            <a:r>
              <a:rPr lang="en-US" altLang="zh-TW" dirty="0" smtClean="0"/>
              <a:t>: 3, 6, 9, 12, …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/>
      <p:bldP spid="24" grpId="0"/>
      <p:bldP spid="25" grpId="0"/>
      <p:bldP spid="26" grpId="0"/>
      <p:bldP spid="28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PageRank</a:t>
            </a:r>
            <a:r>
              <a:rPr lang="en-US" altLang="zh-TW" dirty="0" smtClean="0"/>
              <a:t> (15/21)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 smtClean="0"/>
              <a:t>State </a:t>
            </a:r>
            <a:r>
              <a:rPr lang="en-US" altLang="zh-TW" i="1" u="sng" dirty="0" err="1" smtClean="0"/>
              <a:t>i</a:t>
            </a:r>
            <a:r>
              <a:rPr lang="en-US" altLang="zh-TW" u="sng" dirty="0" smtClean="0"/>
              <a:t> being periodic </a:t>
            </a:r>
            <a:r>
              <a:rPr lang="en-US" altLang="zh-TW" dirty="0" smtClean="0"/>
              <a:t>means that there exists a directed cycle that the chain has to traverse.</a:t>
            </a:r>
          </a:p>
          <a:p>
            <a:pPr lvl="1"/>
            <a:r>
              <a:rPr lang="en-US" altLang="zh-TW" dirty="0" smtClean="0"/>
              <a:t>E.g., A </a:t>
            </a:r>
            <a:r>
              <a:rPr lang="en-US" altLang="zh-TW" dirty="0" smtClean="0">
                <a:sym typeface="Wingdings" pitchFamily="2" charset="2"/>
              </a:rPr>
              <a:t> B  C  A  B  C  … in the last example.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State </a:t>
            </a:r>
            <a:r>
              <a:rPr lang="en-US" altLang="zh-TW" i="1" dirty="0" err="1" smtClean="0"/>
              <a:t>i</a:t>
            </a:r>
            <a:r>
              <a:rPr lang="en-US" altLang="zh-TW" dirty="0" smtClean="0"/>
              <a:t> is said to be </a:t>
            </a:r>
            <a:r>
              <a:rPr lang="en-US" altLang="zh-TW" b="1" i="1" dirty="0" err="1" smtClean="0">
                <a:solidFill>
                  <a:srgbClr val="C00000"/>
                </a:solidFill>
              </a:rPr>
              <a:t>aperiodic</a:t>
            </a:r>
            <a:r>
              <a:rPr lang="en-US" altLang="zh-TW" dirty="0" smtClean="0"/>
              <a:t> if </a:t>
            </a:r>
            <a:r>
              <a:rPr lang="en-US" altLang="zh-TW" i="1" dirty="0" err="1" smtClean="0"/>
              <a:t>d</a:t>
            </a:r>
            <a:r>
              <a:rPr lang="en-US" altLang="zh-TW" i="1" baseline="-25000" dirty="0" err="1" smtClean="0"/>
              <a:t>i</a:t>
            </a:r>
            <a:r>
              <a:rPr lang="en-US" altLang="zh-TW" dirty="0" smtClean="0"/>
              <a:t> = 1. </a:t>
            </a:r>
          </a:p>
          <a:p>
            <a:endParaRPr lang="en-US" altLang="zh-TW" sz="1000" dirty="0" smtClean="0"/>
          </a:p>
          <a:p>
            <a:r>
              <a:rPr lang="en-US" altLang="zh-TW" dirty="0" smtClean="0"/>
              <a:t>A Markov chain is </a:t>
            </a:r>
            <a:r>
              <a:rPr lang="en-US" altLang="zh-TW" dirty="0" err="1" smtClean="0"/>
              <a:t>aperiodic</a:t>
            </a:r>
            <a:r>
              <a:rPr lang="en-US" altLang="zh-TW" dirty="0" smtClean="0"/>
              <a:t>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if all states are </a:t>
            </a:r>
            <a:r>
              <a:rPr lang="en-US" altLang="zh-TW" b="1" u="sng" dirty="0" err="1" smtClean="0">
                <a:solidFill>
                  <a:srgbClr val="FF0000"/>
                </a:solidFill>
              </a:rPr>
              <a:t>aperiodic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PageRank</a:t>
            </a:r>
            <a:r>
              <a:rPr lang="en-US" altLang="zh-TW" dirty="0" smtClean="0"/>
              <a:t> (16/21)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acquire </a:t>
            </a:r>
            <a:r>
              <a:rPr lang="el-GR" altLang="zh-TW" i="1" u="sng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TW" dirty="0" smtClean="0"/>
              <a:t> of the web surfing, we need to consider …</a:t>
            </a:r>
          </a:p>
          <a:p>
            <a:endParaRPr lang="en-US" altLang="zh-TW" sz="1000" dirty="0" smtClean="0"/>
          </a:p>
          <a:p>
            <a:r>
              <a:rPr lang="en-US" altLang="zh-TW" dirty="0" smtClean="0"/>
              <a:t>Is the Markov chain of the web surfing irreducible?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Not really.</a:t>
            </a:r>
          </a:p>
          <a:p>
            <a:pPr lvl="1"/>
            <a:r>
              <a:rPr lang="en-US" altLang="zh-TW" dirty="0" smtClean="0"/>
              <a:t>For some pair of pages, there is no path between them.</a:t>
            </a:r>
          </a:p>
          <a:p>
            <a:pPr lvl="1"/>
            <a:endParaRPr lang="en-US" altLang="zh-TW" sz="1000" dirty="0" smtClean="0"/>
          </a:p>
          <a:p>
            <a:r>
              <a:rPr lang="en-US" altLang="zh-TW" dirty="0" smtClean="0"/>
              <a:t>Is the Markov chain of the web surfing </a:t>
            </a:r>
            <a:r>
              <a:rPr lang="en-US" altLang="zh-TW" dirty="0" err="1" smtClean="0"/>
              <a:t>aperiodic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Maybe not.</a:t>
            </a:r>
          </a:p>
          <a:p>
            <a:pPr lvl="1"/>
            <a:r>
              <a:rPr lang="en-US" altLang="zh-TW" dirty="0" smtClean="0"/>
              <a:t>A high secure action involving step-by-step, no-rollback process.</a:t>
            </a:r>
            <a:endParaRPr lang="en-US" altLang="zh-TW" sz="1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PageRank</a:t>
            </a:r>
            <a:r>
              <a:rPr lang="en-US" altLang="zh-TW" dirty="0" smtClean="0"/>
              <a:t> (17/21)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reach </a:t>
            </a:r>
            <a:r>
              <a:rPr lang="el-GR" altLang="zh-TW" i="1" u="sng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/>
              <a:t>of the web surfing, Page et al. </a:t>
            </a:r>
            <a:r>
              <a:rPr lang="en-US" altLang="zh-TW" sz="1800" dirty="0" smtClean="0"/>
              <a:t>(1998)</a:t>
            </a:r>
            <a:r>
              <a:rPr lang="en-US" altLang="zh-TW" dirty="0" smtClean="0"/>
              <a:t> suggest </a:t>
            </a:r>
            <a:r>
              <a:rPr lang="en-US" altLang="zh-TW" u="sng" dirty="0" smtClean="0"/>
              <a:t>reserving some low probability for jumping to any node in the graph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b="1" i="1" dirty="0" smtClean="0">
                <a:solidFill>
                  <a:srgbClr val="C00000"/>
                </a:solidFill>
              </a:rPr>
              <a:t>Teleport </a:t>
            </a:r>
            <a:r>
              <a:rPr lang="en-US" altLang="zh-TW" dirty="0" smtClean="0"/>
              <a:t>– a surfer might jump to any node in the web graph by typing an address into the URL bar of his/her browser.</a:t>
            </a:r>
            <a:endParaRPr lang="en-US" altLang="zh-TW" sz="1000" dirty="0" smtClean="0"/>
          </a:p>
          <a:p>
            <a:endParaRPr lang="en-US" altLang="zh-TW" sz="1000" dirty="0" smtClean="0"/>
          </a:p>
          <a:p>
            <a:r>
              <a:rPr lang="en-US" altLang="zh-TW" dirty="0" smtClean="0"/>
              <a:t>The new transition probability matrix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then can be defined as follows:</a:t>
            </a:r>
          </a:p>
          <a:p>
            <a:pPr lvl="1"/>
            <a:r>
              <a:rPr lang="en-US" altLang="zh-TW" dirty="0" smtClean="0"/>
              <a:t>Let matrix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be an </a:t>
            </a:r>
            <a:r>
              <a:rPr lang="en-US" altLang="zh-TW" i="1" dirty="0" err="1" smtClean="0"/>
              <a:t>N</a:t>
            </a:r>
            <a:r>
              <a:rPr lang="en-US" altLang="zh-TW" dirty="0" err="1" smtClean="0"/>
              <a:t>x</a:t>
            </a:r>
            <a:r>
              <a:rPr lang="en-US" altLang="zh-TW" i="1" dirty="0" err="1" smtClean="0"/>
              <a:t>N</a:t>
            </a:r>
            <a:r>
              <a:rPr lang="en-US" altLang="zh-TW" dirty="0" smtClean="0"/>
              <a:t> adjacency matrix of the web graph.</a:t>
            </a:r>
          </a:p>
          <a:p>
            <a:pPr lvl="2"/>
            <a:r>
              <a:rPr lang="en-US" altLang="zh-TW" i="1" dirty="0" err="1" smtClean="0"/>
              <a:t>A</a:t>
            </a:r>
            <a:r>
              <a:rPr lang="en-US" altLang="zh-TW" i="1" baseline="-25000" dirty="0" err="1" smtClean="0"/>
              <a:t>ij</a:t>
            </a:r>
            <a:r>
              <a:rPr lang="en-US" altLang="zh-TW" dirty="0" smtClean="0"/>
              <a:t>=1 if there is a hyperlink from page </a:t>
            </a:r>
            <a:r>
              <a:rPr lang="en-US" altLang="zh-TW" i="1" dirty="0" err="1" smtClean="0"/>
              <a:t>i</a:t>
            </a:r>
            <a:r>
              <a:rPr lang="en-US" altLang="zh-TW" dirty="0" smtClean="0"/>
              <a:t> to page </a:t>
            </a:r>
            <a:r>
              <a:rPr lang="en-US" altLang="zh-TW" i="1" dirty="0" smtClean="0"/>
              <a:t>j</a:t>
            </a:r>
            <a:r>
              <a:rPr lang="en-US" altLang="zh-TW" dirty="0" smtClean="0"/>
              <a:t>.</a:t>
            </a:r>
            <a:endParaRPr lang="en-US" altLang="zh-TW" sz="800" dirty="0" smtClean="0"/>
          </a:p>
          <a:p>
            <a:pPr lvl="1"/>
            <a:r>
              <a:rPr lang="en-US" altLang="zh-TW" dirty="0" smtClean="0"/>
              <a:t>Divide each 1 in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by the number of 1’s in its row.</a:t>
            </a:r>
            <a:endParaRPr lang="en-US" altLang="zh-TW" sz="800" dirty="0" smtClean="0"/>
          </a:p>
          <a:p>
            <a:pPr lvl="1"/>
            <a:r>
              <a:rPr lang="en-US" altLang="zh-TW" dirty="0" smtClean="0"/>
              <a:t>Multiply the resulting matrix by 1 – </a:t>
            </a:r>
            <a:r>
              <a:rPr lang="el-GR" altLang="zh-TW" i="1" dirty="0" smtClean="0"/>
              <a:t>α</a:t>
            </a:r>
            <a:r>
              <a:rPr lang="en-US" altLang="zh-TW" dirty="0" smtClean="0"/>
              <a:t>.</a:t>
            </a:r>
            <a:endParaRPr lang="en-US" altLang="zh-TW" sz="800" dirty="0" smtClean="0"/>
          </a:p>
          <a:p>
            <a:pPr lvl="1"/>
            <a:r>
              <a:rPr lang="en-US" altLang="zh-TW" dirty="0" smtClean="0"/>
              <a:t>Add </a:t>
            </a:r>
            <a:r>
              <a:rPr lang="el-GR" altLang="zh-TW" dirty="0" smtClean="0"/>
              <a:t>α</a:t>
            </a:r>
            <a:r>
              <a:rPr lang="en-US" altLang="zh-TW" dirty="0" smtClean="0"/>
              <a:t>/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to every entry of the resulting matrix to obtain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23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PageRank</a:t>
            </a:r>
            <a:r>
              <a:rPr lang="en-US" altLang="zh-TW" dirty="0" smtClean="0"/>
              <a:t> (18/21)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302125"/>
          </a:xfrm>
        </p:spPr>
        <p:txBody>
          <a:bodyPr/>
          <a:lstStyle/>
          <a:p>
            <a:r>
              <a:rPr lang="en-US" altLang="zh-TW" dirty="0" smtClean="0"/>
              <a:t>Example: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24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095769" y="2196852"/>
          <a:ext cx="1262049" cy="9604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0683"/>
                <a:gridCol w="420683"/>
                <a:gridCol w="420683"/>
              </a:tblGrid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橢圓 5"/>
          <p:cNvSpPr/>
          <p:nvPr/>
        </p:nvSpPr>
        <p:spPr>
          <a:xfrm>
            <a:off x="809621" y="2339728"/>
            <a:ext cx="642942" cy="6429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1738315" y="2339728"/>
            <a:ext cx="642942" cy="6429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667009" y="2339728"/>
            <a:ext cx="642942" cy="6429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弧形接點 8"/>
          <p:cNvCxnSpPr>
            <a:stCxn id="6" idx="7"/>
            <a:endCxn id="7" idx="1"/>
          </p:cNvCxnSpPr>
          <p:nvPr/>
        </p:nvCxnSpPr>
        <p:spPr>
          <a:xfrm rot="5400000" flipH="1" flipV="1">
            <a:off x="1595439" y="2196852"/>
            <a:ext cx="1588" cy="474066"/>
          </a:xfrm>
          <a:prstGeom prst="curvedConnector3">
            <a:avLst>
              <a:gd name="adj1" fmla="val 1001159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弧形接點 9"/>
          <p:cNvCxnSpPr>
            <a:stCxn id="7" idx="7"/>
            <a:endCxn id="8" idx="1"/>
          </p:cNvCxnSpPr>
          <p:nvPr/>
        </p:nvCxnSpPr>
        <p:spPr>
          <a:xfrm rot="5400000" flipH="1" flipV="1">
            <a:off x="2524133" y="2196852"/>
            <a:ext cx="1588" cy="474066"/>
          </a:xfrm>
          <a:prstGeom prst="curvedConnector3">
            <a:avLst>
              <a:gd name="adj1" fmla="val 8292698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弧形接點 10"/>
          <p:cNvCxnSpPr>
            <a:stCxn id="7" idx="3"/>
            <a:endCxn id="6" idx="5"/>
          </p:cNvCxnSpPr>
          <p:nvPr/>
        </p:nvCxnSpPr>
        <p:spPr>
          <a:xfrm rot="5400000">
            <a:off x="1595439" y="2651480"/>
            <a:ext cx="1588" cy="474066"/>
          </a:xfrm>
          <a:prstGeom prst="curvedConnector3">
            <a:avLst>
              <a:gd name="adj1" fmla="val 15168141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572000" y="308545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A</a:t>
            </a:r>
            <a:endParaRPr lang="zh-TW" altLang="en-US" i="1" dirty="0"/>
          </a:p>
        </p:txBody>
      </p:sp>
      <p:cxnSp>
        <p:nvCxnSpPr>
          <p:cNvPr id="16" name="弧形接點 15"/>
          <p:cNvCxnSpPr>
            <a:stCxn id="7" idx="5"/>
            <a:endCxn id="8" idx="3"/>
          </p:cNvCxnSpPr>
          <p:nvPr/>
        </p:nvCxnSpPr>
        <p:spPr>
          <a:xfrm rot="16200000" flipH="1">
            <a:off x="2524133" y="2651480"/>
            <a:ext cx="1588" cy="474066"/>
          </a:xfrm>
          <a:prstGeom prst="curvedConnector3">
            <a:avLst>
              <a:gd name="adj1" fmla="val 14308758"/>
            </a:avLst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4071934" y="3754455"/>
          <a:ext cx="1262049" cy="9604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0683"/>
                <a:gridCol w="420683"/>
                <a:gridCol w="420683"/>
              </a:tblGrid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4" name="直線單箭頭接點 23"/>
          <p:cNvCxnSpPr/>
          <p:nvPr/>
        </p:nvCxnSpPr>
        <p:spPr>
          <a:xfrm rot="5400000">
            <a:off x="4536281" y="3536157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3286116" y="405829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(1-0.5)</a:t>
            </a:r>
            <a:endParaRPr lang="zh-TW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809753" y="3754455"/>
          <a:ext cx="1262049" cy="9604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0683"/>
                <a:gridCol w="420683"/>
                <a:gridCol w="420683"/>
              </a:tblGrid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1/3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1/3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1/3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1/3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1/3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1/3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1/3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1/3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1/3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357290" y="40598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0.5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114482" y="40582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346248" y="491874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P</a:t>
            </a:r>
            <a:endParaRPr lang="zh-TW" altLang="en-US" i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74006" y="322943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Let </a:t>
            </a:r>
            <a:r>
              <a:rPr lang="el-GR" altLang="zh-TW" dirty="0" smtClean="0"/>
              <a:t>α</a:t>
            </a:r>
            <a:r>
              <a:rPr lang="en-US" altLang="zh-TW" dirty="0" smtClean="0"/>
              <a:t>=0.5</a:t>
            </a:r>
            <a:endParaRPr lang="zh-TW" altLang="en-US" dirty="0"/>
          </a:p>
        </p:txBody>
      </p:sp>
      <p:sp>
        <p:nvSpPr>
          <p:cNvPr id="36" name="向下箭號 35"/>
          <p:cNvSpPr/>
          <p:nvPr/>
        </p:nvSpPr>
        <p:spPr>
          <a:xfrm>
            <a:off x="3374402" y="5255894"/>
            <a:ext cx="214314" cy="21431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2643174" y="5581349"/>
          <a:ext cx="1643076" cy="9604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7692"/>
                <a:gridCol w="547692"/>
                <a:gridCol w="547692"/>
              </a:tblGrid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1/6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2/3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1/6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5/12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1/6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5/12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1/6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2/3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1/6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物件 41"/>
          <p:cNvGraphicFramePr>
            <a:graphicFrameLocks noChangeAspect="1"/>
          </p:cNvGraphicFramePr>
          <p:nvPr/>
        </p:nvGraphicFramePr>
        <p:xfrm>
          <a:off x="6572264" y="2285992"/>
          <a:ext cx="1467652" cy="614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3" imgW="545760" imgH="228600" progId="Equation.3">
                  <p:embed/>
                </p:oleObj>
              </mc:Choice>
              <mc:Fallback>
                <p:oleObj name="Equation" r:id="rId3" imgW="545760" imgH="228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64" y="2285992"/>
                        <a:ext cx="1467652" cy="6143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5929322" y="3286124"/>
          <a:ext cx="2871806" cy="60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5" imgW="2044440" imgH="431640" progId="Equation.3">
                  <p:embed/>
                </p:oleObj>
              </mc:Choice>
              <mc:Fallback>
                <p:oleObj name="Equation" r:id="rId5" imgW="20444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22" y="3286124"/>
                        <a:ext cx="2871806" cy="6060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字方塊 42"/>
          <p:cNvSpPr txBox="1"/>
          <p:nvPr/>
        </p:nvSpPr>
        <p:spPr>
          <a:xfrm>
            <a:off x="6215074" y="4000504"/>
            <a:ext cx="106311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the prestige </a:t>
            </a:r>
          </a:p>
          <a:p>
            <a:r>
              <a:rPr lang="en-US" altLang="zh-TW" sz="1400" dirty="0" smtClean="0"/>
              <a:t>of page </a:t>
            </a:r>
            <a:r>
              <a:rPr lang="en-US" altLang="zh-TW" sz="1400" i="1" dirty="0" smtClean="0"/>
              <a:t>u</a:t>
            </a:r>
            <a:endParaRPr lang="zh-TW" altLang="en-US" sz="1400" i="1" dirty="0"/>
          </a:p>
        </p:txBody>
      </p:sp>
      <p:cxnSp>
        <p:nvCxnSpPr>
          <p:cNvPr id="44" name="直線單箭頭接點 43"/>
          <p:cNvCxnSpPr/>
          <p:nvPr/>
        </p:nvCxnSpPr>
        <p:spPr>
          <a:xfrm rot="16200000" flipV="1">
            <a:off x="6143636" y="3714752"/>
            <a:ext cx="285752" cy="2857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7072330" y="4643446"/>
            <a:ext cx="134363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the set of pages </a:t>
            </a:r>
          </a:p>
          <a:p>
            <a:r>
              <a:rPr lang="en-US" altLang="zh-TW" sz="1400" dirty="0" smtClean="0"/>
              <a:t>that point to </a:t>
            </a:r>
            <a:r>
              <a:rPr lang="en-US" altLang="zh-TW" sz="1400" i="1" dirty="0" smtClean="0"/>
              <a:t>u</a:t>
            </a:r>
            <a:endParaRPr lang="zh-TW" altLang="en-US" sz="1400" i="1" dirty="0"/>
          </a:p>
        </p:txBody>
      </p:sp>
      <p:cxnSp>
        <p:nvCxnSpPr>
          <p:cNvPr id="46" name="直線單箭頭接點 45"/>
          <p:cNvCxnSpPr/>
          <p:nvPr/>
        </p:nvCxnSpPr>
        <p:spPr>
          <a:xfrm rot="5400000" flipH="1" flipV="1">
            <a:off x="7250925" y="4036223"/>
            <a:ext cx="785818" cy="42862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7858148" y="4048788"/>
            <a:ext cx="12170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the out-degree</a:t>
            </a:r>
          </a:p>
          <a:p>
            <a:r>
              <a:rPr lang="en-US" altLang="zh-TW" sz="1400" dirty="0" smtClean="0"/>
              <a:t>of page </a:t>
            </a:r>
            <a:r>
              <a:rPr lang="en-US" altLang="zh-TW" sz="1400" i="1" dirty="0" smtClean="0"/>
              <a:t>v</a:t>
            </a:r>
            <a:endParaRPr lang="zh-TW" altLang="en-US" sz="1400" i="1" dirty="0"/>
          </a:p>
        </p:txBody>
      </p:sp>
      <p:cxnSp>
        <p:nvCxnSpPr>
          <p:cNvPr id="48" name="直線單箭頭接點 47"/>
          <p:cNvCxnSpPr/>
          <p:nvPr/>
        </p:nvCxnSpPr>
        <p:spPr>
          <a:xfrm rot="16200000" flipV="1">
            <a:off x="8393933" y="3876501"/>
            <a:ext cx="214314" cy="14287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rot="16200000" flipV="1">
            <a:off x="3188647" y="4282791"/>
            <a:ext cx="5072074" cy="193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857224" y="3571876"/>
            <a:ext cx="4643470" cy="135732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/>
      <p:bldP spid="28" grpId="0"/>
      <p:bldP spid="29" grpId="0"/>
      <p:bldP spid="33" grpId="0"/>
      <p:bldP spid="35" grpId="0"/>
      <p:bldP spid="36" grpId="0" animBg="1"/>
      <p:bldP spid="43" grpId="0" animBg="1"/>
      <p:bldP spid="45" grpId="0" animBg="1"/>
      <p:bldP spid="47" grpId="0" animBg="1"/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PageRank</a:t>
            </a:r>
            <a:r>
              <a:rPr lang="en-US" altLang="zh-TW" dirty="0" smtClean="0"/>
              <a:t> (19/21)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PageRank</a:t>
            </a:r>
            <a:r>
              <a:rPr lang="en-US" altLang="zh-TW" dirty="0" smtClean="0"/>
              <a:t> Computation:</a:t>
            </a:r>
          </a:p>
          <a:p>
            <a:pPr lvl="1"/>
            <a:r>
              <a:rPr lang="en-US" altLang="zh-TW" dirty="0" smtClean="0"/>
              <a:t>Given that </a:t>
            </a:r>
            <a:r>
              <a:rPr lang="el-GR" altLang="zh-TW" i="1" u="sng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l-GR" altLang="zh-TW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/>
              <a:t>is the steady-state distribution, we have that </a:t>
            </a:r>
            <a:r>
              <a:rPr lang="el-GR" altLang="zh-TW" i="1" u="sng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TW" dirty="0" smtClean="0"/>
              <a:t>=</a:t>
            </a:r>
            <a:r>
              <a:rPr lang="en-US" altLang="zh-TW" i="1" dirty="0" smtClean="0"/>
              <a:t>P</a:t>
            </a:r>
            <a:r>
              <a:rPr lang="en-US" altLang="zh-TW" i="1" baseline="30000" dirty="0" smtClean="0"/>
              <a:t>T</a:t>
            </a:r>
            <a:r>
              <a:rPr lang="el-GR" altLang="zh-TW" i="1" u="sng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TW" dirty="0" smtClean="0"/>
          </a:p>
          <a:p>
            <a:pPr lvl="2"/>
            <a:r>
              <a:rPr lang="el-GR" altLang="zh-TW" i="1" u="sng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dirty="0" smtClean="0"/>
              <a:t>is the eigenvector of </a:t>
            </a:r>
            <a:r>
              <a:rPr lang="en-US" altLang="zh-TW" i="1" dirty="0" smtClean="0"/>
              <a:t>P</a:t>
            </a:r>
            <a:r>
              <a:rPr lang="en-US" altLang="zh-TW" i="1" baseline="30000" dirty="0" smtClean="0"/>
              <a:t>T</a:t>
            </a:r>
            <a:r>
              <a:rPr lang="en-US" altLang="zh-TW" dirty="0" smtClean="0"/>
              <a:t> with </a:t>
            </a:r>
            <a:r>
              <a:rPr lang="en-US" altLang="zh-TW" dirty="0" err="1" smtClean="0"/>
              <a:t>eigenvalue</a:t>
            </a:r>
            <a:r>
              <a:rPr lang="en-US" altLang="zh-TW" dirty="0" smtClean="0"/>
              <a:t> of 1.</a:t>
            </a:r>
          </a:p>
          <a:p>
            <a:pPr lvl="2"/>
            <a:endParaRPr lang="en-US" altLang="zh-TW" sz="1200" dirty="0" smtClean="0"/>
          </a:p>
          <a:p>
            <a:pPr lvl="1"/>
            <a:r>
              <a:rPr lang="en-US" altLang="zh-TW" b="1" i="1" dirty="0" smtClean="0">
                <a:solidFill>
                  <a:srgbClr val="C00000"/>
                </a:solidFill>
              </a:rPr>
              <a:t>Power iteration</a:t>
            </a:r>
            <a:r>
              <a:rPr lang="en-US" altLang="zh-TW" dirty="0" smtClean="0"/>
              <a:t>:</a:t>
            </a:r>
          </a:p>
          <a:p>
            <a:pPr lvl="2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25</a:t>
            </a:fld>
            <a:endParaRPr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1418494" y="3541382"/>
            <a:ext cx="7077579" cy="29854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Input: an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irreducible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aperiodic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Markov chain 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P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Output: a steady-state distribution </a:t>
            </a:r>
            <a:r>
              <a:rPr lang="el-GR" altLang="zh-TW" i="1" dirty="0" smtClean="0">
                <a:cs typeface="Times New Roman" pitchFamily="18" charset="0"/>
              </a:rPr>
              <a:t>π</a:t>
            </a:r>
            <a:endParaRPr lang="en-US" altLang="zh-TW" i="1" dirty="0" smtClean="0">
              <a:cs typeface="Times New Roman" pitchFamily="18" charset="0"/>
            </a:endParaRPr>
          </a:p>
          <a:p>
            <a:endParaRPr lang="en-US" altLang="zh-TW" sz="800" i="1" dirty="0" smtClean="0">
              <a:cs typeface="Times New Roman" pitchFamily="18" charset="0"/>
            </a:endParaRPr>
          </a:p>
          <a:p>
            <a:r>
              <a:rPr lang="en-US" altLang="zh-TW" i="1" u="sng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TW" i="1" baseline="-250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= a random distribution over the states</a:t>
            </a:r>
          </a:p>
          <a:p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=0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repeat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i="1" u="sng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TW" i="1" baseline="-250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zh-TW" i="1" baseline="300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altLang="zh-TW" i="1" u="sng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TW" i="1" baseline="-250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altLang="zh-TW" baseline="-25000" dirty="0" smtClean="0">
                <a:latin typeface="Courier New" pitchFamily="49" charset="0"/>
                <a:cs typeface="Courier New" pitchFamily="49" charset="0"/>
              </a:rPr>
              <a:t>-1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l-GR" altLang="zh-TW" i="1" dirty="0" smtClean="0">
                <a:latin typeface="Courier New" pitchFamily="49" charset="0"/>
                <a:cs typeface="Courier New" pitchFamily="49" charset="0"/>
              </a:rPr>
              <a:t>δ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= ||</a:t>
            </a:r>
            <a:r>
              <a:rPr lang="en-US" altLang="zh-TW" i="1" u="sng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TW" i="1" baseline="-250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TW" i="1" u="sng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TW" i="1" baseline="-25000" dirty="0" smtClean="0">
                <a:latin typeface="Courier New" pitchFamily="49" charset="0"/>
                <a:cs typeface="Courier New" pitchFamily="49" charset="0"/>
              </a:rPr>
              <a:t>t-1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||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until </a:t>
            </a:r>
            <a:r>
              <a:rPr lang="el-GR" altLang="zh-TW" i="1" dirty="0" smtClean="0">
                <a:latin typeface="Courier New" pitchFamily="49" charset="0"/>
                <a:cs typeface="Courier New" pitchFamily="49" charset="0"/>
              </a:rPr>
              <a:t>δ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&lt; a predefined threshold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zh-TW" i="1" u="sng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TW" i="1" baseline="-25000" dirty="0" err="1" smtClean="0">
                <a:latin typeface="Courier New" pitchFamily="49" charset="0"/>
                <a:cs typeface="Courier New" pitchFamily="49" charset="0"/>
              </a:rPr>
              <a:t>t</a:t>
            </a:r>
            <a:endParaRPr lang="zh-TW" altLang="en-US" i="1" baseline="-25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PageRank</a:t>
            </a:r>
            <a:r>
              <a:rPr lang="en-US" altLang="zh-TW" dirty="0" smtClean="0"/>
              <a:t> (20/21)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Example: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Let </a:t>
            </a:r>
            <a:r>
              <a:rPr lang="en-US" altLang="zh-TW" i="1" u="sng" dirty="0" smtClean="0"/>
              <a:t>x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 = (1 0 0)</a:t>
            </a:r>
            <a:r>
              <a:rPr lang="en-US" altLang="zh-TW" i="1" baseline="30000" dirty="0" smtClean="0"/>
              <a:t>T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Image that the surfing starts in page 1.</a:t>
            </a:r>
          </a:p>
          <a:p>
            <a:pPr lvl="1"/>
            <a:r>
              <a:rPr lang="en-US" altLang="zh-TW" dirty="0" smtClean="0"/>
              <a:t>Note that </a:t>
            </a:r>
            <a:r>
              <a:rPr lang="el-GR" altLang="zh-TW" i="1" u="sng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l-GR" altLang="zh-TW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/>
              <a:t>will be independent of the initial distribution </a:t>
            </a:r>
            <a:r>
              <a:rPr lang="en-US" altLang="zh-TW" i="1" u="sng" dirty="0" smtClean="0"/>
              <a:t>x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26</a:t>
            </a:fld>
            <a:endParaRPr lang="en-US" altLang="zh-TW"/>
          </a:p>
        </p:txBody>
      </p:sp>
      <p:sp>
        <p:nvSpPr>
          <p:cNvPr id="5" name="橢圓 4"/>
          <p:cNvSpPr/>
          <p:nvPr/>
        </p:nvSpPr>
        <p:spPr>
          <a:xfrm>
            <a:off x="809621" y="2339728"/>
            <a:ext cx="642942" cy="6429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38315" y="2339728"/>
            <a:ext cx="642942" cy="6429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67009" y="2339728"/>
            <a:ext cx="642942" cy="6429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弧形接點 7"/>
          <p:cNvCxnSpPr>
            <a:stCxn id="5" idx="7"/>
            <a:endCxn id="6" idx="1"/>
          </p:cNvCxnSpPr>
          <p:nvPr/>
        </p:nvCxnSpPr>
        <p:spPr>
          <a:xfrm rot="5400000" flipH="1" flipV="1">
            <a:off x="1595439" y="2196852"/>
            <a:ext cx="1588" cy="474066"/>
          </a:xfrm>
          <a:prstGeom prst="curvedConnector3">
            <a:avLst>
              <a:gd name="adj1" fmla="val 1001159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弧形接點 8"/>
          <p:cNvCxnSpPr>
            <a:stCxn id="6" idx="7"/>
            <a:endCxn id="7" idx="1"/>
          </p:cNvCxnSpPr>
          <p:nvPr/>
        </p:nvCxnSpPr>
        <p:spPr>
          <a:xfrm rot="5400000" flipH="1" flipV="1">
            <a:off x="2524133" y="2196852"/>
            <a:ext cx="1588" cy="474066"/>
          </a:xfrm>
          <a:prstGeom prst="curvedConnector3">
            <a:avLst>
              <a:gd name="adj1" fmla="val 8292698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弧形接點 9"/>
          <p:cNvCxnSpPr>
            <a:stCxn id="6" idx="3"/>
            <a:endCxn id="5" idx="5"/>
          </p:cNvCxnSpPr>
          <p:nvPr/>
        </p:nvCxnSpPr>
        <p:spPr>
          <a:xfrm rot="5400000">
            <a:off x="1595439" y="2651480"/>
            <a:ext cx="1588" cy="474066"/>
          </a:xfrm>
          <a:prstGeom prst="curvedConnector3">
            <a:avLst>
              <a:gd name="adj1" fmla="val 15168141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弧形接點 10"/>
          <p:cNvCxnSpPr>
            <a:stCxn id="6" idx="5"/>
            <a:endCxn id="7" idx="3"/>
          </p:cNvCxnSpPr>
          <p:nvPr/>
        </p:nvCxnSpPr>
        <p:spPr>
          <a:xfrm rot="16200000" flipH="1">
            <a:off x="2524133" y="2651480"/>
            <a:ext cx="1588" cy="474066"/>
          </a:xfrm>
          <a:prstGeom prst="curvedConnector3">
            <a:avLst>
              <a:gd name="adj1" fmla="val 14308758"/>
            </a:avLst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071934" y="2214554"/>
          <a:ext cx="1643076" cy="9604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7692"/>
                <a:gridCol w="547692"/>
                <a:gridCol w="547692"/>
              </a:tblGrid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1/6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2/3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1/6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5/12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1/6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5/12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1/6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2/3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1/6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向右箭號 12"/>
          <p:cNvSpPr/>
          <p:nvPr/>
        </p:nvSpPr>
        <p:spPr>
          <a:xfrm>
            <a:off x="3500430" y="2500306"/>
            <a:ext cx="357190" cy="3571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719040" y="317374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P</a:t>
            </a:r>
            <a:endParaRPr lang="zh-TW" altLang="en-US" i="1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5" y="4756902"/>
            <a:ext cx="2714644" cy="1896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橢圓 15"/>
          <p:cNvSpPr/>
          <p:nvPr/>
        </p:nvSpPr>
        <p:spPr>
          <a:xfrm>
            <a:off x="2928926" y="6215082"/>
            <a:ext cx="2857520" cy="42862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PageRank</a:t>
            </a:r>
            <a:r>
              <a:rPr lang="en-US" altLang="zh-TW" dirty="0" smtClean="0"/>
              <a:t> (21/21)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zh-TW" i="1" dirty="0" smtClean="0"/>
              <a:t>α</a:t>
            </a:r>
            <a:r>
              <a:rPr lang="en-US" altLang="zh-TW" dirty="0" smtClean="0"/>
              <a:t> is a fixed parameter.</a:t>
            </a:r>
          </a:p>
          <a:p>
            <a:pPr lvl="1"/>
            <a:r>
              <a:rPr lang="en-US" altLang="zh-TW" dirty="0" smtClean="0"/>
              <a:t>Typically chosen in the interval [0.1, 0.2].</a:t>
            </a:r>
          </a:p>
          <a:p>
            <a:endParaRPr lang="en-US" altLang="zh-TW" sz="1000" dirty="0" smtClean="0"/>
          </a:p>
          <a:p>
            <a:pPr marL="469900" lvl="1" indent="-469900"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altLang="zh-TW" sz="2400" dirty="0" err="1" smtClean="0"/>
              <a:t>PageRank</a:t>
            </a:r>
            <a:r>
              <a:rPr lang="en-US" altLang="zh-TW" sz="2400" dirty="0" smtClean="0"/>
              <a:t> is a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query-independent</a:t>
            </a:r>
            <a:r>
              <a:rPr lang="en-US" altLang="zh-TW" sz="2400" dirty="0" smtClean="0"/>
              <a:t> measure.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 err="1" smtClean="0"/>
              <a:t>PageRank</a:t>
            </a:r>
            <a:r>
              <a:rPr lang="en-US" altLang="zh-TW" dirty="0" smtClean="0"/>
              <a:t> scores are independent of any query a user might pose.</a:t>
            </a:r>
          </a:p>
          <a:p>
            <a:pPr lvl="1"/>
            <a:r>
              <a:rPr lang="en-US" altLang="zh-TW" dirty="0" smtClean="0"/>
              <a:t>To take into consideration  the user queries … search engines use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PageRank</a:t>
            </a:r>
            <a:r>
              <a:rPr lang="en-US" altLang="zh-TW" b="1" dirty="0" smtClean="0">
                <a:solidFill>
                  <a:srgbClr val="FF0000"/>
                </a:solidFill>
              </a:rPr>
              <a:t> as just one of many factors in page scoring</a:t>
            </a:r>
            <a:r>
              <a:rPr lang="en-US" altLang="zh-TW" dirty="0" smtClean="0"/>
              <a:t>.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HITS (1/16)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 smtClean="0">
                <a:solidFill>
                  <a:srgbClr val="C00000"/>
                </a:solidFill>
              </a:rPr>
              <a:t>HITS</a:t>
            </a:r>
            <a:r>
              <a:rPr lang="en-US" altLang="zh-TW" dirty="0" smtClean="0"/>
              <a:t> </a:t>
            </a:r>
            <a:r>
              <a:rPr lang="en-US" altLang="zh-TW" sz="1800" dirty="0" smtClean="0"/>
              <a:t>(</a:t>
            </a:r>
            <a:r>
              <a:rPr lang="en-US" altLang="zh-TW" sz="1800" b="1" dirty="0" smtClean="0"/>
              <a:t>H</a:t>
            </a:r>
            <a:r>
              <a:rPr lang="en-US" altLang="zh-TW" sz="1800" dirty="0" smtClean="0"/>
              <a:t>yperlink-</a:t>
            </a:r>
            <a:r>
              <a:rPr lang="en-US" altLang="zh-TW" sz="1800" b="1" dirty="0" smtClean="0"/>
              <a:t>I</a:t>
            </a:r>
            <a:r>
              <a:rPr lang="en-US" altLang="zh-TW" sz="1800" dirty="0" smtClean="0"/>
              <a:t>nduced </a:t>
            </a:r>
            <a:r>
              <a:rPr lang="en-US" altLang="zh-TW" sz="1800" b="1" dirty="0" smtClean="0"/>
              <a:t>T</a:t>
            </a:r>
            <a:r>
              <a:rPr lang="en-US" altLang="zh-TW" sz="1800" dirty="0" smtClean="0"/>
              <a:t>opic </a:t>
            </a:r>
            <a:r>
              <a:rPr lang="en-US" altLang="zh-TW" sz="1800" b="1" dirty="0" smtClean="0"/>
              <a:t>S</a:t>
            </a:r>
            <a:r>
              <a:rPr lang="en-US" altLang="zh-TW" sz="1800" dirty="0" smtClean="0"/>
              <a:t>earch)</a:t>
            </a:r>
            <a:r>
              <a:rPr lang="en-US" altLang="zh-TW" dirty="0" smtClean="0"/>
              <a:t> is a </a:t>
            </a:r>
            <a:r>
              <a:rPr lang="en-US" altLang="zh-TW" b="1" dirty="0" smtClean="0">
                <a:solidFill>
                  <a:srgbClr val="FF0000"/>
                </a:solidFill>
              </a:rPr>
              <a:t>query-dependent</a:t>
            </a:r>
            <a:r>
              <a:rPr lang="en-US" altLang="zh-TW" dirty="0" smtClean="0"/>
              <a:t> approach to rank documents for </a:t>
            </a:r>
            <a:r>
              <a:rPr lang="en-US" altLang="zh-TW" u="sng" dirty="0" smtClean="0"/>
              <a:t>broad-topic searches</a:t>
            </a:r>
            <a:r>
              <a:rPr lang="en-US" altLang="zh-TW" dirty="0" smtClean="0"/>
              <a:t>. </a:t>
            </a:r>
          </a:p>
          <a:p>
            <a:pPr lvl="1"/>
            <a:r>
              <a:rPr lang="en-US" altLang="zh-TW" dirty="0" smtClean="0"/>
              <a:t>E.g., find information about the Java programming language.</a:t>
            </a:r>
          </a:p>
          <a:p>
            <a:pPr lvl="1"/>
            <a:r>
              <a:rPr lang="en-US" altLang="zh-TW" dirty="0" smtClean="0"/>
              <a:t>Compared to specific queries, such as ‘find the JDK API’.</a:t>
            </a:r>
          </a:p>
          <a:p>
            <a:pPr lvl="1"/>
            <a:endParaRPr lang="en-US" altLang="zh-TW" sz="1000" dirty="0" smtClean="0"/>
          </a:p>
          <a:p>
            <a:r>
              <a:rPr lang="en-US" altLang="zh-TW" dirty="0" smtClean="0"/>
              <a:t>The approach stems from an insight into the creation of web pages.</a:t>
            </a:r>
          </a:p>
          <a:p>
            <a:pPr lvl="1"/>
            <a:r>
              <a:rPr lang="en-US" altLang="zh-TW" sz="1950" dirty="0" smtClean="0"/>
              <a:t>There are </a:t>
            </a:r>
            <a:r>
              <a:rPr lang="en-US" altLang="zh-TW" sz="1950" u="sng" dirty="0" smtClean="0"/>
              <a:t>authoritative sources of information </a:t>
            </a:r>
            <a:r>
              <a:rPr lang="en-US" altLang="zh-TW" sz="1950" dirty="0" smtClean="0"/>
              <a:t>on a desired topic.</a:t>
            </a:r>
          </a:p>
          <a:p>
            <a:pPr lvl="2"/>
            <a:r>
              <a:rPr lang="en-US" altLang="zh-TW" dirty="0" smtClean="0"/>
              <a:t>We call such pages </a:t>
            </a:r>
            <a:r>
              <a:rPr lang="en-US" altLang="zh-TW" b="1" i="1" dirty="0" smtClean="0">
                <a:solidFill>
                  <a:srgbClr val="C00000"/>
                </a:solidFill>
              </a:rPr>
              <a:t>authorities</a:t>
            </a:r>
            <a:r>
              <a:rPr lang="en-US" altLang="zh-TW" dirty="0" smtClean="0"/>
              <a:t>.</a:t>
            </a:r>
          </a:p>
          <a:p>
            <a:pPr lvl="2"/>
            <a:endParaRPr lang="en-US" altLang="zh-TW" sz="400" dirty="0" smtClean="0"/>
          </a:p>
          <a:p>
            <a:pPr lvl="1"/>
            <a:r>
              <a:rPr lang="en-US" altLang="zh-TW" dirty="0" smtClean="0"/>
              <a:t>On the other hand, there are many page that are hand-compiled lists of links to authoritative web page on the topic.</a:t>
            </a:r>
          </a:p>
          <a:p>
            <a:pPr lvl="2"/>
            <a:r>
              <a:rPr lang="en-US" altLang="zh-TW" dirty="0" smtClean="0"/>
              <a:t>We call them </a:t>
            </a:r>
            <a:r>
              <a:rPr lang="en-US" altLang="zh-TW" b="1" i="1" dirty="0" smtClean="0">
                <a:solidFill>
                  <a:srgbClr val="C00000"/>
                </a:solidFill>
              </a:rPr>
              <a:t>hubs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28</a:t>
            </a:fld>
            <a:endParaRPr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5553966" y="4714884"/>
            <a:ext cx="15183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what we want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5" idx="1"/>
          </p:cNvCxnSpPr>
          <p:nvPr/>
        </p:nvCxnSpPr>
        <p:spPr>
          <a:xfrm rot="10800000">
            <a:off x="5214942" y="4857760"/>
            <a:ext cx="339024" cy="417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HITS (2/16)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Suppose that, for a query, we have </a:t>
            </a:r>
            <a:r>
              <a:rPr lang="en-US" altLang="zh-TW" sz="2000" b="1" u="sng" dirty="0" smtClean="0">
                <a:solidFill>
                  <a:srgbClr val="FF0000"/>
                </a:solidFill>
              </a:rPr>
              <a:t>a subset of the web </a:t>
            </a:r>
            <a:r>
              <a:rPr lang="en-US" altLang="zh-TW" sz="2000" u="sng" dirty="0" smtClean="0"/>
              <a:t>containing good hub and authority pages</a:t>
            </a:r>
            <a:r>
              <a:rPr lang="en-US" altLang="zh-TW" sz="2000" dirty="0" smtClean="0"/>
              <a:t>.</a:t>
            </a:r>
          </a:p>
          <a:p>
            <a:endParaRPr lang="en-US" altLang="zh-TW" sz="1000" dirty="0" smtClean="0"/>
          </a:p>
          <a:p>
            <a:r>
              <a:rPr lang="en-US" altLang="zh-TW" sz="2000" dirty="0" smtClean="0"/>
              <a:t>For any web page </a:t>
            </a:r>
            <a:r>
              <a:rPr lang="en-US" altLang="zh-TW" sz="2000" i="1" dirty="0" smtClean="0"/>
              <a:t>v</a:t>
            </a:r>
            <a:r>
              <a:rPr lang="en-US" altLang="zh-TW" sz="2000" dirty="0" smtClean="0"/>
              <a:t>, we use …</a:t>
            </a:r>
          </a:p>
          <a:p>
            <a:pPr lvl="1"/>
            <a:r>
              <a:rPr lang="en-US" altLang="zh-TW" sz="1800" i="1" dirty="0" smtClean="0"/>
              <a:t>h</a:t>
            </a:r>
            <a:r>
              <a:rPr lang="en-US" altLang="zh-TW" sz="1800" dirty="0" smtClean="0"/>
              <a:t>(</a:t>
            </a:r>
            <a:r>
              <a:rPr lang="en-US" altLang="zh-TW" sz="1800" i="1" dirty="0" smtClean="0"/>
              <a:t>v</a:t>
            </a:r>
            <a:r>
              <a:rPr lang="en-US" altLang="zh-TW" sz="1800" dirty="0" smtClean="0"/>
              <a:t>) to denote its </a:t>
            </a:r>
            <a:r>
              <a:rPr lang="en-US" altLang="zh-TW" sz="1800" u="sng" dirty="0" smtClean="0"/>
              <a:t>hub score</a:t>
            </a:r>
            <a:r>
              <a:rPr lang="en-US" altLang="zh-TW" sz="1800" dirty="0" smtClean="0"/>
              <a:t>.</a:t>
            </a:r>
          </a:p>
          <a:p>
            <a:pPr lvl="1"/>
            <a:r>
              <a:rPr lang="en-US" altLang="zh-TW" sz="1800" dirty="0" smtClean="0"/>
              <a:t>And </a:t>
            </a:r>
            <a:r>
              <a:rPr lang="en-US" altLang="zh-TW" sz="1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1800" dirty="0" smtClean="0"/>
              <a:t>(</a:t>
            </a:r>
            <a:r>
              <a:rPr lang="en-US" altLang="zh-TW" sz="1800" i="1" dirty="0" smtClean="0"/>
              <a:t>v</a:t>
            </a:r>
            <a:r>
              <a:rPr lang="en-US" altLang="zh-TW" sz="1800" dirty="0" smtClean="0"/>
              <a:t>) for </a:t>
            </a:r>
            <a:r>
              <a:rPr lang="en-US" altLang="zh-TW" sz="1800" u="sng" dirty="0" smtClean="0"/>
              <a:t>authority score</a:t>
            </a:r>
            <a:r>
              <a:rPr lang="en-US" altLang="zh-TW" sz="1800" dirty="0" smtClean="0"/>
              <a:t>.</a:t>
            </a:r>
          </a:p>
          <a:p>
            <a:endParaRPr lang="en-US" altLang="zh-TW" sz="900" dirty="0" smtClean="0"/>
          </a:p>
          <a:p>
            <a:r>
              <a:rPr lang="en-US" altLang="zh-TW" sz="2000" dirty="0" smtClean="0"/>
              <a:t>For any query, we compute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two ranked lists</a:t>
            </a:r>
            <a:r>
              <a:rPr lang="en-US" altLang="zh-TW" sz="2000" dirty="0" smtClean="0"/>
              <a:t> according to hub and authority scores, respectively.</a:t>
            </a:r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800" dirty="0" smtClean="0"/>
          </a:p>
          <a:p>
            <a:pPr lvl="1"/>
            <a:endParaRPr lang="en-US" altLang="zh-TW" sz="1000" dirty="0" smtClean="0"/>
          </a:p>
          <a:p>
            <a:pPr lvl="1"/>
            <a:r>
              <a:rPr lang="en-US" altLang="zh-TW" sz="1800" dirty="0" smtClean="0"/>
              <a:t>A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good hub </a:t>
            </a:r>
            <a:r>
              <a:rPr lang="en-US" altLang="zh-TW" sz="1800" dirty="0" smtClean="0"/>
              <a:t>page is one that </a:t>
            </a:r>
            <a:r>
              <a:rPr lang="en-US" altLang="zh-TW" sz="1800" u="sng" dirty="0" smtClean="0"/>
              <a:t>points to many good authorities</a:t>
            </a:r>
            <a:r>
              <a:rPr lang="en-US" altLang="zh-TW" sz="1800" dirty="0" smtClean="0"/>
              <a:t>.</a:t>
            </a:r>
          </a:p>
          <a:p>
            <a:pPr lvl="1"/>
            <a:r>
              <a:rPr lang="en-US" altLang="zh-TW" sz="1800" dirty="0" smtClean="0"/>
              <a:t>A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good authority </a:t>
            </a:r>
            <a:r>
              <a:rPr lang="en-US" altLang="zh-TW" sz="1800" dirty="0" smtClean="0"/>
              <a:t>page is one that is </a:t>
            </a:r>
            <a:r>
              <a:rPr lang="en-US" altLang="zh-TW" sz="1800" u="sng" dirty="0" smtClean="0"/>
              <a:t>pointed to by many good hub pages</a:t>
            </a:r>
            <a:r>
              <a:rPr lang="en-US" altLang="zh-TW" sz="1800" dirty="0" smtClean="0"/>
              <a:t>.</a:t>
            </a:r>
            <a:endParaRPr lang="en-US" altLang="zh-TW" sz="9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29</a:t>
            </a:fld>
            <a:endParaRPr lang="en-US" altLang="zh-TW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1060457" y="4687888"/>
          <a:ext cx="45116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Equation" r:id="rId3" imgW="2463480" imgH="355320" progId="Equation.3">
                  <p:embed/>
                </p:oleObj>
              </mc:Choice>
              <mc:Fallback>
                <p:oleObj name="Equation" r:id="rId3" imgW="2463480" imgH="355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7" y="4687888"/>
                        <a:ext cx="4511675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206740" y="5259092"/>
            <a:ext cx="229421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hyperlink from </a:t>
            </a:r>
            <a:r>
              <a:rPr lang="en-US" altLang="zh-TW" i="1" dirty="0" smtClean="0"/>
              <a:t>v</a:t>
            </a:r>
            <a:r>
              <a:rPr lang="en-US" altLang="zh-TW" dirty="0" smtClean="0"/>
              <a:t> to </a:t>
            </a:r>
            <a:r>
              <a:rPr lang="en-US" altLang="zh-TW" i="1" dirty="0" smtClean="0"/>
              <a:t>y</a:t>
            </a:r>
            <a:endParaRPr lang="zh-TW" altLang="en-US" i="1" dirty="0"/>
          </a:p>
        </p:txBody>
      </p:sp>
      <p:cxnSp>
        <p:nvCxnSpPr>
          <p:cNvPr id="7" name="直線單箭頭接點 6"/>
          <p:cNvCxnSpPr/>
          <p:nvPr/>
        </p:nvCxnSpPr>
        <p:spPr>
          <a:xfrm rot="10800000">
            <a:off x="4849550" y="5330530"/>
            <a:ext cx="357190" cy="714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57158" y="5340980"/>
            <a:ext cx="164660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the </a:t>
            </a:r>
            <a:r>
              <a:rPr lang="en-US" altLang="zh-TW" b="1" i="1" dirty="0" smtClean="0">
                <a:solidFill>
                  <a:srgbClr val="C00000"/>
                </a:solidFill>
              </a:rPr>
              <a:t>I</a:t>
            </a:r>
            <a:r>
              <a:rPr lang="en-US" altLang="zh-TW" b="1" dirty="0" smtClean="0">
                <a:solidFill>
                  <a:srgbClr val="C00000"/>
                </a:solidFill>
              </a:rPr>
              <a:t> operation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214414" y="5072074"/>
            <a:ext cx="357190" cy="2143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562699" y="5340980"/>
            <a:ext cx="172354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the </a:t>
            </a:r>
            <a:r>
              <a:rPr lang="en-US" altLang="zh-TW" b="1" i="1" dirty="0" smtClean="0">
                <a:solidFill>
                  <a:srgbClr val="C00000"/>
                </a:solidFill>
              </a:rPr>
              <a:t>O</a:t>
            </a:r>
            <a:r>
              <a:rPr lang="en-US" altLang="zh-TW" b="1" dirty="0" smtClean="0">
                <a:solidFill>
                  <a:srgbClr val="C00000"/>
                </a:solidFill>
              </a:rPr>
              <a:t> operation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3419955" y="5072074"/>
            <a:ext cx="357190" cy="2143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Preface 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Citations usually represent </a:t>
            </a:r>
            <a:r>
              <a:rPr lang="en-US" altLang="zh-TW" u="sng" dirty="0" smtClean="0"/>
              <a:t>the conferral of authority from a scholarly article to others</a:t>
            </a:r>
            <a:r>
              <a:rPr lang="en-US" altLang="zh-TW" dirty="0" smtClean="0"/>
              <a:t>.</a:t>
            </a:r>
          </a:p>
          <a:p>
            <a:endParaRPr lang="en-US" altLang="zh-TW" sz="1000" dirty="0" smtClean="0"/>
          </a:p>
          <a:p>
            <a:r>
              <a:rPr lang="en-US" altLang="zh-TW" dirty="0" smtClean="0"/>
              <a:t>Hyperlinks from a web page to another are treated as a conferral of authority.</a:t>
            </a:r>
          </a:p>
          <a:p>
            <a:endParaRPr lang="en-US" altLang="zh-TW" sz="1000" dirty="0" smtClean="0"/>
          </a:p>
          <a:p>
            <a:r>
              <a:rPr lang="en-US" altLang="zh-TW" dirty="0" smtClean="0"/>
              <a:t>But … not every citation or hyperlinks implies such authority conferral.</a:t>
            </a:r>
          </a:p>
          <a:p>
            <a:pPr lvl="1"/>
            <a:r>
              <a:rPr lang="en-US" altLang="zh-TW" dirty="0" smtClean="0"/>
              <a:t>Most corporate websites have a pointer from every page to a page containing a copyright notice.</a:t>
            </a:r>
          </a:p>
          <a:p>
            <a:pPr lvl="1"/>
            <a:r>
              <a:rPr lang="en-US" altLang="zh-TW" b="1" i="1" dirty="0" smtClean="0">
                <a:solidFill>
                  <a:srgbClr val="C00000"/>
                </a:solidFill>
              </a:rPr>
              <a:t>Link spam </a:t>
            </a:r>
            <a:r>
              <a:rPr lang="en-US" altLang="zh-TW" dirty="0" smtClean="0"/>
              <a:t>– setting up multiple pages pointing to a target web page to artificially boosting the latter’s authority.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HITS (3/16)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900" dirty="0" smtClean="0"/>
              <a:t>We represent …</a:t>
            </a:r>
          </a:p>
          <a:p>
            <a:pPr lvl="1"/>
            <a:r>
              <a:rPr lang="en-US" altLang="zh-TW" sz="1700" dirty="0" smtClean="0"/>
              <a:t>The set of weights </a:t>
            </a:r>
            <a:r>
              <a:rPr lang="en-US" altLang="zh-TW" sz="17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1700" dirty="0" smtClean="0"/>
              <a:t>(</a:t>
            </a:r>
            <a:r>
              <a:rPr lang="en-US" altLang="zh-TW" sz="1700" i="1" dirty="0" smtClean="0"/>
              <a:t>v</a:t>
            </a:r>
            <a:r>
              <a:rPr lang="en-US" altLang="zh-TW" sz="1700" dirty="0" smtClean="0"/>
              <a:t>) as a vector </a:t>
            </a:r>
            <a:r>
              <a:rPr lang="en-US" altLang="zh-TW" sz="1700" i="1" u="sng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1700" dirty="0" smtClean="0"/>
              <a:t> with a coordinate for each page.</a:t>
            </a:r>
          </a:p>
          <a:p>
            <a:pPr lvl="1"/>
            <a:r>
              <a:rPr lang="en-US" altLang="zh-TW" sz="1700" dirty="0" smtClean="0"/>
              <a:t>The set of </a:t>
            </a:r>
            <a:r>
              <a:rPr lang="en-US" altLang="zh-TW" sz="1700" i="1" dirty="0" smtClean="0"/>
              <a:t>h</a:t>
            </a:r>
            <a:r>
              <a:rPr lang="en-US" altLang="zh-TW" sz="1700" dirty="0" smtClean="0"/>
              <a:t>(</a:t>
            </a:r>
            <a:r>
              <a:rPr lang="en-US" altLang="zh-TW" sz="1700" i="1" dirty="0" smtClean="0"/>
              <a:t>v</a:t>
            </a:r>
            <a:r>
              <a:rPr lang="en-US" altLang="zh-TW" sz="1700" dirty="0" smtClean="0"/>
              <a:t>) as a vector </a:t>
            </a:r>
            <a:r>
              <a:rPr lang="en-US" altLang="zh-TW" sz="1700" i="1" u="sng" dirty="0" smtClean="0"/>
              <a:t>h</a:t>
            </a:r>
            <a:r>
              <a:rPr lang="en-US" altLang="zh-TW" sz="1700" dirty="0" smtClean="0"/>
              <a:t>.</a:t>
            </a:r>
          </a:p>
          <a:p>
            <a:pPr lvl="1"/>
            <a:endParaRPr lang="en-US" altLang="zh-TW" sz="1000" dirty="0" smtClean="0"/>
          </a:p>
          <a:p>
            <a:r>
              <a:rPr lang="en-US" altLang="zh-TW" sz="1900" dirty="0" smtClean="0"/>
              <a:t>The weights of each vector are normalized so their squares sum to 1:</a:t>
            </a:r>
          </a:p>
          <a:p>
            <a:pPr lvl="1"/>
            <a:endParaRPr lang="en-US" altLang="zh-TW" sz="1800" dirty="0" smtClean="0"/>
          </a:p>
          <a:p>
            <a:endParaRPr lang="en-US" altLang="zh-TW" sz="800" dirty="0" smtClean="0"/>
          </a:p>
          <a:p>
            <a:endParaRPr lang="en-US" altLang="zh-TW" sz="1000" dirty="0" smtClean="0"/>
          </a:p>
          <a:p>
            <a:r>
              <a:rPr lang="en-US" altLang="zh-TW" sz="1900" dirty="0" smtClean="0"/>
              <a:t>Let </a:t>
            </a:r>
            <a:r>
              <a:rPr lang="en-US" altLang="zh-TW" sz="1900" i="1" dirty="0" smtClean="0"/>
              <a:t>A</a:t>
            </a:r>
            <a:r>
              <a:rPr lang="en-US" altLang="zh-TW" sz="1900" dirty="0" smtClean="0"/>
              <a:t> denote the adjacency matrix of the subset of the web:</a:t>
            </a:r>
          </a:p>
          <a:p>
            <a:pPr lvl="1"/>
            <a:r>
              <a:rPr lang="en-US" altLang="zh-TW" sz="1700" i="1" dirty="0" smtClean="0"/>
              <a:t>A</a:t>
            </a:r>
            <a:r>
              <a:rPr lang="en-US" altLang="zh-TW" sz="1700" dirty="0" smtClean="0"/>
              <a:t> will be a square matrix with one row and one column for each page.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30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625210" y="4845618"/>
            <a:ext cx="1500198" cy="128588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96714" y="60600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A</a:t>
            </a:r>
            <a:endParaRPr lang="zh-TW" altLang="en-US" i="1" dirty="0"/>
          </a:p>
        </p:txBody>
      </p:sp>
      <p:sp>
        <p:nvSpPr>
          <p:cNvPr id="7" name="橢圓 6"/>
          <p:cNvSpPr/>
          <p:nvPr/>
        </p:nvSpPr>
        <p:spPr>
          <a:xfrm>
            <a:off x="1339590" y="5072074"/>
            <a:ext cx="500066" cy="357190"/>
          </a:xfrm>
          <a:prstGeom prst="ellipse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i="1" dirty="0" err="1" smtClean="0">
                <a:solidFill>
                  <a:schemeClr val="tx1"/>
                </a:solidFill>
              </a:rPr>
              <a:t>A</a:t>
            </a:r>
            <a:r>
              <a:rPr lang="en-US" altLang="zh-TW" sz="1200" i="1" baseline="-25000" dirty="0" err="1" smtClean="0">
                <a:solidFill>
                  <a:schemeClr val="tx1"/>
                </a:solidFill>
              </a:rPr>
              <a:t>ij</a:t>
            </a:r>
            <a:endParaRPr lang="zh-TW" altLang="en-US" sz="1200" i="1" baseline="-25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82466" y="4549983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i="1" dirty="0" smtClean="0"/>
              <a:t>j</a:t>
            </a:r>
            <a:endParaRPr lang="zh-TW" altLang="en-US" sz="1400" i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390850" y="5099370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i="1" dirty="0" err="1" smtClean="0"/>
              <a:t>i</a:t>
            </a:r>
            <a:endParaRPr lang="zh-TW" altLang="en-US" sz="1400" i="1" dirty="0"/>
          </a:p>
        </p:txBody>
      </p:sp>
      <p:cxnSp>
        <p:nvCxnSpPr>
          <p:cNvPr id="11" name="直線接點 10"/>
          <p:cNvCxnSpPr>
            <a:stCxn id="9" idx="3"/>
            <a:endCxn id="7" idx="2"/>
          </p:cNvCxnSpPr>
          <p:nvPr/>
        </p:nvCxnSpPr>
        <p:spPr>
          <a:xfrm flipV="1">
            <a:off x="625210" y="5250669"/>
            <a:ext cx="714380" cy="25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8" idx="2"/>
            <a:endCxn id="7" idx="0"/>
          </p:cNvCxnSpPr>
          <p:nvPr/>
        </p:nvCxnSpPr>
        <p:spPr>
          <a:xfrm rot="5400000">
            <a:off x="1487478" y="4959906"/>
            <a:ext cx="214314" cy="100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288688" y="4665563"/>
            <a:ext cx="215155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1 if there is </a:t>
            </a:r>
            <a:r>
              <a:rPr lang="en-US" altLang="zh-TW" sz="1600" u="sng" dirty="0" smtClean="0"/>
              <a:t>a hyperlink </a:t>
            </a:r>
          </a:p>
          <a:p>
            <a:r>
              <a:rPr lang="en-US" altLang="zh-TW" sz="1600" u="sng" dirty="0" smtClean="0"/>
              <a:t>from page </a:t>
            </a:r>
            <a:r>
              <a:rPr lang="en-US" altLang="zh-TW" sz="1600" i="1" u="sng" dirty="0" err="1" smtClean="0"/>
              <a:t>i</a:t>
            </a:r>
            <a:r>
              <a:rPr lang="en-US" altLang="zh-TW" sz="1600" u="sng" dirty="0" smtClean="0"/>
              <a:t> to page </a:t>
            </a:r>
            <a:r>
              <a:rPr lang="en-US" altLang="zh-TW" sz="1600" i="1" u="sng" dirty="0" smtClean="0"/>
              <a:t>j</a:t>
            </a:r>
            <a:r>
              <a:rPr lang="en-US" altLang="zh-TW" sz="1600" dirty="0" smtClean="0"/>
              <a:t>, 0 </a:t>
            </a:r>
          </a:p>
          <a:p>
            <a:r>
              <a:rPr lang="en-US" altLang="zh-TW" sz="1600" dirty="0" smtClean="0"/>
              <a:t>otherwise</a:t>
            </a:r>
            <a:endParaRPr lang="zh-TW" altLang="en-US" sz="1600" dirty="0"/>
          </a:p>
        </p:txBody>
      </p:sp>
      <p:cxnSp>
        <p:nvCxnSpPr>
          <p:cNvPr id="16" name="直線單箭頭接點 15"/>
          <p:cNvCxnSpPr>
            <a:stCxn id="14" idx="1"/>
            <a:endCxn id="7" idx="6"/>
          </p:cNvCxnSpPr>
          <p:nvPr/>
        </p:nvCxnSpPr>
        <p:spPr>
          <a:xfrm rot="10800000" flipV="1">
            <a:off x="1839656" y="5081061"/>
            <a:ext cx="449032" cy="1696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946" name="內容版面配置區 5"/>
          <p:cNvGraphicFramePr>
            <a:graphicFrameLocks noChangeAspect="1"/>
          </p:cNvGraphicFramePr>
          <p:nvPr/>
        </p:nvGraphicFramePr>
        <p:xfrm>
          <a:off x="1057890" y="3355089"/>
          <a:ext cx="12858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0" name="Equation" r:id="rId3" imgW="850680" imgH="368280" progId="Equation.3">
                  <p:embed/>
                </p:oleObj>
              </mc:Choice>
              <mc:Fallback>
                <p:oleObj name="Equation" r:id="rId3" imgW="850680" imgH="368280" progId="Equation.3">
                  <p:embed/>
                  <p:pic>
                    <p:nvPicPr>
                      <p:cNvPr id="0" name="內容版面配置區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890" y="3355089"/>
                        <a:ext cx="128587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2986716" y="3355089"/>
          <a:ext cx="12858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1" name="Equation" r:id="rId5" imgW="850680" imgH="368280" progId="Equation.3">
                  <p:embed/>
                </p:oleObj>
              </mc:Choice>
              <mc:Fallback>
                <p:oleObj name="Equation" r:id="rId5" imgW="850680" imgH="368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716" y="3355089"/>
                        <a:ext cx="128587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2397178" y="3327068"/>
            <a:ext cx="49885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00" dirty="0" smtClean="0"/>
              <a:t>and</a:t>
            </a:r>
            <a:endParaRPr lang="zh-TW" altLang="en-US" sz="17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53791" y="4856322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Then …</a:t>
            </a:r>
            <a:endParaRPr lang="zh-TW" altLang="en-US" sz="2000" dirty="0"/>
          </a:p>
        </p:txBody>
      </p:sp>
      <p:graphicFrame>
        <p:nvGraphicFramePr>
          <p:cNvPr id="22" name="物件 21"/>
          <p:cNvGraphicFramePr>
            <a:graphicFrameLocks noChangeAspect="1"/>
          </p:cNvGraphicFramePr>
          <p:nvPr/>
        </p:nvGraphicFramePr>
        <p:xfrm>
          <a:off x="5719763" y="4853189"/>
          <a:ext cx="12763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2" name="Equation" r:id="rId7" imgW="609480" imgH="457200" progId="Equation.3">
                  <p:embed/>
                </p:oleObj>
              </mc:Choice>
              <mc:Fallback>
                <p:oleObj name="Equation" r:id="rId7" imgW="60948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763" y="4853189"/>
                        <a:ext cx="1276350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7391400" y="4827789"/>
          <a:ext cx="146208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3" name="Equation" r:id="rId9" imgW="698400" imgH="482400" progId="Equation.3">
                  <p:embed/>
                </p:oleObj>
              </mc:Choice>
              <mc:Fallback>
                <p:oleObj name="Equation" r:id="rId9" imgW="698400" imgH="482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827789"/>
                        <a:ext cx="1462088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向右箭號 23"/>
          <p:cNvSpPr/>
          <p:nvPr/>
        </p:nvSpPr>
        <p:spPr>
          <a:xfrm>
            <a:off x="7000892" y="5196117"/>
            <a:ext cx="357190" cy="2857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4" grpId="0" animBg="1"/>
      <p:bldP spid="21" grpId="0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HITS (4/16)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Hubs and authorities exhibit a </a:t>
            </a:r>
            <a:r>
              <a:rPr lang="en-US" altLang="zh-TW" b="1" dirty="0" smtClean="0"/>
              <a:t>mutually reinforcing relationship</a:t>
            </a:r>
            <a:r>
              <a:rPr lang="en-US" altLang="zh-TW" dirty="0" smtClean="0"/>
              <a:t>.</a:t>
            </a:r>
          </a:p>
          <a:p>
            <a:endParaRPr lang="en-US" altLang="zh-TW" sz="1000" dirty="0" smtClean="0"/>
          </a:p>
          <a:p>
            <a:r>
              <a:rPr lang="en-US" altLang="zh-TW" dirty="0" smtClean="0"/>
              <a:t>We make use of this relationship via an </a:t>
            </a:r>
            <a:r>
              <a:rPr lang="en-US" altLang="zh-TW" b="1" u="sng" dirty="0" smtClean="0"/>
              <a:t>iterative algorithm</a:t>
            </a:r>
            <a:r>
              <a:rPr lang="en-US" altLang="zh-TW" dirty="0" smtClean="0"/>
              <a:t> that updates numerical weights </a:t>
            </a:r>
            <a:r>
              <a:rPr lang="en-US" altLang="zh-TW" sz="1800" dirty="0" smtClean="0"/>
              <a:t>(authority and hub scores)</a:t>
            </a:r>
            <a:r>
              <a:rPr lang="en-US" altLang="zh-TW" dirty="0" smtClean="0"/>
              <a:t> for each page.</a:t>
            </a:r>
          </a:p>
          <a:p>
            <a:pPr lvl="1"/>
            <a:r>
              <a:rPr lang="en-US" altLang="zh-TW" dirty="0" smtClean="0"/>
              <a:t>Iteratively apply the </a:t>
            </a:r>
            <a:r>
              <a:rPr lang="en-US" altLang="zh-TW" i="1" dirty="0" smtClean="0"/>
              <a:t>I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O</a:t>
            </a:r>
            <a:r>
              <a:rPr lang="en-US" altLang="zh-TW" dirty="0" smtClean="0"/>
              <a:t> operations.</a:t>
            </a:r>
          </a:p>
          <a:p>
            <a:endParaRPr lang="en-US" altLang="zh-TW" sz="1000" dirty="0" smtClean="0"/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But … will the scores eventually reach an equilibrium?</a:t>
            </a:r>
          </a:p>
          <a:p>
            <a:pPr lvl="1"/>
            <a:r>
              <a:rPr lang="en-US" altLang="zh-TW" dirty="0" smtClean="0"/>
              <a:t>Theorems of linear algebra will show us that </a:t>
            </a:r>
            <a:r>
              <a:rPr lang="en-US" altLang="zh-TW" u="sng" dirty="0" smtClean="0"/>
              <a:t>the scores will converge to fixed values with a large number of iterations</a:t>
            </a:r>
            <a:r>
              <a:rPr lang="en-US" altLang="zh-TW" dirty="0" smtClean="0"/>
              <a:t>.</a:t>
            </a:r>
          </a:p>
          <a:p>
            <a:endParaRPr lang="en-US" altLang="zh-TW" sz="1000" dirty="0" smtClean="0"/>
          </a:p>
          <a:p>
            <a:r>
              <a:rPr lang="en-US" altLang="zh-TW" dirty="0" smtClean="0"/>
              <a:t>Before that … we first present the iterative algorithm.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31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HITS (5/16)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en-US" altLang="zh-TW" sz="8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32</a:t>
            </a:fld>
            <a:endParaRPr lang="en-US" altLang="zh-TW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>
          <a:xfrm>
            <a:off x="500034" y="1828800"/>
            <a:ext cx="8215370" cy="4743472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None/>
            </a:pP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Iterate (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: a collection of 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 linked pages</a:t>
            </a:r>
          </a:p>
          <a:p>
            <a:pPr>
              <a:buNone/>
            </a:pP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: a natural number</a:t>
            </a:r>
          </a:p>
          <a:p>
            <a:pPr>
              <a:buNone/>
            </a:pPr>
            <a:endParaRPr lang="en-US" altLang="zh-TW" sz="105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  let </a:t>
            </a:r>
            <a:r>
              <a:rPr lang="en-US" altLang="zh-TW" sz="1800" i="1" u="sng" dirty="0" smtClean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 = ((1/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TW" sz="1800" baseline="30000" dirty="0" smtClean="0">
                <a:latin typeface="Courier New" pitchFamily="49" charset="0"/>
                <a:cs typeface="Courier New" pitchFamily="49" charset="0"/>
              </a:rPr>
              <a:t>1/2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, (1/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TW" sz="1800" baseline="30000" dirty="0" smtClean="0">
                <a:latin typeface="Courier New" pitchFamily="49" charset="0"/>
                <a:cs typeface="Courier New" pitchFamily="49" charset="0"/>
              </a:rPr>
              <a:t>1/2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, ..., (1/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TW" sz="1800" baseline="30000" dirty="0" smtClean="0">
                <a:latin typeface="Courier New" pitchFamily="49" charset="0"/>
                <a:cs typeface="Courier New" pitchFamily="49" charset="0"/>
              </a:rPr>
              <a:t>1/2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) in </a:t>
            </a:r>
            <a:r>
              <a:rPr lang="en-US" altLang="zh-TW" sz="1800" i="1" dirty="0" err="1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altLang="zh-TW" sz="1800" i="1" baseline="30000" dirty="0" err="1" smtClean="0">
                <a:latin typeface="Courier New" pitchFamily="49" charset="0"/>
                <a:cs typeface="Courier New" pitchFamily="49" charset="0"/>
              </a:rPr>
              <a:t>n</a:t>
            </a:r>
            <a:endParaRPr lang="en-US" altLang="zh-TW" sz="1800" i="1" baseline="30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TW" sz="105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  set </a:t>
            </a:r>
            <a:r>
              <a:rPr lang="en-US" altLang="zh-TW" sz="1800" i="1" u="sng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1800" baseline="-250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800" i="1" u="sng" dirty="0" smtClean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altLang="zh-TW" sz="1800" i="1" u="sng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altLang="zh-TW" sz="1800" baseline="-250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800" i="1" u="sng" dirty="0" smtClean="0">
                <a:latin typeface="Courier New" pitchFamily="49" charset="0"/>
                <a:cs typeface="Courier New" pitchFamily="49" charset="0"/>
              </a:rPr>
              <a:t>z</a:t>
            </a:r>
          </a:p>
          <a:p>
            <a:pPr>
              <a:buNone/>
            </a:pPr>
            <a:endParaRPr lang="en-US" altLang="zh-TW" sz="105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altLang="zh-TW" sz="1800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 = 1, 2, ..., 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k</a:t>
            </a:r>
          </a:p>
          <a:p>
            <a:pPr>
              <a:buNone/>
            </a:pP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    Apply the 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 operator to (</a:t>
            </a:r>
            <a:r>
              <a:rPr lang="en-US" altLang="zh-TW" sz="1800" i="1" u="sng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1800" i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sz="1800" baseline="-25000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800" i="1" u="sng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altLang="zh-TW" sz="1800" i="1" baseline="-25000" dirty="0" smtClean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), obtaining new </a:t>
            </a:r>
            <a:r>
              <a:rPr lang="en-US" altLang="zh-TW" sz="1800" i="1" u="sng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1800" i="1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altLang="zh-TW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    Apply the 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 operator to (</a:t>
            </a:r>
            <a:r>
              <a:rPr lang="en-US" altLang="zh-TW" sz="1800" i="1" u="sng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1800" i="1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altLang="zh-TW" sz="1800" i="1" u="sng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altLang="zh-TW" sz="1800" i="1" baseline="-25000" dirty="0" smtClean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), obtaining new </a:t>
            </a:r>
            <a:r>
              <a:rPr lang="en-US" altLang="zh-TW" sz="1800" i="1" u="sng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altLang="zh-TW" sz="1800" i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</a:p>
          <a:p>
            <a:pPr>
              <a:buNone/>
            </a:pPr>
            <a:endParaRPr lang="en-US" altLang="zh-TW" sz="105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    normalize </a:t>
            </a:r>
            <a:r>
              <a:rPr lang="en-US" altLang="zh-TW" sz="1800" i="1" u="sng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1800" i="1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altLang="zh-TW" sz="1800" i="1" u="sng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altLang="zh-TW" sz="1800" i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</a:p>
          <a:p>
            <a:pPr>
              <a:buNone/>
            </a:pP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>
              <a:buNone/>
            </a:pPr>
            <a:endParaRPr lang="en-US" altLang="zh-TW" sz="105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  return (</a:t>
            </a:r>
            <a:r>
              <a:rPr lang="en-US" altLang="zh-TW" sz="1800" i="1" u="sng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1800" i="1" baseline="-25000" dirty="0" err="1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altLang="zh-TW" sz="1800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TW" sz="1800" i="1" u="sng" dirty="0" err="1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altLang="zh-TW" sz="1800" i="1" baseline="-25000" dirty="0" err="1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HITS (6/16)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Review of linear algebra:</a:t>
            </a:r>
          </a:p>
          <a:p>
            <a:pPr lvl="1"/>
            <a:r>
              <a:rPr lang="en-US" altLang="zh-TW" dirty="0" smtClean="0"/>
              <a:t>Let 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 be an </a:t>
            </a:r>
            <a:r>
              <a:rPr lang="en-US" altLang="zh-TW" i="1" dirty="0" err="1" smtClean="0"/>
              <a:t>n</a:t>
            </a:r>
            <a:r>
              <a:rPr lang="en-US" altLang="zh-TW" dirty="0" err="1" smtClean="0"/>
              <a:t>x</a:t>
            </a:r>
            <a:r>
              <a:rPr lang="en-US" altLang="zh-TW" i="1" dirty="0" err="1" smtClean="0"/>
              <a:t>n</a:t>
            </a:r>
            <a:r>
              <a:rPr lang="en-US" altLang="zh-TW" dirty="0" smtClean="0"/>
              <a:t> matrix.</a:t>
            </a:r>
          </a:p>
          <a:p>
            <a:pPr lvl="1"/>
            <a:r>
              <a:rPr lang="en-US" altLang="zh-TW" u="sng" dirty="0" smtClean="0"/>
              <a:t>An </a:t>
            </a:r>
            <a:r>
              <a:rPr lang="en-US" altLang="zh-TW" b="1" i="1" u="sng" dirty="0" err="1" smtClean="0">
                <a:solidFill>
                  <a:srgbClr val="C00000"/>
                </a:solidFill>
              </a:rPr>
              <a:t>eigenvalue</a:t>
            </a:r>
            <a:r>
              <a:rPr lang="en-US" altLang="zh-TW" u="sng" dirty="0" smtClean="0"/>
              <a:t> of </a:t>
            </a:r>
            <a:r>
              <a:rPr lang="en-US" altLang="zh-TW" i="1" u="sng" dirty="0" smtClean="0"/>
              <a:t>M</a:t>
            </a:r>
            <a:r>
              <a:rPr lang="en-US" altLang="zh-TW" u="sng" dirty="0" smtClean="0"/>
              <a:t> is a number </a:t>
            </a:r>
            <a:r>
              <a:rPr lang="el-GR" altLang="zh-TW" i="1" u="sng" dirty="0" smtClean="0"/>
              <a:t>λ</a:t>
            </a:r>
            <a:r>
              <a:rPr lang="en-US" altLang="zh-TW" u="sng" dirty="0" smtClean="0"/>
              <a:t> </a:t>
            </a:r>
            <a:r>
              <a:rPr lang="en-US" altLang="zh-TW" dirty="0" smtClean="0"/>
              <a:t>such that, for some vector </a:t>
            </a:r>
            <a:r>
              <a:rPr lang="el-GR" altLang="zh-TW" i="1" u="sng" dirty="0" smtClean="0"/>
              <a:t>ω</a:t>
            </a:r>
            <a:r>
              <a:rPr lang="en-US" altLang="zh-TW" dirty="0" smtClean="0"/>
              <a:t>, we have </a:t>
            </a:r>
            <a:r>
              <a:rPr lang="en-US" altLang="zh-TW" i="1" dirty="0" smtClean="0"/>
              <a:t>M</a:t>
            </a:r>
            <a:r>
              <a:rPr lang="el-GR" altLang="zh-TW" i="1" u="sng" dirty="0" smtClean="0"/>
              <a:t>ω</a:t>
            </a:r>
            <a:r>
              <a:rPr lang="en-US" altLang="zh-TW" dirty="0" smtClean="0"/>
              <a:t> = </a:t>
            </a:r>
            <a:r>
              <a:rPr lang="el-GR" altLang="zh-TW" i="1" dirty="0" smtClean="0"/>
              <a:t>λ</a:t>
            </a:r>
            <a:r>
              <a:rPr lang="el-GR" altLang="zh-TW" i="1" u="sng" dirty="0" smtClean="0"/>
              <a:t>ω</a:t>
            </a:r>
            <a:r>
              <a:rPr lang="en-US" altLang="zh-TW" dirty="0" smtClean="0"/>
              <a:t>.</a:t>
            </a:r>
          </a:p>
          <a:p>
            <a:pPr lvl="2"/>
            <a:r>
              <a:rPr lang="el-GR" altLang="zh-TW" i="1" u="sng" dirty="0" smtClean="0"/>
              <a:t>ω</a:t>
            </a:r>
            <a:r>
              <a:rPr lang="en-US" altLang="zh-TW" dirty="0" smtClean="0"/>
              <a:t> is the corresponding </a:t>
            </a:r>
            <a:r>
              <a:rPr lang="en-US" altLang="zh-TW" b="1" i="1" dirty="0" smtClean="0">
                <a:solidFill>
                  <a:srgbClr val="C00000"/>
                </a:solidFill>
              </a:rPr>
              <a:t>eigenvector</a:t>
            </a:r>
            <a:r>
              <a:rPr lang="en-US" altLang="zh-TW" dirty="0" smtClean="0"/>
              <a:t>. </a:t>
            </a:r>
          </a:p>
          <a:p>
            <a:pPr lvl="1"/>
            <a:endParaRPr lang="en-US" altLang="zh-TW" sz="1000" dirty="0" smtClean="0"/>
          </a:p>
          <a:p>
            <a:pPr lvl="1"/>
            <a:r>
              <a:rPr lang="en-US" altLang="zh-TW" dirty="0" smtClean="0"/>
              <a:t>For an </a:t>
            </a:r>
            <a:r>
              <a:rPr lang="en-US" altLang="zh-TW" dirty="0" err="1" smtClean="0"/>
              <a:t>eigenvalue</a:t>
            </a:r>
            <a:r>
              <a:rPr lang="en-US" altLang="zh-TW" dirty="0" smtClean="0"/>
              <a:t>, we have an </a:t>
            </a:r>
            <a:r>
              <a:rPr lang="en-US" altLang="zh-TW" b="1" dirty="0" smtClean="0"/>
              <a:t>infinite</a:t>
            </a:r>
            <a:r>
              <a:rPr lang="en-US" altLang="zh-TW" dirty="0" smtClean="0"/>
              <a:t> number of corresponding eigenvectors. </a:t>
            </a:r>
          </a:p>
          <a:p>
            <a:pPr lvl="1">
              <a:buNone/>
            </a:pPr>
            <a:endParaRPr lang="en-US" altLang="zh-TW" sz="600" dirty="0" smtClean="0"/>
          </a:p>
          <a:p>
            <a:pPr lvl="1">
              <a:buNone/>
            </a:pPr>
            <a:r>
              <a:rPr lang="en-US" altLang="zh-TW" dirty="0" smtClean="0"/>
              <a:t>	if </a:t>
            </a:r>
            <a:r>
              <a:rPr lang="el-GR" altLang="zh-TW" i="1" u="sng" dirty="0" smtClean="0"/>
              <a:t>ω</a:t>
            </a:r>
            <a:r>
              <a:rPr lang="en-US" altLang="zh-TW" dirty="0" smtClean="0"/>
              <a:t> is an eigenvector of </a:t>
            </a:r>
            <a:r>
              <a:rPr lang="el-GR" altLang="zh-TW" i="1" dirty="0" smtClean="0"/>
              <a:t>λ</a:t>
            </a:r>
            <a:r>
              <a:rPr lang="en-US" altLang="zh-TW" dirty="0" smtClean="0"/>
              <a:t>, </a:t>
            </a:r>
          </a:p>
          <a:p>
            <a:pPr lvl="1">
              <a:buNone/>
            </a:pPr>
            <a:r>
              <a:rPr lang="en-US" altLang="zh-TW" dirty="0" smtClean="0"/>
              <a:t>	then </a:t>
            </a:r>
            <a:r>
              <a:rPr lang="en-US" altLang="zh-TW" b="1" i="1" dirty="0" smtClean="0"/>
              <a:t>M(k</a:t>
            </a:r>
            <a:r>
              <a:rPr lang="el-GR" altLang="zh-TW" b="1" i="1" u="sng" dirty="0" smtClean="0"/>
              <a:t>ω</a:t>
            </a:r>
            <a:r>
              <a:rPr lang="en-US" altLang="zh-TW" b="1" dirty="0" smtClean="0"/>
              <a:t>)</a:t>
            </a:r>
            <a:r>
              <a:rPr lang="en-US" altLang="zh-TW" dirty="0" smtClean="0"/>
              <a:t> = </a:t>
            </a:r>
            <a:r>
              <a:rPr lang="en-US" altLang="zh-TW" i="1" dirty="0" err="1" smtClean="0"/>
              <a:t>kM</a:t>
            </a:r>
            <a:r>
              <a:rPr lang="el-GR" altLang="zh-TW" i="1" u="sng" dirty="0" smtClean="0"/>
              <a:t>ω</a:t>
            </a:r>
            <a:r>
              <a:rPr lang="en-US" altLang="zh-TW" dirty="0" smtClean="0"/>
              <a:t> = </a:t>
            </a:r>
            <a:r>
              <a:rPr lang="en-US" altLang="zh-TW" i="1" dirty="0" smtClean="0"/>
              <a:t>k</a:t>
            </a:r>
            <a:r>
              <a:rPr lang="el-GR" altLang="zh-TW" i="1" dirty="0" smtClean="0"/>
              <a:t>λ</a:t>
            </a:r>
            <a:r>
              <a:rPr lang="el-GR" altLang="zh-TW" i="1" u="sng" dirty="0" smtClean="0"/>
              <a:t>ω</a:t>
            </a:r>
            <a:r>
              <a:rPr lang="en-US" altLang="zh-TW" dirty="0" smtClean="0"/>
              <a:t> = </a:t>
            </a:r>
            <a:r>
              <a:rPr lang="el-GR" altLang="zh-TW" b="1" i="1" dirty="0" smtClean="0"/>
              <a:t>λ</a:t>
            </a:r>
            <a:r>
              <a:rPr lang="en-US" altLang="zh-TW" b="1" dirty="0" smtClean="0"/>
              <a:t>(</a:t>
            </a:r>
            <a:r>
              <a:rPr lang="en-US" altLang="zh-TW" b="1" i="1" dirty="0" smtClean="0"/>
              <a:t>k</a:t>
            </a:r>
            <a:r>
              <a:rPr lang="el-GR" altLang="zh-TW" b="1" i="1" u="sng" dirty="0" smtClean="0"/>
              <a:t>ω</a:t>
            </a:r>
            <a:r>
              <a:rPr lang="en-US" altLang="zh-TW" b="1" dirty="0" smtClean="0"/>
              <a:t>)</a:t>
            </a:r>
          </a:p>
          <a:p>
            <a:pPr lvl="1">
              <a:buNone/>
            </a:pPr>
            <a:endParaRPr lang="en-US" altLang="zh-TW" sz="600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k</a:t>
            </a:r>
            <a:r>
              <a:rPr lang="el-GR" altLang="zh-TW" b="1" i="1" u="sng" dirty="0" smtClean="0">
                <a:solidFill>
                  <a:srgbClr val="FF0000"/>
                </a:solidFill>
              </a:rPr>
              <a:t>ω</a:t>
            </a:r>
            <a:r>
              <a:rPr lang="en-US" altLang="zh-TW" b="1" dirty="0" smtClean="0">
                <a:solidFill>
                  <a:srgbClr val="FF0000"/>
                </a:solidFill>
              </a:rPr>
              <a:t> is also an eigenvector!!</a:t>
            </a:r>
          </a:p>
          <a:p>
            <a:pPr lvl="1">
              <a:buNone/>
            </a:pPr>
            <a:endParaRPr lang="en-US" altLang="zh-TW" sz="60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TW" dirty="0" smtClean="0"/>
              <a:t>	For simplicity, we only consider the normalized eigenvector(s).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C1C05-A879-424E-8B92-EEC7F7E218E3}" type="slidenum">
              <a:rPr lang="en-US" altLang="zh-TW" smtClean="0"/>
              <a:pPr/>
              <a:t>33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HITS (7/16)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Not every square matrix has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eigenvalues</a:t>
            </a:r>
            <a:r>
              <a:rPr lang="en-US" altLang="zh-TW" b="1" dirty="0" smtClean="0">
                <a:solidFill>
                  <a:srgbClr val="FF0000"/>
                </a:solidFill>
              </a:rPr>
              <a:t> and eigenvectors!!</a:t>
            </a:r>
          </a:p>
          <a:p>
            <a:endParaRPr lang="en-US" altLang="zh-TW" sz="1000" dirty="0" smtClean="0"/>
          </a:p>
          <a:p>
            <a:r>
              <a:rPr lang="en-US" altLang="zh-TW" dirty="0" smtClean="0"/>
              <a:t>However, </a:t>
            </a:r>
            <a:r>
              <a:rPr lang="en-US" altLang="zh-TW" b="1" dirty="0" smtClean="0"/>
              <a:t>theorem of symmetric matrices </a:t>
            </a:r>
            <a:r>
              <a:rPr lang="en-US" altLang="zh-TW" dirty="0" smtClean="0"/>
              <a:t>tells us that</a:t>
            </a:r>
          </a:p>
          <a:p>
            <a:endParaRPr lang="en-US" altLang="zh-TW" sz="600" dirty="0" smtClean="0"/>
          </a:p>
          <a:p>
            <a:pPr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TW" i="1" dirty="0" smtClean="0">
                <a:latin typeface="Courier New" pitchFamily="49" charset="0"/>
                <a:ea typeface="Batang" pitchFamily="18" charset="-127"/>
                <a:cs typeface="Courier New" pitchFamily="49" charset="0"/>
              </a:rPr>
              <a:t>if M is </a:t>
            </a:r>
            <a:r>
              <a:rPr lang="en-US" altLang="zh-TW" i="1" u="sng" dirty="0" smtClean="0">
                <a:latin typeface="Courier New" pitchFamily="49" charset="0"/>
                <a:ea typeface="Batang" pitchFamily="18" charset="-127"/>
                <a:cs typeface="Courier New" pitchFamily="49" charset="0"/>
              </a:rPr>
              <a:t>symmetric</a:t>
            </a:r>
            <a:r>
              <a:rPr lang="en-US" altLang="zh-TW" i="1" dirty="0" smtClean="0">
                <a:latin typeface="Courier New" pitchFamily="49" charset="0"/>
                <a:ea typeface="Batang" pitchFamily="18" charset="-127"/>
                <a:cs typeface="Courier New" pitchFamily="49" charset="0"/>
              </a:rPr>
              <a:t>, it must have n 	eigenvectors.</a:t>
            </a:r>
          </a:p>
          <a:p>
            <a:pPr>
              <a:buNone/>
            </a:pPr>
            <a:endParaRPr lang="en-US" altLang="zh-TW" sz="600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smtClean="0">
                <a:latin typeface="+mj-lt"/>
                <a:cs typeface="Courier New" pitchFamily="49" charset="0"/>
              </a:rPr>
              <a:t>and </a:t>
            </a:r>
          </a:p>
          <a:p>
            <a:pPr>
              <a:buNone/>
            </a:pPr>
            <a:endParaRPr lang="en-US" altLang="zh-TW" sz="600" i="1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		if M = BB</a:t>
            </a:r>
            <a:r>
              <a:rPr lang="en-US" altLang="zh-TW" i="1" baseline="300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or M = B</a:t>
            </a:r>
            <a:r>
              <a:rPr lang="en-US" altLang="zh-TW" i="1" baseline="300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B, the 	corresponding </a:t>
            </a: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eigenvalues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must be non-	</a:t>
            </a: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negaive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!!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34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HITS (8/16)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sz="2000" dirty="0" smtClean="0"/>
              <a:t>Recall that</a:t>
            </a:r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If the iterative process reach an equilibrium … </a:t>
            </a:r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i="1" u="sng" dirty="0" smtClean="0"/>
              <a:t>h</a:t>
            </a:r>
            <a:r>
              <a:rPr lang="en-US" altLang="zh-TW" sz="2000" dirty="0" smtClean="0"/>
              <a:t> and </a:t>
            </a:r>
            <a:r>
              <a:rPr lang="en-US" altLang="zh-TW" sz="2000" i="1" u="sng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000" dirty="0" smtClean="0"/>
              <a:t> are eigenvectors of </a:t>
            </a:r>
            <a:r>
              <a:rPr lang="en-US" altLang="zh-TW" sz="2000" i="1" dirty="0" smtClean="0"/>
              <a:t>AA</a:t>
            </a:r>
            <a:r>
              <a:rPr lang="en-US" altLang="zh-TW" sz="2000" i="1" baseline="30000" dirty="0" smtClean="0"/>
              <a:t>T</a:t>
            </a:r>
            <a:r>
              <a:rPr lang="en-US" altLang="zh-TW" sz="2000" dirty="0" smtClean="0"/>
              <a:t> and </a:t>
            </a:r>
            <a:r>
              <a:rPr lang="en-US" altLang="zh-TW" sz="2000" i="1" dirty="0" smtClean="0"/>
              <a:t>A</a:t>
            </a:r>
            <a:r>
              <a:rPr lang="en-US" altLang="zh-TW" sz="2000" i="1" baseline="30000" dirty="0" smtClean="0"/>
              <a:t>T</a:t>
            </a:r>
            <a:r>
              <a:rPr lang="en-US" altLang="zh-TW" sz="2000" i="1" dirty="0" smtClean="0"/>
              <a:t>A</a:t>
            </a:r>
            <a:r>
              <a:rPr lang="en-US" altLang="zh-TW" sz="2000" dirty="0" smtClean="0"/>
              <a:t>, respectively.</a:t>
            </a:r>
          </a:p>
          <a:p>
            <a:pPr lvl="1"/>
            <a:r>
              <a:rPr lang="en-US" altLang="zh-TW" sz="1800" dirty="0" smtClean="0"/>
              <a:t>With a certain unknown </a:t>
            </a:r>
            <a:r>
              <a:rPr lang="en-US" altLang="zh-TW" sz="1800" dirty="0" err="1" smtClean="0"/>
              <a:t>eigenvalue</a:t>
            </a:r>
            <a:r>
              <a:rPr lang="en-US" altLang="zh-TW" sz="1800" dirty="0" smtClean="0"/>
              <a:t> </a:t>
            </a:r>
            <a:r>
              <a:rPr lang="el-GR" altLang="zh-TW" sz="1800" i="1" dirty="0" smtClean="0"/>
              <a:t>λ</a:t>
            </a:r>
            <a:r>
              <a:rPr lang="en-US" altLang="zh-TW" sz="1800" dirty="0" smtClean="0"/>
              <a:t>.</a:t>
            </a:r>
            <a:endParaRPr lang="zh-TW" altLang="en-US" sz="1800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2000" dirty="0" smtClean="0"/>
              <a:t>Matrices </a:t>
            </a:r>
            <a:r>
              <a:rPr lang="en-US" altLang="zh-TW" sz="2000" i="1" dirty="0" smtClean="0"/>
              <a:t>AA</a:t>
            </a:r>
            <a:r>
              <a:rPr lang="en-US" altLang="zh-TW" sz="2000" i="1" baseline="30000" dirty="0" smtClean="0"/>
              <a:t>T</a:t>
            </a:r>
            <a:r>
              <a:rPr lang="en-US" altLang="zh-TW" sz="2000" dirty="0" smtClean="0"/>
              <a:t> and </a:t>
            </a:r>
            <a:r>
              <a:rPr lang="en-US" altLang="zh-TW" sz="2000" i="1" dirty="0" smtClean="0"/>
              <a:t>A</a:t>
            </a:r>
            <a:r>
              <a:rPr lang="en-US" altLang="zh-TW" sz="2000" i="1" baseline="30000" dirty="0" smtClean="0"/>
              <a:t>T</a:t>
            </a:r>
            <a:r>
              <a:rPr lang="en-US" altLang="zh-TW" sz="2000" i="1" dirty="0" smtClean="0"/>
              <a:t>A</a:t>
            </a:r>
            <a:r>
              <a:rPr lang="en-US" altLang="zh-TW" sz="2000" dirty="0" smtClean="0"/>
              <a:t> are symmetric!!</a:t>
            </a:r>
          </a:p>
          <a:p>
            <a:pPr lvl="1"/>
            <a:r>
              <a:rPr lang="en-US" altLang="zh-TW" sz="1600" dirty="0" smtClean="0"/>
              <a:t>So they must have </a:t>
            </a:r>
            <a:r>
              <a:rPr lang="en-US" altLang="zh-TW" sz="1600" i="1" dirty="0" smtClean="0"/>
              <a:t>n</a:t>
            </a:r>
            <a:r>
              <a:rPr lang="en-US" altLang="zh-TW" sz="1600" dirty="0" smtClean="0"/>
              <a:t> eigenvectors.</a:t>
            </a:r>
          </a:p>
          <a:p>
            <a:pPr lvl="1"/>
            <a:r>
              <a:rPr lang="en-US" altLang="zh-TW" sz="1600" dirty="0" smtClean="0"/>
              <a:t>And the corresponding </a:t>
            </a:r>
            <a:r>
              <a:rPr lang="en-US" altLang="zh-TW" sz="1600" dirty="0" err="1" smtClean="0"/>
              <a:t>eigenvalues</a:t>
            </a:r>
            <a:r>
              <a:rPr lang="en-US" altLang="zh-TW" sz="1600" dirty="0" smtClean="0"/>
              <a:t> are non-negative.</a:t>
            </a:r>
          </a:p>
          <a:p>
            <a:pPr lvl="1"/>
            <a:endParaRPr lang="en-US" altLang="zh-TW" sz="1600" dirty="0" smtClean="0"/>
          </a:p>
          <a:p>
            <a:r>
              <a:rPr lang="en-US" altLang="zh-TW" sz="2000" dirty="0" smtClean="0"/>
              <a:t>In general, we refer to </a:t>
            </a:r>
            <a:r>
              <a:rPr lang="en-US" altLang="zh-TW" sz="2000" u="sng" dirty="0" smtClean="0"/>
              <a:t>the normalized eigenvector with the largest </a:t>
            </a:r>
            <a:r>
              <a:rPr lang="en-US" altLang="zh-TW" sz="2000" u="sng" dirty="0" err="1" smtClean="0"/>
              <a:t>eigenvalue</a:t>
            </a:r>
            <a:r>
              <a:rPr lang="en-US" altLang="zh-TW" sz="2000" dirty="0" smtClean="0"/>
              <a:t> as the </a:t>
            </a:r>
            <a:r>
              <a:rPr lang="en-US" altLang="zh-TW" sz="2000" b="1" i="1" dirty="0" smtClean="0">
                <a:solidFill>
                  <a:srgbClr val="C00000"/>
                </a:solidFill>
              </a:rPr>
              <a:t>principal eigenvector</a:t>
            </a:r>
            <a:r>
              <a:rPr lang="en-US" altLang="zh-TW" sz="2000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35</a:t>
            </a:fld>
            <a:endParaRPr lang="en-US" altLang="zh-TW"/>
          </a:p>
        </p:txBody>
      </p:sp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992175" y="2217738"/>
          <a:ext cx="1722437" cy="960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2" name="Equation" r:id="rId3" imgW="863280" imgH="482400" progId="Equation.3">
                  <p:embed/>
                </p:oleObj>
              </mc:Choice>
              <mc:Fallback>
                <p:oleObj name="Equation" r:id="rId3" imgW="8632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75" y="2217738"/>
                        <a:ext cx="1722437" cy="9602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1000100" y="3958572"/>
          <a:ext cx="1714511" cy="955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3" name="Equation" r:id="rId5" imgW="863280" imgH="482400" progId="Equation.3">
                  <p:embed/>
                </p:oleObj>
              </mc:Choice>
              <mc:Fallback>
                <p:oleObj name="Equation" r:id="rId5" imgW="86328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3958572"/>
                        <a:ext cx="1714511" cy="9558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HITS (9/16)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Linear algebra also states </a:t>
            </a:r>
            <a:r>
              <a:rPr lang="en-US" altLang="zh-TW" sz="1800" dirty="0" smtClean="0"/>
              <a:t>(see Kleinberg’s paper)</a:t>
            </a:r>
            <a:r>
              <a:rPr lang="en-US" altLang="zh-TW" dirty="0" smtClean="0"/>
              <a:t> that </a:t>
            </a:r>
            <a:r>
              <a:rPr lang="zh-TW" altLang="en-US" dirty="0" smtClean="0"/>
              <a:t> </a:t>
            </a:r>
            <a:r>
              <a:rPr lang="en-US" altLang="zh-TW" dirty="0" smtClean="0"/>
              <a:t>…</a:t>
            </a:r>
          </a:p>
          <a:p>
            <a:endParaRPr lang="en-US" altLang="zh-TW" sz="600" dirty="0" smtClean="0"/>
          </a:p>
          <a:p>
            <a:pPr>
              <a:buNone/>
            </a:pPr>
            <a:r>
              <a:rPr lang="en-US" altLang="zh-TW" sz="1900" dirty="0" smtClean="0"/>
              <a:t>		</a:t>
            </a:r>
            <a:r>
              <a:rPr lang="en-US" altLang="zh-TW" sz="19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if </a:t>
            </a:r>
            <a:r>
              <a:rPr lang="en-US" altLang="zh-TW" sz="1900" i="1" u="sng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M</a:t>
            </a:r>
            <a:r>
              <a:rPr lang="en-US" altLang="zh-TW" sz="1900" u="sng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is a symmetric </a:t>
            </a:r>
            <a:r>
              <a:rPr lang="en-US" altLang="zh-TW" sz="1900" i="1" u="sng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n</a:t>
            </a:r>
            <a:r>
              <a:rPr lang="en-US" altLang="zh-TW" sz="1900" u="sng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x</a:t>
            </a:r>
            <a:r>
              <a:rPr lang="en-US" altLang="zh-TW" sz="1900" i="1" u="sng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n</a:t>
            </a:r>
            <a:r>
              <a:rPr lang="en-US" altLang="zh-TW" sz="1900" u="sng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matrix</a:t>
            </a:r>
            <a:r>
              <a:rPr lang="en-US" altLang="zh-TW" sz="19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, and </a:t>
            </a:r>
            <a:r>
              <a:rPr lang="en-US" altLang="zh-TW" sz="1900" i="1" u="sng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M</a:t>
            </a:r>
            <a:r>
              <a:rPr lang="en-US" altLang="zh-TW" sz="1900" u="sng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has only </a:t>
            </a:r>
            <a:r>
              <a:rPr lang="en-US" altLang="zh-TW" sz="19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altLang="zh-TW" sz="1900" u="sng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non-negative entries</a:t>
            </a:r>
            <a:r>
              <a:rPr lang="en-US" altLang="zh-TW" sz="19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, then the principal 	eigenvector of </a:t>
            </a:r>
            <a:r>
              <a:rPr lang="en-US" altLang="zh-TW" sz="1900" i="1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M</a:t>
            </a:r>
            <a:r>
              <a:rPr lang="en-US" altLang="zh-TW" sz="19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has only non-negative entries.</a:t>
            </a:r>
          </a:p>
          <a:p>
            <a:pPr>
              <a:buNone/>
            </a:pPr>
            <a:endParaRPr lang="en-US" altLang="zh-TW" sz="600" dirty="0" smtClean="0"/>
          </a:p>
          <a:p>
            <a:pPr>
              <a:buNone/>
            </a:pPr>
            <a:r>
              <a:rPr lang="en-US" altLang="zh-TW" sz="1000" dirty="0" smtClean="0"/>
              <a:t>	</a:t>
            </a:r>
          </a:p>
          <a:p>
            <a:pPr>
              <a:buNone/>
            </a:pPr>
            <a:r>
              <a:rPr lang="en-US" altLang="zh-TW" dirty="0" smtClean="0"/>
              <a:t>	Furthermore</a:t>
            </a:r>
          </a:p>
          <a:p>
            <a:pPr>
              <a:buNone/>
            </a:pPr>
            <a:endParaRPr lang="en-US" altLang="zh-TW" sz="600" i="1" u="sng" dirty="0" smtClean="0"/>
          </a:p>
          <a:p>
            <a:pPr>
              <a:buNone/>
            </a:pPr>
            <a:r>
              <a:rPr lang="en-US" altLang="zh-TW" sz="1900" dirty="0" smtClean="0"/>
              <a:t>		</a:t>
            </a:r>
            <a:r>
              <a:rPr lang="en-US" altLang="zh-TW" sz="19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altLang="zh-TW" sz="1900" i="1" u="sng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altLang="zh-TW" sz="1900" u="sng" dirty="0" smtClean="0">
                <a:latin typeface="Courier New" pitchFamily="49" charset="0"/>
                <a:cs typeface="Courier New" pitchFamily="49" charset="0"/>
              </a:rPr>
              <a:t> is a vector not orthogonal to the principal </a:t>
            </a:r>
            <a:r>
              <a:rPr lang="en-US" altLang="zh-TW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900" u="sng" dirty="0" smtClean="0">
                <a:latin typeface="Courier New" pitchFamily="49" charset="0"/>
                <a:cs typeface="Courier New" pitchFamily="49" charset="0"/>
              </a:rPr>
              <a:t>eigenvector of </a:t>
            </a:r>
            <a:r>
              <a:rPr lang="en-US" altLang="zh-TW" sz="1900" i="1" u="sng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altLang="zh-TW" sz="1900" dirty="0" smtClean="0">
                <a:latin typeface="Courier New" pitchFamily="49" charset="0"/>
                <a:cs typeface="Courier New" pitchFamily="49" charset="0"/>
              </a:rPr>
              <a:t>, then </a:t>
            </a:r>
            <a:r>
              <a:rPr lang="en-US" altLang="zh-TW" sz="1900" u="sng" dirty="0" smtClean="0">
                <a:latin typeface="Courier New" pitchFamily="49" charset="0"/>
                <a:cs typeface="Courier New" pitchFamily="49" charset="0"/>
              </a:rPr>
              <a:t>the unit vector</a:t>
            </a:r>
            <a:r>
              <a:rPr lang="en-US" altLang="zh-TW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(normalized 	vector)</a:t>
            </a:r>
            <a:r>
              <a:rPr lang="en-US" altLang="zh-TW" sz="1900" dirty="0" smtClean="0">
                <a:latin typeface="Courier New" pitchFamily="49" charset="0"/>
                <a:cs typeface="Courier New" pitchFamily="49" charset="0"/>
              </a:rPr>
              <a:t> in the direction of </a:t>
            </a:r>
            <a:r>
              <a:rPr lang="en-US" altLang="zh-TW" sz="1900" i="1" u="sng" dirty="0" err="1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altLang="zh-TW" sz="1900" i="1" u="sng" baseline="30000" dirty="0" err="1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altLang="zh-TW" sz="1900" i="1" u="sng" dirty="0" err="1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altLang="zh-TW" sz="1900" u="sng" dirty="0" smtClean="0">
                <a:latin typeface="Courier New" pitchFamily="49" charset="0"/>
                <a:cs typeface="Courier New" pitchFamily="49" charset="0"/>
              </a:rPr>
              <a:t> converges to the </a:t>
            </a:r>
            <a:r>
              <a:rPr lang="en-US" altLang="zh-TW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900" u="sng" dirty="0" smtClean="0">
                <a:latin typeface="Courier New" pitchFamily="49" charset="0"/>
                <a:cs typeface="Courier New" pitchFamily="49" charset="0"/>
              </a:rPr>
              <a:t>principal eigenvector of </a:t>
            </a:r>
            <a:r>
              <a:rPr lang="en-US" altLang="zh-TW" sz="1900" i="1" u="sng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altLang="zh-TW" sz="1900" u="sng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TW" sz="1900" i="1" u="sng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altLang="zh-TW" sz="1900" u="sng" dirty="0" smtClean="0">
                <a:latin typeface="Courier New" pitchFamily="49" charset="0"/>
                <a:cs typeface="Courier New" pitchFamily="49" charset="0"/>
              </a:rPr>
              <a:t> increases without </a:t>
            </a:r>
            <a:r>
              <a:rPr lang="en-US" altLang="zh-TW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900" u="sng" dirty="0" smtClean="0">
                <a:latin typeface="Courier New" pitchFamily="49" charset="0"/>
                <a:cs typeface="Courier New" pitchFamily="49" charset="0"/>
              </a:rPr>
              <a:t>bound</a:t>
            </a:r>
            <a:r>
              <a:rPr lang="en-US" altLang="zh-TW" sz="19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C1C05-A879-424E-8B92-EEC7F7E218E3}" type="slidenum">
              <a:rPr lang="en-US" altLang="zh-TW" smtClean="0"/>
              <a:pPr/>
              <a:t>36</a:t>
            </a:fld>
            <a:endParaRPr lang="en-US" altLang="zh-TW"/>
          </a:p>
        </p:txBody>
      </p:sp>
      <p:sp>
        <p:nvSpPr>
          <p:cNvPr id="8" name="文字方塊 7"/>
          <p:cNvSpPr txBox="1"/>
          <p:nvPr/>
        </p:nvSpPr>
        <p:spPr>
          <a:xfrm>
            <a:off x="4473318" y="3372728"/>
            <a:ext cx="397647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principal eigenvector of </a:t>
            </a:r>
            <a:r>
              <a:rPr lang="en-US" altLang="zh-TW" i="1" dirty="0" smtClean="0"/>
              <a:t>A</a:t>
            </a:r>
            <a:r>
              <a:rPr lang="en-US" altLang="zh-TW" i="1" baseline="30000" dirty="0" smtClean="0"/>
              <a:t>T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</a:t>
            </a:r>
            <a:r>
              <a:rPr lang="en-US" altLang="zh-TW" sz="1400" dirty="0" smtClean="0"/>
              <a:t>(or </a:t>
            </a:r>
            <a:r>
              <a:rPr lang="en-US" altLang="zh-TW" sz="1400" i="1" dirty="0" smtClean="0"/>
              <a:t>AA</a:t>
            </a:r>
            <a:r>
              <a:rPr lang="en-US" altLang="zh-TW" sz="1400" i="1" baseline="30000" dirty="0" smtClean="0"/>
              <a:t>T</a:t>
            </a:r>
            <a:r>
              <a:rPr lang="en-US" altLang="zh-TW" sz="1400" dirty="0" smtClean="0"/>
              <a:t>)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will have non-negative entries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643174" y="5429264"/>
            <a:ext cx="546970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as </a:t>
            </a:r>
            <a:r>
              <a:rPr lang="en-US" altLang="zh-TW" i="1" u="sng" dirty="0" smtClean="0"/>
              <a:t>a</a:t>
            </a:r>
            <a:r>
              <a:rPr lang="en-US" altLang="zh-TW" i="1" baseline="-25000" dirty="0" smtClean="0"/>
              <a:t>0</a:t>
            </a:r>
            <a:r>
              <a:rPr lang="en-US" altLang="zh-TW" dirty="0" smtClean="0"/>
              <a:t> </a:t>
            </a:r>
            <a:r>
              <a:rPr lang="en-US" altLang="zh-TW" sz="1400" dirty="0" smtClean="0"/>
              <a:t>(or </a:t>
            </a:r>
            <a:r>
              <a:rPr lang="en-US" altLang="zh-TW" sz="1400" i="1" u="sng" dirty="0" smtClean="0"/>
              <a:t>h</a:t>
            </a:r>
            <a:r>
              <a:rPr lang="en-US" altLang="zh-TW" sz="1400" i="1" baseline="-25000" dirty="0" smtClean="0"/>
              <a:t>0</a:t>
            </a:r>
            <a:r>
              <a:rPr lang="en-US" altLang="zh-TW" sz="1400" dirty="0" smtClean="0"/>
              <a:t>)</a:t>
            </a:r>
            <a:r>
              <a:rPr lang="en-US" altLang="zh-TW" dirty="0" smtClean="0"/>
              <a:t> = </a:t>
            </a:r>
            <a:r>
              <a:rPr lang="en-US" altLang="zh-TW" i="1" u="sng" dirty="0" smtClean="0"/>
              <a:t>z</a:t>
            </a:r>
            <a:r>
              <a:rPr lang="en-US" altLang="zh-TW" dirty="0" smtClean="0"/>
              <a:t>, which can not be orthogonal to </a:t>
            </a:r>
          </a:p>
          <a:p>
            <a:r>
              <a:rPr lang="en-US" altLang="zh-TW" dirty="0" smtClean="0"/>
              <a:t>the principal eigenvector of </a:t>
            </a:r>
            <a:r>
              <a:rPr lang="en-US" altLang="zh-TW" i="1" dirty="0" smtClean="0"/>
              <a:t>A</a:t>
            </a:r>
            <a:r>
              <a:rPr lang="en-US" altLang="zh-TW" i="1" baseline="30000" dirty="0" smtClean="0"/>
              <a:t>T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</a:t>
            </a:r>
            <a:r>
              <a:rPr lang="en-US" altLang="zh-TW" sz="1400" dirty="0" smtClean="0"/>
              <a:t>(or </a:t>
            </a:r>
            <a:r>
              <a:rPr lang="en-US" altLang="zh-TW" sz="1400" i="1" dirty="0" smtClean="0"/>
              <a:t>AA</a:t>
            </a:r>
            <a:r>
              <a:rPr lang="en-US" altLang="zh-TW" sz="1400" i="1" baseline="30000" dirty="0" smtClean="0"/>
              <a:t>T</a:t>
            </a:r>
            <a:r>
              <a:rPr lang="en-US" altLang="zh-TW" sz="1400" dirty="0" smtClean="0"/>
              <a:t>),</a:t>
            </a:r>
            <a:r>
              <a:rPr lang="en-US" altLang="zh-TW" dirty="0" smtClean="0"/>
              <a:t> </a:t>
            </a:r>
          </a:p>
          <a:p>
            <a:r>
              <a:rPr lang="en-US" altLang="zh-TW" b="1" i="1" u="sng" dirty="0" err="1" smtClean="0">
                <a:solidFill>
                  <a:srgbClr val="FF0000"/>
                </a:solidFill>
              </a:rPr>
              <a:t>a</a:t>
            </a:r>
            <a:r>
              <a:rPr lang="en-US" altLang="zh-TW" b="1" i="1" baseline="-25000" dirty="0" err="1" smtClean="0">
                <a:solidFill>
                  <a:srgbClr val="FF0000"/>
                </a:solidFill>
              </a:rPr>
              <a:t>k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(or </a:t>
            </a:r>
            <a:r>
              <a:rPr lang="en-US" altLang="zh-TW" sz="1400" b="1" i="1" u="sng" dirty="0" err="1" smtClean="0">
                <a:solidFill>
                  <a:srgbClr val="FF0000"/>
                </a:solidFill>
              </a:rPr>
              <a:t>h</a:t>
            </a:r>
            <a:r>
              <a:rPr lang="en-US" altLang="zh-TW" sz="1400" b="1" i="1" baseline="-25000" dirty="0" err="1" smtClean="0">
                <a:solidFill>
                  <a:srgbClr val="FF0000"/>
                </a:solidFill>
              </a:rPr>
              <a:t>k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) </a:t>
            </a:r>
            <a:r>
              <a:rPr lang="en-US" altLang="zh-TW" b="1" dirty="0" smtClean="0">
                <a:solidFill>
                  <a:srgbClr val="FF0000"/>
                </a:solidFill>
              </a:rPr>
              <a:t>of the iterative algorithm will converge to the 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principal eigenvector of </a:t>
            </a:r>
            <a:r>
              <a:rPr lang="en-US" altLang="zh-TW" b="1" i="1" dirty="0" smtClean="0">
                <a:solidFill>
                  <a:srgbClr val="FF0000"/>
                </a:solidFill>
              </a:rPr>
              <a:t>A</a:t>
            </a:r>
            <a:r>
              <a:rPr lang="en-US" altLang="zh-TW" b="1" i="1" baseline="30000" dirty="0" smtClean="0">
                <a:solidFill>
                  <a:srgbClr val="FF0000"/>
                </a:solidFill>
              </a:rPr>
              <a:t>T</a:t>
            </a:r>
            <a:r>
              <a:rPr lang="en-US" altLang="zh-TW" b="1" i="1" dirty="0" smtClean="0">
                <a:solidFill>
                  <a:srgbClr val="FF0000"/>
                </a:solidFill>
              </a:rPr>
              <a:t>A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(or 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AA</a:t>
            </a:r>
            <a:r>
              <a:rPr lang="en-US" altLang="zh-TW" sz="1400" b="1" i="1" baseline="30000" dirty="0" smtClean="0">
                <a:solidFill>
                  <a:srgbClr val="FF0000"/>
                </a:solidFill>
              </a:rPr>
              <a:t>T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HITS (10/16)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Therefore, with a large number of iterations, </a:t>
            </a:r>
            <a:r>
              <a:rPr lang="en-US" altLang="zh-TW" i="1" u="sng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i="1" baseline="-25000" dirty="0" err="1" smtClean="0"/>
              <a:t>k</a:t>
            </a:r>
            <a:r>
              <a:rPr lang="en-US" altLang="zh-TW" dirty="0" smtClean="0"/>
              <a:t> will be the principal eigenvector of </a:t>
            </a:r>
            <a:r>
              <a:rPr lang="en-US" altLang="zh-TW" i="1" dirty="0" smtClean="0"/>
              <a:t>A</a:t>
            </a:r>
            <a:r>
              <a:rPr lang="en-US" altLang="zh-TW" i="1" baseline="30000" dirty="0" smtClean="0"/>
              <a:t>T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and </a:t>
            </a:r>
            <a:r>
              <a:rPr lang="en-US" altLang="zh-TW" i="1" u="sng" dirty="0" err="1" smtClean="0"/>
              <a:t>h</a:t>
            </a:r>
            <a:r>
              <a:rPr lang="en-US" altLang="zh-TW" i="1" baseline="-25000" dirty="0" err="1" smtClean="0"/>
              <a:t>k</a:t>
            </a:r>
            <a:r>
              <a:rPr lang="en-US" altLang="zh-TW" dirty="0" smtClean="0"/>
              <a:t> will be the principal eigenvector of </a:t>
            </a:r>
            <a:r>
              <a:rPr lang="en-US" altLang="zh-TW" i="1" dirty="0" smtClean="0"/>
              <a:t>AA</a:t>
            </a:r>
            <a:r>
              <a:rPr lang="en-US" altLang="zh-TW" i="1" baseline="30000" dirty="0" smtClean="0"/>
              <a:t>T</a:t>
            </a:r>
            <a:r>
              <a:rPr lang="en-US" altLang="zh-TW" dirty="0" smtClean="0"/>
              <a:t>. </a:t>
            </a:r>
          </a:p>
          <a:p>
            <a:endParaRPr lang="en-US" altLang="zh-TW" sz="1000" dirty="0" smtClean="0"/>
          </a:p>
          <a:p>
            <a:r>
              <a:rPr lang="en-US" altLang="zh-TW" dirty="0" smtClean="0"/>
              <a:t>In Kleinberg’s experiments, the convergence of the iterative process is quite rapid.</a:t>
            </a:r>
          </a:p>
          <a:p>
            <a:pPr lvl="1"/>
            <a:r>
              <a:rPr lang="en-US" altLang="zh-TW" i="1" dirty="0" smtClean="0"/>
              <a:t>k</a:t>
            </a:r>
            <a:r>
              <a:rPr lang="en-US" altLang="zh-TW" dirty="0" smtClean="0"/>
              <a:t> = 20 is sufficient for the vectors to become stable.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One more question … how to acquire the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a subset of the web </a:t>
            </a:r>
            <a:r>
              <a:rPr lang="en-US" altLang="zh-TW" dirty="0" smtClean="0"/>
              <a:t>containing good hub and authority pages for a query??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37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HITS (11/16)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a query </a:t>
            </a:r>
            <a:r>
              <a:rPr lang="el-GR" altLang="zh-TW" i="1" dirty="0" smtClean="0"/>
              <a:t>σ</a:t>
            </a:r>
            <a:r>
              <a:rPr lang="en-US" altLang="zh-TW" dirty="0" smtClean="0"/>
              <a:t>, we would like the subset </a:t>
            </a:r>
            <a:r>
              <a:rPr lang="en-US" altLang="zh-TW" i="1" dirty="0" smtClean="0"/>
              <a:t>S</a:t>
            </a:r>
            <a:r>
              <a:rPr lang="el-GR" altLang="zh-TW" i="1" baseline="-25000" dirty="0" smtClean="0"/>
              <a:t>σ</a:t>
            </a:r>
            <a:r>
              <a:rPr lang="en-US" altLang="zh-TW" dirty="0" smtClean="0"/>
              <a:t> with the following properties:</a:t>
            </a:r>
          </a:p>
          <a:p>
            <a:pPr lvl="1"/>
            <a:r>
              <a:rPr lang="en-US" altLang="zh-TW" i="1" dirty="0" smtClean="0"/>
              <a:t>S</a:t>
            </a:r>
            <a:r>
              <a:rPr lang="el-GR" altLang="zh-TW" i="1" baseline="-25000" dirty="0" smtClean="0"/>
              <a:t>σ</a:t>
            </a:r>
            <a:r>
              <a:rPr lang="en-US" altLang="zh-TW" dirty="0" smtClean="0"/>
              <a:t> is relatively small. </a:t>
            </a:r>
          </a:p>
          <a:p>
            <a:pPr lvl="2"/>
            <a:r>
              <a:rPr lang="en-US" altLang="zh-TW" sz="1700" dirty="0" smtClean="0"/>
              <a:t>To afford the computational cost of applying the iterative algorithm.</a:t>
            </a:r>
          </a:p>
          <a:p>
            <a:pPr lvl="1"/>
            <a:r>
              <a:rPr lang="en-US" altLang="zh-TW" i="1" dirty="0" smtClean="0"/>
              <a:t>S</a:t>
            </a:r>
            <a:r>
              <a:rPr lang="el-GR" altLang="zh-TW" i="1" baseline="-25000" dirty="0" smtClean="0"/>
              <a:t>σ </a:t>
            </a:r>
            <a:r>
              <a:rPr lang="en-US" altLang="zh-TW" i="1" baseline="-25000" dirty="0" smtClean="0"/>
              <a:t> </a:t>
            </a:r>
            <a:r>
              <a:rPr lang="en-US" altLang="zh-TW" dirty="0" smtClean="0"/>
              <a:t>is relevant to </a:t>
            </a:r>
            <a:r>
              <a:rPr lang="el-GR" altLang="zh-TW" i="1" dirty="0" smtClean="0"/>
              <a:t>σ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i="1" dirty="0" smtClean="0"/>
              <a:t>S</a:t>
            </a:r>
            <a:r>
              <a:rPr lang="el-GR" altLang="zh-TW" i="1" baseline="-25000" dirty="0" smtClean="0"/>
              <a:t>σ </a:t>
            </a:r>
            <a:r>
              <a:rPr lang="en-US" altLang="zh-TW" i="1" baseline="-25000" dirty="0" smtClean="0"/>
              <a:t> </a:t>
            </a:r>
            <a:r>
              <a:rPr lang="en-US" altLang="zh-TW" dirty="0" smtClean="0"/>
              <a:t>contains many authorities.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To satisfy properties 1 and 2, we first collect </a:t>
            </a:r>
            <a:r>
              <a:rPr lang="en-US" altLang="zh-TW" u="sng" dirty="0" smtClean="0"/>
              <a:t>the </a:t>
            </a:r>
            <a:r>
              <a:rPr lang="en-US" altLang="zh-TW" i="1" u="sng" dirty="0" smtClean="0"/>
              <a:t>t</a:t>
            </a:r>
            <a:r>
              <a:rPr lang="en-US" altLang="zh-TW" u="sng" dirty="0" smtClean="0"/>
              <a:t> </a:t>
            </a:r>
            <a:r>
              <a:rPr lang="en-US" altLang="zh-TW" sz="1800" u="sng" dirty="0" smtClean="0"/>
              <a:t>(typically set to about 200)</a:t>
            </a:r>
            <a:r>
              <a:rPr lang="en-US" altLang="zh-TW" u="sng" dirty="0" smtClean="0"/>
              <a:t> highest-ranked pages</a:t>
            </a:r>
            <a:r>
              <a:rPr lang="en-US" altLang="zh-TW" dirty="0" smtClean="0"/>
              <a:t> for the query from a text-based search engine </a:t>
            </a:r>
            <a:r>
              <a:rPr lang="en-US" altLang="zh-TW" sz="1800" dirty="0" smtClean="0"/>
              <a:t>(e.g., AltaVista)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We refer to these 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 pages as the </a:t>
            </a:r>
            <a:r>
              <a:rPr lang="en-US" altLang="zh-TW" b="1" i="1" dirty="0" smtClean="0">
                <a:solidFill>
                  <a:srgbClr val="C00000"/>
                </a:solidFill>
              </a:rPr>
              <a:t>root set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  <a:r>
              <a:rPr lang="el-GR" altLang="zh-TW" i="1" baseline="-25000" dirty="0" smtClean="0"/>
              <a:t>σ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38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HITS (12/16)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This root generally is far from satisfying property 3.</a:t>
            </a:r>
          </a:p>
          <a:p>
            <a:pPr lvl="1"/>
            <a:r>
              <a:rPr lang="en-US" altLang="zh-TW" dirty="0" smtClean="0"/>
              <a:t>Many authorities for a broad-topic query may not use the query terms in their pages.</a:t>
            </a:r>
          </a:p>
          <a:p>
            <a:pPr lvl="2"/>
            <a:r>
              <a:rPr lang="en-US" altLang="zh-TW" dirty="0" smtClean="0"/>
              <a:t>E.g., the home pages of Honda or Toyota may not contain the term “automobile manufactures.”</a:t>
            </a:r>
          </a:p>
          <a:p>
            <a:endParaRPr lang="en-US" altLang="zh-TW" sz="1000" dirty="0" smtClean="0"/>
          </a:p>
          <a:p>
            <a:r>
              <a:rPr lang="en-US" altLang="zh-TW" dirty="0" smtClean="0"/>
              <a:t>Although a strong authority is not in </a:t>
            </a:r>
            <a:r>
              <a:rPr lang="en-US" altLang="zh-TW" i="1" dirty="0" smtClean="0"/>
              <a:t>R</a:t>
            </a:r>
            <a:r>
              <a:rPr lang="el-GR" altLang="zh-TW" i="1" baseline="-25000" dirty="0" smtClean="0"/>
              <a:t>σ</a:t>
            </a:r>
            <a:r>
              <a:rPr lang="en-US" altLang="zh-TW" dirty="0" smtClean="0"/>
              <a:t>, it is quite likely to be pointed to by </a:t>
            </a:r>
            <a:r>
              <a:rPr lang="en-US" altLang="zh-TW" sz="1800" dirty="0" smtClean="0"/>
              <a:t>(or point to)</a:t>
            </a:r>
            <a:r>
              <a:rPr lang="en-US" altLang="zh-TW" dirty="0" smtClean="0"/>
              <a:t> at least one page in </a:t>
            </a:r>
            <a:r>
              <a:rPr lang="en-US" altLang="zh-TW" i="1" dirty="0" smtClean="0"/>
              <a:t>R</a:t>
            </a:r>
            <a:r>
              <a:rPr lang="el-GR" altLang="zh-TW" i="1" baseline="-25000" dirty="0" smtClean="0"/>
              <a:t>σ</a:t>
            </a:r>
            <a:r>
              <a:rPr lang="en-US" altLang="zh-TW" dirty="0" smtClean="0"/>
              <a:t>.</a:t>
            </a:r>
          </a:p>
          <a:p>
            <a:endParaRPr lang="en-US" altLang="zh-TW" sz="1000" dirty="0" smtClean="0"/>
          </a:p>
          <a:p>
            <a:r>
              <a:rPr lang="en-US" altLang="zh-TW" dirty="0" smtClean="0"/>
              <a:t>We therefore extend </a:t>
            </a:r>
            <a:r>
              <a:rPr lang="en-US" altLang="zh-TW" i="1" dirty="0" smtClean="0"/>
              <a:t>R</a:t>
            </a:r>
            <a:r>
              <a:rPr lang="el-GR" altLang="zh-TW" i="1" baseline="-25000" dirty="0" smtClean="0"/>
              <a:t>σ 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by including any page …</a:t>
            </a:r>
          </a:p>
          <a:p>
            <a:pPr lvl="1"/>
            <a:r>
              <a:rPr lang="en-US" altLang="zh-TW" dirty="0" smtClean="0"/>
              <a:t>Pointed to by a page in </a:t>
            </a:r>
            <a:r>
              <a:rPr lang="en-US" altLang="zh-TW" i="1" dirty="0" smtClean="0"/>
              <a:t>R</a:t>
            </a:r>
            <a:r>
              <a:rPr lang="el-GR" altLang="zh-TW" i="1" baseline="-25000" dirty="0" smtClean="0"/>
              <a:t>σ</a:t>
            </a:r>
            <a:r>
              <a:rPr lang="en-US" altLang="zh-TW" i="1" dirty="0" smtClean="0"/>
              <a:t>.</a:t>
            </a:r>
            <a:r>
              <a:rPr lang="el-GR" altLang="zh-TW" i="1" dirty="0" smtClean="0"/>
              <a:t> </a:t>
            </a:r>
            <a:endParaRPr lang="en-US" altLang="zh-TW" i="1" dirty="0" smtClean="0"/>
          </a:p>
          <a:p>
            <a:pPr lvl="1"/>
            <a:r>
              <a:rPr lang="en-US" altLang="zh-TW" dirty="0" smtClean="0"/>
              <a:t>And any page that points to a page in </a:t>
            </a:r>
            <a:r>
              <a:rPr lang="en-US" altLang="zh-TW" i="1" dirty="0" smtClean="0"/>
              <a:t>R</a:t>
            </a:r>
            <a:r>
              <a:rPr lang="el-GR" altLang="zh-TW" i="1" baseline="-25000" dirty="0" smtClean="0"/>
              <a:t>σ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We refer to this larger set as the </a:t>
            </a:r>
            <a:r>
              <a:rPr lang="en-US" altLang="zh-TW" b="1" i="1" dirty="0" smtClean="0">
                <a:solidFill>
                  <a:srgbClr val="C00000"/>
                </a:solidFill>
              </a:rPr>
              <a:t>base set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S</a:t>
            </a:r>
            <a:r>
              <a:rPr lang="el-GR" altLang="zh-TW" i="1" baseline="-25000" dirty="0" smtClean="0"/>
              <a:t>σ</a:t>
            </a:r>
            <a:r>
              <a:rPr lang="en-US" altLang="zh-TW" dirty="0" smtClean="0"/>
              <a:t> for </a:t>
            </a:r>
            <a:r>
              <a:rPr lang="el-GR" altLang="zh-TW" i="1" dirty="0" smtClean="0"/>
              <a:t>σ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39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Preface 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So, simply measuring the quality of a web page by the number of </a:t>
            </a:r>
            <a:r>
              <a:rPr lang="en-US" altLang="zh-TW" b="1" i="1" dirty="0" smtClean="0">
                <a:solidFill>
                  <a:srgbClr val="C00000"/>
                </a:solidFill>
              </a:rPr>
              <a:t>in-links</a:t>
            </a:r>
            <a:r>
              <a:rPr lang="en-US" altLang="zh-TW" dirty="0" smtClean="0"/>
              <a:t> is not robust enough.</a:t>
            </a:r>
          </a:p>
          <a:p>
            <a:pPr lvl="1"/>
            <a:endParaRPr lang="en-US" altLang="zh-TW" sz="1000" dirty="0" smtClean="0"/>
          </a:p>
          <a:p>
            <a:r>
              <a:rPr lang="en-US" altLang="zh-TW" dirty="0" smtClean="0"/>
              <a:t>Link analysis algorithms should discount such internal and spam links.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HITS (13/16)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40</a:t>
            </a:fld>
            <a:endParaRPr lang="en-US" altLang="zh-TW"/>
          </a:p>
        </p:txBody>
      </p:sp>
      <p:sp>
        <p:nvSpPr>
          <p:cNvPr id="5" name="內容版面配置區 8"/>
          <p:cNvSpPr>
            <a:spLocks noGrp="1"/>
          </p:cNvSpPr>
          <p:nvPr>
            <p:ph sz="half" idx="4294967295"/>
          </p:nvPr>
        </p:nvSpPr>
        <p:spPr>
          <a:xfrm>
            <a:off x="500034" y="1828800"/>
            <a:ext cx="8215370" cy="49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None/>
            </a:pPr>
            <a:r>
              <a:rPr lang="en-US" altLang="zh-TW" sz="1550" dirty="0" err="1" smtClean="0">
                <a:latin typeface="Courier New" pitchFamily="49" charset="0"/>
                <a:cs typeface="Courier New" pitchFamily="49" charset="0"/>
              </a:rPr>
              <a:t>Subgraph</a:t>
            </a: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l-GR" altLang="zh-TW" sz="1550" i="1" dirty="0" smtClean="0">
                <a:latin typeface="Courier New" pitchFamily="49" charset="0"/>
                <a:cs typeface="Courier New" pitchFamily="49" charset="0"/>
              </a:rPr>
              <a:t>σ</a:t>
            </a: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l-GR" altLang="zh-TW" sz="1550" i="1" dirty="0" smtClean="0">
                <a:latin typeface="Courier New" pitchFamily="49" charset="0"/>
                <a:cs typeface="Courier New" pitchFamily="49" charset="0"/>
              </a:rPr>
              <a:t>ε</a:t>
            </a: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TW" sz="1550" i="1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altLang="zh-TW" sz="1550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TW" sz="1550" i="1" dirty="0" err="1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l-GR" altLang="zh-TW" sz="1550" i="1" dirty="0" smtClean="0">
                <a:latin typeface="Courier New" pitchFamily="49" charset="0"/>
                <a:cs typeface="Courier New" pitchFamily="49" charset="0"/>
              </a:rPr>
              <a:t>σ</a:t>
            </a: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: a query string</a:t>
            </a:r>
          </a:p>
          <a:p>
            <a:pPr>
              <a:buNone/>
            </a:pP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l-GR" altLang="zh-TW" sz="1550" i="1" dirty="0" smtClean="0">
                <a:latin typeface="Courier New" pitchFamily="49" charset="0"/>
                <a:cs typeface="Courier New" pitchFamily="49" charset="0"/>
              </a:rPr>
              <a:t>ε</a:t>
            </a: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: a text-based search engine</a:t>
            </a:r>
          </a:p>
          <a:p>
            <a:pPr>
              <a:buNone/>
            </a:pP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550" i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550" i="1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: natural numbers</a:t>
            </a:r>
          </a:p>
          <a:p>
            <a:pPr>
              <a:buNone/>
            </a:pPr>
            <a:endParaRPr lang="en-US" altLang="zh-TW" sz="400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  Let </a:t>
            </a:r>
            <a:r>
              <a:rPr lang="en-US" altLang="zh-TW" sz="1550" i="1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l-GR" altLang="zh-TW" sz="1550" i="1" baseline="-25000" dirty="0" smtClean="0">
                <a:latin typeface="Courier New" pitchFamily="49" charset="0"/>
                <a:cs typeface="Courier New" pitchFamily="49" charset="0"/>
              </a:rPr>
              <a:t>σ</a:t>
            </a: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 denote the top </a:t>
            </a:r>
            <a:r>
              <a:rPr lang="en-US" altLang="zh-TW" sz="1550" i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 results of </a:t>
            </a:r>
            <a:r>
              <a:rPr lang="el-GR" altLang="zh-TW" sz="1550" i="1" dirty="0" smtClean="0">
                <a:latin typeface="Courier New" pitchFamily="49" charset="0"/>
                <a:cs typeface="Courier New" pitchFamily="49" charset="0"/>
              </a:rPr>
              <a:t>ε</a:t>
            </a: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 on </a:t>
            </a:r>
            <a:r>
              <a:rPr lang="el-GR" altLang="zh-TW" sz="1550" i="1" dirty="0" smtClean="0">
                <a:latin typeface="Courier New" pitchFamily="49" charset="0"/>
                <a:cs typeface="Courier New" pitchFamily="49" charset="0"/>
              </a:rPr>
              <a:t>σ</a:t>
            </a:r>
            <a:endParaRPr lang="en-US" altLang="zh-TW" sz="1550" i="1" u="sng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TW" sz="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  Set </a:t>
            </a:r>
            <a:r>
              <a:rPr lang="en-US" altLang="zh-TW" sz="1550" i="1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l-GR" altLang="zh-TW" sz="1550" i="1" baseline="-25000" dirty="0" smtClean="0">
                <a:latin typeface="Courier New" pitchFamily="49" charset="0"/>
                <a:cs typeface="Courier New" pitchFamily="49" charset="0"/>
              </a:rPr>
              <a:t>σ</a:t>
            </a:r>
            <a:r>
              <a:rPr lang="en-US" altLang="zh-TW" sz="1550" i="1" dirty="0" smtClean="0">
                <a:latin typeface="Courier New" pitchFamily="49" charset="0"/>
                <a:cs typeface="Courier New" pitchFamily="49" charset="0"/>
              </a:rPr>
              <a:t> = R</a:t>
            </a:r>
            <a:r>
              <a:rPr lang="el-GR" altLang="zh-TW" sz="1550" i="1" baseline="-25000" dirty="0" smtClean="0">
                <a:latin typeface="Courier New" pitchFamily="49" charset="0"/>
                <a:cs typeface="Courier New" pitchFamily="49" charset="0"/>
              </a:rPr>
              <a:t>σ</a:t>
            </a:r>
            <a:endParaRPr lang="en-US" altLang="zh-TW" sz="1550" i="1" baseline="-25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  For each page </a:t>
            </a:r>
            <a:r>
              <a:rPr lang="en-US" altLang="zh-TW" sz="1550" i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altLang="zh-TW" sz="1550" i="1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l-GR" altLang="zh-TW" sz="1550" i="1" baseline="-25000" dirty="0" smtClean="0">
                <a:latin typeface="Courier New" pitchFamily="49" charset="0"/>
                <a:cs typeface="Courier New" pitchFamily="49" charset="0"/>
              </a:rPr>
              <a:t>σ</a:t>
            </a:r>
            <a:endParaRPr lang="en-US" altLang="zh-TW" sz="155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    Let </a:t>
            </a:r>
            <a:r>
              <a:rPr lang="el-GR" altLang="zh-TW" sz="1550" i="1" dirty="0" smtClean="0">
                <a:latin typeface="Courier New" pitchFamily="49" charset="0"/>
                <a:cs typeface="Courier New" pitchFamily="49" charset="0"/>
              </a:rPr>
              <a:t>Γ</a:t>
            </a:r>
            <a:r>
              <a:rPr lang="en-US" altLang="zh-TW" sz="1550" i="1" baseline="30000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550" i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) denote the set of all pages </a:t>
            </a:r>
            <a:r>
              <a:rPr lang="en-US" altLang="zh-TW" sz="1550" i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 points to</a:t>
            </a:r>
          </a:p>
          <a:p>
            <a:pPr>
              <a:buNone/>
            </a:pP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	Let </a:t>
            </a:r>
            <a:r>
              <a:rPr lang="el-GR" altLang="zh-TW" sz="1550" i="1" dirty="0" smtClean="0">
                <a:latin typeface="Courier New" pitchFamily="49" charset="0"/>
                <a:cs typeface="Courier New" pitchFamily="49" charset="0"/>
              </a:rPr>
              <a:t>Γ</a:t>
            </a:r>
            <a:r>
              <a:rPr lang="en-US" altLang="zh-TW" sz="1550" i="1" baseline="30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550" i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) denote the set of all pages pointing to </a:t>
            </a:r>
            <a:r>
              <a:rPr lang="en-US" altLang="zh-TW" sz="1550" i="1" dirty="0" smtClean="0">
                <a:latin typeface="Courier New" pitchFamily="49" charset="0"/>
                <a:cs typeface="Courier New" pitchFamily="49" charset="0"/>
              </a:rPr>
              <a:t>p</a:t>
            </a:r>
          </a:p>
          <a:p>
            <a:pPr>
              <a:buNone/>
            </a:pPr>
            <a:endParaRPr lang="en-US" altLang="zh-TW" sz="400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    Add all pages </a:t>
            </a:r>
            <a:r>
              <a:rPr lang="el-GR" altLang="zh-TW" sz="1550" i="1" dirty="0" smtClean="0">
                <a:latin typeface="Courier New" pitchFamily="49" charset="0"/>
                <a:cs typeface="Courier New" pitchFamily="49" charset="0"/>
              </a:rPr>
              <a:t>Γ</a:t>
            </a:r>
            <a:r>
              <a:rPr lang="en-US" altLang="zh-TW" sz="1550" i="1" baseline="30000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550" i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) in to </a:t>
            </a:r>
            <a:r>
              <a:rPr lang="en-US" altLang="zh-TW" sz="1550" i="1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l-GR" altLang="zh-TW" sz="1550" i="1" baseline="-25000" dirty="0" smtClean="0">
                <a:latin typeface="Courier New" pitchFamily="49" charset="0"/>
                <a:cs typeface="Courier New" pitchFamily="49" charset="0"/>
              </a:rPr>
              <a:t>σ</a:t>
            </a:r>
            <a:endParaRPr lang="en-US" altLang="zh-TW" sz="155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TW" sz="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    If |</a:t>
            </a:r>
            <a:r>
              <a:rPr lang="el-GR" altLang="zh-TW" sz="1550" i="1" dirty="0" smtClean="0">
                <a:latin typeface="Courier New" pitchFamily="49" charset="0"/>
                <a:cs typeface="Courier New" pitchFamily="49" charset="0"/>
              </a:rPr>
              <a:t>Γ</a:t>
            </a:r>
            <a:r>
              <a:rPr lang="en-US" altLang="zh-TW" sz="1550" i="1" baseline="30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550" i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)| ≤ </a:t>
            </a:r>
            <a:r>
              <a:rPr lang="en-US" altLang="zh-TW" sz="1550" i="1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 then</a:t>
            </a:r>
          </a:p>
          <a:p>
            <a:pPr>
              <a:buNone/>
            </a:pP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      add all page </a:t>
            </a:r>
            <a:r>
              <a:rPr lang="el-GR" altLang="zh-TW" sz="1550" i="1" dirty="0" smtClean="0">
                <a:latin typeface="Courier New" pitchFamily="49" charset="0"/>
                <a:cs typeface="Courier New" pitchFamily="49" charset="0"/>
              </a:rPr>
              <a:t>Γ</a:t>
            </a:r>
            <a:r>
              <a:rPr lang="en-US" altLang="zh-TW" sz="1550" i="1" baseline="30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550" i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) in to </a:t>
            </a:r>
            <a:r>
              <a:rPr lang="en-US" altLang="zh-TW" sz="1550" i="1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l-GR" altLang="zh-TW" sz="1550" i="1" baseline="-25000" dirty="0" smtClean="0">
                <a:latin typeface="Courier New" pitchFamily="49" charset="0"/>
                <a:cs typeface="Courier New" pitchFamily="49" charset="0"/>
              </a:rPr>
              <a:t>σ</a:t>
            </a:r>
            <a:endParaRPr lang="en-US" altLang="zh-TW" sz="155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>
              <a:buNone/>
            </a:pP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      add an arbitrary set of </a:t>
            </a:r>
            <a:r>
              <a:rPr lang="en-US" altLang="zh-TW" sz="1550" i="1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 pages from </a:t>
            </a:r>
            <a:r>
              <a:rPr lang="el-GR" altLang="zh-TW" sz="1550" i="1" dirty="0" smtClean="0">
                <a:latin typeface="Courier New" pitchFamily="49" charset="0"/>
                <a:cs typeface="Courier New" pitchFamily="49" charset="0"/>
              </a:rPr>
              <a:t>Γ</a:t>
            </a:r>
            <a:r>
              <a:rPr lang="en-US" altLang="zh-TW" sz="1550" i="1" baseline="30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550" i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) to </a:t>
            </a:r>
            <a:r>
              <a:rPr lang="en-US" altLang="zh-TW" sz="1550" i="1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l-GR" altLang="zh-TW" sz="1550" i="1" baseline="-25000" dirty="0" smtClean="0">
                <a:latin typeface="Courier New" pitchFamily="49" charset="0"/>
                <a:cs typeface="Courier New" pitchFamily="49" charset="0"/>
              </a:rPr>
              <a:t>σ</a:t>
            </a:r>
            <a:endParaRPr lang="en-US" altLang="zh-TW" sz="155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    end</a:t>
            </a:r>
          </a:p>
          <a:p>
            <a:pPr>
              <a:buNone/>
            </a:pPr>
            <a:endParaRPr lang="en-US" altLang="zh-TW" sz="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TW" sz="155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altLang="zh-TW" sz="1550" i="1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l-GR" altLang="zh-TW" sz="1550" i="1" baseline="-25000" dirty="0" smtClean="0">
                <a:latin typeface="Courier New" pitchFamily="49" charset="0"/>
                <a:cs typeface="Courier New" pitchFamily="49" charset="0"/>
              </a:rPr>
              <a:t>σ</a:t>
            </a:r>
            <a:endParaRPr lang="en-US" altLang="zh-TW" sz="155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643306" y="4929198"/>
            <a:ext cx="237911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400" i="1" dirty="0" smtClean="0"/>
              <a:t>d</a:t>
            </a:r>
            <a:r>
              <a:rPr lang="en-US" altLang="zh-TW" sz="1400" dirty="0" smtClean="0"/>
              <a:t>=50, suggested by Kleinberg</a:t>
            </a:r>
            <a:endParaRPr lang="zh-TW" altLang="en-US" sz="1400" dirty="0"/>
          </a:p>
        </p:txBody>
      </p:sp>
      <p:cxnSp>
        <p:nvCxnSpPr>
          <p:cNvPr id="9" name="直線單箭頭接點 8"/>
          <p:cNvCxnSpPr>
            <a:stCxn id="6" idx="1"/>
          </p:cNvCxnSpPr>
          <p:nvPr/>
        </p:nvCxnSpPr>
        <p:spPr>
          <a:xfrm rot="10800000" flipV="1">
            <a:off x="3286116" y="5083086"/>
            <a:ext cx="357190" cy="604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HITS (14/16)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link is </a:t>
            </a:r>
            <a:r>
              <a:rPr lang="en-US" altLang="zh-TW" b="1" i="1" dirty="0" smtClean="0">
                <a:solidFill>
                  <a:srgbClr val="C00000"/>
                </a:solidFill>
              </a:rPr>
              <a:t>intrinsic</a:t>
            </a:r>
            <a:r>
              <a:rPr lang="en-US" altLang="zh-TW" dirty="0" smtClean="0"/>
              <a:t> if it is between pages with the same domain name.</a:t>
            </a:r>
          </a:p>
          <a:p>
            <a:endParaRPr lang="en-US" altLang="zh-TW" sz="1000" dirty="0" smtClean="0"/>
          </a:p>
          <a:p>
            <a:r>
              <a:rPr lang="en-US" altLang="zh-TW" dirty="0" smtClean="0"/>
              <a:t>Intrinsic links very often convey little information.</a:t>
            </a:r>
          </a:p>
          <a:p>
            <a:pPr lvl="1"/>
            <a:r>
              <a:rPr lang="en-US" altLang="zh-TW" dirty="0" smtClean="0"/>
              <a:t>They usually exist to allow for navigation of the infrastructure of a site.</a:t>
            </a:r>
          </a:p>
          <a:p>
            <a:pPr lvl="1"/>
            <a:endParaRPr lang="en-US" altLang="zh-TW" sz="1000" dirty="0" smtClean="0"/>
          </a:p>
          <a:p>
            <a:r>
              <a:rPr lang="en-US" altLang="zh-TW" dirty="0" smtClean="0"/>
              <a:t>Thus, we delete all intrinsic links from the graph of </a:t>
            </a:r>
            <a:r>
              <a:rPr lang="en-US" altLang="zh-TW" i="1" dirty="0" smtClean="0"/>
              <a:t>S</a:t>
            </a:r>
            <a:r>
              <a:rPr lang="el-GR" altLang="zh-TW" i="1" baseline="-25000" dirty="0" smtClean="0"/>
              <a:t>σ</a:t>
            </a:r>
            <a:r>
              <a:rPr lang="en-US" altLang="zh-TW" dirty="0" smtClean="0"/>
              <a:t> and then apply the iterative algorithm on the refined base set.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41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HITS (15/16)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42</a:t>
            </a:fld>
            <a:endParaRPr lang="en-US" altLang="zh-TW"/>
          </a:p>
        </p:txBody>
      </p:sp>
      <p:pic>
        <p:nvPicPr>
          <p:cNvPr id="890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339" y="1828800"/>
            <a:ext cx="6825247" cy="4233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字方塊 5"/>
          <p:cNvSpPr txBox="1"/>
          <p:nvPr/>
        </p:nvSpPr>
        <p:spPr>
          <a:xfrm>
            <a:off x="571472" y="6131502"/>
            <a:ext cx="806400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Top hubs and authorities </a:t>
            </a:r>
            <a:r>
              <a:rPr lang="en-US" altLang="zh-TW" b="1" dirty="0" smtClean="0">
                <a:solidFill>
                  <a:srgbClr val="FF0000"/>
                </a:solidFill>
              </a:rPr>
              <a:t>include languages other than the language of the query</a:t>
            </a:r>
            <a:r>
              <a:rPr lang="en-US" altLang="zh-TW" dirty="0" smtClean="0"/>
              <a:t>!!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HITS (16/16)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These pages were presumably drawn into the base set, following the assembly of the root set.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This cross-language effect resulted purely from link analysis, with no linguistic translation taking place.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43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Sergey </a:t>
            </a:r>
            <a:r>
              <a:rPr lang="en-US" altLang="zh-TW" sz="2000" dirty="0" err="1" smtClean="0"/>
              <a:t>Brin</a:t>
            </a:r>
            <a:r>
              <a:rPr lang="en-US" altLang="zh-TW" sz="2000" dirty="0" smtClean="0"/>
              <a:t> and Lawrence Page, The anatomy of a large-scale </a:t>
            </a:r>
            <a:r>
              <a:rPr lang="en-US" altLang="zh-TW" sz="2000" dirty="0" err="1" smtClean="0"/>
              <a:t>hypertextual</a:t>
            </a:r>
            <a:r>
              <a:rPr lang="en-US" altLang="zh-TW" sz="2000" dirty="0" smtClean="0"/>
              <a:t> Web search engine, Computer Networks and ISDN Systems archive, Volume 30, Issue 1-7 (April 1998), 107-117.</a:t>
            </a:r>
          </a:p>
          <a:p>
            <a:endParaRPr lang="en-US" altLang="zh-TW" sz="1000" dirty="0" smtClean="0"/>
          </a:p>
          <a:p>
            <a:r>
              <a:rPr lang="en-US" altLang="zh-TW" sz="2000" dirty="0" smtClean="0"/>
              <a:t>Jon Kleinberg, Authoritative sources in a hyperlinked environment, Proc. 9th ACM-SIAM Symposium on Discrete Algorithms, 1998. </a:t>
            </a:r>
            <a:r>
              <a:rPr lang="en-US" altLang="zh-TW" sz="1600" dirty="0" smtClean="0"/>
              <a:t>(Extended version in Journal of the ACM 46(1999). Also appears as IBM Research Report RJ 10076, May 1997)</a:t>
            </a:r>
            <a:r>
              <a:rPr lang="en-US" altLang="zh-TW" sz="2000" dirty="0" smtClean="0"/>
              <a:t>.</a:t>
            </a:r>
          </a:p>
          <a:p>
            <a:endParaRPr lang="en-US" altLang="zh-TW" sz="1000" dirty="0" smtClean="0"/>
          </a:p>
          <a:p>
            <a:r>
              <a:rPr lang="en-US" altLang="zh-TW" sz="2000" dirty="0" err="1" smtClean="0"/>
              <a:t>Gunes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Erkan</a:t>
            </a:r>
            <a:r>
              <a:rPr lang="en-US" altLang="zh-TW" sz="2000" dirty="0" smtClean="0"/>
              <a:t> and </a:t>
            </a:r>
            <a:r>
              <a:rPr lang="en-US" altLang="zh-TW" sz="2000" dirty="0" err="1" smtClean="0"/>
              <a:t>Dragomir</a:t>
            </a:r>
            <a:r>
              <a:rPr lang="en-US" altLang="zh-TW" sz="2000" dirty="0" smtClean="0"/>
              <a:t> R. </a:t>
            </a:r>
            <a:r>
              <a:rPr lang="en-US" altLang="zh-TW" sz="2000" dirty="0" err="1" smtClean="0"/>
              <a:t>Radev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LexRank</a:t>
            </a:r>
            <a:r>
              <a:rPr lang="en-US" altLang="zh-TW" sz="2000" dirty="0" smtClean="0"/>
              <a:t>: Graph-based Lexical Centrality as Salience in Text Summarization, Journal of Artificial Intelligence Research 22 (</a:t>
            </a:r>
            <a:r>
              <a:rPr lang="en-US" altLang="zh-TW" sz="2000" smtClean="0"/>
              <a:t>2004), </a:t>
            </a:r>
            <a:r>
              <a:rPr lang="en-US" altLang="zh-TW" sz="2000" dirty="0" smtClean="0"/>
              <a:t>457-479.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44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Anchor Text and The Web Graph (1/2)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web is full of instances where a page does not provide an accurate description of itself.</a:t>
            </a:r>
          </a:p>
          <a:p>
            <a:pPr lvl="1"/>
            <a:r>
              <a:rPr lang="en-US" altLang="zh-TW" dirty="0" smtClean="0"/>
              <a:t>This is very common with </a:t>
            </a:r>
            <a:r>
              <a:rPr lang="en-US" altLang="zh-TW" u="sng" dirty="0" smtClean="0"/>
              <a:t>corporate web pages – for marketing purposes</a:t>
            </a:r>
            <a:r>
              <a:rPr lang="en-US" altLang="zh-TW" dirty="0" smtClean="0"/>
              <a:t>.</a:t>
            </a:r>
          </a:p>
          <a:p>
            <a:pPr lvl="2"/>
            <a:r>
              <a:rPr lang="en-US" altLang="zh-TW" dirty="0" smtClean="0"/>
              <a:t>For example, the home page of IBM does not contain the term ‘</a:t>
            </a:r>
            <a:r>
              <a:rPr lang="en-US" altLang="zh-TW" i="1" dirty="0" smtClean="0"/>
              <a:t>computer</a:t>
            </a:r>
            <a:r>
              <a:rPr lang="en-US" altLang="zh-TW" dirty="0" smtClean="0"/>
              <a:t>’ anywhere in its HTML code.</a:t>
            </a:r>
          </a:p>
          <a:p>
            <a:pPr lvl="2"/>
            <a:endParaRPr lang="en-US" altLang="zh-TW" sz="800" dirty="0" smtClean="0"/>
          </a:p>
          <a:p>
            <a:r>
              <a:rPr lang="en-US" altLang="zh-TW" dirty="0" smtClean="0"/>
              <a:t>In addition, many web pages are rich in graphics and images, and embed their text in these images.</a:t>
            </a:r>
          </a:p>
          <a:p>
            <a:endParaRPr lang="en-US" altLang="zh-TW" sz="1000" dirty="0" smtClean="0"/>
          </a:p>
          <a:p>
            <a:r>
              <a:rPr lang="en-US" altLang="zh-TW" dirty="0" smtClean="0"/>
              <a:t>Web search engines need to consider information other than page text in order to satisfy information needs of users.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Anchor Text and The Web Graph (2/2)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 smtClean="0">
                <a:solidFill>
                  <a:srgbClr val="C00000"/>
                </a:solidFill>
              </a:rPr>
              <a:t>Anchor text </a:t>
            </a:r>
            <a:r>
              <a:rPr lang="en-US" altLang="zh-TW" dirty="0" smtClean="0"/>
              <a:t>depicts how web users describe a web page. </a:t>
            </a:r>
          </a:p>
          <a:p>
            <a:pPr lvl="1"/>
            <a:r>
              <a:rPr lang="en-US" altLang="zh-TW" dirty="0" smtClean="0"/>
              <a:t>The anchors of many hyperlinks pointing to </a:t>
            </a:r>
            <a:r>
              <a:rPr lang="en-US" altLang="zh-TW" dirty="0" smtClean="0">
                <a:hlinkClick r:id="rId2"/>
              </a:rPr>
              <a:t>http://www.ibm.com</a:t>
            </a:r>
            <a:r>
              <a:rPr lang="en-US" altLang="zh-TW" dirty="0" smtClean="0"/>
              <a:t>  include the word ‘</a:t>
            </a:r>
            <a:r>
              <a:rPr lang="en-US" altLang="zh-TW" i="1" dirty="0" smtClean="0"/>
              <a:t>computer</a:t>
            </a:r>
            <a:r>
              <a:rPr lang="en-US" altLang="zh-TW" dirty="0" smtClean="0"/>
              <a:t>’.</a:t>
            </a:r>
          </a:p>
          <a:p>
            <a:endParaRPr lang="en-US" altLang="zh-TW" sz="1000" dirty="0" smtClean="0"/>
          </a:p>
          <a:p>
            <a:r>
              <a:rPr lang="en-US" altLang="zh-TW" dirty="0" smtClean="0"/>
              <a:t>Current web search engines appear to assign a substantial weighting to anchor text terms.</a:t>
            </a:r>
          </a:p>
          <a:p>
            <a:pPr lvl="1"/>
            <a:r>
              <a:rPr lang="en-US" altLang="zh-TW" dirty="0" smtClean="0"/>
              <a:t>Anchor text terms are included as terms under which to index a web page.</a:t>
            </a:r>
          </a:p>
          <a:p>
            <a:pPr lvl="1"/>
            <a:endParaRPr lang="en-US" altLang="zh-TW" sz="1000" dirty="0" smtClean="0"/>
          </a:p>
          <a:p>
            <a:r>
              <a:rPr lang="en-US" altLang="zh-TW" dirty="0" smtClean="0"/>
              <a:t>Furthermore, the window of text surrounding anchor text </a:t>
            </a:r>
            <a:r>
              <a:rPr lang="en-US" altLang="zh-TW" sz="1800" dirty="0" smtClean="0"/>
              <a:t>(extended anchor text)</a:t>
            </a:r>
            <a:r>
              <a:rPr lang="en-US" altLang="zh-TW" dirty="0" smtClean="0"/>
              <a:t> is often usable.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There is a good discussion of link analysis &lt;a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=“…”&gt;here&lt;/a&gt;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PageRank</a:t>
            </a:r>
            <a:r>
              <a:rPr lang="en-US" altLang="zh-TW" dirty="0" smtClean="0"/>
              <a:t> (1/21)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b="1" i="1" dirty="0" err="1" smtClean="0">
                <a:solidFill>
                  <a:srgbClr val="C00000"/>
                </a:solidFill>
              </a:rPr>
              <a:t>PageRank</a:t>
            </a:r>
            <a:r>
              <a:rPr lang="en-US" altLang="zh-TW" sz="2200" dirty="0" smtClean="0"/>
              <a:t> assigns every node </a:t>
            </a:r>
            <a:r>
              <a:rPr lang="en-US" altLang="zh-TW" sz="1800" dirty="0" smtClean="0"/>
              <a:t>(web page)</a:t>
            </a:r>
            <a:r>
              <a:rPr lang="en-US" altLang="zh-TW" sz="2200" dirty="0" smtClean="0"/>
              <a:t> in the web graph </a:t>
            </a:r>
            <a:r>
              <a:rPr lang="en-US" altLang="zh-TW" sz="2200" u="sng" dirty="0" smtClean="0"/>
              <a:t>a numerical score </a:t>
            </a:r>
            <a:r>
              <a:rPr lang="en-US" altLang="zh-TW" sz="1800" u="sng" dirty="0" smtClean="0"/>
              <a:t>(</a:t>
            </a:r>
            <a:r>
              <a:rPr lang="en-US" altLang="zh-TW" sz="1800" u="sng" dirty="0" err="1" smtClean="0"/>
              <a:t>PageRank</a:t>
            </a:r>
            <a:r>
              <a:rPr lang="en-US" altLang="zh-TW" sz="1800" u="sng" dirty="0" smtClean="0"/>
              <a:t> score)</a:t>
            </a:r>
            <a:r>
              <a:rPr lang="en-US" altLang="zh-TW" sz="2200" u="sng" dirty="0" smtClean="0"/>
              <a:t> between 0 and 1</a:t>
            </a:r>
            <a:r>
              <a:rPr lang="en-US" altLang="zh-TW" sz="2200" dirty="0" smtClean="0"/>
              <a:t>. </a:t>
            </a:r>
          </a:p>
          <a:p>
            <a:pPr lvl="1"/>
            <a:r>
              <a:rPr lang="en-US" altLang="zh-TW" sz="1800" dirty="0" smtClean="0"/>
              <a:t>The score depends on the link structure of the web graph.</a:t>
            </a:r>
          </a:p>
          <a:p>
            <a:pPr lvl="1"/>
            <a:endParaRPr lang="en-US" altLang="zh-TW" sz="1000" dirty="0" smtClean="0"/>
          </a:p>
          <a:p>
            <a:r>
              <a:rPr lang="en-US" altLang="zh-TW" sz="2200" dirty="0" smtClean="0"/>
              <a:t>Before showing the equations of </a:t>
            </a:r>
            <a:r>
              <a:rPr lang="en-US" altLang="zh-TW" sz="2200" dirty="0" err="1" smtClean="0"/>
              <a:t>PageRank</a:t>
            </a:r>
            <a:r>
              <a:rPr lang="en-US" altLang="zh-TW" sz="2200" dirty="0" smtClean="0"/>
              <a:t> calculation … lets first talk about the idea behind </a:t>
            </a:r>
            <a:r>
              <a:rPr lang="en-US" altLang="zh-TW" sz="2200" dirty="0" err="1" smtClean="0"/>
              <a:t>PageRank</a:t>
            </a:r>
            <a:r>
              <a:rPr lang="en-US" altLang="zh-TW" sz="2200" dirty="0" smtClean="0"/>
              <a:t>.</a:t>
            </a:r>
          </a:p>
          <a:p>
            <a:pPr lvl="1"/>
            <a:endParaRPr lang="en-US" altLang="zh-TW" sz="1000" dirty="0" smtClean="0"/>
          </a:p>
          <a:p>
            <a:r>
              <a:rPr lang="en-US" altLang="zh-TW" sz="2200" dirty="0" smtClean="0"/>
              <a:t>When computing in-degree, we have treated </a:t>
            </a:r>
            <a:r>
              <a:rPr lang="en-US" altLang="zh-TW" sz="2200" b="1" u="sng" dirty="0" smtClean="0"/>
              <a:t>each edge as a vote </a:t>
            </a:r>
            <a:r>
              <a:rPr lang="en-US" altLang="zh-TW" sz="2200" u="sng" dirty="0" smtClean="0"/>
              <a:t>to determine the prestige of each node</a:t>
            </a:r>
            <a:r>
              <a:rPr lang="en-US" altLang="zh-TW" sz="2200" dirty="0" smtClean="0"/>
              <a:t>.</a:t>
            </a:r>
          </a:p>
          <a:p>
            <a:pPr lvl="1"/>
            <a:endParaRPr lang="en-US" altLang="zh-TW" sz="1000" dirty="0" smtClean="0"/>
          </a:p>
          <a:p>
            <a:r>
              <a:rPr lang="en-US" altLang="zh-TW" sz="2200" dirty="0" smtClean="0"/>
              <a:t>However … in a network, not all of the votes are considered equally important.</a:t>
            </a:r>
          </a:p>
          <a:p>
            <a:pPr lvl="1"/>
            <a:r>
              <a:rPr lang="en-US" altLang="zh-TW" sz="1800" dirty="0" smtClean="0"/>
              <a:t>The prestige of a node does not only depend on how many pages pointing to it but also depend on the quality of those pages.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7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PageRank</a:t>
            </a:r>
            <a:r>
              <a:rPr lang="en-US" altLang="zh-TW" dirty="0" smtClean="0"/>
              <a:t> (2/21)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This consideration can be expressed by the equation: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sz="1000" dirty="0" smtClean="0"/>
          </a:p>
          <a:p>
            <a:pPr lvl="1"/>
            <a:r>
              <a:rPr lang="en-US" altLang="zh-TW" dirty="0" smtClean="0"/>
              <a:t>Every page has a prestige value.</a:t>
            </a:r>
          </a:p>
          <a:p>
            <a:pPr lvl="1"/>
            <a:r>
              <a:rPr lang="en-US" altLang="zh-TW" dirty="0" smtClean="0"/>
              <a:t>And distribute this value to its neighbors.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8</a:t>
            </a:fld>
            <a:endParaRPr lang="en-US" altLang="zh-TW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1927224" y="2357437"/>
          <a:ext cx="2573337" cy="89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1244520" imgH="431640" progId="Equation.3">
                  <p:embed/>
                </p:oleObj>
              </mc:Choice>
              <mc:Fallback>
                <p:oleObj name="Equation" r:id="rId4" imgW="12445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4" y="2357437"/>
                        <a:ext cx="2573337" cy="89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016945" y="3357562"/>
            <a:ext cx="137803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the prestige </a:t>
            </a:r>
          </a:p>
          <a:p>
            <a:r>
              <a:rPr lang="en-US" altLang="zh-TW" dirty="0" smtClean="0"/>
              <a:t>of page </a:t>
            </a:r>
            <a:r>
              <a:rPr lang="en-US" altLang="zh-TW" i="1" dirty="0" smtClean="0"/>
              <a:t>u</a:t>
            </a:r>
            <a:endParaRPr lang="zh-TW" altLang="en-US" i="1" dirty="0"/>
          </a:p>
        </p:txBody>
      </p:sp>
      <p:cxnSp>
        <p:nvCxnSpPr>
          <p:cNvPr id="8" name="直線單箭頭接點 7"/>
          <p:cNvCxnSpPr/>
          <p:nvPr/>
        </p:nvCxnSpPr>
        <p:spPr>
          <a:xfrm rot="5400000" flipH="1" flipV="1">
            <a:off x="1846996" y="3071810"/>
            <a:ext cx="357190" cy="2143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539228" y="3429000"/>
            <a:ext cx="174702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the set of pages </a:t>
            </a:r>
          </a:p>
          <a:p>
            <a:r>
              <a:rPr lang="en-US" altLang="zh-TW" dirty="0" smtClean="0"/>
              <a:t>that point to </a:t>
            </a:r>
            <a:r>
              <a:rPr lang="en-US" altLang="zh-TW" i="1" dirty="0" smtClean="0"/>
              <a:t>u</a:t>
            </a:r>
            <a:endParaRPr lang="zh-TW" altLang="en-US" i="1" dirty="0"/>
          </a:p>
        </p:txBody>
      </p:sp>
      <p:cxnSp>
        <p:nvCxnSpPr>
          <p:cNvPr id="10" name="直線單箭頭接點 9"/>
          <p:cNvCxnSpPr/>
          <p:nvPr/>
        </p:nvCxnSpPr>
        <p:spPr>
          <a:xfrm rot="5400000" flipH="1" flipV="1">
            <a:off x="2967856" y="3286124"/>
            <a:ext cx="142876" cy="14287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561640" y="3282735"/>
            <a:ext cx="15819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the out-degree</a:t>
            </a:r>
          </a:p>
          <a:p>
            <a:r>
              <a:rPr lang="en-US" altLang="zh-TW" dirty="0" smtClean="0"/>
              <a:t>of page </a:t>
            </a:r>
            <a:r>
              <a:rPr lang="en-US" altLang="zh-TW" i="1" dirty="0" smtClean="0"/>
              <a:t>v</a:t>
            </a:r>
            <a:endParaRPr lang="zh-TW" altLang="en-US" i="1" dirty="0"/>
          </a:p>
        </p:txBody>
      </p:sp>
      <p:cxnSp>
        <p:nvCxnSpPr>
          <p:cNvPr id="14" name="直線單箭頭接點 13"/>
          <p:cNvCxnSpPr>
            <a:stCxn id="13" idx="1"/>
          </p:cNvCxnSpPr>
          <p:nvPr/>
        </p:nvCxnSpPr>
        <p:spPr>
          <a:xfrm rot="10800000">
            <a:off x="4347326" y="3211321"/>
            <a:ext cx="214314" cy="3945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PageRank</a:t>
            </a:r>
            <a:r>
              <a:rPr lang="en-US" altLang="zh-TW" dirty="0" smtClean="0"/>
              <a:t> (3/21)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be the </a:t>
            </a:r>
            <a:r>
              <a:rPr lang="en-US" altLang="zh-TW" b="1" dirty="0" smtClean="0"/>
              <a:t>transition probability matrix</a:t>
            </a:r>
            <a:r>
              <a:rPr lang="en-US" altLang="zh-TW" dirty="0" smtClean="0"/>
              <a:t> of web pages.</a:t>
            </a:r>
          </a:p>
          <a:p>
            <a:pPr lvl="1"/>
            <a:r>
              <a:rPr lang="en-US" altLang="zh-TW" dirty="0" smtClean="0"/>
              <a:t>E.g.,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sz="1000" dirty="0" smtClean="0"/>
          </a:p>
          <a:p>
            <a:r>
              <a:rPr lang="en-US" altLang="zh-TW" dirty="0" smtClean="0"/>
              <a:t>We can write the equation in the matrix notation as: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9</a:t>
            </a:fld>
            <a:endParaRPr lang="en-US" altLang="zh-TW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2047875" y="4960938"/>
          <a:ext cx="13811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545760" imgH="228600" progId="Equation.3">
                  <p:embed/>
                </p:oleObj>
              </mc:Choice>
              <mc:Fallback>
                <p:oleObj name="Equation" r:id="rId3" imgW="5457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4960938"/>
                        <a:ext cx="1381125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28596" y="5357826"/>
            <a:ext cx="140294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 smtClean="0"/>
              <a:t>prestige vector</a:t>
            </a:r>
            <a:endParaRPr lang="zh-TW" altLang="en-US" sz="1600" dirty="0"/>
          </a:p>
        </p:txBody>
      </p:sp>
      <p:cxnSp>
        <p:nvCxnSpPr>
          <p:cNvPr id="8" name="直線單箭頭接點 7"/>
          <p:cNvCxnSpPr>
            <a:stCxn id="6" idx="3"/>
          </p:cNvCxnSpPr>
          <p:nvPr/>
        </p:nvCxnSpPr>
        <p:spPr>
          <a:xfrm flipV="1">
            <a:off x="1831544" y="5429264"/>
            <a:ext cx="168688" cy="978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1857356" y="3109556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2857488" y="3109556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3857620" y="3109556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15" name="弧形接點 14"/>
          <p:cNvCxnSpPr>
            <a:stCxn id="11" idx="7"/>
            <a:endCxn id="12" idx="1"/>
          </p:cNvCxnSpPr>
          <p:nvPr/>
        </p:nvCxnSpPr>
        <p:spPr>
          <a:xfrm rot="5400000" flipH="1" flipV="1">
            <a:off x="2607455" y="2859523"/>
            <a:ext cx="1588" cy="646532"/>
          </a:xfrm>
          <a:prstGeom prst="curvedConnector3">
            <a:avLst>
              <a:gd name="adj1" fmla="val 1900711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弧形接點 16"/>
          <p:cNvCxnSpPr>
            <a:stCxn id="12" idx="7"/>
            <a:endCxn id="13" idx="1"/>
          </p:cNvCxnSpPr>
          <p:nvPr/>
        </p:nvCxnSpPr>
        <p:spPr>
          <a:xfrm rot="5400000" flipH="1" flipV="1">
            <a:off x="3607587" y="2859523"/>
            <a:ext cx="1588" cy="646532"/>
          </a:xfrm>
          <a:prstGeom prst="curvedConnector3">
            <a:avLst>
              <a:gd name="adj1" fmla="val 1900711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弧形接點 19"/>
          <p:cNvCxnSpPr>
            <a:stCxn id="12" idx="3"/>
            <a:endCxn id="11" idx="5"/>
          </p:cNvCxnSpPr>
          <p:nvPr/>
        </p:nvCxnSpPr>
        <p:spPr>
          <a:xfrm rot="5400000">
            <a:off x="2607455" y="3213123"/>
            <a:ext cx="1588" cy="646532"/>
          </a:xfrm>
          <a:prstGeom prst="curvedConnector3">
            <a:avLst>
              <a:gd name="adj1" fmla="val 1900711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弧形接點 22"/>
          <p:cNvCxnSpPr>
            <a:stCxn id="13" idx="3"/>
            <a:endCxn id="12" idx="5"/>
          </p:cNvCxnSpPr>
          <p:nvPr/>
        </p:nvCxnSpPr>
        <p:spPr>
          <a:xfrm rot="5400000">
            <a:off x="3607587" y="3213123"/>
            <a:ext cx="1588" cy="646532"/>
          </a:xfrm>
          <a:prstGeom prst="curvedConnector3">
            <a:avLst>
              <a:gd name="adj1" fmla="val 1900711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5000628" y="2966680"/>
          <a:ext cx="2143140" cy="928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380"/>
                <a:gridCol w="714380"/>
                <a:gridCol w="714380"/>
              </a:tblGrid>
              <a:tr h="309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0.5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0.5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向右箭號 26"/>
          <p:cNvSpPr/>
          <p:nvPr/>
        </p:nvSpPr>
        <p:spPr>
          <a:xfrm>
            <a:off x="4500562" y="3252432"/>
            <a:ext cx="428628" cy="3571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4772666" y="26687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P</a:t>
            </a:r>
            <a:endParaRPr lang="zh-TW" altLang="en-US" i="1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4000496" y="5143512"/>
          <a:ext cx="1000132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01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TW" sz="1200" b="0" i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4973434" y="551435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</a:t>
            </a:r>
            <a:endParaRPr lang="zh-TW" altLang="en-US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5286380" y="5214950"/>
          <a:ext cx="2143140" cy="928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380"/>
                <a:gridCol w="714380"/>
                <a:gridCol w="714380"/>
              </a:tblGrid>
              <a:tr h="309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0.5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0.5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5058418" y="493070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P</a:t>
            </a:r>
            <a:r>
              <a:rPr lang="en-US" altLang="zh-TW" i="1" baseline="30000" dirty="0" smtClean="0"/>
              <a:t>T</a:t>
            </a:r>
            <a:endParaRPr lang="zh-TW" altLang="en-US" i="1" baseline="30000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7572396" y="5143512"/>
          <a:ext cx="1000132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01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橢圓 33"/>
          <p:cNvSpPr/>
          <p:nvPr/>
        </p:nvSpPr>
        <p:spPr>
          <a:xfrm>
            <a:off x="4286248" y="5143512"/>
            <a:ext cx="428628" cy="35719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286380" y="5228598"/>
            <a:ext cx="2143140" cy="28575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7858148" y="5088920"/>
            <a:ext cx="500066" cy="121444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0" grpId="0"/>
      <p:bldP spid="32" grpId="0"/>
      <p:bldP spid="34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5635</TotalTime>
  <Words>3509</Words>
  <Application>Microsoft Office PowerPoint</Application>
  <PresentationFormat>如螢幕大小 (4:3)</PresentationFormat>
  <Paragraphs>740</Paragraphs>
  <Slides>44</Slides>
  <Notes>3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3" baseType="lpstr">
      <vt:lpstr>Batang</vt:lpstr>
      <vt:lpstr>新細明體</vt:lpstr>
      <vt:lpstr>Arial</vt:lpstr>
      <vt:lpstr>Cambria Math</vt:lpstr>
      <vt:lpstr>Courier New</vt:lpstr>
      <vt:lpstr>Times New Roman</vt:lpstr>
      <vt:lpstr>Wingdings</vt:lpstr>
      <vt:lpstr>Quadrant</vt:lpstr>
      <vt:lpstr>Equation</vt:lpstr>
      <vt:lpstr>Link Analysis</vt:lpstr>
      <vt:lpstr>Preface (1/3)</vt:lpstr>
      <vt:lpstr>Preface (2/3)</vt:lpstr>
      <vt:lpstr>Preface (3/3)</vt:lpstr>
      <vt:lpstr>Anchor Text and The Web Graph (1/2)</vt:lpstr>
      <vt:lpstr>Anchor Text and The Web Graph (2/2)</vt:lpstr>
      <vt:lpstr>PageRank (1/21)</vt:lpstr>
      <vt:lpstr>PageRank (2/21)</vt:lpstr>
      <vt:lpstr>PageRank (3/21)</vt:lpstr>
      <vt:lpstr>PageRank (4/21)</vt:lpstr>
      <vt:lpstr>PageRank (5/21)</vt:lpstr>
      <vt:lpstr>PageRank (6/21)</vt:lpstr>
      <vt:lpstr>PageRank (7/21)</vt:lpstr>
      <vt:lpstr>PageRank (8/21)</vt:lpstr>
      <vt:lpstr>PageRank (9/21)</vt:lpstr>
      <vt:lpstr>PageRank (10/21)</vt:lpstr>
      <vt:lpstr>PageRank (11/21)</vt:lpstr>
      <vt:lpstr>PageRank (12/21)</vt:lpstr>
      <vt:lpstr>PageRank (13/21)</vt:lpstr>
      <vt:lpstr>PageRank (14/21)</vt:lpstr>
      <vt:lpstr>PageRank (15/21)</vt:lpstr>
      <vt:lpstr>PageRank (16/21)</vt:lpstr>
      <vt:lpstr>PageRank (17/21)</vt:lpstr>
      <vt:lpstr>PageRank (18/21)</vt:lpstr>
      <vt:lpstr>PageRank (19/21)</vt:lpstr>
      <vt:lpstr>PageRank (20/21)</vt:lpstr>
      <vt:lpstr>PageRank (21/21)</vt:lpstr>
      <vt:lpstr>HITS (1/16)</vt:lpstr>
      <vt:lpstr>HITS (2/16)</vt:lpstr>
      <vt:lpstr>HITS (3/16)</vt:lpstr>
      <vt:lpstr>HITS (4/16)</vt:lpstr>
      <vt:lpstr>HITS (5/16)</vt:lpstr>
      <vt:lpstr>HITS (6/16)</vt:lpstr>
      <vt:lpstr>HITS (7/16)</vt:lpstr>
      <vt:lpstr>HITS (8/16)</vt:lpstr>
      <vt:lpstr>HITS (9/16)</vt:lpstr>
      <vt:lpstr>HITS (10/16)</vt:lpstr>
      <vt:lpstr>HITS (11/16)</vt:lpstr>
      <vt:lpstr>HITS (12/16)</vt:lpstr>
      <vt:lpstr>HITS (13/16)</vt:lpstr>
      <vt:lpstr>HITS (14/16)</vt:lpstr>
      <vt:lpstr>HITS (15/16)</vt:lpstr>
      <vt:lpstr>HITS (16/16)</vt:lpstr>
      <vt:lpstr>References</vt:lpstr>
    </vt:vector>
  </TitlesOfParts>
  <Manager/>
  <Company>Dept. of IM, NTU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17 - Hierarchical Clustering</dc:title>
  <dc:creator>Chien Chin Chen</dc:creator>
  <cp:lastModifiedBy>paton</cp:lastModifiedBy>
  <cp:revision>1369</cp:revision>
  <dcterms:created xsi:type="dcterms:W3CDTF">2008-05-28T05:49:04Z</dcterms:created>
  <dcterms:modified xsi:type="dcterms:W3CDTF">2014-01-02T14:43:09Z</dcterms:modified>
</cp:coreProperties>
</file>