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1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62" r:id="rId9"/>
    <p:sldId id="280" r:id="rId10"/>
    <p:sldId id="261" r:id="rId11"/>
    <p:sldId id="260" r:id="rId12"/>
    <p:sldId id="263" r:id="rId13"/>
    <p:sldId id="281" r:id="rId14"/>
    <p:sldId id="282" r:id="rId15"/>
    <p:sldId id="283" r:id="rId16"/>
    <p:sldId id="285" r:id="rId17"/>
    <p:sldId id="264" r:id="rId18"/>
    <p:sldId id="286" r:id="rId19"/>
    <p:sldId id="267" r:id="rId20"/>
    <p:sldId id="288" r:id="rId21"/>
    <p:sldId id="287" r:id="rId22"/>
    <p:sldId id="266" r:id="rId23"/>
    <p:sldId id="290" r:id="rId24"/>
    <p:sldId id="289" r:id="rId25"/>
    <p:sldId id="292" r:id="rId26"/>
    <p:sldId id="293" r:id="rId27"/>
    <p:sldId id="291" r:id="rId28"/>
    <p:sldId id="268" r:id="rId29"/>
    <p:sldId id="269" r:id="rId30"/>
    <p:sldId id="270" r:id="rId31"/>
    <p:sldId id="271" r:id="rId32"/>
    <p:sldId id="294" r:id="rId33"/>
    <p:sldId id="295" r:id="rId34"/>
    <p:sldId id="273" r:id="rId35"/>
    <p:sldId id="296" r:id="rId36"/>
    <p:sldId id="297" r:id="rId37"/>
    <p:sldId id="298" r:id="rId38"/>
    <p:sldId id="274" r:id="rId39"/>
    <p:sldId id="284" r:id="rId4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0000"/>
    <a:srgbClr val="969696"/>
    <a:srgbClr val="33CC33"/>
    <a:srgbClr val="EAEAEA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80093"/>
  </p:normalViewPr>
  <p:slideViewPr>
    <p:cSldViewPr>
      <p:cViewPr varScale="1">
        <p:scale>
          <a:sx n="88" d="100"/>
          <a:sy n="88" d="100"/>
        </p:scale>
        <p:origin x="2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FE50405-27D7-445E-9FB4-1A4076D7B4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2993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7689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304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PAT</a:t>
            </a:r>
            <a:r>
              <a:rPr kumimoji="1" lang="zh-TW" altLang="en-US" dirty="0"/>
              <a:t> </a:t>
            </a:r>
            <a:r>
              <a:rPr kumimoji="1" lang="en-US" altLang="zh-TW" dirty="0"/>
              <a:t>tree</a:t>
            </a:r>
            <a:r>
              <a:rPr kumimoji="1" lang="zh-CN" altLang="en-US"/>
              <a:t>要很大的儲存空間且要花許多時間建模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99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Association item :</a:t>
            </a:r>
            <a:r>
              <a:rPr kumimoji="1" lang="zh-TW" altLang="en-US" dirty="0"/>
              <a:t> 沒有順序性</a:t>
            </a:r>
            <a:endParaRPr kumimoji="1" lang="en-US" altLang="zh-TW" dirty="0"/>
          </a:p>
          <a:p>
            <a:r>
              <a:rPr kumimoji="1" lang="en-US" altLang="zh-TW" dirty="0"/>
              <a:t>PAT tree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有順序性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922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若從</a:t>
            </a:r>
            <a:r>
              <a:rPr lang="en-US" altLang="zh-TW" dirty="0"/>
              <a:t>3</a:t>
            </a:r>
            <a:r>
              <a:rPr lang="zh-CN" altLang="en-US" dirty="0"/>
              <a:t>看，</a:t>
            </a:r>
            <a:r>
              <a:rPr lang="en-US" altLang="zh-CN" dirty="0"/>
              <a:t>7,4,8</a:t>
            </a:r>
            <a:r>
              <a:rPr lang="zh-CN" altLang="en-US" dirty="0"/>
              <a:t>至少前面有兩個相同</a:t>
            </a:r>
            <a:r>
              <a:rPr lang="en-US" altLang="zh-CN" dirty="0"/>
              <a:t>bit</a:t>
            </a:r>
            <a:r>
              <a:rPr lang="zh-CN" altLang="en-US" dirty="0"/>
              <a:t>（</a:t>
            </a:r>
            <a:r>
              <a:rPr lang="en-US" altLang="zh-CN" dirty="0"/>
              <a:t>1,2</a:t>
            </a:r>
            <a:r>
              <a:rPr lang="zh-CN" altLang="en-US" dirty="0"/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8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060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21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337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文字沒有結構性</a:t>
            </a:r>
            <a:endParaRPr kumimoji="1" lang="en-US" altLang="zh-CN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698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中文沒有關鍵字</a:t>
            </a:r>
            <a:endParaRPr kumimoji="1" lang="en-US" altLang="zh-TW" dirty="0"/>
          </a:p>
          <a:p>
            <a:r>
              <a:rPr kumimoji="1" lang="zh-TW" altLang="en-US" dirty="0"/>
              <a:t>西方語言可以看字母大寫去判斷是否為專有名詞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05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dirty="0"/>
              <a:t>N-gram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n</a:t>
            </a:r>
            <a:r>
              <a:rPr kumimoji="1" lang="zh-CN" altLang="en-US" dirty="0"/>
              <a:t>個字斷字儲存文本</a:t>
            </a:r>
            <a:r>
              <a:rPr kumimoji="1" lang="zh-TW" altLang="en-US" dirty="0"/>
              <a:t>）</a:t>
            </a:r>
            <a:r>
              <a:rPr kumimoji="1" lang="en-US" altLang="zh-TW" dirty="0"/>
              <a:t>&gt;&gt; </a:t>
            </a:r>
            <a:r>
              <a:rPr kumimoji="1" lang="zh-CN" altLang="en-US" dirty="0"/>
              <a:t>浪費空間的做法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TW" altLang="en-US" dirty="0"/>
              <a:t>字典法（傳統） </a:t>
            </a:r>
            <a:r>
              <a:rPr kumimoji="1" lang="en-US" altLang="zh-TW" dirty="0"/>
              <a:t>:</a:t>
            </a:r>
            <a:r>
              <a:rPr kumimoji="1" lang="zh-TW" altLang="en-US" dirty="0"/>
              <a:t> 難收錄所有字彙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CKIP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057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405-27D7-445E-9FB4-1A4076D7B457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624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zh-TW" sz="2400"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4CD3D69F-56CD-4C07-AE3F-636F3E76C084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5A27-F30C-475D-9D47-8B0A838D983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1092C-8A38-40F2-B6C8-2879F59A386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9341F-C41B-43D3-AB53-42C6729437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7718E-F7B5-4AAD-A456-89EAA171740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0DF72-6FD9-4784-9553-57E4F23EE04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734D7-BAE8-40AC-84BC-5358B398D7D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039CC-09B7-4F2E-9D06-F8A5631A9C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A5D91-86D6-43E2-AFE4-FDB81DF7E63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ADB3F-964E-4012-B359-180D12E306D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3F180-B472-45B9-BCF5-5BA36B58F4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7BED4107-0C38-4C95-A207-325209E2FC4F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kipsvr.iis.sinica.edu.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kipsvr.iis.sinica.edu.t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/>
              <a:t>PAT Tree and Chinese Keyword Extraction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Chien</a:t>
            </a:r>
            <a:r>
              <a:rPr lang="en-US" altLang="zh-TW" dirty="0"/>
              <a:t> Chin Chen</a:t>
            </a:r>
          </a:p>
          <a:p>
            <a:pPr algn="ctr"/>
            <a:endParaRPr lang="en-US" altLang="zh-TW" sz="1200" dirty="0"/>
          </a:p>
          <a:p>
            <a:pPr algn="ctr"/>
            <a:r>
              <a:rPr lang="en-US" altLang="zh-TW" dirty="0"/>
              <a:t>Department of Information Management</a:t>
            </a:r>
          </a:p>
          <a:p>
            <a:pPr algn="ctr"/>
            <a:r>
              <a:rPr lang="en-US" altLang="zh-TW" dirty="0"/>
              <a:t>National Taiwan University</a:t>
            </a:r>
          </a:p>
          <a:p>
            <a:endParaRPr lang="en-US" altLang="zh-TW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2976" y="5406110"/>
            <a:ext cx="78177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 charset="0"/>
              </a:rPr>
              <a:t>G.H. </a:t>
            </a:r>
            <a:r>
              <a:rPr lang="en-US" altLang="zh-TW" sz="1400" dirty="0" err="1">
                <a:latin typeface="Arial" charset="0"/>
              </a:rPr>
              <a:t>Gonnet</a:t>
            </a:r>
            <a:r>
              <a:rPr lang="en-US" altLang="zh-TW" sz="1400" dirty="0">
                <a:latin typeface="Arial" charset="0"/>
              </a:rPr>
              <a:t>, R.A. </a:t>
            </a:r>
            <a:r>
              <a:rPr lang="en-US" altLang="zh-TW" sz="1400" dirty="0" err="1">
                <a:latin typeface="Arial" charset="0"/>
              </a:rPr>
              <a:t>Baeza</a:t>
            </a:r>
            <a:r>
              <a:rPr lang="en-US" altLang="zh-TW" sz="1400" dirty="0">
                <a:latin typeface="Arial" charset="0"/>
              </a:rPr>
              <a:t>-Yates, and T. Snider, Chapter 5: New Indices for Text: PAT Trees and </a:t>
            </a:r>
          </a:p>
          <a:p>
            <a:r>
              <a:rPr lang="en-US" altLang="zh-TW" sz="1400" dirty="0">
                <a:latin typeface="Arial" charset="0"/>
              </a:rPr>
              <a:t>PAT Arrays, Information Retrieval – Data Structures and Algorithms, Prentice Hall, 1992.</a:t>
            </a:r>
          </a:p>
        </p:txBody>
      </p:sp>
      <p:sp>
        <p:nvSpPr>
          <p:cNvPr id="5" name="矩形 4"/>
          <p:cNvSpPr/>
          <p:nvPr/>
        </p:nvSpPr>
        <p:spPr>
          <a:xfrm>
            <a:off x="1142976" y="5976484"/>
            <a:ext cx="778674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n-lt"/>
              </a:rPr>
              <a:t>Lee-</a:t>
            </a:r>
            <a:r>
              <a:rPr lang="en-US" altLang="zh-TW" sz="1400" dirty="0" err="1">
                <a:latin typeface="+mn-lt"/>
              </a:rPr>
              <a:t>Feng</a:t>
            </a:r>
            <a:r>
              <a:rPr lang="en-US" altLang="zh-TW" sz="1400" dirty="0">
                <a:latin typeface="+mn-lt"/>
              </a:rPr>
              <a:t> </a:t>
            </a:r>
            <a:r>
              <a:rPr lang="en-US" altLang="zh-TW" sz="1400" dirty="0" err="1">
                <a:latin typeface="+mn-lt"/>
              </a:rPr>
              <a:t>Chien</a:t>
            </a:r>
            <a:r>
              <a:rPr lang="en-US" altLang="zh-TW" sz="1400" dirty="0">
                <a:latin typeface="+mn-lt"/>
              </a:rPr>
              <a:t>, "PAT-Tree-Based Keyword Extraction for Chinese Information Retrieval," in Proceedings of the 20th annual international ACM SIGIR conference on Research and development in information retrieval, pp. 50-58, 1997</a:t>
            </a:r>
            <a:endParaRPr lang="zh-TW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73D-0442-4286-827A-7AC164E494F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(9/10)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19113" y="1908175"/>
            <a:ext cx="244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Text:        00010011…</a:t>
            </a:r>
          </a:p>
          <a:p>
            <a:r>
              <a:rPr lang="en-US" altLang="zh-TW" sz="1800">
                <a:latin typeface="Arial" charset="0"/>
              </a:rPr>
              <a:t>Position:  12345678…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9750" y="2636838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023938" y="2608263"/>
            <a:ext cx="413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External node </a:t>
            </a:r>
            <a:r>
              <a:rPr lang="en-US" altLang="zh-TW" sz="1200">
                <a:latin typeface="Arial" charset="0"/>
              </a:rPr>
              <a:t>(sistring)</a:t>
            </a:r>
            <a:r>
              <a:rPr lang="en-US" altLang="zh-TW">
                <a:latin typeface="Arial" charset="0"/>
              </a:rPr>
              <a:t>, labeled by its position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39750" y="3070225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038225" y="3013075"/>
            <a:ext cx="343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Internal node, labeled by bit position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07950" y="4579938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00113" y="4581525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620838" y="4581525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2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1260475" y="4005263"/>
            <a:ext cx="360363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3</a:t>
            </a:r>
          </a:p>
        </p:txBody>
      </p:sp>
      <p:cxnSp>
        <p:nvCxnSpPr>
          <p:cNvPr id="17421" name="AutoShape 13"/>
          <p:cNvCxnSpPr>
            <a:cxnSpLocks noChangeShapeType="1"/>
            <a:stCxn id="17420" idx="3"/>
            <a:endCxn id="17418" idx="0"/>
          </p:cNvCxnSpPr>
          <p:nvPr/>
        </p:nvCxnSpPr>
        <p:spPr bwMode="auto">
          <a:xfrm flipH="1">
            <a:off x="1081088" y="4249738"/>
            <a:ext cx="231775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22" name="AutoShape 14"/>
          <p:cNvCxnSpPr>
            <a:cxnSpLocks noChangeShapeType="1"/>
            <a:stCxn id="17420" idx="5"/>
            <a:endCxn id="17419" idx="0"/>
          </p:cNvCxnSpPr>
          <p:nvPr/>
        </p:nvCxnSpPr>
        <p:spPr bwMode="auto">
          <a:xfrm>
            <a:off x="1568450" y="4249738"/>
            <a:ext cx="233363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611188" y="415131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2052638" y="415131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5003800" y="3284538"/>
            <a:ext cx="2768600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An internal node </a:t>
            </a:r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must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 have </a:t>
            </a:r>
          </a:p>
          <a:p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left and right </a:t>
            </a:r>
            <a:r>
              <a:rPr lang="en-US" altLang="zh-TW" dirty="0" err="1">
                <a:solidFill>
                  <a:srgbClr val="FF0000"/>
                </a:solidFill>
                <a:latin typeface="Arial" charset="0"/>
              </a:rPr>
              <a:t>subtrees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.</a:t>
            </a:r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141288" y="5516563"/>
            <a:ext cx="2917825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charset="0"/>
              </a:rPr>
              <a:t>Every </a:t>
            </a:r>
            <a:r>
              <a:rPr lang="en-US" altLang="zh-TW" dirty="0" err="1">
                <a:latin typeface="Arial" charset="0"/>
              </a:rPr>
              <a:t>subtree</a:t>
            </a:r>
            <a:r>
              <a:rPr lang="en-US" altLang="zh-TW" dirty="0">
                <a:latin typeface="Arial" charset="0"/>
              </a:rPr>
              <a:t> has all the </a:t>
            </a:r>
          </a:p>
          <a:p>
            <a:r>
              <a:rPr lang="en-US" altLang="zh-TW" dirty="0" err="1">
                <a:latin typeface="Arial" charset="0"/>
              </a:rPr>
              <a:t>sistrings</a:t>
            </a:r>
            <a:r>
              <a:rPr lang="en-US" altLang="zh-TW" dirty="0">
                <a:latin typeface="Arial" charset="0"/>
              </a:rPr>
              <a:t> with the same prefix!!</a:t>
            </a: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2555875" y="6151563"/>
            <a:ext cx="2624138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For instance, sistrings 1, 2,</a:t>
            </a:r>
          </a:p>
          <a:p>
            <a:r>
              <a:rPr lang="en-US" altLang="zh-TW">
                <a:latin typeface="Arial" charset="0"/>
              </a:rPr>
              <a:t>and 3 all have ‘0’ prefix.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3130550" y="4581525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3</a:t>
            </a:r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2770188" y="4005263"/>
            <a:ext cx="360362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2</a:t>
            </a:r>
          </a:p>
        </p:txBody>
      </p:sp>
      <p:cxnSp>
        <p:nvCxnSpPr>
          <p:cNvPr id="17477" name="AutoShape 69"/>
          <p:cNvCxnSpPr>
            <a:cxnSpLocks noChangeShapeType="1"/>
            <a:stCxn id="17476" idx="3"/>
            <a:endCxn id="17482" idx="0"/>
          </p:cNvCxnSpPr>
          <p:nvPr/>
        </p:nvCxnSpPr>
        <p:spPr bwMode="auto">
          <a:xfrm flipH="1">
            <a:off x="2593975" y="4249738"/>
            <a:ext cx="2286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78" name="AutoShape 70"/>
          <p:cNvCxnSpPr>
            <a:cxnSpLocks noChangeShapeType="1"/>
            <a:stCxn id="17476" idx="5"/>
            <a:endCxn id="17475" idx="0"/>
          </p:cNvCxnSpPr>
          <p:nvPr/>
        </p:nvCxnSpPr>
        <p:spPr bwMode="auto">
          <a:xfrm>
            <a:off x="3078163" y="4249738"/>
            <a:ext cx="233362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79" name="AutoShape 71"/>
          <p:cNvSpPr>
            <a:spLocks noChangeArrowheads="1"/>
          </p:cNvSpPr>
          <p:nvPr/>
        </p:nvSpPr>
        <p:spPr bwMode="auto">
          <a:xfrm>
            <a:off x="3562350" y="415131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2052638" y="5156200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7481" name="Rectangle 73"/>
          <p:cNvSpPr>
            <a:spLocks noChangeArrowheads="1"/>
          </p:cNvSpPr>
          <p:nvPr/>
        </p:nvSpPr>
        <p:spPr bwMode="auto">
          <a:xfrm>
            <a:off x="2773363" y="5156200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2</a:t>
            </a: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2413000" y="4579938"/>
            <a:ext cx="360363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3</a:t>
            </a:r>
          </a:p>
        </p:txBody>
      </p:sp>
      <p:cxnSp>
        <p:nvCxnSpPr>
          <p:cNvPr id="17483" name="AutoShape 75"/>
          <p:cNvCxnSpPr>
            <a:cxnSpLocks noChangeShapeType="1"/>
            <a:stCxn id="17482" idx="3"/>
            <a:endCxn id="17480" idx="0"/>
          </p:cNvCxnSpPr>
          <p:nvPr/>
        </p:nvCxnSpPr>
        <p:spPr bwMode="auto">
          <a:xfrm flipH="1">
            <a:off x="2233613" y="4824413"/>
            <a:ext cx="231775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84" name="AutoShape 76"/>
          <p:cNvCxnSpPr>
            <a:cxnSpLocks noChangeShapeType="1"/>
            <a:stCxn id="17482" idx="5"/>
            <a:endCxn id="17481" idx="0"/>
          </p:cNvCxnSpPr>
          <p:nvPr/>
        </p:nvCxnSpPr>
        <p:spPr bwMode="auto">
          <a:xfrm>
            <a:off x="2720975" y="4824413"/>
            <a:ext cx="233363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4713288" y="4581525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4</a:t>
            </a:r>
          </a:p>
        </p:txBody>
      </p:sp>
      <p:sp>
        <p:nvSpPr>
          <p:cNvPr id="17487" name="Oval 79"/>
          <p:cNvSpPr>
            <a:spLocks noChangeArrowheads="1"/>
          </p:cNvSpPr>
          <p:nvPr/>
        </p:nvSpPr>
        <p:spPr bwMode="auto">
          <a:xfrm>
            <a:off x="4352925" y="4005263"/>
            <a:ext cx="360363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cxnSp>
        <p:nvCxnSpPr>
          <p:cNvPr id="17488" name="AutoShape 80"/>
          <p:cNvCxnSpPr>
            <a:cxnSpLocks noChangeShapeType="1"/>
            <a:stCxn id="17487" idx="3"/>
            <a:endCxn id="17496" idx="0"/>
          </p:cNvCxnSpPr>
          <p:nvPr/>
        </p:nvCxnSpPr>
        <p:spPr bwMode="auto">
          <a:xfrm flipH="1">
            <a:off x="4175125" y="4249738"/>
            <a:ext cx="230188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89" name="AutoShape 81"/>
          <p:cNvCxnSpPr>
            <a:cxnSpLocks noChangeShapeType="1"/>
            <a:stCxn id="17487" idx="5"/>
            <a:endCxn id="17486" idx="0"/>
          </p:cNvCxnSpPr>
          <p:nvPr/>
        </p:nvCxnSpPr>
        <p:spPr bwMode="auto">
          <a:xfrm>
            <a:off x="4660900" y="4249738"/>
            <a:ext cx="233363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4354513" y="5157788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3</a:t>
            </a:r>
          </a:p>
        </p:txBody>
      </p:sp>
      <p:sp>
        <p:nvSpPr>
          <p:cNvPr id="17496" name="Oval 88"/>
          <p:cNvSpPr>
            <a:spLocks noChangeArrowheads="1"/>
          </p:cNvSpPr>
          <p:nvPr/>
        </p:nvSpPr>
        <p:spPr bwMode="auto">
          <a:xfrm>
            <a:off x="3994150" y="4581525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2</a:t>
            </a:r>
          </a:p>
        </p:txBody>
      </p:sp>
      <p:cxnSp>
        <p:nvCxnSpPr>
          <p:cNvPr id="17497" name="AutoShape 89"/>
          <p:cNvCxnSpPr>
            <a:cxnSpLocks noChangeShapeType="1"/>
            <a:stCxn id="17496" idx="3"/>
            <a:endCxn id="17501" idx="0"/>
          </p:cNvCxnSpPr>
          <p:nvPr/>
        </p:nvCxnSpPr>
        <p:spPr bwMode="auto">
          <a:xfrm flipH="1">
            <a:off x="3817938" y="4826000"/>
            <a:ext cx="2286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98" name="AutoShape 90"/>
          <p:cNvCxnSpPr>
            <a:cxnSpLocks noChangeShapeType="1"/>
            <a:stCxn id="17496" idx="5"/>
            <a:endCxn id="17495" idx="0"/>
          </p:cNvCxnSpPr>
          <p:nvPr/>
        </p:nvCxnSpPr>
        <p:spPr bwMode="auto">
          <a:xfrm>
            <a:off x="4302125" y="4826000"/>
            <a:ext cx="233363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99" name="Rectangle 91"/>
          <p:cNvSpPr>
            <a:spLocks noChangeArrowheads="1"/>
          </p:cNvSpPr>
          <p:nvPr/>
        </p:nvSpPr>
        <p:spPr bwMode="auto">
          <a:xfrm>
            <a:off x="3276600" y="5732463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7500" name="Rectangle 92"/>
          <p:cNvSpPr>
            <a:spLocks noChangeArrowheads="1"/>
          </p:cNvSpPr>
          <p:nvPr/>
        </p:nvSpPr>
        <p:spPr bwMode="auto">
          <a:xfrm>
            <a:off x="3997325" y="5732463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/>
              <a:t>2</a:t>
            </a:r>
          </a:p>
        </p:txBody>
      </p:sp>
      <p:sp>
        <p:nvSpPr>
          <p:cNvPr id="17501" name="Oval 93"/>
          <p:cNvSpPr>
            <a:spLocks noChangeArrowheads="1"/>
          </p:cNvSpPr>
          <p:nvPr/>
        </p:nvSpPr>
        <p:spPr bwMode="auto">
          <a:xfrm>
            <a:off x="3636963" y="5156200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3</a:t>
            </a:r>
          </a:p>
        </p:txBody>
      </p:sp>
      <p:cxnSp>
        <p:nvCxnSpPr>
          <p:cNvPr id="17502" name="AutoShape 94"/>
          <p:cNvCxnSpPr>
            <a:cxnSpLocks noChangeShapeType="1"/>
            <a:stCxn id="17501" idx="3"/>
            <a:endCxn id="17499" idx="0"/>
          </p:cNvCxnSpPr>
          <p:nvPr/>
        </p:nvCxnSpPr>
        <p:spPr bwMode="auto">
          <a:xfrm flipH="1">
            <a:off x="3457575" y="5400675"/>
            <a:ext cx="231775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03" name="AutoShape 95"/>
          <p:cNvCxnSpPr>
            <a:cxnSpLocks noChangeShapeType="1"/>
            <a:stCxn id="17501" idx="5"/>
            <a:endCxn id="17500" idx="0"/>
          </p:cNvCxnSpPr>
          <p:nvPr/>
        </p:nvCxnSpPr>
        <p:spPr bwMode="auto">
          <a:xfrm>
            <a:off x="3944938" y="5400675"/>
            <a:ext cx="233362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04" name="AutoShape 96"/>
          <p:cNvSpPr>
            <a:spLocks noChangeArrowheads="1"/>
          </p:cNvSpPr>
          <p:nvPr/>
        </p:nvSpPr>
        <p:spPr bwMode="auto">
          <a:xfrm>
            <a:off x="5365750" y="415131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5" name="Rectangle 97"/>
          <p:cNvSpPr>
            <a:spLocks noChangeArrowheads="1"/>
          </p:cNvSpPr>
          <p:nvPr/>
        </p:nvSpPr>
        <p:spPr bwMode="auto">
          <a:xfrm>
            <a:off x="6516688" y="4581525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4</a:t>
            </a:r>
          </a:p>
        </p:txBody>
      </p:sp>
      <p:sp>
        <p:nvSpPr>
          <p:cNvPr id="17506" name="Oval 98"/>
          <p:cNvSpPr>
            <a:spLocks noChangeArrowheads="1"/>
          </p:cNvSpPr>
          <p:nvPr/>
        </p:nvSpPr>
        <p:spPr bwMode="auto">
          <a:xfrm>
            <a:off x="6156325" y="4005263"/>
            <a:ext cx="360363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/>
              <a:t>1</a:t>
            </a:r>
          </a:p>
        </p:txBody>
      </p:sp>
      <p:cxnSp>
        <p:nvCxnSpPr>
          <p:cNvPr id="17507" name="AutoShape 99"/>
          <p:cNvCxnSpPr>
            <a:cxnSpLocks noChangeShapeType="1"/>
            <a:stCxn id="17506" idx="3"/>
            <a:endCxn id="17510" idx="0"/>
          </p:cNvCxnSpPr>
          <p:nvPr/>
        </p:nvCxnSpPr>
        <p:spPr bwMode="auto">
          <a:xfrm flipH="1">
            <a:off x="5978525" y="4249738"/>
            <a:ext cx="230188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08" name="AutoShape 100"/>
          <p:cNvCxnSpPr>
            <a:cxnSpLocks noChangeShapeType="1"/>
            <a:stCxn id="17506" idx="5"/>
            <a:endCxn id="17505" idx="0"/>
          </p:cNvCxnSpPr>
          <p:nvPr/>
        </p:nvCxnSpPr>
        <p:spPr bwMode="auto">
          <a:xfrm>
            <a:off x="6464300" y="4249738"/>
            <a:ext cx="233363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09" name="Rectangle 101"/>
          <p:cNvSpPr>
            <a:spLocks noChangeArrowheads="1"/>
          </p:cNvSpPr>
          <p:nvPr/>
        </p:nvSpPr>
        <p:spPr bwMode="auto">
          <a:xfrm>
            <a:off x="6157913" y="5157788"/>
            <a:ext cx="36036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3</a:t>
            </a:r>
          </a:p>
        </p:txBody>
      </p:sp>
      <p:sp>
        <p:nvSpPr>
          <p:cNvPr id="17510" name="Oval 102"/>
          <p:cNvSpPr>
            <a:spLocks noChangeArrowheads="1"/>
          </p:cNvSpPr>
          <p:nvPr/>
        </p:nvSpPr>
        <p:spPr bwMode="auto">
          <a:xfrm>
            <a:off x="5797550" y="4581525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2</a:t>
            </a:r>
          </a:p>
        </p:txBody>
      </p:sp>
      <p:cxnSp>
        <p:nvCxnSpPr>
          <p:cNvPr id="17511" name="AutoShape 103"/>
          <p:cNvCxnSpPr>
            <a:cxnSpLocks noChangeShapeType="1"/>
            <a:stCxn id="17510" idx="3"/>
            <a:endCxn id="17515" idx="0"/>
          </p:cNvCxnSpPr>
          <p:nvPr/>
        </p:nvCxnSpPr>
        <p:spPr bwMode="auto">
          <a:xfrm flipH="1">
            <a:off x="5621338" y="4826000"/>
            <a:ext cx="2286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" name="AutoShape 104"/>
          <p:cNvCxnSpPr>
            <a:cxnSpLocks noChangeShapeType="1"/>
            <a:stCxn id="17510" idx="5"/>
            <a:endCxn id="17509" idx="0"/>
          </p:cNvCxnSpPr>
          <p:nvPr/>
        </p:nvCxnSpPr>
        <p:spPr bwMode="auto">
          <a:xfrm>
            <a:off x="6105525" y="4826000"/>
            <a:ext cx="233363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" name="Oval 107"/>
          <p:cNvSpPr>
            <a:spLocks noChangeArrowheads="1"/>
          </p:cNvSpPr>
          <p:nvPr/>
        </p:nvSpPr>
        <p:spPr bwMode="auto">
          <a:xfrm>
            <a:off x="5440363" y="5156200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3</a:t>
            </a:r>
          </a:p>
        </p:txBody>
      </p:sp>
      <p:cxnSp>
        <p:nvCxnSpPr>
          <p:cNvPr id="17516" name="AutoShape 108"/>
          <p:cNvCxnSpPr>
            <a:cxnSpLocks noChangeShapeType="1"/>
            <a:stCxn id="17515" idx="3"/>
            <a:endCxn id="17518" idx="0"/>
          </p:cNvCxnSpPr>
          <p:nvPr/>
        </p:nvCxnSpPr>
        <p:spPr bwMode="auto">
          <a:xfrm flipH="1">
            <a:off x="5257800" y="5400675"/>
            <a:ext cx="2349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7" name="AutoShape 109"/>
          <p:cNvCxnSpPr>
            <a:cxnSpLocks noChangeShapeType="1"/>
            <a:stCxn id="17515" idx="5"/>
            <a:endCxn id="75" idx="0"/>
          </p:cNvCxnSpPr>
          <p:nvPr/>
        </p:nvCxnSpPr>
        <p:spPr bwMode="auto">
          <a:xfrm rot="16200000" flipH="1">
            <a:off x="5698924" y="5450485"/>
            <a:ext cx="313558" cy="215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8" name="Rectangle 110"/>
          <p:cNvSpPr>
            <a:spLocks noChangeArrowheads="1"/>
          </p:cNvSpPr>
          <p:nvPr/>
        </p:nvSpPr>
        <p:spPr bwMode="auto">
          <a:xfrm>
            <a:off x="5076825" y="5734050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1</a:t>
            </a:r>
          </a:p>
        </p:txBody>
      </p:sp>
      <p:sp>
        <p:nvSpPr>
          <p:cNvPr id="17519" name="Oval 111"/>
          <p:cNvSpPr>
            <a:spLocks noChangeArrowheads="1"/>
          </p:cNvSpPr>
          <p:nvPr/>
        </p:nvSpPr>
        <p:spPr bwMode="auto">
          <a:xfrm>
            <a:off x="5789619" y="5734050"/>
            <a:ext cx="360362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/>
              <a:t>4</a:t>
            </a:r>
          </a:p>
        </p:txBody>
      </p:sp>
      <p:sp>
        <p:nvSpPr>
          <p:cNvPr id="17520" name="Rectangle 112"/>
          <p:cNvSpPr>
            <a:spLocks noChangeArrowheads="1"/>
          </p:cNvSpPr>
          <p:nvPr/>
        </p:nvSpPr>
        <p:spPr bwMode="auto">
          <a:xfrm>
            <a:off x="5429256" y="6308725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/>
              <a:t>2</a:t>
            </a:r>
          </a:p>
        </p:txBody>
      </p:sp>
      <p:sp>
        <p:nvSpPr>
          <p:cNvPr id="17521" name="Rectangle 113"/>
          <p:cNvSpPr>
            <a:spLocks noChangeArrowheads="1"/>
          </p:cNvSpPr>
          <p:nvPr/>
        </p:nvSpPr>
        <p:spPr bwMode="auto">
          <a:xfrm>
            <a:off x="6149981" y="6308725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/>
              <a:t>5</a:t>
            </a:r>
          </a:p>
        </p:txBody>
      </p:sp>
      <p:cxnSp>
        <p:nvCxnSpPr>
          <p:cNvPr id="17522" name="AutoShape 114"/>
          <p:cNvCxnSpPr>
            <a:cxnSpLocks noChangeShapeType="1"/>
            <a:stCxn id="17519" idx="3"/>
            <a:endCxn id="17520" idx="0"/>
          </p:cNvCxnSpPr>
          <p:nvPr/>
        </p:nvCxnSpPr>
        <p:spPr bwMode="auto">
          <a:xfrm flipH="1">
            <a:off x="5610231" y="5978525"/>
            <a:ext cx="231775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23" name="AutoShape 115"/>
          <p:cNvCxnSpPr>
            <a:cxnSpLocks noChangeShapeType="1"/>
            <a:stCxn id="17519" idx="5"/>
            <a:endCxn id="17521" idx="0"/>
          </p:cNvCxnSpPr>
          <p:nvPr/>
        </p:nvCxnSpPr>
        <p:spPr bwMode="auto">
          <a:xfrm>
            <a:off x="6097594" y="5978525"/>
            <a:ext cx="233362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24" name="Text Box 116"/>
          <p:cNvSpPr txBox="1">
            <a:spLocks noChangeArrowheads="1"/>
          </p:cNvSpPr>
          <p:nvPr/>
        </p:nvSpPr>
        <p:spPr bwMode="auto">
          <a:xfrm>
            <a:off x="7035800" y="4005263"/>
            <a:ext cx="21240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charset="0"/>
              </a:rPr>
              <a:t>sistring</a:t>
            </a:r>
            <a:r>
              <a:rPr lang="en-US" altLang="zh-TW" baseline="-25000" dirty="0">
                <a:latin typeface="Arial" charset="0"/>
              </a:rPr>
              <a:t>1</a:t>
            </a:r>
            <a:r>
              <a:rPr lang="en-US" altLang="zh-TW" dirty="0">
                <a:latin typeface="Arial" charset="0"/>
              </a:rPr>
              <a:t>: 00010011…</a:t>
            </a:r>
          </a:p>
          <a:p>
            <a:r>
              <a:rPr lang="en-US" altLang="zh-TW" dirty="0">
                <a:latin typeface="Arial" charset="0"/>
              </a:rPr>
              <a:t>sistring</a:t>
            </a:r>
            <a:r>
              <a:rPr lang="en-US" altLang="zh-TW" baseline="-25000" dirty="0">
                <a:latin typeface="Arial" charset="0"/>
              </a:rPr>
              <a:t>2</a:t>
            </a:r>
            <a:r>
              <a:rPr lang="en-US" altLang="zh-TW" dirty="0">
                <a:latin typeface="Arial" charset="0"/>
              </a:rPr>
              <a:t>: 0010011…</a:t>
            </a:r>
          </a:p>
          <a:p>
            <a:r>
              <a:rPr lang="en-US" altLang="zh-TW" dirty="0">
                <a:latin typeface="Arial" charset="0"/>
              </a:rPr>
              <a:t>sistring</a:t>
            </a:r>
            <a:r>
              <a:rPr lang="en-US" altLang="zh-TW" baseline="-25000" dirty="0">
                <a:latin typeface="Arial" charset="0"/>
              </a:rPr>
              <a:t>3</a:t>
            </a:r>
            <a:r>
              <a:rPr lang="en-US" altLang="zh-TW" dirty="0">
                <a:latin typeface="Arial" charset="0"/>
              </a:rPr>
              <a:t>: 010011…</a:t>
            </a:r>
          </a:p>
          <a:p>
            <a:r>
              <a:rPr lang="en-US" altLang="zh-TW" dirty="0">
                <a:latin typeface="Arial" charset="0"/>
              </a:rPr>
              <a:t>sistring</a:t>
            </a:r>
            <a:r>
              <a:rPr lang="en-US" altLang="zh-TW" baseline="-25000" dirty="0">
                <a:latin typeface="Arial" charset="0"/>
              </a:rPr>
              <a:t>4</a:t>
            </a:r>
            <a:r>
              <a:rPr lang="en-US" altLang="zh-TW" dirty="0">
                <a:latin typeface="Arial" charset="0"/>
              </a:rPr>
              <a:t>: 10011…</a:t>
            </a:r>
          </a:p>
          <a:p>
            <a:r>
              <a:rPr lang="en-US" altLang="zh-TW" dirty="0">
                <a:latin typeface="Arial" charset="0"/>
              </a:rPr>
              <a:t>sistring</a:t>
            </a:r>
            <a:r>
              <a:rPr lang="en-US" altLang="zh-TW" baseline="-25000" dirty="0">
                <a:latin typeface="Arial" charset="0"/>
              </a:rPr>
              <a:t>5</a:t>
            </a:r>
            <a:r>
              <a:rPr lang="en-US" altLang="zh-TW" dirty="0">
                <a:latin typeface="Arial" charset="0"/>
              </a:rPr>
              <a:t>: 0011…</a:t>
            </a:r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 flipV="1">
            <a:off x="3851275" y="4868863"/>
            <a:ext cx="360363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142844" y="3714752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root </a:t>
            </a:r>
            <a:r>
              <a:rPr lang="en-US" altLang="zh-TW" dirty="0"/>
              <a:t>is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NULL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rot="5400000">
            <a:off x="5822165" y="4250537"/>
            <a:ext cx="285752" cy="21431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>
            <a:off x="5464975" y="4893479"/>
            <a:ext cx="285752" cy="21431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5783273" y="5715016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/>
              <a:t>2</a:t>
            </a:r>
          </a:p>
        </p:txBody>
      </p:sp>
      <p:cxnSp>
        <p:nvCxnSpPr>
          <p:cNvPr id="77" name="直線單箭頭接點 76"/>
          <p:cNvCxnSpPr/>
          <p:nvPr/>
        </p:nvCxnSpPr>
        <p:spPr>
          <a:xfrm rot="16200000" flipH="1">
            <a:off x="5831689" y="5403069"/>
            <a:ext cx="276228" cy="2047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1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1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1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7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18" grpId="0" animBg="1"/>
      <p:bldP spid="17419" grpId="0" animBg="1"/>
      <p:bldP spid="17420" grpId="0" animBg="1"/>
      <p:bldP spid="17448" grpId="0" animBg="1"/>
      <p:bldP spid="17449" grpId="0" animBg="1"/>
      <p:bldP spid="17470" grpId="0" animBg="1"/>
      <p:bldP spid="17471" grpId="0" animBg="1"/>
      <p:bldP spid="17472" grpId="0" animBg="1"/>
      <p:bldP spid="17475" grpId="0" animBg="1"/>
      <p:bldP spid="17476" grpId="0" animBg="1"/>
      <p:bldP spid="17479" grpId="0" animBg="1"/>
      <p:bldP spid="17480" grpId="0" animBg="1"/>
      <p:bldP spid="17481" grpId="0" animBg="1"/>
      <p:bldP spid="17482" grpId="0" animBg="1"/>
      <p:bldP spid="17486" grpId="0" animBg="1"/>
      <p:bldP spid="17487" grpId="0" animBg="1"/>
      <p:bldP spid="17495" grpId="0" animBg="1"/>
      <p:bldP spid="17496" grpId="0" animBg="1"/>
      <p:bldP spid="17499" grpId="0" animBg="1"/>
      <p:bldP spid="17500" grpId="0" animBg="1"/>
      <p:bldP spid="17501" grpId="0" animBg="1"/>
      <p:bldP spid="17504" grpId="0" animBg="1"/>
      <p:bldP spid="17505" grpId="0" animBg="1"/>
      <p:bldP spid="17506" grpId="0" animBg="1"/>
      <p:bldP spid="17509" grpId="0" animBg="1"/>
      <p:bldP spid="17510" grpId="0" animBg="1"/>
      <p:bldP spid="17515" grpId="0" animBg="1"/>
      <p:bldP spid="17518" grpId="0" animBg="1"/>
      <p:bldP spid="17519" grpId="0" animBg="1"/>
      <p:bldP spid="17520" grpId="0" animBg="1"/>
      <p:bldP spid="17521" grpId="0" animBg="1"/>
      <p:bldP spid="17473" grpId="0" animBg="1"/>
      <p:bldP spid="63" grpId="0"/>
      <p:bldP spid="63" grpId="1"/>
      <p:bldP spid="63" grpId="2"/>
      <p:bldP spid="75" grpId="0" animBg="1"/>
      <p:bldP spid="75" grpId="1" animBg="1"/>
      <p:bldP spid="75" grpId="2" animBg="1"/>
      <p:bldP spid="75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23CE-F217-406C-93AA-229FDAD68B09}" type="slidenum">
              <a:rPr lang="en-US" altLang="zh-TW"/>
              <a:pPr/>
              <a:t>11</a:t>
            </a:fld>
            <a:endParaRPr lang="en-US" altLang="zh-TW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(10/10)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Implementation details:</a:t>
            </a:r>
          </a:p>
          <a:p>
            <a:pPr lvl="1"/>
            <a:r>
              <a:rPr lang="en-US" altLang="zh-TW" dirty="0"/>
              <a:t>So far we have assumed that every </a:t>
            </a:r>
            <a:r>
              <a:rPr lang="en-US" altLang="zh-TW" dirty="0" err="1"/>
              <a:t>sistring</a:t>
            </a:r>
            <a:r>
              <a:rPr lang="en-US" altLang="zh-TW" dirty="0"/>
              <a:t> in the text need to be constructed.</a:t>
            </a:r>
          </a:p>
          <a:p>
            <a:pPr lvl="1"/>
            <a:r>
              <a:rPr lang="en-US" altLang="zh-TW" dirty="0"/>
              <a:t>However, </a:t>
            </a:r>
            <a:r>
              <a:rPr lang="en-US" altLang="zh-TW" b="1" dirty="0">
                <a:solidFill>
                  <a:srgbClr val="FF0000"/>
                </a:solidFill>
              </a:rPr>
              <a:t>if we are interested in word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then only those </a:t>
            </a:r>
            <a:r>
              <a:rPr lang="en-US" altLang="zh-TW" b="1" dirty="0" err="1">
                <a:solidFill>
                  <a:srgbClr val="FF0000"/>
                </a:solidFill>
              </a:rPr>
              <a:t>sistrings</a:t>
            </a:r>
            <a:r>
              <a:rPr lang="en-US" altLang="zh-TW" b="1" dirty="0">
                <a:solidFill>
                  <a:srgbClr val="FF0000"/>
                </a:solidFill>
              </a:rPr>
              <a:t> that are at the beginning of words are necessary</a:t>
            </a:r>
            <a:r>
              <a:rPr lang="en-US" altLang="zh-TW" dirty="0"/>
              <a:t>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66502" y="4309651"/>
            <a:ext cx="47200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Arial" charset="0"/>
              </a:rPr>
              <a:t>Text:           </a:t>
            </a:r>
            <a:r>
              <a:rPr lang="zh-TW" altLang="en-US" sz="1800" dirty="0">
                <a:solidFill>
                  <a:srgbClr val="FF0000"/>
                </a:solidFill>
                <a:latin typeface="Arial" charset="0"/>
              </a:rPr>
              <a:t>台              </a:t>
            </a:r>
            <a:r>
              <a:rPr lang="zh-TW" altLang="en-US" sz="1800" dirty="0">
                <a:solidFill>
                  <a:srgbClr val="00B0F0"/>
                </a:solidFill>
                <a:latin typeface="Arial" charset="0"/>
              </a:rPr>
              <a:t>灣</a:t>
            </a:r>
            <a:r>
              <a:rPr lang="zh-TW" altLang="en-US" sz="1800" dirty="0">
                <a:latin typeface="Arial" charset="0"/>
              </a:rPr>
              <a:t>            </a:t>
            </a:r>
            <a:r>
              <a:rPr lang="zh-TW" altLang="en-US" sz="1800" dirty="0">
                <a:solidFill>
                  <a:srgbClr val="C00000"/>
                </a:solidFill>
                <a:latin typeface="Arial" charset="0"/>
              </a:rPr>
              <a:t>的</a:t>
            </a:r>
            <a:r>
              <a:rPr lang="zh-TW" altLang="en-US" sz="1800" dirty="0">
                <a:latin typeface="Arial" charset="0"/>
              </a:rPr>
              <a:t>           </a:t>
            </a:r>
            <a:r>
              <a:rPr lang="en-US" altLang="zh-TW" sz="1800" dirty="0">
                <a:latin typeface="Arial" charset="0"/>
              </a:rPr>
              <a:t>…</a:t>
            </a:r>
          </a:p>
          <a:p>
            <a:r>
              <a:rPr lang="en-US" altLang="zh-TW" sz="1800" dirty="0">
                <a:latin typeface="Arial" charset="0"/>
              </a:rPr>
              <a:t>Bit stream:  </a:t>
            </a:r>
            <a:r>
              <a:rPr lang="en-US" altLang="zh-TW" sz="1800" dirty="0">
                <a:solidFill>
                  <a:srgbClr val="FF0000"/>
                </a:solidFill>
                <a:latin typeface="Arial" charset="0"/>
              </a:rPr>
              <a:t>00010010</a:t>
            </a:r>
            <a:r>
              <a:rPr lang="en-US" altLang="zh-TW" sz="1800" dirty="0">
                <a:solidFill>
                  <a:srgbClr val="00B0F0"/>
                </a:solidFill>
                <a:latin typeface="Arial" charset="0"/>
              </a:rPr>
              <a:t>00110011</a:t>
            </a:r>
            <a:r>
              <a:rPr lang="en-US" altLang="zh-TW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00110011</a:t>
            </a:r>
            <a:r>
              <a:rPr lang="en-US" altLang="zh-TW" sz="1800" dirty="0">
                <a:latin typeface="Arial" charset="0"/>
              </a:rPr>
              <a:t>…</a:t>
            </a:r>
          </a:p>
          <a:p>
            <a:r>
              <a:rPr lang="en-US" altLang="zh-TW" sz="1800" dirty="0">
                <a:latin typeface="Arial" charset="0"/>
              </a:rPr>
              <a:t>Position:     </a:t>
            </a:r>
            <a:r>
              <a:rPr lang="en-US" altLang="zh-TW" sz="1800" b="1" dirty="0">
                <a:latin typeface="Arial" charset="0"/>
              </a:rPr>
              <a:t>1</a:t>
            </a:r>
            <a:r>
              <a:rPr lang="en-US" altLang="zh-TW" sz="1800" dirty="0">
                <a:latin typeface="Arial" charset="0"/>
              </a:rPr>
              <a:t>               </a:t>
            </a:r>
            <a:r>
              <a:rPr lang="en-US" altLang="zh-TW" sz="1800" b="1" dirty="0">
                <a:solidFill>
                  <a:srgbClr val="00B0F0"/>
                </a:solidFill>
                <a:latin typeface="Arial" charset="0"/>
              </a:rPr>
              <a:t>9</a:t>
            </a:r>
            <a:r>
              <a:rPr lang="en-US" altLang="zh-TW" sz="1800" dirty="0">
                <a:latin typeface="Arial" charset="0"/>
              </a:rPr>
              <a:t>              </a:t>
            </a:r>
            <a:r>
              <a:rPr lang="en-US" altLang="zh-TW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17</a:t>
            </a:r>
            <a:r>
              <a:rPr lang="en-US" altLang="zh-TW" sz="1800" dirty="0">
                <a:latin typeface="Arial" charset="0"/>
              </a:rPr>
              <a:t>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14480" y="3876264"/>
            <a:ext cx="361188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assuming 8 bits per Chinese character 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79349" y="5733652"/>
            <a:ext cx="2601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sistrings</a:t>
            </a:r>
            <a:r>
              <a:rPr lang="en-US" altLang="zh-TW" dirty="0"/>
              <a:t> needed for indexing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rot="16200000" flipV="1">
            <a:off x="2807911" y="5305024"/>
            <a:ext cx="571504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 flipH="1" flipV="1">
            <a:off x="3486573" y="5340742"/>
            <a:ext cx="642942" cy="142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4415266" y="5197867"/>
            <a:ext cx="571504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ECD3-9117-4225-A07A-5D7691DD616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Algorithms on The PAT Tree (1/5)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Prefix searching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1800" dirty="0"/>
              <a:t>Notice that every </a:t>
            </a:r>
            <a:r>
              <a:rPr lang="en-US" altLang="zh-TW" sz="1800" dirty="0" err="1"/>
              <a:t>subtree</a:t>
            </a:r>
            <a:r>
              <a:rPr lang="en-US" altLang="zh-TW" sz="1800" dirty="0"/>
              <a:t> of the PAT tree has all the </a:t>
            </a:r>
            <a:r>
              <a:rPr lang="en-US" altLang="zh-TW" sz="1800" dirty="0" err="1"/>
              <a:t>sistrings</a:t>
            </a:r>
            <a:r>
              <a:rPr lang="en-US" altLang="zh-TW" sz="1800" dirty="0"/>
              <a:t> with a given prefix.</a:t>
            </a:r>
          </a:p>
          <a:p>
            <a:pPr lvl="1"/>
            <a:r>
              <a:rPr lang="en-US" altLang="zh-TW" sz="1800" dirty="0"/>
              <a:t>Prefix search in a PAT tree consists of searching the prefix in the tree up to the point where we </a:t>
            </a:r>
            <a:r>
              <a:rPr lang="en-US" altLang="zh-TW" sz="1800" u="sng" dirty="0"/>
              <a:t>exhaust the prefix</a:t>
            </a:r>
            <a:r>
              <a:rPr lang="en-US" altLang="zh-TW" sz="1800" dirty="0"/>
              <a:t> or up to the point where we </a:t>
            </a:r>
            <a:r>
              <a:rPr lang="en-US" altLang="zh-TW" sz="1800" u="sng" dirty="0"/>
              <a:t>reach an external node</a:t>
            </a:r>
            <a:r>
              <a:rPr lang="en-US" altLang="zh-TW" sz="1800" dirty="0"/>
              <a:t>.</a:t>
            </a:r>
          </a:p>
          <a:p>
            <a:pPr lvl="2"/>
            <a:r>
              <a:rPr lang="en-US" altLang="zh-TW" sz="1600" b="1" dirty="0">
                <a:solidFill>
                  <a:srgbClr val="FF0000"/>
                </a:solidFill>
              </a:rPr>
              <a:t>At this point we need to verify whether we could have skipped bits.</a:t>
            </a:r>
          </a:p>
          <a:p>
            <a:pPr lvl="2"/>
            <a:r>
              <a:rPr lang="en-US" altLang="zh-TW" sz="1600" dirty="0"/>
              <a:t>We compare a </a:t>
            </a:r>
            <a:r>
              <a:rPr lang="en-US" altLang="zh-TW" sz="1200" dirty="0"/>
              <a:t>(any)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sistring</a:t>
            </a:r>
            <a:r>
              <a:rPr lang="en-US" altLang="zh-TW" sz="1600" dirty="0"/>
              <a:t> in the </a:t>
            </a:r>
            <a:r>
              <a:rPr lang="en-US" altLang="zh-TW" sz="1600" dirty="0" err="1"/>
              <a:t>subtree</a:t>
            </a:r>
            <a:r>
              <a:rPr lang="en-US" altLang="zh-TW" sz="1600" dirty="0"/>
              <a:t> with the searching prefix.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411413" y="4581525"/>
            <a:ext cx="287337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979613" y="5084763"/>
            <a:ext cx="287337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7</a:t>
            </a:r>
          </a:p>
        </p:txBody>
      </p:sp>
      <p:cxnSp>
        <p:nvCxnSpPr>
          <p:cNvPr id="20486" name="AutoShape 6"/>
          <p:cNvCxnSpPr>
            <a:cxnSpLocks noChangeShapeType="1"/>
            <a:stCxn id="20484" idx="3"/>
            <a:endCxn id="20485" idx="7"/>
          </p:cNvCxnSpPr>
          <p:nvPr/>
        </p:nvCxnSpPr>
        <p:spPr bwMode="auto">
          <a:xfrm flipH="1">
            <a:off x="2224088" y="4827588"/>
            <a:ext cx="230187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698750" y="5157788"/>
            <a:ext cx="360363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0488" name="AutoShape 8"/>
          <p:cNvCxnSpPr>
            <a:cxnSpLocks noChangeShapeType="1"/>
            <a:stCxn id="20484" idx="5"/>
            <a:endCxn id="20487" idx="0"/>
          </p:cNvCxnSpPr>
          <p:nvPr/>
        </p:nvCxnSpPr>
        <p:spPr bwMode="auto">
          <a:xfrm>
            <a:off x="2655888" y="4827588"/>
            <a:ext cx="223837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411413" y="5589588"/>
            <a:ext cx="287337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11</a:t>
            </a:r>
          </a:p>
        </p:txBody>
      </p:sp>
      <p:cxnSp>
        <p:nvCxnSpPr>
          <p:cNvPr id="20491" name="AutoShape 11"/>
          <p:cNvCxnSpPr>
            <a:cxnSpLocks noChangeShapeType="1"/>
            <a:stCxn id="20485" idx="5"/>
            <a:endCxn id="20490" idx="1"/>
          </p:cNvCxnSpPr>
          <p:nvPr/>
        </p:nvCxnSpPr>
        <p:spPr bwMode="auto">
          <a:xfrm>
            <a:off x="2224088" y="5330825"/>
            <a:ext cx="230187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2122488" y="6092825"/>
            <a:ext cx="360362" cy="288925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2627313" y="6094413"/>
            <a:ext cx="360362" cy="288925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0494" name="AutoShape 14"/>
          <p:cNvCxnSpPr>
            <a:cxnSpLocks noChangeShapeType="1"/>
            <a:stCxn id="20490" idx="3"/>
            <a:endCxn id="20492" idx="0"/>
          </p:cNvCxnSpPr>
          <p:nvPr/>
        </p:nvCxnSpPr>
        <p:spPr bwMode="auto">
          <a:xfrm flipH="1">
            <a:off x="2303463" y="5835650"/>
            <a:ext cx="150812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495" name="AutoShape 15"/>
          <p:cNvCxnSpPr>
            <a:cxnSpLocks noChangeShapeType="1"/>
            <a:stCxn id="20490" idx="5"/>
            <a:endCxn id="20493" idx="0"/>
          </p:cNvCxnSpPr>
          <p:nvPr/>
        </p:nvCxnSpPr>
        <p:spPr bwMode="auto">
          <a:xfrm>
            <a:off x="2655888" y="5835650"/>
            <a:ext cx="152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625600" y="5661025"/>
            <a:ext cx="360363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0497" name="AutoShape 17"/>
          <p:cNvCxnSpPr>
            <a:cxnSpLocks noChangeShapeType="1"/>
            <a:stCxn id="20485" idx="3"/>
            <a:endCxn id="20496" idx="0"/>
          </p:cNvCxnSpPr>
          <p:nvPr/>
        </p:nvCxnSpPr>
        <p:spPr bwMode="auto">
          <a:xfrm flipH="1">
            <a:off x="1806575" y="5330825"/>
            <a:ext cx="2159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832225" y="4554538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Prefix search: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148263" y="4821238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</a:t>
            </a:r>
            <a:r>
              <a:rPr lang="en-US" altLang="zh-TW" b="1">
                <a:solidFill>
                  <a:srgbClr val="FF0000"/>
                </a:solidFill>
              </a:rPr>
              <a:t>0</a:t>
            </a:r>
            <a:r>
              <a:rPr lang="en-US" altLang="zh-TW"/>
              <a:t>100</a:t>
            </a:r>
            <a:r>
              <a:rPr lang="en-US" altLang="zh-TW" b="1">
                <a:solidFill>
                  <a:srgbClr val="FF0000"/>
                </a:solidFill>
              </a:rPr>
              <a:t>0</a:t>
            </a:r>
            <a:r>
              <a:rPr lang="en-US" altLang="zh-TW"/>
              <a:t>1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148263" y="45339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</a:t>
            </a:r>
            <a:r>
              <a:rPr lang="en-US" altLang="zh-TW" b="1">
                <a:solidFill>
                  <a:srgbClr val="FF0000"/>
                </a:solidFill>
              </a:rPr>
              <a:t>0</a:t>
            </a:r>
            <a:r>
              <a:rPr lang="en-US" altLang="zh-TW"/>
              <a:t>100</a:t>
            </a:r>
            <a:r>
              <a:rPr lang="en-US" altLang="zh-TW" b="1">
                <a:solidFill>
                  <a:srgbClr val="FF0000"/>
                </a:solidFill>
              </a:rPr>
              <a:t>1</a:t>
            </a:r>
            <a:r>
              <a:rPr lang="en-US" altLang="zh-TW"/>
              <a:t>1</a:t>
            </a: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2051050" y="5487988"/>
            <a:ext cx="1008063" cy="12684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3287713" y="5373688"/>
            <a:ext cx="5029200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/>
              <a:t>The top 10 bits of these sistrings are identical.</a:t>
            </a:r>
          </a:p>
          <a:p>
            <a:r>
              <a:rPr lang="en-US" altLang="zh-TW"/>
              <a:t>But they can be </a:t>
            </a:r>
            <a:r>
              <a:rPr lang="en-US" altLang="zh-TW" b="1">
                <a:solidFill>
                  <a:srgbClr val="33CC33"/>
                </a:solidFill>
              </a:rPr>
              <a:t>1</a:t>
            </a:r>
            <a:r>
              <a:rPr lang="en-US" altLang="zh-TW"/>
              <a:t>0</a:t>
            </a:r>
            <a:r>
              <a:rPr lang="en-US" altLang="zh-TW" b="1">
                <a:solidFill>
                  <a:srgbClr val="FF0000"/>
                </a:solidFill>
              </a:rPr>
              <a:t>0</a:t>
            </a:r>
            <a:r>
              <a:rPr lang="en-US" altLang="zh-TW"/>
              <a:t>100</a:t>
            </a:r>
            <a:r>
              <a:rPr lang="en-US" altLang="zh-TW" b="1">
                <a:solidFill>
                  <a:srgbClr val="FF0000"/>
                </a:solidFill>
              </a:rPr>
              <a:t>1</a:t>
            </a:r>
            <a:r>
              <a:rPr lang="en-US" altLang="zh-TW"/>
              <a:t>1.. rather than the searching prefix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255963" y="6092825"/>
            <a:ext cx="5430837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/>
              <a:t>If the prefixes match, we can easily </a:t>
            </a:r>
            <a:r>
              <a:rPr lang="en-US" altLang="zh-TW" u="sng"/>
              <a:t>identify the locations of the </a:t>
            </a:r>
          </a:p>
          <a:p>
            <a:r>
              <a:rPr lang="en-US" altLang="zh-TW" u="sng"/>
              <a:t>searching information in terms of the sistring positions</a:t>
            </a:r>
            <a:r>
              <a:rPr lang="en-US" altLang="zh-TW"/>
              <a:t>.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3059113" y="5805488"/>
            <a:ext cx="217487" cy="144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227763" y="4797425"/>
            <a:ext cx="2022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reach an external node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6227763" y="4508500"/>
            <a:ext cx="1644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exhaust the prefix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1714480" y="5286389"/>
            <a:ext cx="214314" cy="28575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2285984" y="5286388"/>
            <a:ext cx="269891" cy="28575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2143108" y="4783150"/>
            <a:ext cx="214314" cy="2889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9" grpId="0"/>
      <p:bldP spid="20501" grpId="0"/>
      <p:bldP spid="20502" grpId="0"/>
      <p:bldP spid="20504" grpId="0" animBg="1"/>
      <p:bldP spid="20504" grpId="1" animBg="1"/>
      <p:bldP spid="20505" grpId="0" animBg="1"/>
      <p:bldP spid="20505" grpId="1" animBg="1"/>
      <p:bldP spid="20506" grpId="0" animBg="1"/>
      <p:bldP spid="20506" grpId="1" animBg="1"/>
      <p:bldP spid="20507" grpId="0" animBg="1"/>
      <p:bldP spid="20507" grpId="1" animBg="1"/>
      <p:bldP spid="20508" grpId="0"/>
      <p:bldP spid="20509" grpId="0"/>
      <p:bldP spid="20510" grpId="0" animBg="1"/>
      <p:bldP spid="20511" grpId="0" animBg="1"/>
      <p:bldP spid="20511" grpId="1" animBg="1"/>
      <p:bldP spid="29" grpId="0" animBg="1"/>
      <p:bldP spid="29" grpId="1" animBg="1"/>
      <p:bldP spid="29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Algorithms on The PAT Tree (2/5)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For a random PAT tree, the height is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b="1" dirty="0"/>
              <a:t>Consequently</a:t>
            </a:r>
            <a:r>
              <a:rPr lang="en-US" altLang="zh-TW" dirty="0"/>
              <a:t>, we can do prefix searching in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 time.</a:t>
            </a:r>
          </a:p>
          <a:p>
            <a:pPr lvl="2"/>
            <a:r>
              <a:rPr lang="en-US" altLang="zh-TW" b="1" dirty="0"/>
              <a:t>In practice</a:t>
            </a:r>
            <a:r>
              <a:rPr lang="en-US" altLang="zh-TW" dirty="0"/>
              <a:t>, the length of the query is less than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), thus the searching time is proportional to the query length.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By keeping the size of each </a:t>
            </a:r>
            <a:r>
              <a:rPr lang="en-US" altLang="zh-TW" dirty="0" err="1"/>
              <a:t>subtree</a:t>
            </a:r>
            <a:r>
              <a:rPr lang="en-US" altLang="zh-TW" dirty="0"/>
              <a:t> in each internal node …</a:t>
            </a:r>
          </a:p>
          <a:p>
            <a:pPr lvl="2"/>
            <a:r>
              <a:rPr lang="en-US" altLang="zh-TW" dirty="0"/>
              <a:t>We can trivially find the size of any matched </a:t>
            </a:r>
            <a:r>
              <a:rPr lang="en-US" altLang="zh-TW" dirty="0" err="1"/>
              <a:t>subtee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Knowing the size of the answer is very appealing for some information retrieval purpose.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Algorithms on The PAT Tree (3/5)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Proximity Searching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Finding all places where a string </a:t>
            </a:r>
            <a:r>
              <a:rPr lang="en-US" altLang="zh-TW" i="1" u="sng" dirty="0"/>
              <a:t>s</a:t>
            </a:r>
            <a:r>
              <a:rPr lang="en-US" altLang="zh-TW" i="1" u="sng" baseline="-25000" dirty="0"/>
              <a:t>1</a:t>
            </a:r>
            <a:r>
              <a:rPr lang="en-US" altLang="zh-TW" u="sng" dirty="0"/>
              <a:t> is at most a fixed </a:t>
            </a:r>
            <a:r>
              <a:rPr lang="en-US" altLang="zh-TW" sz="1600" u="sng" dirty="0"/>
              <a:t>(given by the user)</a:t>
            </a:r>
            <a:r>
              <a:rPr lang="en-US" altLang="zh-TW" u="sng" dirty="0"/>
              <a:t> number of characters away from another string </a:t>
            </a:r>
            <a:r>
              <a:rPr lang="en-US" altLang="zh-TW" i="1" u="sng" dirty="0"/>
              <a:t>s</a:t>
            </a:r>
            <a:r>
              <a:rPr lang="en-US" altLang="zh-TW" i="1" u="sng" baseline="-25000" dirty="0"/>
              <a:t>2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pPr lvl="1"/>
            <a:r>
              <a:rPr lang="en-US" altLang="zh-TW" dirty="0"/>
              <a:t>We first search for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1</a:t>
            </a:r>
            <a:r>
              <a:rPr lang="en-US" altLang="zh-TW" dirty="0"/>
              <a:t> and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2</a:t>
            </a:r>
            <a:r>
              <a:rPr lang="en-US" altLang="zh-TW" dirty="0"/>
              <a:t>.</a:t>
            </a:r>
          </a:p>
          <a:p>
            <a:pPr lvl="1"/>
            <a:endParaRPr lang="en-US" altLang="zh-TW" sz="1000" dirty="0"/>
          </a:p>
          <a:p>
            <a:pPr lvl="1"/>
            <a:r>
              <a:rPr lang="en-US" altLang="zh-TW" dirty="0"/>
              <a:t>Then sort by position the smaller of the two answers.</a:t>
            </a:r>
          </a:p>
          <a:p>
            <a:pPr lvl="1"/>
            <a:endParaRPr lang="en-US" altLang="zh-TW" sz="1000" dirty="0"/>
          </a:p>
          <a:p>
            <a:pPr lvl="1"/>
            <a:r>
              <a:rPr lang="en-US" altLang="zh-TW" dirty="0"/>
              <a:t>Traverse the unsorted answer set.</a:t>
            </a:r>
          </a:p>
          <a:p>
            <a:pPr lvl="2"/>
            <a:r>
              <a:rPr lang="en-US" altLang="zh-TW" dirty="0"/>
              <a:t>Searching every position in the sorted set.</a:t>
            </a:r>
          </a:p>
          <a:p>
            <a:pPr lvl="2"/>
            <a:r>
              <a:rPr lang="en-US" altLang="zh-TW" dirty="0"/>
              <a:t>Checking if the distance between positions satisfies the proximity condition.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Algorithms on The PAT Tree (4/5)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Most frequent search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By “most significant” or “most frequent” we mean the most frequently occurring strings within the text.</a:t>
            </a:r>
          </a:p>
          <a:p>
            <a:pPr lvl="1"/>
            <a:endParaRPr lang="en-US" altLang="zh-TW" sz="500" dirty="0"/>
          </a:p>
          <a:p>
            <a:pPr lvl="1"/>
            <a:r>
              <a:rPr lang="en-US" altLang="zh-TW" sz="1800" dirty="0"/>
              <a:t>Has great practical interest.</a:t>
            </a:r>
          </a:p>
          <a:p>
            <a:pPr lvl="2"/>
            <a:endParaRPr lang="en-US" altLang="zh-TW" sz="500" dirty="0"/>
          </a:p>
          <a:p>
            <a:pPr lvl="1"/>
            <a:r>
              <a:rPr lang="en-US" altLang="zh-TW" sz="1800" dirty="0"/>
              <a:t>For example, finding the most frequent </a:t>
            </a:r>
            <a:r>
              <a:rPr lang="en-US" altLang="zh-TW" sz="1800" b="1" u="sng" dirty="0"/>
              <a:t>tri-gram</a:t>
            </a:r>
            <a:r>
              <a:rPr lang="en-US" altLang="zh-TW" sz="1800" u="sng" dirty="0"/>
              <a:t> – a sequence of three letters</a:t>
            </a:r>
            <a:r>
              <a:rPr lang="en-US" altLang="zh-TW" sz="1800" dirty="0"/>
              <a:t>.</a:t>
            </a:r>
          </a:p>
          <a:p>
            <a:pPr lvl="2"/>
            <a:r>
              <a:rPr lang="en-US" altLang="zh-TW" sz="1600" dirty="0"/>
              <a:t>Is equivalent to finding the largest </a:t>
            </a:r>
            <a:r>
              <a:rPr lang="en-US" altLang="zh-TW" sz="1600" dirty="0" err="1"/>
              <a:t>subtree</a:t>
            </a:r>
            <a:r>
              <a:rPr lang="en-US" altLang="zh-TW" sz="1600" dirty="0"/>
              <a:t> at a distance 3 characters from the root.</a:t>
            </a:r>
          </a:p>
          <a:p>
            <a:pPr lvl="2"/>
            <a:r>
              <a:rPr lang="en-US" altLang="zh-TW" sz="1600" dirty="0" err="1"/>
              <a:t>Inorder</a:t>
            </a:r>
            <a:r>
              <a:rPr lang="en-US" altLang="zh-TW" sz="1600" dirty="0"/>
              <a:t>/preorder/</a:t>
            </a:r>
            <a:r>
              <a:rPr lang="en-US" altLang="zh-TW" sz="1600" dirty="0" err="1"/>
              <a:t>postorder</a:t>
            </a:r>
            <a:r>
              <a:rPr lang="en-US" altLang="zh-TW" sz="1600"/>
              <a:t> traversal.</a:t>
            </a:r>
            <a:endParaRPr lang="en-US" altLang="zh-TW" sz="1600" dirty="0"/>
          </a:p>
          <a:p>
            <a:pPr lvl="1"/>
            <a:endParaRPr lang="en-US" altLang="zh-TW" sz="18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1500166" y="4786322"/>
            <a:ext cx="7143800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FindMostFreqTrigram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if root.bit &gt; 24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assume 8 bit per character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if # of root’s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sistring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is &gt; max;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  max = # of root’s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sistring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MostFreqTrigram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= the first 24 bits of a root’s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sistring</a:t>
            </a: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FindMostFreqTrigram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left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FindmostFreqTrigram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rootright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Algorithms on The PAT Tree (5/5)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3643306" y="2357430"/>
            <a:ext cx="1071570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root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500298" y="3786190"/>
            <a:ext cx="714380" cy="3571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5" idx="3"/>
            <a:endCxn id="6" idx="0"/>
          </p:cNvCxnSpPr>
          <p:nvPr/>
        </p:nvCxnSpPr>
        <p:spPr>
          <a:xfrm rot="5400000">
            <a:off x="2858386" y="2844341"/>
            <a:ext cx="940951" cy="9427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571604" y="4500570"/>
            <a:ext cx="714380" cy="3571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357554" y="4500570"/>
            <a:ext cx="714380" cy="3571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786050" y="5286388"/>
            <a:ext cx="714380" cy="3571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929058" y="5286388"/>
            <a:ext cx="714380" cy="3571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6" idx="3"/>
            <a:endCxn id="11" idx="0"/>
          </p:cNvCxnSpPr>
          <p:nvPr/>
        </p:nvCxnSpPr>
        <p:spPr>
          <a:xfrm rot="5400000">
            <a:off x="2062107" y="3957759"/>
            <a:ext cx="409499" cy="676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5"/>
            <a:endCxn id="12" idx="0"/>
          </p:cNvCxnSpPr>
          <p:nvPr/>
        </p:nvCxnSpPr>
        <p:spPr>
          <a:xfrm rot="16200000" flipH="1">
            <a:off x="3207652" y="3993477"/>
            <a:ext cx="409499" cy="60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2" idx="3"/>
            <a:endCxn id="13" idx="0"/>
          </p:cNvCxnSpPr>
          <p:nvPr/>
        </p:nvCxnSpPr>
        <p:spPr>
          <a:xfrm rot="5400000">
            <a:off x="3062239" y="4886453"/>
            <a:ext cx="480937" cy="318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2" idx="5"/>
            <a:endCxn id="14" idx="0"/>
          </p:cNvCxnSpPr>
          <p:nvPr/>
        </p:nvCxnSpPr>
        <p:spPr>
          <a:xfrm rot="16200000" flipH="1">
            <a:off x="3886313" y="4886452"/>
            <a:ext cx="480937" cy="318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>
            <a:off x="4643438" y="2828920"/>
            <a:ext cx="2643206" cy="2171716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Right </a:t>
            </a:r>
            <a:r>
              <a:rPr lang="en-US" altLang="zh-TW" dirty="0" err="1"/>
              <a:t>subtree</a:t>
            </a:r>
            <a:endParaRPr lang="zh-TW" altLang="en-US" dirty="0"/>
          </a:p>
        </p:txBody>
      </p:sp>
      <p:sp>
        <p:nvSpPr>
          <p:cNvPr id="24" name="等腰三角形 23"/>
          <p:cNvSpPr/>
          <p:nvPr/>
        </p:nvSpPr>
        <p:spPr>
          <a:xfrm>
            <a:off x="1428728" y="4857760"/>
            <a:ext cx="1000132" cy="785818"/>
          </a:xfrm>
          <a:prstGeom prst="triangle">
            <a:avLst/>
          </a:prstGeom>
          <a:solidFill>
            <a:srgbClr val="CCCCFF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643174" y="5643578"/>
            <a:ext cx="1000132" cy="785818"/>
          </a:xfrm>
          <a:prstGeom prst="triangle">
            <a:avLst/>
          </a:prstGeom>
          <a:solidFill>
            <a:srgbClr val="CCCCFF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等腰三角形 25"/>
          <p:cNvSpPr/>
          <p:nvPr/>
        </p:nvSpPr>
        <p:spPr>
          <a:xfrm>
            <a:off x="3786182" y="5643578"/>
            <a:ext cx="1000132" cy="785818"/>
          </a:xfrm>
          <a:prstGeom prst="triangle">
            <a:avLst/>
          </a:prstGeom>
          <a:solidFill>
            <a:srgbClr val="CCCCFF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2800350" y="2664619"/>
            <a:ext cx="885825" cy="1064419"/>
          </a:xfrm>
          <a:custGeom>
            <a:avLst/>
            <a:gdLst>
              <a:gd name="connsiteX0" fmla="*/ 885825 w 885825"/>
              <a:gd name="connsiteY0" fmla="*/ 78581 h 1064419"/>
              <a:gd name="connsiteX1" fmla="*/ 300038 w 885825"/>
              <a:gd name="connsiteY1" fmla="*/ 164306 h 1064419"/>
              <a:gd name="connsiteX2" fmla="*/ 0 w 885825"/>
              <a:gd name="connsiteY2" fmla="*/ 1064419 h 106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1064419">
                <a:moveTo>
                  <a:pt x="885825" y="78581"/>
                </a:moveTo>
                <a:cubicBezTo>
                  <a:pt x="666750" y="39290"/>
                  <a:pt x="447675" y="0"/>
                  <a:pt x="300038" y="164306"/>
                </a:cubicBezTo>
                <a:cubicBezTo>
                  <a:pt x="152401" y="328612"/>
                  <a:pt x="76200" y="696515"/>
                  <a:pt x="0" y="1064419"/>
                </a:cubicBezTo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000232" y="378619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24 ≥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rot="10800000" flipV="1">
            <a:off x="1957370" y="4071942"/>
            <a:ext cx="500066" cy="28575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71538" y="450057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24 &lt;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471590" y="5257814"/>
            <a:ext cx="93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check </a:t>
            </a:r>
          </a:p>
          <a:p>
            <a:pPr algn="ctr"/>
            <a:r>
              <a:rPr lang="en-US" altLang="zh-TW" sz="1200" dirty="0" err="1"/>
              <a:t>subtree</a:t>
            </a:r>
            <a:r>
              <a:rPr lang="en-US" altLang="zh-TW" sz="1200" dirty="0"/>
              <a:t> size</a:t>
            </a:r>
          </a:p>
        </p:txBody>
      </p:sp>
      <p:sp>
        <p:nvSpPr>
          <p:cNvPr id="34" name="手繪多邊形 33"/>
          <p:cNvSpPr/>
          <p:nvPr/>
        </p:nvSpPr>
        <p:spPr>
          <a:xfrm>
            <a:off x="2257425" y="4193381"/>
            <a:ext cx="1128713" cy="321469"/>
          </a:xfrm>
          <a:custGeom>
            <a:avLst/>
            <a:gdLst>
              <a:gd name="connsiteX0" fmla="*/ 0 w 1128713"/>
              <a:gd name="connsiteY0" fmla="*/ 321469 h 321469"/>
              <a:gd name="connsiteX1" fmla="*/ 400050 w 1128713"/>
              <a:gd name="connsiteY1" fmla="*/ 7144 h 321469"/>
              <a:gd name="connsiteX2" fmla="*/ 1128713 w 1128713"/>
              <a:gd name="connsiteY2" fmla="*/ 278607 h 32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713" h="321469">
                <a:moveTo>
                  <a:pt x="0" y="321469"/>
                </a:moveTo>
                <a:cubicBezTo>
                  <a:pt x="105965" y="167878"/>
                  <a:pt x="211931" y="14288"/>
                  <a:pt x="400050" y="7144"/>
                </a:cubicBezTo>
                <a:cubicBezTo>
                  <a:pt x="588169" y="0"/>
                  <a:pt x="858441" y="139303"/>
                  <a:pt x="1128713" y="278607"/>
                </a:cubicBezTo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857488" y="451531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24 ≥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9796" y="6039169"/>
            <a:ext cx="90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check </a:t>
            </a:r>
          </a:p>
          <a:p>
            <a:pPr algn="ctr"/>
            <a:r>
              <a:rPr lang="en-US" altLang="zh-TW" sz="1200" dirty="0" err="1"/>
              <a:t>subtree</a:t>
            </a:r>
            <a:r>
              <a:rPr lang="en-US" altLang="zh-TW" sz="1200" dirty="0"/>
              <a:t> size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3843332" y="6039169"/>
            <a:ext cx="90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check </a:t>
            </a:r>
          </a:p>
          <a:p>
            <a:pPr algn="ctr"/>
            <a:r>
              <a:rPr lang="en-US" altLang="zh-TW" sz="1200" dirty="0" err="1"/>
              <a:t>subtree</a:t>
            </a:r>
            <a:r>
              <a:rPr lang="en-US" altLang="zh-TW" sz="1200" dirty="0"/>
              <a:t> size</a:t>
            </a:r>
          </a:p>
        </p:txBody>
      </p:sp>
      <p:cxnSp>
        <p:nvCxnSpPr>
          <p:cNvPr id="38" name="直線單箭頭接點 37"/>
          <p:cNvCxnSpPr/>
          <p:nvPr/>
        </p:nvCxnSpPr>
        <p:spPr>
          <a:xfrm rot="5400000">
            <a:off x="2971790" y="4857760"/>
            <a:ext cx="500066" cy="3571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300732" y="5290738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24 &lt;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435317" y="5286388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24 &lt;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2" name="手繪多邊形 41"/>
          <p:cNvSpPr/>
          <p:nvPr/>
        </p:nvSpPr>
        <p:spPr>
          <a:xfrm>
            <a:off x="3286125" y="4910138"/>
            <a:ext cx="857250" cy="361950"/>
          </a:xfrm>
          <a:custGeom>
            <a:avLst/>
            <a:gdLst>
              <a:gd name="connsiteX0" fmla="*/ 0 w 857250"/>
              <a:gd name="connsiteY0" fmla="*/ 361950 h 361950"/>
              <a:gd name="connsiteX1" fmla="*/ 400050 w 857250"/>
              <a:gd name="connsiteY1" fmla="*/ 4762 h 361950"/>
              <a:gd name="connsiteX2" fmla="*/ 857250 w 857250"/>
              <a:gd name="connsiteY2" fmla="*/ 33337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0" h="361950">
                <a:moveTo>
                  <a:pt x="0" y="361950"/>
                </a:moveTo>
                <a:cubicBezTo>
                  <a:pt x="128587" y="185737"/>
                  <a:pt x="257175" y="9525"/>
                  <a:pt x="400050" y="4762"/>
                </a:cubicBezTo>
                <a:cubicBezTo>
                  <a:pt x="542925" y="0"/>
                  <a:pt x="700087" y="166687"/>
                  <a:pt x="857250" y="333375"/>
                </a:cubicBezTo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3259932" y="3586163"/>
            <a:ext cx="1126331" cy="1657350"/>
          </a:xfrm>
          <a:custGeom>
            <a:avLst/>
            <a:gdLst>
              <a:gd name="connsiteX0" fmla="*/ 1126331 w 1126331"/>
              <a:gd name="connsiteY0" fmla="*/ 1657350 h 1657350"/>
              <a:gd name="connsiteX1" fmla="*/ 826293 w 1126331"/>
              <a:gd name="connsiteY1" fmla="*/ 842962 h 1657350"/>
              <a:gd name="connsiteX2" fmla="*/ 126206 w 1126331"/>
              <a:gd name="connsiteY2" fmla="*/ 485775 h 1657350"/>
              <a:gd name="connsiteX3" fmla="*/ 69056 w 1126331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331" h="1657350">
                <a:moveTo>
                  <a:pt x="1126331" y="1657350"/>
                </a:moveTo>
                <a:cubicBezTo>
                  <a:pt x="1059656" y="1347787"/>
                  <a:pt x="992981" y="1038225"/>
                  <a:pt x="826293" y="842962"/>
                </a:cubicBezTo>
                <a:cubicBezTo>
                  <a:pt x="659605" y="647699"/>
                  <a:pt x="252412" y="626269"/>
                  <a:pt x="126206" y="485775"/>
                </a:cubicBezTo>
                <a:cubicBezTo>
                  <a:pt x="0" y="345281"/>
                  <a:pt x="34528" y="172640"/>
                  <a:pt x="69056" y="0"/>
                </a:cubicBezTo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 animBg="1"/>
      <p:bldP spid="35" grpId="0"/>
      <p:bldP spid="36" grpId="0"/>
      <p:bldP spid="37" grpId="0"/>
      <p:bldP spid="40" grpId="0"/>
      <p:bldP spid="41" grpId="0"/>
      <p:bldP spid="42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1" dirty="0"/>
              <a:t>PAT-Tree-Based Keyword Extraction for Chinese Information Retrieval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TW" sz="800" dirty="0"/>
          </a:p>
          <a:p>
            <a:pPr algn="ctr"/>
            <a:r>
              <a:rPr lang="en-US" altLang="zh-TW" sz="2400" dirty="0"/>
              <a:t>Lee-</a:t>
            </a:r>
            <a:r>
              <a:rPr lang="en-US" altLang="zh-TW" sz="2400" dirty="0" err="1"/>
              <a:t>Feng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Chien</a:t>
            </a:r>
            <a:endParaRPr lang="en-US" altLang="zh-TW" sz="2400" dirty="0"/>
          </a:p>
          <a:p>
            <a:pPr algn="ctr"/>
            <a:r>
              <a:rPr lang="en-US" altLang="zh-TW" sz="2400" dirty="0"/>
              <a:t>Institute of Information Science</a:t>
            </a:r>
          </a:p>
          <a:p>
            <a:pPr algn="ctr"/>
            <a:r>
              <a:rPr lang="en-US" altLang="zh-TW" sz="2400" dirty="0"/>
              <a:t>Academia </a:t>
            </a:r>
            <a:r>
              <a:rPr lang="en-US" altLang="zh-TW" sz="2400" dirty="0" err="1"/>
              <a:t>Sinica</a:t>
            </a:r>
            <a:endParaRPr lang="en-US" altLang="zh-TW" sz="2400" dirty="0"/>
          </a:p>
          <a:p>
            <a:pPr algn="ctr"/>
            <a:endParaRPr lang="en-US" altLang="zh-TW" sz="800" dirty="0"/>
          </a:p>
          <a:p>
            <a:pPr algn="ctr"/>
            <a:r>
              <a:rPr lang="en-US" altLang="zh-TW" sz="2400" dirty="0"/>
              <a:t>ACM SIGIR 1997</a:t>
            </a:r>
            <a:endParaRPr lang="zh-TW" altLang="zh-TW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growth in the number of electronic documents in Chinese or other oriental language is enormous.</a:t>
            </a:r>
          </a:p>
          <a:p>
            <a:endParaRPr lang="en-US" altLang="zh-TW" sz="1000" dirty="0"/>
          </a:p>
          <a:p>
            <a:r>
              <a:rPr lang="en-US" altLang="zh-TW" dirty="0"/>
              <a:t>These documents are mostly </a:t>
            </a:r>
            <a:r>
              <a:rPr lang="en-US" altLang="zh-TW" b="1" dirty="0">
                <a:solidFill>
                  <a:srgbClr val="FF0000"/>
                </a:solidFill>
              </a:rPr>
              <a:t>non-structured</a:t>
            </a:r>
            <a:r>
              <a:rPr lang="en-US" altLang="zh-TW" dirty="0"/>
              <a:t> and usually demand efficient IR techniques for retrieval.</a:t>
            </a:r>
          </a:p>
          <a:p>
            <a:endParaRPr lang="en-US" altLang="zh-TW" sz="1000" dirty="0"/>
          </a:p>
          <a:p>
            <a:r>
              <a:rPr lang="en-US" altLang="zh-TW" dirty="0"/>
              <a:t>Unfortunately, due to the inherent differences in languages, </a:t>
            </a:r>
            <a:r>
              <a:rPr lang="en-US" altLang="zh-TW" u="sng" dirty="0"/>
              <a:t>the techniques developed for retrieving English documents can not be directly applied to these documents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Such as the lack of explicit separators </a:t>
            </a:r>
            <a:r>
              <a:rPr lang="en-US" altLang="zh-TW" sz="1600" dirty="0"/>
              <a:t>(e.g., blanks)</a:t>
            </a:r>
            <a:r>
              <a:rPr lang="en-US" altLang="zh-TW" dirty="0"/>
              <a:t> in written oriental sentences to indicate word </a:t>
            </a:r>
            <a:r>
              <a:rPr lang="en-US" altLang="zh-TW" sz="1600" dirty="0"/>
              <a:t>(term)</a:t>
            </a:r>
            <a:r>
              <a:rPr lang="en-US" altLang="zh-TW" dirty="0"/>
              <a:t> boundaries.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A6D-14CF-4FD5-B2B8-9CCFDA44E263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(2/6)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1491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Automatic keyword extraction </a:t>
            </a:r>
            <a:r>
              <a:rPr lang="en-US" altLang="zh-TW" dirty="0"/>
              <a:t>has been a critical problem in Chinese language processing.</a:t>
            </a:r>
          </a:p>
          <a:p>
            <a:endParaRPr lang="en-US" altLang="zh-TW" sz="1050" dirty="0"/>
          </a:p>
          <a:p>
            <a:r>
              <a:rPr lang="en-US" altLang="zh-TW" dirty="0"/>
              <a:t>But … there is not many successful works on Chinese keyword extraction.</a:t>
            </a:r>
          </a:p>
          <a:p>
            <a:endParaRPr lang="en-US" altLang="zh-TW" sz="1050" dirty="0"/>
          </a:p>
          <a:p>
            <a:r>
              <a:rPr lang="en-US" altLang="zh-TW" dirty="0"/>
              <a:t>Difficulties of Chinese keyword extraction:</a:t>
            </a:r>
          </a:p>
          <a:p>
            <a:pPr lvl="1"/>
            <a:r>
              <a:rPr lang="en-US" altLang="zh-TW" b="1" dirty="0"/>
              <a:t>No explicit word boundaries</a:t>
            </a:r>
            <a:r>
              <a:rPr lang="en-US" altLang="zh-TW" dirty="0"/>
              <a:t> in written sentences.</a:t>
            </a:r>
          </a:p>
          <a:p>
            <a:pPr lvl="1"/>
            <a:r>
              <a:rPr lang="en-US" altLang="zh-TW" dirty="0"/>
              <a:t>Too many </a:t>
            </a:r>
            <a:r>
              <a:rPr lang="en-US" altLang="zh-TW" b="1" dirty="0"/>
              <a:t>unknown words</a:t>
            </a:r>
            <a:r>
              <a:rPr lang="en-US" altLang="zh-TW" dirty="0"/>
              <a:t>, such as names, with no effective extraction rules.</a:t>
            </a:r>
          </a:p>
          <a:p>
            <a:endParaRPr lang="en-US" altLang="zh-TW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8699-82CA-4571-861B-1D4CD4BDB0B2}" type="slidenum">
              <a:rPr lang="en-US" altLang="zh-TW"/>
              <a:pPr/>
              <a:t>2</a:t>
            </a:fld>
            <a:endParaRPr lang="en-US" altLang="zh-TW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(1/10)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 dirty="0"/>
              <a:t>The traditional model of information retrieval requires a set of documents.</a:t>
            </a:r>
          </a:p>
          <a:p>
            <a:pPr lvl="1"/>
            <a:r>
              <a:rPr lang="en-US" altLang="zh-TW" sz="1800" dirty="0"/>
              <a:t>Each document is assigned a list of </a:t>
            </a:r>
            <a:r>
              <a:rPr lang="en-US" altLang="zh-TW" sz="1800" b="1" u="sng" dirty="0"/>
              <a:t>keywords</a:t>
            </a:r>
            <a:r>
              <a:rPr lang="en-US" altLang="zh-TW" sz="1800" dirty="0"/>
              <a:t> (terms) with optional relevance </a:t>
            </a:r>
            <a:r>
              <a:rPr lang="en-US" altLang="zh-TW" sz="1800" b="1" u="sng" dirty="0"/>
              <a:t>weights</a:t>
            </a:r>
            <a:r>
              <a:rPr lang="en-US" altLang="zh-TW" sz="1800" dirty="0"/>
              <a:t> associated to each keyword.</a:t>
            </a:r>
          </a:p>
          <a:p>
            <a:endParaRPr lang="en-US" altLang="zh-TW" sz="1000" dirty="0"/>
          </a:p>
          <a:p>
            <a:r>
              <a:rPr lang="en-US" altLang="zh-TW" sz="2200" dirty="0"/>
              <a:t>This model has some problems, namely:</a:t>
            </a:r>
          </a:p>
          <a:p>
            <a:pPr lvl="1"/>
            <a:r>
              <a:rPr lang="en-US" altLang="zh-TW" sz="1800" dirty="0"/>
              <a:t>Keywords must be extracted from the text.</a:t>
            </a:r>
          </a:p>
          <a:p>
            <a:pPr lvl="2"/>
            <a:r>
              <a:rPr lang="en-US" altLang="zh-TW" sz="1600" dirty="0"/>
              <a:t>This task is not trivial and error prone.</a:t>
            </a:r>
          </a:p>
          <a:p>
            <a:pPr lvl="1"/>
            <a:r>
              <a:rPr lang="en-US" altLang="zh-TW" sz="1800" dirty="0"/>
              <a:t>Queries are restricted to keywords.</a:t>
            </a:r>
          </a:p>
          <a:p>
            <a:pPr lvl="1"/>
            <a:endParaRPr lang="en-US" altLang="zh-TW" sz="1000" dirty="0"/>
          </a:p>
          <a:p>
            <a:r>
              <a:rPr lang="en-US" altLang="zh-TW" sz="2200" dirty="0"/>
              <a:t>A </a:t>
            </a:r>
            <a:r>
              <a:rPr lang="en-US" altLang="zh-TW" sz="2200" b="1" i="1" dirty="0">
                <a:solidFill>
                  <a:srgbClr val="C00000"/>
                </a:solidFill>
              </a:rPr>
              <a:t>PAT tree</a:t>
            </a:r>
            <a:r>
              <a:rPr lang="en-US" altLang="zh-TW" sz="2200" dirty="0">
                <a:solidFill>
                  <a:srgbClr val="C00000"/>
                </a:solidFill>
              </a:rPr>
              <a:t> </a:t>
            </a:r>
            <a:r>
              <a:rPr lang="en-US" altLang="zh-TW" sz="2200" dirty="0"/>
              <a:t>is a data structure used to index text collections.</a:t>
            </a:r>
          </a:p>
          <a:p>
            <a:pPr lvl="1"/>
            <a:r>
              <a:rPr lang="en-US" altLang="zh-TW" sz="1800" dirty="0"/>
              <a:t>Does not use the concept of word.</a:t>
            </a:r>
          </a:p>
          <a:p>
            <a:pPr lvl="1"/>
            <a:r>
              <a:rPr lang="en-US" altLang="zh-TW" sz="1800" dirty="0"/>
              <a:t>Effective in text processing and search.</a:t>
            </a:r>
          </a:p>
          <a:p>
            <a:pPr lvl="1"/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Traditional … there are two ways for Chinese keyword extraction:</a:t>
            </a:r>
          </a:p>
          <a:p>
            <a:pPr lvl="1">
              <a:buFont typeface="+mj-lt"/>
              <a:buAutoNum type="arabicPeriod"/>
            </a:pPr>
            <a:r>
              <a:rPr lang="en-US" altLang="zh-TW" sz="1800" dirty="0"/>
              <a:t>Ignore the concept of words and user character-level </a:t>
            </a:r>
            <a:r>
              <a:rPr lang="en-US" altLang="zh-TW" sz="1400" dirty="0"/>
              <a:t>(n-gram)</a:t>
            </a:r>
            <a:r>
              <a:rPr lang="en-US" altLang="zh-TW" sz="1800" dirty="0"/>
              <a:t>  information in the construction of IR systems.</a:t>
            </a:r>
          </a:p>
          <a:p>
            <a:pPr lvl="1"/>
            <a:endParaRPr lang="en-US" altLang="zh-TW" sz="700" dirty="0"/>
          </a:p>
          <a:p>
            <a:pPr lvl="1">
              <a:buFont typeface="+mj-lt"/>
              <a:buAutoNum type="arabicPeriod" startAt="2"/>
            </a:pPr>
            <a:r>
              <a:rPr lang="en-US" altLang="zh-TW" sz="1800" dirty="0"/>
              <a:t>Apply lexicon analysis.</a:t>
            </a:r>
          </a:p>
          <a:p>
            <a:pPr lvl="2"/>
            <a:r>
              <a:rPr lang="en-US" altLang="zh-TW" sz="1600" dirty="0"/>
              <a:t>Several word-based IR systems rely on a </a:t>
            </a:r>
            <a:r>
              <a:rPr lang="en-US" altLang="zh-TW" sz="1600" b="1" dirty="0"/>
              <a:t>rigid lexicon</a:t>
            </a:r>
            <a:r>
              <a:rPr lang="en-US" altLang="zh-TW" sz="1600" dirty="0"/>
              <a:t> and </a:t>
            </a:r>
            <a:r>
              <a:rPr lang="en-US" altLang="zh-TW" sz="1600" b="1" dirty="0"/>
              <a:t>sophisticated word segmentation</a:t>
            </a:r>
            <a:r>
              <a:rPr lang="en-US" altLang="zh-TW" sz="1600" dirty="0"/>
              <a:t> and </a:t>
            </a:r>
            <a:r>
              <a:rPr lang="en-US" altLang="zh-TW" sz="1600" b="1" dirty="0"/>
              <a:t>syntactic analysis</a:t>
            </a:r>
            <a:r>
              <a:rPr lang="en-US" altLang="zh-TW" sz="1600" dirty="0"/>
              <a:t> in extracting word-level information from documents.</a:t>
            </a:r>
          </a:p>
          <a:p>
            <a:pPr lvl="2"/>
            <a:r>
              <a:rPr lang="en-US" altLang="zh-TW" sz="1600" dirty="0"/>
              <a:t>Unfortunately … existing Chinese lexicons are often constructed for general applications.</a:t>
            </a:r>
          </a:p>
          <a:p>
            <a:pPr lvl="3"/>
            <a:r>
              <a:rPr lang="en-US" altLang="zh-TW" sz="1600" dirty="0"/>
              <a:t>Most proper nouns </a:t>
            </a:r>
            <a:r>
              <a:rPr lang="en-US" altLang="zh-TW" sz="1200" dirty="0"/>
              <a:t>(such as human names)</a:t>
            </a:r>
            <a:r>
              <a:rPr lang="en-US" altLang="zh-TW" sz="1600" dirty="0"/>
              <a:t>, which are important in describing information need, are often excluded from these lexicon.</a:t>
            </a:r>
          </a:p>
          <a:p>
            <a:pPr lvl="2"/>
            <a:r>
              <a:rPr lang="en-US" altLang="zh-TW" sz="1600" dirty="0"/>
              <a:t>CKIP </a:t>
            </a:r>
            <a:r>
              <a:rPr lang="en-US" altLang="zh-TW" sz="1200" dirty="0"/>
              <a:t>(Chinese Knowledge Information Processing)</a:t>
            </a:r>
            <a:r>
              <a:rPr lang="en-US" altLang="zh-TW" sz="1600" dirty="0"/>
              <a:t> at Academia </a:t>
            </a:r>
            <a:r>
              <a:rPr lang="en-US" altLang="zh-TW" sz="1600" dirty="0" err="1"/>
              <a:t>Sinica</a:t>
            </a:r>
            <a:r>
              <a:rPr lang="en-US" altLang="zh-TW" sz="1600" dirty="0"/>
              <a:t>, Taiwan, in continuing building a Chinese word lexicon.</a:t>
            </a:r>
          </a:p>
          <a:p>
            <a:pPr lvl="3"/>
            <a:r>
              <a:rPr lang="en-US" altLang="zh-TW" sz="1600" dirty="0">
                <a:hlinkClick r:id="rId3"/>
              </a:rPr>
              <a:t>http://ckipsvr.iis.sinica.edu.tw/</a:t>
            </a:r>
            <a:endParaRPr lang="en-US" altLang="zh-TW" sz="1600" dirty="0"/>
          </a:p>
          <a:p>
            <a:pPr lvl="3"/>
            <a:r>
              <a:rPr lang="en-US" altLang="zh-TW" sz="1600" dirty="0"/>
              <a:t>A milestone construction for Chinese language processing.</a:t>
            </a:r>
          </a:p>
          <a:p>
            <a:pPr lvl="3"/>
            <a:r>
              <a:rPr lang="en-US" altLang="zh-TW" sz="1600" dirty="0"/>
              <a:t>Contains over 100-thousand word entries </a:t>
            </a:r>
            <a:r>
              <a:rPr lang="en-US" altLang="zh-TW" sz="1200" dirty="0"/>
              <a:t>(when in 1997)</a:t>
            </a:r>
            <a:r>
              <a:rPr lang="en-US" altLang="zh-TW" sz="1600" dirty="0"/>
              <a:t>.</a:t>
            </a:r>
          </a:p>
          <a:p>
            <a:pPr lvl="3"/>
            <a:r>
              <a:rPr lang="en-US" altLang="zh-TW" sz="1600" dirty="0"/>
              <a:t>But … in which only few proper nouns have been included.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(4/6)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In this paper, we will not rely on the use of rigid lexicon to determine keywords in the text.</a:t>
            </a:r>
          </a:p>
          <a:p>
            <a:endParaRPr lang="en-US" altLang="zh-TW" sz="2000" dirty="0"/>
          </a:p>
          <a:p>
            <a:r>
              <a:rPr lang="en-US" altLang="zh-TW" sz="2000" dirty="0"/>
              <a:t>A keyword … supposedly … will occur at least several times in a text collection. </a:t>
            </a:r>
          </a:p>
          <a:p>
            <a:endParaRPr lang="en-US" altLang="zh-TW" sz="2000" dirty="0"/>
          </a:p>
          <a:p>
            <a:r>
              <a:rPr lang="en-US" altLang="zh-TW" sz="2000" dirty="0"/>
              <a:t>We try to identify </a:t>
            </a:r>
            <a:r>
              <a:rPr lang="en-US" altLang="zh-TW" sz="2000" b="1" i="1" dirty="0">
                <a:solidFill>
                  <a:srgbClr val="C00000"/>
                </a:solidFill>
              </a:rPr>
              <a:t>significant lexical patterns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1600" dirty="0"/>
              <a:t>(SLP)</a:t>
            </a:r>
            <a:r>
              <a:rPr lang="en-US" altLang="zh-TW" sz="2000" dirty="0"/>
              <a:t> from a set of relevant </a:t>
            </a:r>
            <a:r>
              <a:rPr lang="en-US" altLang="zh-TW" sz="1600" dirty="0"/>
              <a:t>(Chinese)</a:t>
            </a:r>
            <a:r>
              <a:rPr lang="en-US" altLang="zh-TW" sz="2000" dirty="0"/>
              <a:t> documents.</a:t>
            </a:r>
          </a:p>
          <a:p>
            <a:pPr lvl="1"/>
            <a:r>
              <a:rPr lang="en-US" altLang="zh-TW" sz="1800" i="1" dirty="0"/>
              <a:t>Lexical pattern</a:t>
            </a:r>
            <a:r>
              <a:rPr lang="en-US" altLang="zh-TW" sz="1800" dirty="0"/>
              <a:t>:</a:t>
            </a:r>
          </a:p>
          <a:p>
            <a:pPr lvl="2"/>
            <a:r>
              <a:rPr lang="en-US" altLang="zh-TW" sz="1600" dirty="0">
                <a:sym typeface="Wingdings" pitchFamily="2" charset="2"/>
              </a:rPr>
              <a:t>Chinese keyword.</a:t>
            </a:r>
            <a:endParaRPr lang="en-US" altLang="zh-TW" sz="1600" dirty="0"/>
          </a:p>
          <a:p>
            <a:pPr lvl="2"/>
            <a:r>
              <a:rPr lang="en-US" altLang="zh-TW" sz="1600" dirty="0">
                <a:sym typeface="Wingdings" pitchFamily="2" charset="2"/>
              </a:rPr>
              <a:t>A string consists of an </a:t>
            </a:r>
            <a:r>
              <a:rPr lang="en-US" altLang="zh-TW" sz="1600" b="1" dirty="0">
                <a:sym typeface="Wingdings" pitchFamily="2" charset="2"/>
              </a:rPr>
              <a:t>arbitrary number</a:t>
            </a:r>
            <a:r>
              <a:rPr lang="en-US" altLang="zh-TW" sz="1600" dirty="0">
                <a:sym typeface="Wingdings" pitchFamily="2" charset="2"/>
              </a:rPr>
              <a:t> of </a:t>
            </a:r>
            <a:r>
              <a:rPr lang="en-US" altLang="zh-TW" sz="1600" b="1" dirty="0">
                <a:sym typeface="Wingdings" pitchFamily="2" charset="2"/>
              </a:rPr>
              <a:t>successive characters</a:t>
            </a:r>
            <a:r>
              <a:rPr lang="en-US" altLang="zh-TW" sz="1600" dirty="0">
                <a:sym typeface="Wingdings" pitchFamily="2" charset="2"/>
              </a:rPr>
              <a:t>.</a:t>
            </a:r>
          </a:p>
          <a:p>
            <a:pPr lvl="2"/>
            <a:r>
              <a:rPr lang="en-US" altLang="zh-TW" sz="1600" dirty="0"/>
              <a:t>For example, “</a:t>
            </a:r>
            <a:r>
              <a:rPr lang="zh-TW" altLang="en-US" sz="1600" dirty="0"/>
              <a:t>資訊檢索” </a:t>
            </a:r>
            <a:r>
              <a:rPr lang="en-US" altLang="zh-TW" sz="1600" dirty="0"/>
              <a:t>can be a SLP for a set of IR-related documents.</a:t>
            </a:r>
          </a:p>
          <a:p>
            <a:pPr lvl="1"/>
            <a:r>
              <a:rPr lang="en-US" altLang="zh-TW" sz="1800" i="1" dirty="0"/>
              <a:t>Significant</a:t>
            </a:r>
            <a:r>
              <a:rPr lang="en-US" altLang="zh-TW" sz="1800" dirty="0"/>
              <a:t> </a:t>
            </a:r>
            <a:r>
              <a:rPr lang="en-US" altLang="zh-TW" sz="1800" dirty="0">
                <a:sym typeface="Wingdings" pitchFamily="2" charset="2"/>
              </a:rPr>
              <a:t></a:t>
            </a:r>
            <a:r>
              <a:rPr lang="en-US" altLang="zh-TW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sym typeface="Wingdings" pitchFamily="2" charset="2"/>
              </a:rPr>
              <a:t>frequent</a:t>
            </a:r>
            <a:r>
              <a:rPr lang="en-US" altLang="zh-TW" sz="1800" dirty="0">
                <a:sym typeface="Wingdings" pitchFamily="2" charset="2"/>
              </a:rPr>
              <a:t> and </a:t>
            </a:r>
            <a:r>
              <a:rPr lang="en-US" altLang="zh-TW" sz="1800" b="1" dirty="0">
                <a:solidFill>
                  <a:srgbClr val="FF0000"/>
                </a:solidFill>
                <a:sym typeface="Wingdings" pitchFamily="2" charset="2"/>
              </a:rPr>
              <a:t>complete</a:t>
            </a:r>
            <a:r>
              <a:rPr lang="en-US" altLang="zh-TW" sz="1800" dirty="0">
                <a:sym typeface="Wingdings" pitchFamily="2" charset="2"/>
              </a:rPr>
              <a:t> in semantic.</a:t>
            </a:r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CB4B-35BB-4092-8E16-B5DB844EF37F}" type="slidenum">
              <a:rPr lang="en-US" altLang="zh-TW"/>
              <a:pPr/>
              <a:t>22</a:t>
            </a:fld>
            <a:endParaRPr lang="en-US" altLang="zh-TW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(5/6)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The proposed approach is </a:t>
            </a:r>
            <a:r>
              <a:rPr lang="en-US" altLang="zh-TW" b="1" dirty="0"/>
              <a:t>a three-step process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/>
              <a:t>Using PAT tree data structure to extract all </a:t>
            </a:r>
            <a:r>
              <a:rPr lang="en-US" altLang="zh-TW" b="1" dirty="0"/>
              <a:t>frequent</a:t>
            </a:r>
            <a:r>
              <a:rPr lang="en-US" altLang="zh-TW" dirty="0"/>
              <a:t> lexical patterns from relevant documents.</a:t>
            </a:r>
          </a:p>
          <a:p>
            <a:pPr lvl="2"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But … not every frequent lexical pattern is </a:t>
            </a:r>
            <a:r>
              <a:rPr lang="en-US" altLang="zh-TW" b="1" u="sng" dirty="0">
                <a:solidFill>
                  <a:srgbClr val="FF0000"/>
                </a:solidFill>
              </a:rPr>
              <a:t>complete in semantics</a:t>
            </a:r>
            <a:r>
              <a:rPr lang="en-US" altLang="zh-TW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90000"/>
              </a:lnSpc>
            </a:pPr>
            <a:endParaRPr lang="en-US" altLang="zh-TW" sz="1800" dirty="0"/>
          </a:p>
          <a:p>
            <a:pPr lvl="1">
              <a:lnSpc>
                <a:spcPct val="90000"/>
              </a:lnSpc>
            </a:pPr>
            <a:endParaRPr lang="en-US" altLang="zh-TW" sz="1800" dirty="0"/>
          </a:p>
          <a:p>
            <a:pPr>
              <a:lnSpc>
                <a:spcPct val="90000"/>
              </a:lnSpc>
            </a:pPr>
            <a:endParaRPr lang="en-US" altLang="zh-TW" sz="90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398838" y="3544913"/>
            <a:ext cx="360362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root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27929" y="4880021"/>
            <a:ext cx="4286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TW" altLang="en-US" b="1" dirty="0"/>
              <a:t>總統</a:t>
            </a:r>
            <a:r>
              <a:rPr lang="zh-TW" altLang="en-US" dirty="0"/>
              <a:t>今天</a:t>
            </a:r>
            <a:r>
              <a:rPr lang="en-US" altLang="zh-TW" dirty="0">
                <a:latin typeface="Arial"/>
              </a:rPr>
              <a:t>…</a:t>
            </a:r>
            <a:endParaRPr lang="en-US" altLang="zh-TW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70200" y="5357826"/>
            <a:ext cx="4286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TW" altLang="en-US" b="1" dirty="0"/>
              <a:t>總統府</a:t>
            </a:r>
            <a:r>
              <a:rPr lang="zh-TW" altLang="en-US" dirty="0"/>
              <a:t>前</a:t>
            </a:r>
            <a:r>
              <a:rPr lang="en-US" altLang="zh-TW" dirty="0">
                <a:latin typeface="Arial"/>
              </a:rPr>
              <a:t>…</a:t>
            </a:r>
            <a:endParaRPr lang="en-US" altLang="zh-TW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46463" y="5355376"/>
            <a:ext cx="428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TW" altLang="en-US" b="1" dirty="0"/>
              <a:t>總統府</a:t>
            </a:r>
            <a:r>
              <a:rPr lang="zh-TW" altLang="en-US" dirty="0"/>
              <a:t>秘書長</a:t>
            </a:r>
            <a:r>
              <a:rPr lang="en-US" altLang="zh-TW" dirty="0">
                <a:latin typeface="Arial"/>
              </a:rPr>
              <a:t>…</a:t>
            </a:r>
            <a:endParaRPr lang="en-US" altLang="zh-TW" dirty="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714612" y="3903688"/>
            <a:ext cx="360363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17</a:t>
            </a:r>
          </a:p>
        </p:txBody>
      </p:sp>
      <p:cxnSp>
        <p:nvCxnSpPr>
          <p:cNvPr id="11" name="AutoShape 11"/>
          <p:cNvCxnSpPr>
            <a:cxnSpLocks noChangeShapeType="1"/>
            <a:stCxn id="5" idx="3"/>
            <a:endCxn id="10" idx="0"/>
          </p:cNvCxnSpPr>
          <p:nvPr/>
        </p:nvCxnSpPr>
        <p:spPr bwMode="auto">
          <a:xfrm rot="5400000">
            <a:off x="3116445" y="3568520"/>
            <a:ext cx="113517" cy="55681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170242" y="4540285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25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357422" y="4611723"/>
            <a:ext cx="360363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4" name="AutoShape 16"/>
          <p:cNvCxnSpPr>
            <a:cxnSpLocks noChangeShapeType="1"/>
            <a:stCxn id="10" idx="3"/>
            <a:endCxn id="13" idx="0"/>
          </p:cNvCxnSpPr>
          <p:nvPr/>
        </p:nvCxnSpPr>
        <p:spPr bwMode="auto">
          <a:xfrm rot="5400000">
            <a:off x="2421107" y="4265443"/>
            <a:ext cx="462777" cy="2297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882904" y="5116548"/>
            <a:ext cx="360363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457579" y="5116548"/>
            <a:ext cx="360363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7" name="AutoShape 19"/>
          <p:cNvCxnSpPr>
            <a:cxnSpLocks noChangeShapeType="1"/>
            <a:stCxn id="12" idx="3"/>
            <a:endCxn id="15" idx="0"/>
          </p:cNvCxnSpPr>
          <p:nvPr/>
        </p:nvCxnSpPr>
        <p:spPr bwMode="auto">
          <a:xfrm rot="5400000">
            <a:off x="2977549" y="4871080"/>
            <a:ext cx="331005" cy="1599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20"/>
          <p:cNvCxnSpPr>
            <a:cxnSpLocks noChangeShapeType="1"/>
            <a:stCxn id="12" idx="5"/>
            <a:endCxn id="16" idx="0"/>
          </p:cNvCxnSpPr>
          <p:nvPr/>
        </p:nvCxnSpPr>
        <p:spPr bwMode="auto">
          <a:xfrm rot="16200000" flipH="1">
            <a:off x="3392293" y="4871079"/>
            <a:ext cx="331005" cy="159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1214414" y="3481414"/>
            <a:ext cx="3455987" cy="32131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42910" y="3546498"/>
            <a:ext cx="164500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 charset="0"/>
              </a:rPr>
              <a:t>The top 16 bits</a:t>
            </a:r>
          </a:p>
          <a:p>
            <a:r>
              <a:rPr lang="en-US" altLang="zh-TW" sz="1400" dirty="0">
                <a:latin typeface="Arial" charset="0"/>
              </a:rPr>
              <a:t>represent the term</a:t>
            </a:r>
          </a:p>
          <a:p>
            <a:r>
              <a:rPr lang="en-US" altLang="zh-TW" sz="1400" dirty="0">
                <a:latin typeface="Arial" charset="0"/>
              </a:rPr>
              <a:t>“</a:t>
            </a:r>
            <a:r>
              <a:rPr lang="zh-TW" altLang="en-US" sz="1400" dirty="0">
                <a:latin typeface="Arial" charset="0"/>
              </a:rPr>
              <a:t>總統”</a:t>
            </a:r>
            <a:r>
              <a:rPr lang="en-US" altLang="zh-TW" sz="1400" dirty="0">
                <a:latin typeface="Arial" charset="0"/>
              </a:rPr>
              <a:t>–  3 times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2259012" y="4330723"/>
            <a:ext cx="2184398" cy="2087581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950913" y="6046811"/>
            <a:ext cx="1798637" cy="73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 charset="0"/>
              </a:rPr>
              <a:t>The top 24 bits</a:t>
            </a:r>
          </a:p>
          <a:p>
            <a:r>
              <a:rPr lang="en-US" altLang="zh-TW" sz="1400" dirty="0">
                <a:latin typeface="Arial" charset="0"/>
              </a:rPr>
              <a:t>represent the term</a:t>
            </a:r>
          </a:p>
          <a:p>
            <a:r>
              <a:rPr lang="en-US" altLang="zh-TW" sz="1400" dirty="0">
                <a:latin typeface="Arial" charset="0"/>
              </a:rPr>
              <a:t>“</a:t>
            </a:r>
            <a:r>
              <a:rPr lang="zh-TW" altLang="en-US" sz="1400" dirty="0">
                <a:latin typeface="Arial" charset="0"/>
              </a:rPr>
              <a:t>總統府”</a:t>
            </a:r>
            <a:r>
              <a:rPr lang="en-US" altLang="zh-TW" sz="1400" dirty="0">
                <a:latin typeface="Arial" charset="0"/>
              </a:rPr>
              <a:t>–  2 times 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072066" y="3500438"/>
            <a:ext cx="31195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 charset="0"/>
              </a:rPr>
              <a:t>A </a:t>
            </a:r>
            <a:r>
              <a:rPr lang="en-US" altLang="zh-TW" sz="1400" dirty="0" err="1">
                <a:latin typeface="Arial" charset="0"/>
              </a:rPr>
              <a:t>subtree</a:t>
            </a:r>
            <a:r>
              <a:rPr lang="en-US" altLang="zh-TW" sz="1400" dirty="0">
                <a:latin typeface="Arial" charset="0"/>
              </a:rPr>
              <a:t> with a lot of external nodes</a:t>
            </a:r>
          </a:p>
          <a:p>
            <a:r>
              <a:rPr lang="en-US" altLang="zh-TW" sz="1400" dirty="0">
                <a:latin typeface="Arial" charset="0"/>
              </a:rPr>
              <a:t>may represent a Chinese keyword!!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429256" y="5190666"/>
            <a:ext cx="307183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HOWEVER</a:t>
            </a:r>
            <a:r>
              <a:rPr lang="en-US" altLang="zh-TW" sz="1400" dirty="0">
                <a:latin typeface="Arial" charset="0"/>
              </a:rPr>
              <a:t>, </a:t>
            </a:r>
            <a:r>
              <a:rPr lang="en-US" altLang="zh-TW" sz="1400" u="sng" dirty="0">
                <a:latin typeface="Arial" charset="0"/>
              </a:rPr>
              <a:t>substrings of terms</a:t>
            </a:r>
            <a:r>
              <a:rPr lang="en-US" altLang="zh-TW" sz="1400" dirty="0">
                <a:latin typeface="Arial" charset="0"/>
              </a:rPr>
              <a:t> </a:t>
            </a:r>
            <a:r>
              <a:rPr lang="en-US" altLang="zh-TW" sz="1200" b="1">
                <a:latin typeface="Arial" charset="0"/>
              </a:rPr>
              <a:t>(</a:t>
            </a:r>
            <a:r>
              <a:rPr lang="en-US" altLang="zh-TW" sz="1200" b="1">
                <a:solidFill>
                  <a:srgbClr val="FF0000"/>
                </a:solidFill>
                <a:latin typeface="Arial" charset="0"/>
              </a:rPr>
              <a:t>incomplete </a:t>
            </a:r>
            <a:r>
              <a:rPr lang="en-US" altLang="zh-TW" sz="1200" b="1" dirty="0">
                <a:solidFill>
                  <a:srgbClr val="FF0000"/>
                </a:solidFill>
                <a:latin typeface="Arial" charset="0"/>
              </a:rPr>
              <a:t>terms</a:t>
            </a:r>
            <a:r>
              <a:rPr lang="en-US" altLang="zh-TW" sz="1200" b="1" dirty="0">
                <a:latin typeface="Arial" charset="0"/>
              </a:rPr>
              <a:t>)</a:t>
            </a:r>
            <a:r>
              <a:rPr lang="en-US" altLang="zh-TW" sz="1400" dirty="0">
                <a:latin typeface="Arial" charset="0"/>
              </a:rPr>
              <a:t>,  such as “</a:t>
            </a:r>
            <a:r>
              <a:rPr lang="zh-TW" altLang="en-US" sz="1400" dirty="0">
                <a:latin typeface="Arial" charset="0"/>
              </a:rPr>
              <a:t>統府</a:t>
            </a:r>
            <a:r>
              <a:rPr lang="en-US" altLang="zh-TW" sz="1400" dirty="0">
                <a:latin typeface="Arial" charset="0"/>
              </a:rPr>
              <a:t>”, are also frequent.</a:t>
            </a:r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4479925" y="3959248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17</a:t>
            </a:r>
          </a:p>
        </p:txBody>
      </p:sp>
      <p:cxnSp>
        <p:nvCxnSpPr>
          <p:cNvPr id="27" name="AutoShape 29"/>
          <p:cNvCxnSpPr>
            <a:cxnSpLocks noChangeShapeType="1"/>
            <a:stCxn id="5" idx="5"/>
            <a:endCxn id="26" idx="1"/>
          </p:cNvCxnSpPr>
          <p:nvPr/>
        </p:nvCxnSpPr>
        <p:spPr bwMode="auto">
          <a:xfrm rot="16200000" flipH="1">
            <a:off x="4013984" y="3482612"/>
            <a:ext cx="211157" cy="82627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195763" y="5083221"/>
            <a:ext cx="4286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TW" altLang="en-US" b="1"/>
              <a:t>統府</a:t>
            </a:r>
            <a:r>
              <a:rPr lang="zh-TW" altLang="en-US"/>
              <a:t>前</a:t>
            </a:r>
            <a:r>
              <a:rPr lang="en-US" altLang="zh-TW">
                <a:latin typeface="Arial"/>
              </a:rPr>
              <a:t>…</a:t>
            </a:r>
            <a:endParaRPr lang="en-US" altLang="zh-TW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772025" y="5067346"/>
            <a:ext cx="4286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TW" altLang="en-US" b="1"/>
              <a:t>統府</a:t>
            </a:r>
            <a:r>
              <a:rPr lang="zh-TW" altLang="en-US"/>
              <a:t>秘書長</a:t>
            </a:r>
            <a:r>
              <a:rPr lang="en-US" altLang="zh-TW">
                <a:latin typeface="Arial"/>
              </a:rPr>
              <a:t>…</a:t>
            </a:r>
            <a:endParaRPr lang="en-US" altLang="zh-TW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4208467" y="4784760"/>
            <a:ext cx="360362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783142" y="4784760"/>
            <a:ext cx="360362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2" name="AutoShape 34"/>
          <p:cNvCxnSpPr>
            <a:cxnSpLocks noChangeShapeType="1"/>
            <a:stCxn id="26" idx="3"/>
            <a:endCxn id="30" idx="0"/>
          </p:cNvCxnSpPr>
          <p:nvPr/>
        </p:nvCxnSpPr>
        <p:spPr bwMode="auto">
          <a:xfrm rot="5400000">
            <a:off x="4170547" y="4422608"/>
            <a:ext cx="580254" cy="1440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35"/>
          <p:cNvCxnSpPr>
            <a:cxnSpLocks noChangeShapeType="1"/>
            <a:stCxn id="26" idx="5"/>
            <a:endCxn id="31" idx="0"/>
          </p:cNvCxnSpPr>
          <p:nvPr/>
        </p:nvCxnSpPr>
        <p:spPr bwMode="auto">
          <a:xfrm rot="16200000" flipH="1">
            <a:off x="4585291" y="4406728"/>
            <a:ext cx="580254" cy="175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直線接點 34"/>
          <p:cNvCxnSpPr>
            <a:stCxn id="10" idx="5"/>
            <a:endCxn id="12" idx="0"/>
          </p:cNvCxnSpPr>
          <p:nvPr/>
        </p:nvCxnSpPr>
        <p:spPr>
          <a:xfrm rot="16200000" flipH="1">
            <a:off x="2990643" y="4180504"/>
            <a:ext cx="391339" cy="328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buFont typeface="+mj-lt"/>
              <a:buAutoNum type="arabicPeriod" startAt="2"/>
            </a:pPr>
            <a:r>
              <a:rPr lang="en-US" altLang="zh-TW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mutual-information-based filtering algorithm </a:t>
            </a:r>
            <a:r>
              <a:rPr lang="en-US" altLang="zh-TW" sz="2400" dirty="0"/>
              <a:t>is then applied </a:t>
            </a:r>
            <a:r>
              <a:rPr lang="en-US" altLang="zh-TW" sz="2400" u="sng" dirty="0"/>
              <a:t>to filter out the character strings in the PAT tree which are incomplete in semantics</a:t>
            </a:r>
            <a:r>
              <a:rPr lang="en-US" altLang="zh-TW" sz="2400" dirty="0"/>
              <a:t>.</a:t>
            </a:r>
          </a:p>
          <a:p>
            <a:pPr lvl="1"/>
            <a:endParaRPr lang="en-US" altLang="zh-TW" sz="1000" dirty="0"/>
          </a:p>
          <a:p>
            <a:pPr marL="928687" lvl="1" indent="-457200">
              <a:buFont typeface="+mj-lt"/>
              <a:buAutoNum type="arabicPeriod" startAt="3"/>
            </a:pPr>
            <a:r>
              <a:rPr lang="en-US" altLang="zh-TW" sz="2400" dirty="0"/>
              <a:t>Finally, a refined method based on a common-word lexicon and a keyword determination strategy are presented.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When applying PAT tree to Chinese keyword extraction, instead of recording the </a:t>
            </a:r>
            <a:r>
              <a:rPr lang="en-US" altLang="zh-TW" dirty="0" err="1"/>
              <a:t>sistrings</a:t>
            </a:r>
            <a:r>
              <a:rPr lang="en-US" altLang="zh-TW" dirty="0"/>
              <a:t> at document level, </a:t>
            </a:r>
            <a:r>
              <a:rPr lang="en-US" altLang="zh-TW" b="1" u="sng" dirty="0"/>
              <a:t>we record them at sentence level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We use punctuation marks such as “.” and “,” as delimiters to determine a sentence boundary.</a:t>
            </a:r>
          </a:p>
          <a:p>
            <a:pPr lvl="1">
              <a:lnSpc>
                <a:spcPct val="90000"/>
              </a:lnSpc>
            </a:pPr>
            <a:endParaRPr lang="en-US" altLang="zh-TW" sz="4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We logically make </a:t>
            </a:r>
            <a:r>
              <a:rPr lang="en-US" altLang="zh-TW" dirty="0" err="1"/>
              <a:t>sistrings</a:t>
            </a:r>
            <a:r>
              <a:rPr lang="en-US" altLang="zh-TW" dirty="0"/>
              <a:t> equal length.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The length can be the largest size of sentences in the corpus.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Short </a:t>
            </a:r>
            <a:r>
              <a:rPr lang="en-US" altLang="zh-TW" dirty="0" err="1"/>
              <a:t>sistrings</a:t>
            </a:r>
            <a:r>
              <a:rPr lang="en-US" altLang="zh-TW" dirty="0"/>
              <a:t> are inserted “0” bits in the end.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So that … </a:t>
            </a:r>
            <a:r>
              <a:rPr lang="en-US" altLang="zh-TW" dirty="0" err="1"/>
              <a:t>sistrings</a:t>
            </a:r>
            <a:r>
              <a:rPr lang="en-US" altLang="zh-TW" dirty="0"/>
              <a:t> with different length can be compared.</a:t>
            </a:r>
          </a:p>
          <a:p>
            <a:pPr lvl="1">
              <a:lnSpc>
                <a:spcPct val="90000"/>
              </a:lnSpc>
            </a:pPr>
            <a:endParaRPr lang="en-US" altLang="zh-TW" sz="6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Text: 	</a:t>
            </a:r>
            <a:r>
              <a:rPr lang="zh-TW" altLang="en-US" dirty="0"/>
              <a:t>起立，請坐下。</a:t>
            </a:r>
            <a:endParaRPr lang="en-US" altLang="zh-TW" dirty="0"/>
          </a:p>
          <a:p>
            <a:pPr lvl="1">
              <a:lnSpc>
                <a:spcPct val="90000"/>
              </a:lnSpc>
              <a:buNone/>
            </a:pPr>
            <a:r>
              <a:rPr lang="en-US" altLang="zh-TW" dirty="0"/>
              <a:t>			</a:t>
            </a:r>
            <a:r>
              <a:rPr lang="en-US" altLang="zh-TW" sz="1800" i="1" dirty="0"/>
              <a:t>sistring</a:t>
            </a:r>
            <a:r>
              <a:rPr lang="en-US" altLang="zh-TW" sz="1800" i="1" baseline="-25000" dirty="0"/>
              <a:t>1</a:t>
            </a:r>
            <a:r>
              <a:rPr lang="en-US" altLang="zh-TW" sz="1800" dirty="0"/>
              <a:t>: </a:t>
            </a:r>
            <a:r>
              <a:rPr lang="zh-TW" altLang="en-US" sz="1800" dirty="0"/>
              <a:t>起立＋</a:t>
            </a:r>
            <a:r>
              <a:rPr lang="en-US" altLang="zh-TW" sz="1800" dirty="0"/>
              <a:t>00000000		         	  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			</a:t>
            </a:r>
            <a:r>
              <a:rPr lang="en-US" altLang="zh-TW" sz="1800" i="1" dirty="0"/>
              <a:t>sistring</a:t>
            </a:r>
            <a:r>
              <a:rPr lang="en-US" altLang="zh-TW" sz="1800" i="1" baseline="-25000" dirty="0"/>
              <a:t>2</a:t>
            </a:r>
            <a:r>
              <a:rPr lang="en-US" altLang="zh-TW" sz="1800" dirty="0"/>
              <a:t>: </a:t>
            </a:r>
            <a:r>
              <a:rPr lang="zh-TW" altLang="en-US" sz="1800" dirty="0"/>
              <a:t>立＋</a:t>
            </a:r>
            <a:r>
              <a:rPr lang="en-US" altLang="zh-TW" sz="1800" dirty="0"/>
              <a:t>0000000000000000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			</a:t>
            </a:r>
            <a:r>
              <a:rPr lang="en-US" altLang="zh-TW" sz="1800" i="1" dirty="0"/>
              <a:t>sistring</a:t>
            </a:r>
            <a:r>
              <a:rPr lang="en-US" altLang="zh-TW" sz="1800" i="1" baseline="-25000" dirty="0"/>
              <a:t>3</a:t>
            </a:r>
            <a:r>
              <a:rPr lang="en-US" altLang="zh-TW" sz="1800" dirty="0"/>
              <a:t>: </a:t>
            </a:r>
            <a:r>
              <a:rPr lang="zh-TW" altLang="en-US" sz="1800" dirty="0"/>
              <a:t>請坐下</a:t>
            </a:r>
            <a:endParaRPr lang="en-US" altLang="zh-TW" sz="18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	         	</a:t>
            </a:r>
            <a:r>
              <a:rPr lang="en-US" altLang="zh-TW" sz="1800" i="1" dirty="0"/>
              <a:t>sistring</a:t>
            </a:r>
            <a:r>
              <a:rPr lang="en-US" altLang="zh-TW" sz="1800" i="1" baseline="-25000" dirty="0"/>
              <a:t>4</a:t>
            </a:r>
            <a:r>
              <a:rPr lang="en-US" altLang="zh-TW" sz="1800" dirty="0"/>
              <a:t>: </a:t>
            </a:r>
            <a:r>
              <a:rPr lang="zh-TW" altLang="en-US" sz="1800" dirty="0"/>
              <a:t>坐下＋</a:t>
            </a:r>
            <a:r>
              <a:rPr lang="en-US" altLang="zh-TW" sz="1800" dirty="0"/>
              <a:t>00000000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			</a:t>
            </a:r>
            <a:r>
              <a:rPr lang="en-US" altLang="zh-TW" sz="1800" i="1" dirty="0"/>
              <a:t>sistring</a:t>
            </a:r>
            <a:r>
              <a:rPr lang="en-US" altLang="zh-TW" sz="1800" i="1" baseline="-25000" dirty="0"/>
              <a:t>5</a:t>
            </a:r>
            <a:r>
              <a:rPr lang="en-US" altLang="zh-TW" sz="1800" dirty="0"/>
              <a:t>: </a:t>
            </a:r>
            <a:r>
              <a:rPr lang="zh-TW" altLang="en-US" sz="1800" dirty="0"/>
              <a:t>下＋</a:t>
            </a:r>
            <a:r>
              <a:rPr lang="en-US" altLang="zh-TW" sz="1800" dirty="0"/>
              <a:t>0000000000000000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There would be identical </a:t>
            </a:r>
            <a:r>
              <a:rPr lang="en-US" altLang="zh-TW" dirty="0" err="1"/>
              <a:t>sistrings</a:t>
            </a:r>
            <a:r>
              <a:rPr lang="en-US" altLang="zh-TW" dirty="0"/>
              <a:t> …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600" dirty="0"/>
              <a:t>	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dirty="0"/>
              <a:t>	…</a:t>
            </a:r>
            <a:r>
              <a:rPr lang="zh-TW" altLang="en-US" dirty="0"/>
              <a:t>個人</a:t>
            </a:r>
            <a:r>
              <a:rPr lang="zh-TW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電腦</a:t>
            </a:r>
            <a:r>
              <a:rPr lang="zh-TW" altLang="en-US" dirty="0"/>
              <a:t>，這是我個人第一台</a:t>
            </a:r>
            <a:r>
              <a:rPr lang="zh-TW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電腦</a:t>
            </a:r>
            <a:r>
              <a:rPr lang="zh-TW" altLang="en-US" dirty="0"/>
              <a:t>。</a:t>
            </a:r>
            <a:r>
              <a:rPr lang="en-US" altLang="zh-TW" dirty="0"/>
              <a:t>…</a:t>
            </a:r>
          </a:p>
          <a:p>
            <a:pPr lvl="1">
              <a:lnSpc>
                <a:spcPct val="90000"/>
              </a:lnSpc>
            </a:pPr>
            <a:endParaRPr lang="en-US" altLang="zh-TW" sz="600" dirty="0"/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During implementation, each identical </a:t>
            </a:r>
            <a:r>
              <a:rPr lang="en-US" altLang="zh-TW" dirty="0" err="1"/>
              <a:t>sistring</a:t>
            </a:r>
            <a:r>
              <a:rPr lang="en-US" altLang="zh-TW" dirty="0"/>
              <a:t> is represented as a node in the PAT tree.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And </a:t>
            </a:r>
            <a:r>
              <a:rPr lang="en-US" altLang="zh-TW" u="sng" dirty="0"/>
              <a:t>has a </a:t>
            </a:r>
            <a:r>
              <a:rPr lang="en-US" altLang="zh-TW" b="1" u="sng" dirty="0"/>
              <a:t>linked list </a:t>
            </a:r>
            <a:r>
              <a:rPr lang="en-US" altLang="zh-TW" u="sng" dirty="0"/>
              <a:t>of the </a:t>
            </a:r>
            <a:r>
              <a:rPr lang="en-US" altLang="zh-TW" u="sng" dirty="0" err="1"/>
              <a:t>sistring</a:t>
            </a:r>
            <a:r>
              <a:rPr lang="en-US" altLang="zh-TW" u="sng" dirty="0"/>
              <a:t> positions</a:t>
            </a:r>
            <a:r>
              <a:rPr lang="en-US" altLang="zh-TW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714612" y="2928933"/>
            <a:ext cx="14285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>
                <a:latin typeface="+mn-lt"/>
              </a:rPr>
              <a:t>sistring</a:t>
            </a:r>
            <a:r>
              <a:rPr lang="en-US" altLang="zh-TW" i="1" baseline="-25000" dirty="0" err="1">
                <a:latin typeface="+mn-lt"/>
              </a:rPr>
              <a:t>k</a:t>
            </a:r>
            <a:r>
              <a:rPr lang="en-US" altLang="zh-TW" dirty="0">
                <a:latin typeface="+mn-lt"/>
              </a:rPr>
              <a:t>: </a:t>
            </a:r>
            <a:r>
              <a:rPr lang="zh-TW" altLang="en-US" dirty="0">
                <a:latin typeface="+mn-lt"/>
              </a:rPr>
              <a:t>電腦</a:t>
            </a:r>
            <a:endParaRPr lang="en-US" altLang="zh-TW" dirty="0">
              <a:latin typeface="+mn-lt"/>
            </a:endParaRPr>
          </a:p>
        </p:txBody>
      </p:sp>
      <p:cxnSp>
        <p:nvCxnSpPr>
          <p:cNvPr id="6" name="圖案 5"/>
          <p:cNvCxnSpPr>
            <a:stCxn id="5" idx="1"/>
          </p:cNvCxnSpPr>
          <p:nvPr/>
        </p:nvCxnSpPr>
        <p:spPr>
          <a:xfrm rot="10800000">
            <a:off x="2428860" y="2786060"/>
            <a:ext cx="285752" cy="31215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545742" y="2928932"/>
            <a:ext cx="16492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>
                <a:latin typeface="+mn-lt"/>
              </a:rPr>
              <a:t>sistring</a:t>
            </a:r>
            <a:r>
              <a:rPr lang="en-US" altLang="zh-TW" i="1" baseline="-25000" dirty="0">
                <a:latin typeface="+mn-lt"/>
              </a:rPr>
              <a:t>k+</a:t>
            </a:r>
            <a:r>
              <a:rPr lang="en-US" altLang="zh-TW" baseline="-25000" dirty="0">
                <a:latin typeface="+mn-lt"/>
              </a:rPr>
              <a:t>11</a:t>
            </a:r>
            <a:r>
              <a:rPr lang="en-US" altLang="zh-TW" dirty="0">
                <a:latin typeface="+mn-lt"/>
              </a:rPr>
              <a:t>: </a:t>
            </a:r>
            <a:r>
              <a:rPr lang="zh-TW" altLang="en-US" dirty="0">
                <a:latin typeface="+mn-lt"/>
              </a:rPr>
              <a:t>電腦</a:t>
            </a:r>
            <a:endParaRPr lang="en-US" altLang="zh-TW" dirty="0">
              <a:latin typeface="+mn-lt"/>
            </a:endParaRPr>
          </a:p>
        </p:txBody>
      </p:sp>
      <p:cxnSp>
        <p:nvCxnSpPr>
          <p:cNvPr id="8" name="圖案 7"/>
          <p:cNvCxnSpPr>
            <a:stCxn id="7" idx="1"/>
          </p:cNvCxnSpPr>
          <p:nvPr/>
        </p:nvCxnSpPr>
        <p:spPr>
          <a:xfrm rot="10800000">
            <a:off x="5259990" y="2786067"/>
            <a:ext cx="285752" cy="312143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911479" y="4581525"/>
            <a:ext cx="588951" cy="2762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Root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479679" y="5084763"/>
            <a:ext cx="287337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9</a:t>
            </a:r>
          </a:p>
        </p:txBody>
      </p:sp>
      <p:cxnSp>
        <p:nvCxnSpPr>
          <p:cNvPr id="11" name="AutoShape 6"/>
          <p:cNvCxnSpPr>
            <a:cxnSpLocks noChangeShapeType="1"/>
            <a:stCxn id="9" idx="3"/>
            <a:endCxn id="10" idx="7"/>
          </p:cNvCxnSpPr>
          <p:nvPr/>
        </p:nvCxnSpPr>
        <p:spPr bwMode="auto">
          <a:xfrm rot="5400000">
            <a:off x="2706449" y="4835794"/>
            <a:ext cx="309769" cy="2727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等腰三角形 14"/>
          <p:cNvSpPr/>
          <p:nvPr/>
        </p:nvSpPr>
        <p:spPr>
          <a:xfrm>
            <a:off x="1928794" y="5357826"/>
            <a:ext cx="785818" cy="428628"/>
          </a:xfrm>
          <a:prstGeom prst="triangle">
            <a:avLst>
              <a:gd name="adj" fmla="val 79090"/>
            </a:avLst>
          </a:prstGeom>
          <a:solidFill>
            <a:srgbClr val="CCCCFF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786050" y="5572140"/>
            <a:ext cx="360362" cy="2159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直線接點 18"/>
          <p:cNvCxnSpPr>
            <a:stCxn id="10" idx="5"/>
            <a:endCxn id="17" idx="0"/>
          </p:cNvCxnSpPr>
          <p:nvPr/>
        </p:nvCxnSpPr>
        <p:spPr>
          <a:xfrm rot="16200000" flipH="1">
            <a:off x="2725201" y="5331110"/>
            <a:ext cx="240764" cy="241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194853" y="592933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+mn-lt"/>
              </a:rPr>
              <a:t>subtree</a:t>
            </a:r>
            <a:r>
              <a:rPr lang="en-US" altLang="zh-TW" dirty="0">
                <a:latin typeface="+mn-lt"/>
              </a:rPr>
              <a:t> of the </a:t>
            </a:r>
          </a:p>
          <a:p>
            <a:r>
              <a:rPr lang="en-US" altLang="zh-TW" dirty="0" err="1">
                <a:latin typeface="+mn-lt"/>
              </a:rPr>
              <a:t>sistrings</a:t>
            </a:r>
            <a:r>
              <a:rPr lang="en-US" altLang="zh-TW" dirty="0">
                <a:latin typeface="+mn-lt"/>
              </a:rPr>
              <a:t> “</a:t>
            </a:r>
            <a:r>
              <a:rPr lang="zh-TW" altLang="en-US" dirty="0">
                <a:latin typeface="+mn-lt"/>
              </a:rPr>
              <a:t>電</a:t>
            </a:r>
            <a:r>
              <a:rPr lang="en-US" altLang="zh-TW" dirty="0">
                <a:latin typeface="+mn-lt"/>
              </a:rPr>
              <a:t>*”</a:t>
            </a:r>
            <a:endParaRPr lang="zh-TW" altLang="en-US" dirty="0">
              <a:latin typeface="+mn-lt"/>
            </a:endParaRPr>
          </a:p>
        </p:txBody>
      </p:sp>
      <p:cxnSp>
        <p:nvCxnSpPr>
          <p:cNvPr id="22" name="直線單箭頭接點 21"/>
          <p:cNvCxnSpPr>
            <a:stCxn id="20" idx="0"/>
          </p:cNvCxnSpPr>
          <p:nvPr/>
        </p:nvCxnSpPr>
        <p:spPr>
          <a:xfrm rot="5400000" flipH="1" flipV="1">
            <a:off x="2033989" y="5696892"/>
            <a:ext cx="142867" cy="3220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714612" y="613037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external node of </a:t>
            </a:r>
          </a:p>
          <a:p>
            <a:r>
              <a:rPr lang="en-US" altLang="zh-TW" dirty="0">
                <a:latin typeface="+mn-lt"/>
              </a:rPr>
              <a:t>the </a:t>
            </a:r>
            <a:r>
              <a:rPr lang="en-US" altLang="zh-TW" dirty="0" err="1">
                <a:latin typeface="+mn-lt"/>
              </a:rPr>
              <a:t>sistrings</a:t>
            </a:r>
            <a:r>
              <a:rPr lang="en-US" altLang="zh-TW" dirty="0">
                <a:latin typeface="+mn-lt"/>
              </a:rPr>
              <a:t> “</a:t>
            </a:r>
            <a:r>
              <a:rPr lang="zh-TW" altLang="en-US" dirty="0">
                <a:latin typeface="+mn-lt"/>
              </a:rPr>
              <a:t>電腦</a:t>
            </a:r>
            <a:r>
              <a:rPr lang="en-US" altLang="zh-TW" dirty="0">
                <a:latin typeface="+mn-lt"/>
              </a:rPr>
              <a:t>”</a:t>
            </a:r>
            <a:endParaRPr lang="zh-TW" altLang="en-US" dirty="0">
              <a:latin typeface="+mn-lt"/>
            </a:endParaRPr>
          </a:p>
        </p:txBody>
      </p:sp>
      <p:cxnSp>
        <p:nvCxnSpPr>
          <p:cNvPr id="24" name="直線單箭頭接點 23"/>
          <p:cNvCxnSpPr>
            <a:endCxn id="17" idx="2"/>
          </p:cNvCxnSpPr>
          <p:nvPr/>
        </p:nvCxnSpPr>
        <p:spPr>
          <a:xfrm rot="16200000" flipV="1">
            <a:off x="2948372" y="5805900"/>
            <a:ext cx="355605" cy="3198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>
            <a:off x="3143240" y="4857758"/>
            <a:ext cx="1071570" cy="571504"/>
          </a:xfrm>
          <a:prstGeom prst="triangle">
            <a:avLst>
              <a:gd name="adj" fmla="val 19091"/>
            </a:avLst>
          </a:prstGeom>
          <a:solidFill>
            <a:srgbClr val="CCCCFF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4572000" y="5776930"/>
            <a:ext cx="857256" cy="21431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k</a:t>
            </a:r>
            <a:r>
              <a:rPr lang="en-US" altLang="zh-TW" dirty="0"/>
              <a:t>+11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509954" y="5786454"/>
            <a:ext cx="857256" cy="21431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k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30" idx="3"/>
            <a:endCxn id="28" idx="1"/>
          </p:cNvCxnSpPr>
          <p:nvPr/>
        </p:nvCxnSpPr>
        <p:spPr>
          <a:xfrm flipV="1">
            <a:off x="4367210" y="5884087"/>
            <a:ext cx="204790" cy="9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7" idx="3"/>
            <a:endCxn id="30" idx="1"/>
          </p:cNvCxnSpPr>
          <p:nvPr/>
        </p:nvCxnSpPr>
        <p:spPr>
          <a:xfrm>
            <a:off x="3146412" y="5680090"/>
            <a:ext cx="363542" cy="213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1" animBg="1"/>
      <p:bldP spid="20" grpId="0"/>
      <p:bldP spid="23" grpId="0"/>
      <p:bldP spid="27" grpId="0" animBg="1"/>
      <p:bldP spid="28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internal node consists of three parameters:</a:t>
            </a:r>
          </a:p>
          <a:p>
            <a:pPr lvl="1"/>
            <a:r>
              <a:rPr lang="en-US" altLang="zh-TW" dirty="0"/>
              <a:t>Comparison bit.</a:t>
            </a:r>
          </a:p>
          <a:p>
            <a:pPr lvl="1"/>
            <a:r>
              <a:rPr lang="en-US" altLang="zh-TW" dirty="0"/>
              <a:t>Number of external nodes.</a:t>
            </a:r>
          </a:p>
          <a:p>
            <a:pPr lvl="1"/>
            <a:r>
              <a:rPr lang="en-US" altLang="zh-TW" dirty="0"/>
              <a:t>Frequency of the </a:t>
            </a:r>
            <a:r>
              <a:rPr lang="en-US" altLang="zh-TW" dirty="0" err="1"/>
              <a:t>sistrings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A external node can have more than one </a:t>
            </a:r>
            <a:r>
              <a:rPr lang="en-US" altLang="zh-TW" dirty="0" err="1"/>
              <a:t>sistring</a:t>
            </a:r>
            <a:r>
              <a:rPr lang="en-US" altLang="zh-TW" dirty="0"/>
              <a:t>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By using the frequency information, we are able to know the frequency of any character string in the corpus.</a:t>
            </a:r>
          </a:p>
          <a:p>
            <a:endParaRPr lang="en-US" altLang="zh-TW" sz="1000" dirty="0"/>
          </a:p>
          <a:p>
            <a:r>
              <a:rPr lang="en-US" altLang="zh-TW" dirty="0"/>
              <a:t>Then, PAT tree produces a lot of </a:t>
            </a:r>
            <a:r>
              <a:rPr lang="en-US" altLang="zh-TW" u="sng" dirty="0"/>
              <a:t>possible lexical patterns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However, many patterns should be </a:t>
            </a:r>
            <a:r>
              <a:rPr lang="en-US" altLang="zh-TW" b="1" dirty="0">
                <a:solidFill>
                  <a:srgbClr val="FF0000"/>
                </a:solidFill>
              </a:rPr>
              <a:t>filtered out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instance, if “</a:t>
            </a:r>
            <a:r>
              <a:rPr lang="zh-TW" altLang="en-US" dirty="0"/>
              <a:t>關鍵字抽取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en-US" altLang="zh-TW" b="1" dirty="0"/>
              <a:t> frequent</a:t>
            </a:r>
            <a:r>
              <a:rPr lang="en-US" altLang="zh-TW" dirty="0"/>
              <a:t>, then “</a:t>
            </a:r>
            <a:r>
              <a:rPr lang="zh-TW" altLang="en-US" dirty="0"/>
              <a:t>關鍵字抽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and “</a:t>
            </a:r>
            <a:r>
              <a:rPr lang="zh-TW" altLang="en-US" dirty="0"/>
              <a:t>鍵字抽取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are </a:t>
            </a:r>
            <a:r>
              <a:rPr lang="en-US" altLang="zh-TW" b="1" dirty="0"/>
              <a:t>frequent</a:t>
            </a:r>
            <a:r>
              <a:rPr lang="en-US" altLang="zh-TW" dirty="0"/>
              <a:t> as well …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However, they are </a:t>
            </a:r>
            <a:r>
              <a:rPr lang="en-US" altLang="zh-TW" b="1" dirty="0">
                <a:solidFill>
                  <a:srgbClr val="FF0000"/>
                </a:solidFill>
              </a:rPr>
              <a:t>incomplete</a:t>
            </a:r>
            <a:r>
              <a:rPr lang="en-US" altLang="zh-TW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semantics</a:t>
            </a:r>
            <a:r>
              <a:rPr lang="en-US" altLang="zh-TW" dirty="0"/>
              <a:t> an lack of representatives.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According to the findings in our experiments, most of the significant lexical patterns have </a:t>
            </a:r>
            <a:r>
              <a:rPr lang="en-US" altLang="zh-TW" b="1" u="sng" dirty="0"/>
              <a:t>strong association between</a:t>
            </a:r>
            <a:r>
              <a:rPr lang="en-US" altLang="zh-TW" u="sng" dirty="0"/>
              <a:t> its composed and </a:t>
            </a:r>
            <a:r>
              <a:rPr lang="en-US" altLang="zh-TW" b="1" u="sng" dirty="0"/>
              <a:t>overlapped substrings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example – “</a:t>
            </a:r>
            <a:r>
              <a:rPr lang="zh-TW" altLang="en-US" dirty="0"/>
              <a:t>關鍵字抽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and “</a:t>
            </a:r>
            <a:r>
              <a:rPr lang="zh-TW" altLang="en-US" dirty="0"/>
              <a:t>鍵字抽取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are highly associated to each other to convey a solid semantics “</a:t>
            </a:r>
            <a:r>
              <a:rPr lang="zh-TW" altLang="en-US" dirty="0"/>
              <a:t>關鍵字抽取</a:t>
            </a:r>
            <a:r>
              <a:rPr lang="en-US" altLang="zh-TW" dirty="0"/>
              <a:t>”.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6E6E-8453-45F6-803D-CB6CDB42BA7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(2/7)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a frequent lexical pattern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dirty="0"/>
              <a:t> </a:t>
            </a:r>
            <a:r>
              <a:rPr lang="en-US" altLang="zh-TW" dirty="0"/>
              <a:t>=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zh-TW" i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dirty="0"/>
              <a:t> …</a:t>
            </a:r>
          </a:p>
          <a:p>
            <a:pPr lvl="1"/>
            <a:r>
              <a:rPr lang="en-US" altLang="zh-TW" dirty="0"/>
              <a:t>Its two longest composed substrings, which are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i="1" dirty="0"/>
              <a:t> </a:t>
            </a:r>
            <a:r>
              <a:rPr lang="en-US" altLang="zh-TW" dirty="0"/>
              <a:t>=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…c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altLang="zh-TW" dirty="0"/>
              <a:t> and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i="1" dirty="0"/>
              <a:t> </a:t>
            </a:r>
            <a:r>
              <a:rPr lang="en-US" altLang="zh-TW" dirty="0"/>
              <a:t>=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zh-TW" i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dirty="0"/>
              <a:t>, respectively, must be frequent as well.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But if </a:t>
            </a:r>
            <a:r>
              <a:rPr lang="en-US" altLang="zh-TW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b="1" dirty="0">
                <a:solidFill>
                  <a:srgbClr val="FF0000"/>
                </a:solidFill>
              </a:rPr>
              <a:t> and </a:t>
            </a:r>
            <a:r>
              <a:rPr lang="en-US" altLang="zh-TW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b="1" dirty="0">
                <a:solidFill>
                  <a:srgbClr val="FF0000"/>
                </a:solidFill>
              </a:rPr>
              <a:t> are highly dependent to </a:t>
            </a:r>
            <a:r>
              <a:rPr lang="en-US" altLang="zh-TW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b="1" dirty="0">
                <a:solidFill>
                  <a:srgbClr val="FF0000"/>
                </a:solidFill>
              </a:rPr>
              <a:t>, then </a:t>
            </a:r>
            <a:r>
              <a:rPr lang="en-US" altLang="zh-TW" b="1" i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b="1" u="sng" dirty="0">
                <a:solidFill>
                  <a:srgbClr val="FF0000"/>
                </a:solidFill>
              </a:rPr>
              <a:t> and </a:t>
            </a:r>
            <a:r>
              <a:rPr lang="en-US" altLang="zh-TW" b="1" i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b="1" u="sng" dirty="0">
                <a:solidFill>
                  <a:srgbClr val="FF0000"/>
                </a:solidFill>
              </a:rPr>
              <a:t> should not be complete patterns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/>
              <a:t>For example,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dirty="0"/>
              <a:t> </a:t>
            </a:r>
            <a:r>
              <a:rPr lang="en-US" altLang="zh-TW" dirty="0"/>
              <a:t>= “</a:t>
            </a:r>
            <a:r>
              <a:rPr lang="zh-TW" altLang="en-US" dirty="0"/>
              <a:t>關鍵字抽取</a:t>
            </a:r>
            <a:r>
              <a:rPr lang="en-US" altLang="zh-TW" dirty="0"/>
              <a:t>”,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i="1" dirty="0"/>
              <a:t> </a:t>
            </a:r>
            <a:r>
              <a:rPr lang="en-US" altLang="zh-TW" dirty="0"/>
              <a:t>= “</a:t>
            </a:r>
            <a:r>
              <a:rPr lang="zh-TW" altLang="en-US" dirty="0"/>
              <a:t>關鍵字抽</a:t>
            </a:r>
            <a:r>
              <a:rPr lang="en-US" altLang="zh-TW" dirty="0"/>
              <a:t>”,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i="1" dirty="0"/>
              <a:t> </a:t>
            </a:r>
            <a:r>
              <a:rPr lang="en-US" altLang="zh-TW" dirty="0"/>
              <a:t>= “</a:t>
            </a:r>
            <a:r>
              <a:rPr lang="zh-TW" altLang="en-US" dirty="0"/>
              <a:t>鍵字抽取</a:t>
            </a:r>
            <a:r>
              <a:rPr lang="en-US" altLang="zh-TW" dirty="0"/>
              <a:t>”.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We propose the </a:t>
            </a:r>
            <a:r>
              <a:rPr lang="en-US" altLang="zh-TW" b="1" i="1" dirty="0">
                <a:solidFill>
                  <a:srgbClr val="C00000"/>
                </a:solidFill>
              </a:rPr>
              <a:t>significance estimation function</a:t>
            </a:r>
            <a:r>
              <a:rPr lang="en-US" altLang="zh-TW" dirty="0"/>
              <a:t> </a:t>
            </a:r>
            <a:r>
              <a:rPr lang="en-US" altLang="zh-TW" sz="1800" dirty="0"/>
              <a:t>(</a:t>
            </a:r>
            <a:r>
              <a:rPr lang="en-US" altLang="zh-TW" sz="1800" i="1" dirty="0"/>
              <a:t>SE</a:t>
            </a:r>
            <a:r>
              <a:rPr lang="en-US" altLang="zh-TW" sz="1800" dirty="0"/>
              <a:t>)</a:t>
            </a:r>
            <a:r>
              <a:rPr lang="en-US" altLang="zh-TW" dirty="0"/>
              <a:t> to measure the mutual information of two overlapped substrings.</a:t>
            </a:r>
          </a:p>
          <a:p>
            <a:pPr lvl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9E5-7FD7-44DE-ABD5-A4F0562723C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(3/7)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084259" y="2071688"/>
          <a:ext cx="3059113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方程式" r:id="rId3" imgW="1790640" imgH="863280" progId="Equation.3">
                  <p:embed/>
                </p:oleObj>
              </mc:Choice>
              <mc:Fallback>
                <p:oleObj name="方程式" r:id="rId3" imgW="1790640" imgH="863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59" y="2071688"/>
                        <a:ext cx="3059113" cy="147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68538" y="4076700"/>
            <a:ext cx="4535487" cy="223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2771775" y="4652963"/>
            <a:ext cx="1800225" cy="1296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/>
              <a:t>A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995738" y="4652963"/>
            <a:ext cx="1800225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/>
              <a:t>B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108450" y="5180013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/>
              <a:t>C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071802" y="3643313"/>
            <a:ext cx="1212861" cy="158591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916238" y="3933825"/>
            <a:ext cx="2544762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/>
              <a:t>Proportion of </a:t>
            </a:r>
            <a:r>
              <a:rPr lang="en-US" altLang="zh-TW" i="1"/>
              <a:t>C</a:t>
            </a:r>
            <a:r>
              <a:rPr lang="en-US" altLang="zh-TW"/>
              <a:t> in </a:t>
            </a:r>
            <a:r>
              <a:rPr lang="en-US" altLang="zh-TW" i="1"/>
              <a:t>A</a:t>
            </a:r>
            <a:r>
              <a:rPr lang="en-US" altLang="zh-TW"/>
              <a:t> union </a:t>
            </a:r>
            <a:r>
              <a:rPr lang="en-US" altLang="zh-TW" i="1"/>
              <a:t>B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924300" y="3068638"/>
            <a:ext cx="4768850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High </a:t>
            </a:r>
            <a:r>
              <a:rPr lang="en-US" altLang="zh-TW" i="1" dirty="0" err="1"/>
              <a:t>SE</a:t>
            </a:r>
            <a:r>
              <a:rPr lang="en-US" altLang="zh-TW" i="1" baseline="-25000" dirty="0" err="1"/>
              <a:t>c</a:t>
            </a:r>
            <a:r>
              <a:rPr lang="en-US" altLang="zh-TW" dirty="0"/>
              <a:t> indicates that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incomplete because </a:t>
            </a:r>
          </a:p>
          <a:p>
            <a:r>
              <a:rPr lang="en-US" altLang="zh-TW" dirty="0"/>
              <a:t>they often occur together with </a:t>
            </a:r>
            <a:r>
              <a:rPr lang="en-US" altLang="zh-TW" i="1" dirty="0"/>
              <a:t>C</a:t>
            </a:r>
            <a:r>
              <a:rPr lang="en-US" altLang="zh-TW" dirty="0"/>
              <a:t> in the text collection.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14282" y="2714620"/>
            <a:ext cx="14045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frequency of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endParaRPr lang="zh-TW" alt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643043" y="2857497"/>
            <a:ext cx="642942" cy="71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(2/10)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149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PAT tree based index method treat the </a:t>
            </a:r>
            <a:r>
              <a:rPr lang="en-US" altLang="zh-TW" u="sng" dirty="0"/>
              <a:t>entire text as an array of characters</a:t>
            </a:r>
            <a:r>
              <a:rPr lang="en-US" altLang="zh-TW" dirty="0"/>
              <a:t> and </a:t>
            </a:r>
            <a:r>
              <a:rPr lang="en-US" altLang="zh-TW" u="sng" dirty="0"/>
              <a:t>construct a PAT tree from a set of </a:t>
            </a:r>
            <a:r>
              <a:rPr lang="en-US" altLang="zh-TW" b="1" i="1" u="sng" dirty="0" err="1">
                <a:solidFill>
                  <a:srgbClr val="C00000"/>
                </a:solidFill>
              </a:rPr>
              <a:t>sistrings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sz="1900" b="1" dirty="0"/>
              <a:t>A </a:t>
            </a:r>
            <a:r>
              <a:rPr lang="en-US" altLang="zh-TW" sz="1900" b="1" dirty="0" err="1"/>
              <a:t>sistring</a:t>
            </a:r>
            <a:r>
              <a:rPr lang="en-US" altLang="zh-TW" sz="1900" dirty="0"/>
              <a:t> </a:t>
            </a:r>
            <a:r>
              <a:rPr lang="en-US" altLang="zh-TW" sz="1500" dirty="0"/>
              <a:t>(semi-infinite string)</a:t>
            </a:r>
            <a:r>
              <a:rPr lang="en-US" altLang="zh-TW" sz="1900" dirty="0"/>
              <a:t> is a subsequence of characters from this array, </a:t>
            </a:r>
            <a:r>
              <a:rPr lang="en-US" altLang="zh-TW" sz="1900" u="sng" dirty="0"/>
              <a:t>taken from a given starting point but going on as necessary to the right</a:t>
            </a:r>
            <a:r>
              <a:rPr lang="en-US" altLang="zh-TW" sz="1900" dirty="0"/>
              <a:t>.</a:t>
            </a:r>
          </a:p>
          <a:p>
            <a:endParaRPr lang="en-US" altLang="zh-TW" sz="1100" dirty="0"/>
          </a:p>
          <a:p>
            <a:r>
              <a:rPr lang="en-US" altLang="zh-TW" dirty="0"/>
              <a:t>Example of text and </a:t>
            </a:r>
            <a:r>
              <a:rPr lang="en-US" altLang="zh-TW" dirty="0" err="1"/>
              <a:t>sistrings</a:t>
            </a:r>
            <a:r>
              <a:rPr lang="en-US" altLang="zh-TW" dirty="0"/>
              <a:t>:</a:t>
            </a:r>
          </a:p>
          <a:p>
            <a:pPr>
              <a:buNone/>
            </a:pPr>
            <a:r>
              <a:rPr lang="en-US" altLang="zh-TW" sz="1050" dirty="0"/>
              <a:t>	</a:t>
            </a:r>
          </a:p>
          <a:p>
            <a:pPr>
              <a:buNone/>
            </a:pPr>
            <a:r>
              <a:rPr lang="en-US" altLang="zh-TW" sz="2200" dirty="0"/>
              <a:t>	Text	</a:t>
            </a:r>
            <a:r>
              <a:rPr lang="en-US" altLang="zh-TW" sz="2200" dirty="0">
                <a:latin typeface="Courier New" pitchFamily="49" charset="0"/>
              </a:rPr>
              <a:t>Once upon a time, in a far away land …</a:t>
            </a:r>
          </a:p>
          <a:p>
            <a:pPr>
              <a:buNone/>
            </a:pPr>
            <a:r>
              <a:rPr lang="en-US" altLang="zh-TW" sz="900" dirty="0"/>
              <a:t>	</a:t>
            </a:r>
          </a:p>
          <a:p>
            <a:pPr>
              <a:buNone/>
            </a:pPr>
            <a:r>
              <a:rPr lang="en-US" altLang="zh-TW" sz="2200" dirty="0"/>
              <a:t>	sistring</a:t>
            </a:r>
            <a:r>
              <a:rPr lang="en-US" altLang="zh-TW" sz="22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200" dirty="0"/>
              <a:t>   	</a:t>
            </a:r>
            <a:r>
              <a:rPr lang="en-US" altLang="zh-TW" sz="2200" dirty="0">
                <a:latin typeface="Courier New" pitchFamily="49" charset="0"/>
              </a:rPr>
              <a:t>Once upon a time …</a:t>
            </a:r>
          </a:p>
          <a:p>
            <a:pPr>
              <a:buNone/>
            </a:pPr>
            <a:r>
              <a:rPr lang="en-US" altLang="zh-TW" sz="2200" dirty="0"/>
              <a:t>	sistring</a:t>
            </a:r>
            <a:r>
              <a:rPr lang="en-US" altLang="zh-TW" sz="22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200" dirty="0"/>
              <a:t>	</a:t>
            </a:r>
            <a:r>
              <a:rPr lang="en-US" altLang="zh-TW" sz="2200" dirty="0" err="1">
                <a:latin typeface="Courier New" pitchFamily="49" charset="0"/>
              </a:rPr>
              <a:t>nce</a:t>
            </a:r>
            <a:r>
              <a:rPr lang="en-US" altLang="zh-TW" sz="2200" dirty="0">
                <a:latin typeface="Courier New" pitchFamily="49" charset="0"/>
              </a:rPr>
              <a:t> upon a time …</a:t>
            </a:r>
          </a:p>
          <a:p>
            <a:pPr>
              <a:buNone/>
            </a:pPr>
            <a:r>
              <a:rPr lang="en-US" altLang="zh-TW" sz="2200" dirty="0"/>
              <a:t>	sistring</a:t>
            </a:r>
            <a:r>
              <a:rPr lang="en-US" altLang="zh-TW" sz="2200" baseline="-25000" dirty="0">
                <a:solidFill>
                  <a:srgbClr val="FF0000"/>
                </a:solidFill>
              </a:rPr>
              <a:t>3</a:t>
            </a:r>
            <a:r>
              <a:rPr lang="en-US" altLang="zh-TW" sz="2200" dirty="0"/>
              <a:t>	</a:t>
            </a:r>
            <a:r>
              <a:rPr lang="en-US" altLang="zh-TW" sz="2200" dirty="0" err="1">
                <a:latin typeface="Courier New" pitchFamily="49" charset="0"/>
              </a:rPr>
              <a:t>ce</a:t>
            </a:r>
            <a:r>
              <a:rPr lang="en-US" altLang="zh-TW" sz="2200" dirty="0">
                <a:latin typeface="Courier New" pitchFamily="49" charset="0"/>
              </a:rPr>
              <a:t> upon a time …</a:t>
            </a:r>
          </a:p>
          <a:p>
            <a:pPr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…</a:t>
            </a:r>
          </a:p>
          <a:p>
            <a:pPr>
              <a:buNone/>
            </a:pPr>
            <a:r>
              <a:rPr lang="en-US" altLang="zh-TW" sz="2200" dirty="0"/>
              <a:t>	sistring</a:t>
            </a:r>
            <a:r>
              <a:rPr lang="en-US" altLang="zh-TW" sz="2200" baseline="-25000" dirty="0">
                <a:solidFill>
                  <a:srgbClr val="FF0000"/>
                </a:solidFill>
              </a:rPr>
              <a:t>8</a:t>
            </a:r>
            <a:r>
              <a:rPr lang="en-US" altLang="zh-TW" sz="2200" dirty="0"/>
              <a:t>	</a:t>
            </a:r>
            <a:r>
              <a:rPr lang="en-US" altLang="zh-TW" sz="2200" dirty="0">
                <a:latin typeface="Courier New" pitchFamily="49" charset="0"/>
              </a:rPr>
              <a:t>on a time …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86380" y="5286388"/>
            <a:ext cx="29899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 charset="0"/>
              </a:rPr>
              <a:t>Each </a:t>
            </a:r>
            <a:r>
              <a:rPr lang="en-US" altLang="zh-TW" sz="1400" dirty="0" err="1">
                <a:latin typeface="Arial" charset="0"/>
              </a:rPr>
              <a:t>sistring</a:t>
            </a:r>
            <a:r>
              <a:rPr lang="en-US" altLang="zh-TW" sz="1400" dirty="0">
                <a:latin typeface="Arial" charset="0"/>
              </a:rPr>
              <a:t> is </a:t>
            </a:r>
            <a:r>
              <a:rPr lang="en-US" altLang="zh-TW" sz="1400" b="1" dirty="0">
                <a:solidFill>
                  <a:srgbClr val="FF0000"/>
                </a:solidFill>
                <a:latin typeface="Arial" charset="0"/>
              </a:rPr>
              <a:t>uniquely</a:t>
            </a:r>
            <a:r>
              <a:rPr lang="en-US" altLang="zh-TW" sz="1400" dirty="0">
                <a:latin typeface="Arial" charset="0"/>
              </a:rPr>
              <a:t> identified </a:t>
            </a:r>
          </a:p>
          <a:p>
            <a:r>
              <a:rPr lang="en-US" altLang="zh-TW" sz="1400" dirty="0">
                <a:latin typeface="Arial" charset="0"/>
              </a:rPr>
              <a:t>by its starting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7B22-F498-430D-ACCF-E8CDDF18E5EF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(4/7)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a </a:t>
            </a:r>
            <a:r>
              <a:rPr lang="en-US" altLang="zh-TW" b="1" dirty="0"/>
              <a:t>high </a:t>
            </a:r>
            <a:r>
              <a:rPr lang="en-US" altLang="zh-TW" b="1" i="1" dirty="0"/>
              <a:t>SE</a:t>
            </a:r>
            <a:r>
              <a:rPr lang="en-US" altLang="zh-TW" b="1" dirty="0"/>
              <a:t> pattern</a:t>
            </a:r>
            <a:r>
              <a:rPr lang="en-US" altLang="zh-TW" dirty="0"/>
              <a:t>, we can </a:t>
            </a:r>
            <a:r>
              <a:rPr lang="en-US" altLang="zh-TW" b="1" dirty="0"/>
              <a:t>filter out</a:t>
            </a:r>
            <a:r>
              <a:rPr lang="en-US" altLang="zh-TW" dirty="0"/>
              <a:t> its frequent but incomplete substrings.</a:t>
            </a:r>
          </a:p>
          <a:p>
            <a:endParaRPr lang="en-US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However, high </a:t>
            </a:r>
            <a:r>
              <a:rPr lang="en-US" altLang="zh-TW" b="1" i="1" dirty="0">
                <a:solidFill>
                  <a:srgbClr val="FF0000"/>
                </a:solidFill>
              </a:rPr>
              <a:t>SE</a:t>
            </a:r>
            <a:r>
              <a:rPr lang="en-US" altLang="zh-TW" b="1" dirty="0">
                <a:solidFill>
                  <a:srgbClr val="FF0000"/>
                </a:solidFill>
              </a:rPr>
              <a:t> does not indicate that the pattern is complete.</a:t>
            </a:r>
          </a:p>
          <a:p>
            <a:pPr lvl="1"/>
            <a:r>
              <a:rPr lang="en-US" altLang="zh-TW" dirty="0"/>
              <a:t>For example, In a text collection, the word “</a:t>
            </a:r>
            <a:r>
              <a:rPr lang="zh-TW" altLang="en-US" dirty="0"/>
              <a:t>奧林匹克” </a:t>
            </a:r>
            <a:r>
              <a:rPr lang="en-US" altLang="zh-TW" dirty="0"/>
              <a:t>occurs 6 times, definitely,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dirty="0"/>
              <a:t> </a:t>
            </a:r>
            <a:r>
              <a:rPr lang="en-US" altLang="zh-TW" dirty="0"/>
              <a:t>= “</a:t>
            </a:r>
            <a:r>
              <a:rPr lang="zh-TW" altLang="en-US" dirty="0"/>
              <a:t>奧林匹</a:t>
            </a:r>
            <a:r>
              <a:rPr lang="en-US" altLang="zh-TW" dirty="0"/>
              <a:t>”,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dirty="0"/>
              <a:t> = “</a:t>
            </a:r>
            <a:r>
              <a:rPr lang="zh-TW" altLang="en-US" dirty="0"/>
              <a:t>奧林</a:t>
            </a:r>
            <a:r>
              <a:rPr lang="en-US" altLang="zh-TW" dirty="0"/>
              <a:t>”, and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i="1" dirty="0"/>
              <a:t> </a:t>
            </a:r>
            <a:r>
              <a:rPr lang="en-US" altLang="zh-TW" dirty="0"/>
              <a:t>= “</a:t>
            </a:r>
            <a:r>
              <a:rPr lang="zh-TW" altLang="en-US" dirty="0"/>
              <a:t>林匹</a:t>
            </a:r>
            <a:r>
              <a:rPr lang="en-US" altLang="zh-TW" dirty="0"/>
              <a:t>”, </a:t>
            </a:r>
            <a:r>
              <a:rPr lang="en-US" altLang="zh-TW" u="sng" dirty="0"/>
              <a:t>must occurs no less than 6 times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Suppose that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dirty="0"/>
              <a:t>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dirty="0"/>
              <a:t>, and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dirty="0"/>
              <a:t> occur exactly 6 times.</a:t>
            </a:r>
          </a:p>
          <a:p>
            <a:pPr lvl="1"/>
            <a:r>
              <a:rPr lang="en-US" altLang="zh-TW" dirty="0"/>
              <a:t>Then </a:t>
            </a:r>
            <a:r>
              <a:rPr lang="en-US" altLang="zh-TW" i="1" dirty="0"/>
              <a:t>SE</a:t>
            </a:r>
            <a:r>
              <a:rPr lang="en-US" altLang="zh-TW" i="1" baseline="-25000" dirty="0"/>
              <a:t>C</a:t>
            </a:r>
            <a:r>
              <a:rPr lang="en-US" altLang="zh-TW" dirty="0"/>
              <a:t> = 6 / (6+6-6) =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A3C-C093-4B54-9DC4-8486D86F0E2C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(5/7)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 the other hand, </a:t>
            </a:r>
            <a:r>
              <a:rPr lang="en-US" altLang="zh-TW" b="1" dirty="0"/>
              <a:t>low </a:t>
            </a:r>
            <a:r>
              <a:rPr lang="en-US" altLang="zh-TW" b="1" i="1" dirty="0"/>
              <a:t>SE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does not</a:t>
            </a:r>
            <a:r>
              <a:rPr lang="en-US" altLang="zh-TW" dirty="0"/>
              <a:t> mean an </a:t>
            </a:r>
            <a:r>
              <a:rPr lang="en-US" altLang="zh-TW" b="1" dirty="0"/>
              <a:t>insignificant</a:t>
            </a:r>
            <a:r>
              <a:rPr lang="en-US" altLang="zh-TW" dirty="0"/>
              <a:t> pattern.</a:t>
            </a:r>
          </a:p>
          <a:p>
            <a:pPr lvl="1"/>
            <a:r>
              <a:rPr lang="en-US" altLang="zh-TW" dirty="0"/>
              <a:t>For example,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i="1" dirty="0"/>
              <a:t> </a:t>
            </a:r>
            <a:r>
              <a:rPr lang="en-US" altLang="zh-TW" dirty="0"/>
              <a:t>= “</a:t>
            </a:r>
            <a:r>
              <a:rPr lang="zh-TW" altLang="en-US" dirty="0"/>
              <a:t>關鍵字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occur 15 times,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zh-TW" dirty="0"/>
              <a:t>= “</a:t>
            </a:r>
            <a:r>
              <a:rPr lang="zh-TW" altLang="en-US" dirty="0"/>
              <a:t>關鍵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occur 40 times, and </a:t>
            </a:r>
            <a:r>
              <a:rPr lang="en-US" altLang="zh-TW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i="1" dirty="0"/>
              <a:t> </a:t>
            </a:r>
            <a:r>
              <a:rPr lang="en-US" altLang="zh-TW" dirty="0"/>
              <a:t>= “</a:t>
            </a:r>
            <a:r>
              <a:rPr lang="zh-TW" altLang="en-US" dirty="0"/>
              <a:t>鍵字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occur 15 times.</a:t>
            </a:r>
          </a:p>
          <a:p>
            <a:pPr lvl="1"/>
            <a:r>
              <a:rPr lang="en-US" altLang="zh-TW" dirty="0"/>
              <a:t>Then </a:t>
            </a:r>
            <a:r>
              <a:rPr lang="en-US" altLang="zh-TW" i="1" dirty="0"/>
              <a:t>SE</a:t>
            </a:r>
            <a:r>
              <a:rPr lang="en-US" altLang="zh-TW" i="1" baseline="-25000" dirty="0"/>
              <a:t>C</a:t>
            </a:r>
            <a:r>
              <a:rPr lang="en-US" altLang="zh-TW" dirty="0"/>
              <a:t> = 15 / (15+40-15) = 0.375.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 … </a:t>
            </a:r>
            <a:r>
              <a:rPr lang="en-US" altLang="zh-TW" i="1" dirty="0"/>
              <a:t>SE</a:t>
            </a:r>
            <a:r>
              <a:rPr lang="en-US" altLang="zh-TW" dirty="0"/>
              <a:t> values are only for filtering.</a:t>
            </a:r>
          </a:p>
          <a:p>
            <a:pPr lvl="1"/>
            <a:r>
              <a:rPr lang="en-US" altLang="zh-TW" dirty="0"/>
              <a:t>To filter substrings of high SE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Step 2 – </a:t>
            </a:r>
            <a:r>
              <a:rPr lang="en-US" altLang="zh-TW" sz="4000" dirty="0">
                <a:solidFill>
                  <a:srgbClr val="FF0000"/>
                </a:solidFill>
              </a:rPr>
              <a:t>Pattern Filtering Algorithm </a:t>
            </a:r>
            <a:r>
              <a:rPr lang="en-US" altLang="zh-TW" sz="4000" dirty="0"/>
              <a:t>(6/7)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No offense …  but … I do not like the algorithm mentioned in the paper.</a:t>
            </a:r>
          </a:p>
          <a:p>
            <a:pPr lvl="1"/>
            <a:r>
              <a:rPr lang="en-US" altLang="zh-TW" sz="1800" dirty="0"/>
              <a:t>The algorithm is recursive … and a little bit difficult to understand.</a:t>
            </a:r>
          </a:p>
          <a:p>
            <a:pPr lvl="1"/>
            <a:r>
              <a:rPr lang="en-US" altLang="zh-TW" sz="1800" dirty="0"/>
              <a:t>And … may be problematic … in my opinion …</a:t>
            </a:r>
          </a:p>
          <a:p>
            <a:pPr lvl="1"/>
            <a:endParaRPr lang="en-US" altLang="zh-TW" sz="1000" dirty="0"/>
          </a:p>
          <a:p>
            <a:r>
              <a:rPr lang="en-US" altLang="zh-TW" sz="2200" dirty="0"/>
              <a:t>Here is my non-recursive algorithm: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altLang="zh-TW" sz="1800" dirty="0"/>
              <a:t>Extract all lexical patterns from PAT tree whose frequency is larger than a pre-defined threshold </a:t>
            </a:r>
            <a:r>
              <a:rPr lang="en-US" altLang="zh-TW" sz="1400" dirty="0"/>
              <a:t>(</a:t>
            </a:r>
            <a:r>
              <a:rPr lang="en-US" altLang="zh-TW" sz="1400" i="1" dirty="0" err="1"/>
              <a:t>TH</a:t>
            </a:r>
            <a:r>
              <a:rPr lang="en-US" altLang="zh-TW" sz="1400" i="1" baseline="-25000" dirty="0" err="1"/>
              <a:t>f</a:t>
            </a:r>
            <a:r>
              <a:rPr lang="en-US" altLang="zh-TW" sz="1400" dirty="0"/>
              <a:t>)</a:t>
            </a:r>
            <a:r>
              <a:rPr lang="en-US" altLang="zh-TW" sz="1800" dirty="0"/>
              <a:t>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altLang="zh-TW" sz="1800" u="sng" dirty="0"/>
              <a:t>Sort the patterns according to their lengths</a:t>
            </a:r>
            <a:r>
              <a:rPr lang="en-US" altLang="zh-TW" sz="1800" dirty="0"/>
              <a:t> and </a:t>
            </a:r>
            <a:r>
              <a:rPr lang="en-US" altLang="zh-TW" sz="1800" u="sng" dirty="0"/>
              <a:t>process them one by one in descending order</a:t>
            </a:r>
            <a:r>
              <a:rPr lang="en-US" altLang="zh-TW" sz="1800" dirty="0"/>
              <a:t>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altLang="zh-TW" sz="1800" dirty="0"/>
              <a:t>For a pattern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u="sng" dirty="0"/>
              <a:t>which has not been marked as a </a:t>
            </a:r>
            <a:r>
              <a:rPr lang="en-US" altLang="zh-TW" sz="1800" i="1" u="sng" dirty="0"/>
              <a:t>non-SLP</a:t>
            </a:r>
            <a:r>
              <a:rPr lang="en-US" altLang="zh-TW" sz="1800" dirty="0"/>
              <a:t>:</a:t>
            </a:r>
          </a:p>
          <a:p>
            <a:pPr lvl="2"/>
            <a:r>
              <a:rPr lang="en-US" altLang="zh-TW" sz="1600" dirty="0"/>
              <a:t>If </a:t>
            </a:r>
            <a:r>
              <a:rPr lang="en-US" altLang="zh-TW" sz="1600" i="1" dirty="0" err="1"/>
              <a:t>SE</a:t>
            </a:r>
            <a:r>
              <a:rPr lang="en-US" altLang="zh-TW" sz="1600" i="1" baseline="-25000" dirty="0" err="1"/>
              <a:t>c</a:t>
            </a:r>
            <a:r>
              <a:rPr lang="en-US" altLang="zh-TW" sz="1600" dirty="0"/>
              <a:t> &gt;= </a:t>
            </a:r>
            <a:r>
              <a:rPr lang="en-US" altLang="zh-TW" sz="1600" i="1" dirty="0" err="1"/>
              <a:t>TH</a:t>
            </a:r>
            <a:r>
              <a:rPr lang="en-US" altLang="zh-TW" sz="1600" i="1" baseline="-25000" dirty="0" err="1"/>
              <a:t>se</a:t>
            </a:r>
            <a:r>
              <a:rPr lang="en-US" altLang="zh-TW" sz="1600" dirty="0"/>
              <a:t> </a:t>
            </a:r>
            <a:r>
              <a:rPr lang="en-US" altLang="zh-TW" sz="1200" dirty="0"/>
              <a:t>(</a:t>
            </a:r>
            <a:r>
              <a:rPr lang="en-US" altLang="zh-TW" sz="1200" i="1" dirty="0"/>
              <a:t>SE</a:t>
            </a:r>
            <a:r>
              <a:rPr lang="en-US" altLang="zh-TW" sz="1200" dirty="0"/>
              <a:t> threshold)</a:t>
            </a:r>
            <a:r>
              <a:rPr lang="en-US" altLang="zh-TW" sz="1600" dirty="0"/>
              <a:t>, </a:t>
            </a:r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sz="1600" dirty="0"/>
              <a:t>’s longest overlapping substring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/>
              <a:t>and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/>
              <a:t>are </a:t>
            </a:r>
            <a:r>
              <a:rPr lang="en-US" altLang="zh-TW" sz="1600" u="sng" dirty="0"/>
              <a:t>determined non-candidates of SLP and will have a </a:t>
            </a:r>
            <a:r>
              <a:rPr lang="en-US" altLang="zh-TW" sz="1600" i="1" u="sng" dirty="0"/>
              <a:t>non-SLP</a:t>
            </a:r>
            <a:r>
              <a:rPr lang="en-US" altLang="zh-TW" sz="1600" u="sng" dirty="0"/>
              <a:t> mark</a:t>
            </a:r>
            <a:r>
              <a:rPr lang="en-US" altLang="zh-TW" sz="16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zh-TW" sz="1800" dirty="0"/>
              <a:t>The remaining lexical patterns are </a:t>
            </a:r>
            <a:r>
              <a:rPr lang="en-US" altLang="zh-TW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candidate SLPs</a:t>
            </a:r>
            <a:r>
              <a:rPr lang="en-US" altLang="zh-TW" sz="1800" dirty="0"/>
              <a:t>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Step 2 – Pattern Filtering Algorithm (7/7)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286256"/>
            <a:ext cx="8229600" cy="1844669"/>
          </a:xfrm>
        </p:spPr>
        <p:txBody>
          <a:bodyPr/>
          <a:lstStyle/>
          <a:p>
            <a:r>
              <a:rPr lang="en-US" altLang="zh-TW" dirty="0"/>
              <a:t>In our findings of the experiments, the above filtering algorithm is especially useful in extracting SLP like names, locations, and technical terms.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33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1731711"/>
            <a:ext cx="2500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/>
              <a:t>TH</a:t>
            </a:r>
            <a:r>
              <a:rPr lang="en-US" altLang="zh-TW" sz="2000" i="1" baseline="-25000" dirty="0"/>
              <a:t>SE</a:t>
            </a:r>
            <a:r>
              <a:rPr lang="en-US" altLang="zh-TW" sz="2000" dirty="0"/>
              <a:t> = 0.6</a:t>
            </a:r>
          </a:p>
          <a:p>
            <a:r>
              <a:rPr lang="zh-TW" altLang="en-US" sz="2000" dirty="0"/>
              <a:t>關鍵字抽取    </a:t>
            </a:r>
            <a:r>
              <a:rPr lang="en-US" altLang="zh-TW" sz="2000" dirty="0"/>
              <a:t>	10</a:t>
            </a:r>
          </a:p>
          <a:p>
            <a:r>
              <a:rPr lang="zh-TW" altLang="en-US" sz="2000" dirty="0"/>
              <a:t>關鍵字抽</a:t>
            </a:r>
            <a:r>
              <a:rPr lang="en-US" altLang="zh-TW" sz="2000" dirty="0"/>
              <a:t>	10</a:t>
            </a:r>
          </a:p>
          <a:p>
            <a:r>
              <a:rPr lang="zh-TW" altLang="en-US" sz="2000" dirty="0"/>
              <a:t>鍵字抽取</a:t>
            </a:r>
            <a:r>
              <a:rPr lang="en-US" altLang="zh-TW" sz="2000" dirty="0"/>
              <a:t>	10</a:t>
            </a:r>
          </a:p>
          <a:p>
            <a:r>
              <a:rPr lang="zh-TW" altLang="en-US" sz="2000" dirty="0"/>
              <a:t>關鍵字</a:t>
            </a:r>
            <a:r>
              <a:rPr lang="en-US" altLang="zh-TW" sz="2000" dirty="0"/>
              <a:t>		15</a:t>
            </a:r>
          </a:p>
          <a:p>
            <a:r>
              <a:rPr lang="zh-TW" altLang="en-US" sz="2000" dirty="0"/>
              <a:t>關鍵</a:t>
            </a:r>
            <a:r>
              <a:rPr lang="en-US" altLang="zh-TW" sz="2000" dirty="0"/>
              <a:t>		40</a:t>
            </a:r>
          </a:p>
          <a:p>
            <a:r>
              <a:rPr lang="zh-TW" altLang="en-US" sz="2000" dirty="0"/>
              <a:t>鍵字</a:t>
            </a:r>
            <a:r>
              <a:rPr lang="en-US" altLang="zh-TW" sz="2000" dirty="0"/>
              <a:t>		15</a:t>
            </a:r>
          </a:p>
          <a:p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6" name="乘號 5"/>
          <p:cNvSpPr/>
          <p:nvPr/>
        </p:nvSpPr>
        <p:spPr>
          <a:xfrm>
            <a:off x="1024793" y="2303215"/>
            <a:ext cx="428628" cy="428628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1024793" y="2660405"/>
            <a:ext cx="428628" cy="428628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810875" y="2036099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/>
              <a:t>SE</a:t>
            </a:r>
            <a:r>
              <a:rPr lang="zh-TW" altLang="en-US" sz="2000" i="1" baseline="-25000" dirty="0"/>
              <a:t>關鍵字抽取</a:t>
            </a:r>
            <a:r>
              <a:rPr lang="zh-TW" altLang="en-US" sz="2000" i="1" dirty="0"/>
              <a:t> </a:t>
            </a:r>
            <a:r>
              <a:rPr lang="en-US" altLang="zh-TW" sz="2000" dirty="0"/>
              <a:t>= 10/ (10+10-10) =1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14758" y="2946101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/>
              <a:t>SE</a:t>
            </a:r>
            <a:r>
              <a:rPr lang="zh-TW" altLang="en-US" sz="2000" i="1" baseline="-25000" dirty="0"/>
              <a:t>關鍵字</a:t>
            </a:r>
            <a:r>
              <a:rPr lang="zh-TW" altLang="en-US" sz="2000" i="1" dirty="0"/>
              <a:t> </a:t>
            </a:r>
            <a:r>
              <a:rPr lang="en-US" altLang="zh-TW" sz="2000" dirty="0"/>
              <a:t>= 15/ (15+40-15) = 0.375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793-3A5D-4141-9A37-F391BED0566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do exist weaknesses with the filtering algorithm.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A refined procedure, </a:t>
            </a:r>
            <a:r>
              <a:rPr lang="en-US" altLang="zh-TW" u="sng" dirty="0"/>
              <a:t>using a lexicon</a:t>
            </a:r>
            <a:r>
              <a:rPr lang="en-US" altLang="zh-TW" dirty="0"/>
              <a:t> and </a:t>
            </a:r>
            <a:r>
              <a:rPr lang="en-US" altLang="zh-TW" u="sng" dirty="0"/>
              <a:t>another set of candidates from a general-domain PAT tree</a:t>
            </a:r>
            <a:r>
              <a:rPr lang="en-US" altLang="zh-TW" dirty="0"/>
              <a:t>, is employed to remove SLP candidates.</a:t>
            </a:r>
          </a:p>
          <a:p>
            <a:pPr lvl="1"/>
            <a:r>
              <a:rPr lang="en-US" altLang="zh-TW" dirty="0"/>
              <a:t>If a candidate of SLP appears in the common-word lexicon or in the candidate list of SLP of the general-domain PAT tree …</a:t>
            </a:r>
          </a:p>
          <a:p>
            <a:pPr lvl="1"/>
            <a:r>
              <a:rPr lang="en-US" altLang="zh-TW" dirty="0"/>
              <a:t>It will be removed from the list of final SLP.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Experiments – Book Indexing (1/2)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experiments were done to extract keywords from a book in the area of IR.</a:t>
            </a:r>
          </a:p>
          <a:p>
            <a:pPr lvl="1"/>
            <a:r>
              <a:rPr lang="en-US" altLang="zh-TW" sz="1800" dirty="0"/>
              <a:t>Contain 1 MB text and consists of a total about 200,000 Chinese characters.</a:t>
            </a:r>
          </a:p>
          <a:p>
            <a:endParaRPr lang="en-US" altLang="zh-TW" sz="1000" dirty="0"/>
          </a:p>
          <a:p>
            <a:r>
              <a:rPr lang="en-US" altLang="zh-TW" sz="2000" dirty="0"/>
              <a:t>The book had been indexed manually first.</a:t>
            </a:r>
          </a:p>
          <a:p>
            <a:pPr lvl="1"/>
            <a:r>
              <a:rPr lang="en-US" altLang="zh-TW" sz="1800" dirty="0"/>
              <a:t>A total of 190 keywords extracted … treated as correct answers.</a:t>
            </a:r>
          </a:p>
          <a:p>
            <a:pPr lvl="1"/>
            <a:endParaRPr lang="en-US" altLang="zh-TW" sz="1000" dirty="0"/>
          </a:p>
          <a:p>
            <a:r>
              <a:rPr lang="en-US" altLang="zh-TW" sz="2200" dirty="0"/>
              <a:t>Since some keywords extracted are similar to manual keywords </a:t>
            </a:r>
            <a:r>
              <a:rPr lang="en-US" altLang="zh-TW" sz="1800" dirty="0"/>
              <a:t>(with the same meaning but having one or two characters mismatched)</a:t>
            </a:r>
            <a:r>
              <a:rPr lang="en-US" altLang="zh-TW" sz="2200" dirty="0"/>
              <a:t> …</a:t>
            </a:r>
          </a:p>
          <a:p>
            <a:pPr lvl="1"/>
            <a:r>
              <a:rPr lang="en-US" altLang="zh-TW" sz="1800" dirty="0"/>
              <a:t>Both of the </a:t>
            </a:r>
            <a:r>
              <a:rPr lang="en-US" altLang="zh-TW" sz="1800" b="1" dirty="0"/>
              <a:t>exact </a:t>
            </a:r>
            <a:r>
              <a:rPr lang="en-US" altLang="zh-TW" sz="1800" dirty="0"/>
              <a:t>and </a:t>
            </a:r>
            <a:r>
              <a:rPr lang="en-US" altLang="zh-TW" sz="1800" b="1" dirty="0"/>
              <a:t>near match </a:t>
            </a:r>
            <a:r>
              <a:rPr lang="en-US" altLang="zh-TW" sz="1800" dirty="0"/>
              <a:t>method are used in the evaluation.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Experiments – Book Indexing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41578"/>
            <a:ext cx="8229600" cy="2000264"/>
          </a:xfrm>
        </p:spPr>
        <p:txBody>
          <a:bodyPr/>
          <a:lstStyle/>
          <a:p>
            <a:r>
              <a:rPr lang="en-US" altLang="zh-TW" sz="2000" dirty="0"/>
              <a:t>Do we have a low precision??</a:t>
            </a:r>
          </a:p>
          <a:p>
            <a:pPr lvl="1"/>
            <a:r>
              <a:rPr lang="en-US" altLang="zh-TW" sz="1600" dirty="0"/>
              <a:t>70% of extracted keywords didn’t appear in the set of manual keywords.</a:t>
            </a:r>
          </a:p>
          <a:p>
            <a:pPr lvl="1"/>
            <a:r>
              <a:rPr lang="en-US" altLang="zh-TW" sz="1600" dirty="0"/>
              <a:t>Many of them are actually domain-specific terms and important.</a:t>
            </a:r>
          </a:p>
          <a:p>
            <a:endParaRPr lang="en-US" altLang="zh-TW" sz="600" dirty="0"/>
          </a:p>
          <a:p>
            <a:r>
              <a:rPr lang="en-US" altLang="zh-TW" sz="2000" dirty="0"/>
              <a:t>Do we have a low recall??</a:t>
            </a:r>
          </a:p>
          <a:p>
            <a:pPr lvl="1"/>
            <a:r>
              <a:rPr lang="en-US" altLang="zh-TW" sz="1600" dirty="0"/>
              <a:t>Most of the keywords missed are due to their low frequency values in this book.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36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73" y="1877390"/>
          <a:ext cx="8644007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Size</a:t>
                      </a:r>
                      <a:r>
                        <a:rPr lang="en-US" altLang="zh-TW" sz="1200" baseline="0" dirty="0"/>
                        <a:t> of keywords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&gt;6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Avg.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# of manual keywords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27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46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# of extracted keywords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26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106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# of correct keywords</a:t>
                      </a:r>
                      <a:r>
                        <a:rPr lang="en-US" altLang="zh-TW" sz="1200" baseline="0" dirty="0"/>
                        <a:t> extracted (exact)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Precision (exact)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0.15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0.21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0.28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0.33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0.68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0.30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Recall (exact)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0.51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0.33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0.43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# of correct keywords</a:t>
                      </a:r>
                      <a:r>
                        <a:rPr lang="en-US" altLang="zh-TW" sz="1200" baseline="0" dirty="0"/>
                        <a:t> extracted (near)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29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Precision (near)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0.15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0.28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0.38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0.79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0.38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Recall (near)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0.68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0.70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0.63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0.38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0.56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Keyword extraction in Chinese is critical and fundamental.</a:t>
            </a:r>
          </a:p>
          <a:p>
            <a:endParaRPr lang="en-US" altLang="zh-TW" sz="800" dirty="0"/>
          </a:p>
          <a:p>
            <a:r>
              <a:rPr lang="en-US" altLang="zh-TW" sz="2200" dirty="0"/>
              <a:t>The proposed Chinese PAT tree does reduce the difficulty of the extraction task.</a:t>
            </a:r>
          </a:p>
          <a:p>
            <a:endParaRPr lang="en-US" altLang="zh-TW" sz="800" dirty="0"/>
          </a:p>
          <a:p>
            <a:r>
              <a:rPr lang="en-US" altLang="zh-TW" sz="2200" dirty="0"/>
              <a:t>Keywords, in special proper nouns which were excluded in the general lexicon, are possible to be extracted.</a:t>
            </a:r>
          </a:p>
          <a:p>
            <a:endParaRPr lang="en-US" altLang="zh-TW" sz="800" dirty="0"/>
          </a:p>
          <a:p>
            <a:r>
              <a:rPr lang="en-US" altLang="zh-TW" sz="2200" dirty="0"/>
              <a:t>Incomplete lexical patterns can be effectively filtered out.</a:t>
            </a:r>
          </a:p>
          <a:p>
            <a:endParaRPr lang="en-US" altLang="zh-TW" sz="1000" dirty="0"/>
          </a:p>
          <a:p>
            <a:r>
              <a:rPr lang="en-US" altLang="zh-TW" sz="2200" dirty="0"/>
              <a:t>Seems great … but … in practice, PAT tree really </a:t>
            </a:r>
            <a:r>
              <a:rPr lang="en-US" altLang="zh-TW" sz="2200" u="sng" dirty="0"/>
              <a:t>demands large space overhead</a:t>
            </a:r>
            <a:r>
              <a:rPr lang="en-US" altLang="zh-TW" sz="2200" dirty="0"/>
              <a:t> and </a:t>
            </a:r>
            <a:r>
              <a:rPr lang="en-US" altLang="zh-TW" sz="2200" u="sng" dirty="0"/>
              <a:t>takes time to build</a:t>
            </a:r>
            <a:r>
              <a:rPr lang="en-US" altLang="zh-TW" sz="2200" dirty="0"/>
              <a:t>.</a:t>
            </a:r>
          </a:p>
          <a:p>
            <a:pPr lvl="1"/>
            <a:r>
              <a:rPr lang="en-US" altLang="zh-TW" sz="1800" dirty="0"/>
              <a:t>Fortunately … it can be updated </a:t>
            </a:r>
            <a:r>
              <a:rPr lang="en-US" altLang="zh-TW" sz="1600" dirty="0"/>
              <a:t>(built)</a:t>
            </a:r>
            <a:r>
              <a:rPr lang="en-US" altLang="zh-TW" sz="1800" dirty="0"/>
              <a:t> incrementally.</a:t>
            </a:r>
          </a:p>
          <a:p>
            <a:pPr lvl="1"/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B5E9-87DA-42C9-85A6-9C154CD35931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Resources &amp; References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 dirty="0"/>
              <a:t>CKIP – a Chinese word lexicon with rigid syntactic information: </a:t>
            </a:r>
          </a:p>
          <a:p>
            <a:pPr lvl="1"/>
            <a:r>
              <a:rPr lang="en-US" altLang="zh-TW" sz="1800" dirty="0"/>
              <a:t>Chinese Knowledge Information Processing at Academia </a:t>
            </a:r>
            <a:r>
              <a:rPr lang="en-US" altLang="zh-TW" sz="1800" dirty="0" err="1"/>
              <a:t>Sinica</a:t>
            </a:r>
            <a:r>
              <a:rPr lang="en-US" altLang="zh-TW" sz="1800" dirty="0"/>
              <a:t>, Taiwan.</a:t>
            </a:r>
          </a:p>
          <a:p>
            <a:pPr lvl="1"/>
            <a:r>
              <a:rPr lang="en-US" altLang="zh-TW" sz="1800" dirty="0">
                <a:hlinkClick r:id="rId3"/>
              </a:rPr>
              <a:t>http://ckipsvr.iis.sinica.edu.tw/</a:t>
            </a:r>
            <a:endParaRPr lang="en-US" altLang="zh-TW" sz="1800" dirty="0"/>
          </a:p>
          <a:p>
            <a:pPr lvl="1"/>
            <a:endParaRPr lang="en-US" altLang="zh-TW" sz="1000" dirty="0"/>
          </a:p>
          <a:p>
            <a:r>
              <a:rPr lang="en-US" altLang="zh-TW" sz="2200" dirty="0"/>
              <a:t>Frequent pattern mining – PAT Tree </a:t>
            </a:r>
            <a:r>
              <a:rPr lang="en-US" altLang="zh-TW" sz="2200" dirty="0" err="1"/>
              <a:t>vs</a:t>
            </a:r>
            <a:r>
              <a:rPr lang="en-US" altLang="zh-TW" sz="2200" dirty="0"/>
              <a:t> association rule.</a:t>
            </a:r>
          </a:p>
          <a:p>
            <a:pPr lvl="1"/>
            <a:r>
              <a:rPr lang="en-US" altLang="zh-TW" sz="1800" dirty="0"/>
              <a:t>Patterns of PAT tree are consecutive </a:t>
            </a:r>
            <a:r>
              <a:rPr lang="en-US" altLang="zh-TW" sz="1400" dirty="0"/>
              <a:t>(or sequential)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dirty="0"/>
              <a:t>No specific ordering in large </a:t>
            </a:r>
            <a:r>
              <a:rPr lang="en-US" altLang="zh-TW" sz="1800" dirty="0" err="1"/>
              <a:t>itemsets</a:t>
            </a:r>
            <a:r>
              <a:rPr lang="en-US" altLang="zh-TW" sz="1800" dirty="0"/>
              <a:t> of association rule.</a:t>
            </a:r>
          </a:p>
          <a:p>
            <a:endParaRPr lang="en-US" altLang="zh-TW" sz="1000" dirty="0"/>
          </a:p>
          <a:p>
            <a:r>
              <a:rPr lang="en-US" altLang="zh-TW" sz="2200" dirty="0"/>
              <a:t>PAT tree for Information Extraction </a:t>
            </a:r>
            <a:r>
              <a:rPr lang="en-US" altLang="zh-TW" sz="1800" dirty="0"/>
              <a:t>(IE)</a:t>
            </a:r>
            <a:r>
              <a:rPr lang="en-US" altLang="zh-TW" sz="2200" dirty="0"/>
              <a:t>:</a:t>
            </a:r>
          </a:p>
          <a:p>
            <a:pPr lvl="1"/>
            <a:r>
              <a:rPr lang="en-US" altLang="zh-TW" sz="1800" dirty="0" err="1"/>
              <a:t>Chia-Hui</a:t>
            </a:r>
            <a:r>
              <a:rPr lang="en-US" altLang="zh-TW" sz="1800" dirty="0"/>
              <a:t> Chang and </a:t>
            </a:r>
            <a:r>
              <a:rPr lang="en-US" altLang="zh-TW" sz="1800" dirty="0" err="1"/>
              <a:t>Shao</a:t>
            </a:r>
            <a:r>
              <a:rPr lang="en-US" altLang="zh-TW" sz="1800" dirty="0"/>
              <a:t>-Chen </a:t>
            </a:r>
            <a:r>
              <a:rPr lang="en-US" altLang="zh-TW" sz="1800" dirty="0" err="1"/>
              <a:t>Lui</a:t>
            </a:r>
            <a:r>
              <a:rPr lang="en-US" altLang="zh-TW" sz="1800" dirty="0"/>
              <a:t>, “IEPAD: information extraction based on pattern discovery,” World Wide Web, pp. 681-688, 2001.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You can enhance </a:t>
            </a:r>
            <a:r>
              <a:rPr lang="en-US" altLang="zh-TW" sz="3600" dirty="0" err="1"/>
              <a:t>Chien’s</a:t>
            </a:r>
            <a:r>
              <a:rPr lang="en-US" altLang="zh-TW" sz="3600" dirty="0"/>
              <a:t> work as your term project!!</a:t>
            </a:r>
            <a:endParaRPr lang="zh-TW" altLang="en-US" sz="36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Periodically extract Chinese news web pages.</a:t>
            </a:r>
          </a:p>
          <a:p>
            <a:endParaRPr lang="en-US" altLang="zh-TW" sz="1000" dirty="0"/>
          </a:p>
          <a:p>
            <a:r>
              <a:rPr lang="en-US" altLang="zh-TW" dirty="0"/>
              <a:t>Using the techniques of the paper to extract Chinese keywords automatically.</a:t>
            </a:r>
          </a:p>
          <a:p>
            <a:endParaRPr lang="en-US" altLang="zh-TW" sz="1000" dirty="0"/>
          </a:p>
          <a:p>
            <a:r>
              <a:rPr lang="en-US" altLang="zh-TW" dirty="0"/>
              <a:t>Other crazy ideas ~~~~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(3/10)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make PAT tree easier to understand, we treat text as a sequence of bits.</a:t>
            </a:r>
            <a:r>
              <a:rPr lang="en-US" altLang="zh-TW" dirty="0">
                <a:latin typeface="Courier New" pitchFamily="49" charset="0"/>
              </a:rPr>
              <a:t>	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		Text: 0110010001011…</a:t>
            </a:r>
          </a:p>
          <a:p>
            <a:pPr>
              <a:buNone/>
            </a:pPr>
            <a:r>
              <a:rPr lang="en-US" altLang="zh-TW" dirty="0"/>
              <a:t>	Then </a:t>
            </a:r>
          </a:p>
          <a:p>
            <a:pPr>
              <a:buNone/>
            </a:pPr>
            <a:r>
              <a:rPr lang="en-US" altLang="zh-TW" dirty="0">
                <a:latin typeface="Arial" charset="0"/>
              </a:rPr>
              <a:t>		sistring</a:t>
            </a:r>
            <a:r>
              <a:rPr lang="en-US" altLang="zh-TW" baseline="-25000" dirty="0">
                <a:latin typeface="Arial" charset="0"/>
              </a:rPr>
              <a:t>1</a:t>
            </a:r>
            <a:r>
              <a:rPr lang="en-US" altLang="zh-TW" dirty="0">
                <a:latin typeface="Arial" charset="0"/>
              </a:rPr>
              <a:t>: </a:t>
            </a:r>
            <a:r>
              <a:rPr lang="en-US" altLang="zh-TW" dirty="0"/>
              <a:t>0110010001011 </a:t>
            </a:r>
            <a:r>
              <a:rPr lang="en-US" altLang="zh-TW" dirty="0">
                <a:latin typeface="Arial" charset="0"/>
              </a:rPr>
              <a:t>…</a:t>
            </a:r>
          </a:p>
          <a:p>
            <a:pPr>
              <a:buNone/>
            </a:pPr>
            <a:r>
              <a:rPr lang="en-US" altLang="zh-TW" dirty="0">
                <a:latin typeface="Arial" charset="0"/>
              </a:rPr>
              <a:t>		sistring</a:t>
            </a:r>
            <a:r>
              <a:rPr lang="en-US" altLang="zh-TW" baseline="-25000" dirty="0">
                <a:latin typeface="Arial" charset="0"/>
              </a:rPr>
              <a:t>2</a:t>
            </a:r>
            <a:r>
              <a:rPr lang="en-US" altLang="zh-TW" dirty="0">
                <a:latin typeface="Arial" charset="0"/>
              </a:rPr>
              <a:t>: </a:t>
            </a:r>
            <a:r>
              <a:rPr lang="en-US" altLang="zh-TW" dirty="0"/>
              <a:t>110010001011 </a:t>
            </a:r>
            <a:r>
              <a:rPr lang="en-US" altLang="zh-TW" dirty="0">
                <a:latin typeface="Arial" charset="0"/>
              </a:rPr>
              <a:t>…</a:t>
            </a:r>
          </a:p>
          <a:p>
            <a:pPr>
              <a:buNone/>
            </a:pPr>
            <a:r>
              <a:rPr lang="en-US" altLang="zh-TW" dirty="0">
                <a:latin typeface="Arial" charset="0"/>
              </a:rPr>
              <a:t>		sistring</a:t>
            </a:r>
            <a:r>
              <a:rPr lang="en-US" altLang="zh-TW" baseline="-25000" dirty="0">
                <a:latin typeface="Arial" charset="0"/>
              </a:rPr>
              <a:t>3</a:t>
            </a:r>
            <a:r>
              <a:rPr lang="en-US" altLang="zh-TW" dirty="0">
                <a:latin typeface="Arial" charset="0"/>
              </a:rPr>
              <a:t>: </a:t>
            </a:r>
            <a:r>
              <a:rPr lang="en-US" altLang="zh-TW" dirty="0"/>
              <a:t>10010001011 </a:t>
            </a:r>
            <a:r>
              <a:rPr lang="en-US" altLang="zh-TW" dirty="0">
                <a:latin typeface="Arial" charset="0"/>
              </a:rPr>
              <a:t>…</a:t>
            </a:r>
          </a:p>
          <a:p>
            <a:pPr>
              <a:buNone/>
            </a:pPr>
            <a:r>
              <a:rPr lang="en-US" altLang="zh-TW" dirty="0">
                <a:latin typeface="Arial" charset="0"/>
              </a:rPr>
              <a:t>		sistring</a:t>
            </a:r>
            <a:r>
              <a:rPr lang="en-US" altLang="zh-TW" baseline="-25000" dirty="0">
                <a:latin typeface="Arial" charset="0"/>
              </a:rPr>
              <a:t>4</a:t>
            </a:r>
            <a:r>
              <a:rPr lang="en-US" altLang="zh-TW" dirty="0">
                <a:latin typeface="Arial" charset="0"/>
              </a:rPr>
              <a:t>: </a:t>
            </a:r>
            <a:r>
              <a:rPr lang="en-US" altLang="zh-TW" dirty="0"/>
              <a:t>0010001011 </a:t>
            </a:r>
            <a:r>
              <a:rPr lang="en-US" altLang="zh-TW" dirty="0">
                <a:latin typeface="Arial" charset="0"/>
              </a:rPr>
              <a:t>…</a:t>
            </a:r>
          </a:p>
          <a:p>
            <a:pPr>
              <a:buNone/>
            </a:pPr>
            <a:r>
              <a:rPr lang="en-US" altLang="zh-TW" dirty="0">
                <a:latin typeface="Arial" charset="0"/>
              </a:rPr>
              <a:t>		sistring</a:t>
            </a:r>
            <a:r>
              <a:rPr lang="en-US" altLang="zh-TW" baseline="-25000" dirty="0">
                <a:latin typeface="Arial" charset="0"/>
              </a:rPr>
              <a:t>5</a:t>
            </a:r>
            <a:r>
              <a:rPr lang="en-US" altLang="zh-TW" dirty="0">
                <a:latin typeface="Arial" charset="0"/>
              </a:rPr>
              <a:t>: </a:t>
            </a:r>
            <a:r>
              <a:rPr lang="en-US" altLang="zh-TW" dirty="0"/>
              <a:t>010001011 </a:t>
            </a:r>
            <a:r>
              <a:rPr lang="en-US" altLang="zh-TW" dirty="0">
                <a:latin typeface="Arial" charset="0"/>
              </a:rPr>
              <a:t>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0"/>
          <p:cNvSpPr>
            <a:spLocks noChangeArrowheads="1"/>
          </p:cNvSpPr>
          <p:nvPr/>
        </p:nvSpPr>
        <p:spPr bwMode="auto">
          <a:xfrm>
            <a:off x="4572000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7</a:t>
            </a:r>
          </a:p>
        </p:txBody>
      </p:sp>
      <p:sp>
        <p:nvSpPr>
          <p:cNvPr id="19" name="Oval 111"/>
          <p:cNvSpPr>
            <a:spLocks noChangeArrowheads="1"/>
          </p:cNvSpPr>
          <p:nvPr/>
        </p:nvSpPr>
        <p:spPr bwMode="auto">
          <a:xfrm>
            <a:off x="5291138" y="4695269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5</a:t>
            </a:r>
          </a:p>
        </p:txBody>
      </p:sp>
      <p:sp>
        <p:nvSpPr>
          <p:cNvPr id="29" name="Rectangle 112"/>
          <p:cNvSpPr>
            <a:spLocks noChangeArrowheads="1"/>
          </p:cNvSpPr>
          <p:nvPr/>
        </p:nvSpPr>
        <p:spPr bwMode="auto">
          <a:xfrm>
            <a:off x="5776928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5</a:t>
            </a:r>
          </a:p>
        </p:txBody>
      </p:sp>
      <p:sp>
        <p:nvSpPr>
          <p:cNvPr id="30" name="Rectangle 113"/>
          <p:cNvSpPr>
            <a:spLocks noChangeArrowheads="1"/>
          </p:cNvSpPr>
          <p:nvPr/>
        </p:nvSpPr>
        <p:spPr bwMode="auto">
          <a:xfrm>
            <a:off x="6497653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1</a:t>
            </a:r>
          </a:p>
        </p:txBody>
      </p:sp>
      <p:sp>
        <p:nvSpPr>
          <p:cNvPr id="42" name="Rectangle 112"/>
          <p:cNvSpPr>
            <a:spLocks noChangeArrowheads="1"/>
          </p:cNvSpPr>
          <p:nvPr/>
        </p:nvSpPr>
        <p:spPr bwMode="auto">
          <a:xfrm>
            <a:off x="6929454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6</a:t>
            </a:r>
          </a:p>
        </p:txBody>
      </p:sp>
      <p:sp>
        <p:nvSpPr>
          <p:cNvPr id="43" name="Rectangle 113"/>
          <p:cNvSpPr>
            <a:spLocks noChangeArrowheads="1"/>
          </p:cNvSpPr>
          <p:nvPr/>
        </p:nvSpPr>
        <p:spPr bwMode="auto">
          <a:xfrm>
            <a:off x="7650179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3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(4/10)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743472"/>
          </a:xfrm>
        </p:spPr>
        <p:txBody>
          <a:bodyPr/>
          <a:lstStyle/>
          <a:p>
            <a:r>
              <a:rPr lang="en-US" altLang="zh-TW" sz="1900" dirty="0"/>
              <a:t>A PAT tree is a </a:t>
            </a:r>
            <a:r>
              <a:rPr lang="en-US" altLang="zh-TW" sz="1900" b="1" dirty="0">
                <a:solidFill>
                  <a:srgbClr val="FF0000"/>
                </a:solidFill>
              </a:rPr>
              <a:t>binary tree</a:t>
            </a:r>
            <a:r>
              <a:rPr lang="en-US" altLang="zh-TW" sz="1900" dirty="0"/>
              <a:t>:</a:t>
            </a:r>
          </a:p>
          <a:p>
            <a:pPr lvl="1"/>
            <a:r>
              <a:rPr lang="en-US" altLang="zh-TW" sz="1700" dirty="0"/>
              <a:t>Constructed </a:t>
            </a:r>
            <a:r>
              <a:rPr lang="en-US" altLang="zh-TW" sz="1700"/>
              <a:t>over the </a:t>
            </a:r>
            <a:r>
              <a:rPr lang="en-US" altLang="zh-TW" sz="1700" dirty="0" err="1"/>
              <a:t>sistrings</a:t>
            </a:r>
            <a:r>
              <a:rPr lang="en-US" altLang="zh-TW" sz="1700" dirty="0"/>
              <a:t> of a text.</a:t>
            </a:r>
          </a:p>
          <a:p>
            <a:pPr lvl="1"/>
            <a:r>
              <a:rPr lang="en-US" altLang="zh-TW" sz="1700" b="1" dirty="0"/>
              <a:t>External nodes </a:t>
            </a:r>
            <a:r>
              <a:rPr lang="en-US" altLang="zh-TW" sz="1700" dirty="0"/>
              <a:t>are </a:t>
            </a:r>
            <a:r>
              <a:rPr lang="en-US" altLang="zh-TW" sz="1700" u="sng" dirty="0" err="1"/>
              <a:t>sistrings</a:t>
            </a:r>
            <a:r>
              <a:rPr lang="en-US" altLang="zh-TW" sz="1700" dirty="0"/>
              <a:t>.</a:t>
            </a:r>
          </a:p>
          <a:p>
            <a:pPr lvl="1"/>
            <a:r>
              <a:rPr lang="en-US" altLang="zh-TW" sz="1700" dirty="0"/>
              <a:t>Each </a:t>
            </a:r>
            <a:r>
              <a:rPr lang="en-US" altLang="zh-TW" sz="1700" b="1" dirty="0"/>
              <a:t>internal node </a:t>
            </a:r>
            <a:r>
              <a:rPr lang="en-US" altLang="zh-TW" sz="1700" dirty="0"/>
              <a:t>indicates </a:t>
            </a:r>
            <a:r>
              <a:rPr lang="en-US" altLang="zh-TW" sz="1700" u="sng" dirty="0">
                <a:solidFill>
                  <a:srgbClr val="FF0000"/>
                </a:solidFill>
              </a:rPr>
              <a:t>which bit</a:t>
            </a:r>
            <a:r>
              <a:rPr lang="en-US" altLang="zh-TW" sz="17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700" i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17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700" dirty="0"/>
              <a:t>of a query is to be </a:t>
            </a:r>
            <a:r>
              <a:rPr lang="en-US" altLang="zh-TW" sz="1700" u="sng" dirty="0"/>
              <a:t>used for branching</a:t>
            </a:r>
            <a:r>
              <a:rPr lang="en-US" altLang="zh-TW" sz="1700" dirty="0"/>
              <a:t>.</a:t>
            </a:r>
          </a:p>
          <a:p>
            <a:pPr lvl="2"/>
            <a:r>
              <a:rPr lang="en-US" altLang="zh-TW" sz="1500" dirty="0"/>
              <a:t>A zero bit will cause a branch to the left </a:t>
            </a:r>
            <a:r>
              <a:rPr lang="en-US" altLang="zh-TW" sz="1500" dirty="0" err="1"/>
              <a:t>subtree</a:t>
            </a:r>
            <a:r>
              <a:rPr lang="en-US" altLang="zh-TW" sz="1500" dirty="0"/>
              <a:t>.</a:t>
            </a:r>
          </a:p>
          <a:p>
            <a:pPr lvl="2"/>
            <a:r>
              <a:rPr lang="en-US" altLang="zh-TW" sz="1500" dirty="0"/>
              <a:t>A one bit will cause a branch to the right </a:t>
            </a:r>
            <a:r>
              <a:rPr lang="en-US" altLang="zh-TW" sz="1500" dirty="0" err="1"/>
              <a:t>subtree</a:t>
            </a:r>
            <a:r>
              <a:rPr lang="en-US" altLang="zh-TW" sz="1500" dirty="0"/>
              <a:t>.</a:t>
            </a:r>
          </a:p>
          <a:p>
            <a:pPr lvl="2"/>
            <a:r>
              <a:rPr lang="en-US" altLang="zh-TW" sz="1500" dirty="0"/>
              <a:t>Example: search for 00101.</a:t>
            </a:r>
          </a:p>
          <a:p>
            <a:pPr lvl="1"/>
            <a:r>
              <a:rPr lang="en-US" altLang="zh-TW" sz="1700" b="1" dirty="0">
                <a:solidFill>
                  <a:srgbClr val="FF0000"/>
                </a:solidFill>
              </a:rPr>
              <a:t>All the </a:t>
            </a:r>
            <a:r>
              <a:rPr lang="en-US" altLang="zh-TW" sz="1700" b="1" dirty="0" err="1">
                <a:solidFill>
                  <a:srgbClr val="FF0000"/>
                </a:solidFill>
              </a:rPr>
              <a:t>sistrings</a:t>
            </a:r>
            <a:r>
              <a:rPr lang="en-US" altLang="zh-TW" sz="1700" b="1" dirty="0">
                <a:solidFill>
                  <a:srgbClr val="FF0000"/>
                </a:solidFill>
              </a:rPr>
              <a:t> in a </a:t>
            </a:r>
            <a:r>
              <a:rPr lang="en-US" altLang="zh-TW" sz="1700" b="1" dirty="0" err="1">
                <a:solidFill>
                  <a:srgbClr val="FF0000"/>
                </a:solidFill>
              </a:rPr>
              <a:t>subtree</a:t>
            </a:r>
            <a:r>
              <a:rPr lang="en-US" altLang="zh-TW" sz="1700" b="1" dirty="0">
                <a:solidFill>
                  <a:srgbClr val="FF0000"/>
                </a:solidFill>
              </a:rPr>
              <a:t> share the same (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1700" b="1" dirty="0">
                <a:solidFill>
                  <a:srgbClr val="FF0000"/>
                </a:solidFill>
              </a:rPr>
              <a:t>-1) prefix.</a:t>
            </a:r>
          </a:p>
          <a:p>
            <a:pPr lvl="1"/>
            <a:r>
              <a:rPr lang="en-US" altLang="zh-TW" sz="1700" dirty="0"/>
              <a:t>Some bits </a:t>
            </a:r>
            <a:r>
              <a:rPr lang="en-US" altLang="zh-TW" sz="1400" dirty="0"/>
              <a:t>(internal nodes)</a:t>
            </a:r>
            <a:r>
              <a:rPr lang="en-US" altLang="zh-TW" sz="1700" dirty="0"/>
              <a:t> may be skipped.</a:t>
            </a:r>
          </a:p>
          <a:p>
            <a:pPr lvl="2"/>
            <a:endParaRPr lang="en-US" altLang="zh-TW" sz="17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8" name="Oval 98"/>
          <p:cNvSpPr>
            <a:spLocks noChangeArrowheads="1"/>
          </p:cNvSpPr>
          <p:nvPr/>
        </p:nvSpPr>
        <p:spPr bwMode="auto">
          <a:xfrm>
            <a:off x="6929454" y="2987101"/>
            <a:ext cx="360363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+mn-lt"/>
              </a:rPr>
              <a:t>1</a:t>
            </a:r>
          </a:p>
        </p:txBody>
      </p:sp>
      <p:cxnSp>
        <p:nvCxnSpPr>
          <p:cNvPr id="9" name="AutoShape 99"/>
          <p:cNvCxnSpPr>
            <a:cxnSpLocks noChangeShapeType="1"/>
            <a:stCxn id="8" idx="3"/>
            <a:endCxn id="12" idx="0"/>
          </p:cNvCxnSpPr>
          <p:nvPr/>
        </p:nvCxnSpPr>
        <p:spPr bwMode="auto">
          <a:xfrm rot="5400000">
            <a:off x="6350197" y="2855136"/>
            <a:ext cx="254808" cy="1009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100"/>
          <p:cNvCxnSpPr>
            <a:cxnSpLocks noChangeShapeType="1"/>
            <a:stCxn id="8" idx="5"/>
            <a:endCxn id="38" idx="0"/>
          </p:cNvCxnSpPr>
          <p:nvPr/>
        </p:nvCxnSpPr>
        <p:spPr bwMode="auto">
          <a:xfrm rot="16200000" flipH="1">
            <a:off x="7615853" y="2853549"/>
            <a:ext cx="254808" cy="101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Oval 102"/>
          <p:cNvSpPr>
            <a:spLocks noChangeArrowheads="1"/>
          </p:cNvSpPr>
          <p:nvPr/>
        </p:nvSpPr>
        <p:spPr bwMode="auto">
          <a:xfrm>
            <a:off x="5792791" y="3487167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2</a:t>
            </a:r>
          </a:p>
        </p:txBody>
      </p:sp>
      <p:cxnSp>
        <p:nvCxnSpPr>
          <p:cNvPr id="13" name="AutoShape 103"/>
          <p:cNvCxnSpPr>
            <a:cxnSpLocks noChangeShapeType="1"/>
            <a:stCxn id="12" idx="3"/>
            <a:endCxn id="15" idx="0"/>
          </p:cNvCxnSpPr>
          <p:nvPr/>
        </p:nvCxnSpPr>
        <p:spPr bwMode="auto">
          <a:xfrm rot="5400000">
            <a:off x="5317519" y="3530625"/>
            <a:ext cx="326246" cy="7298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04"/>
          <p:cNvCxnSpPr>
            <a:cxnSpLocks noChangeShapeType="1"/>
            <a:stCxn id="12" idx="5"/>
            <a:endCxn id="27" idx="0"/>
          </p:cNvCxnSpPr>
          <p:nvPr/>
        </p:nvCxnSpPr>
        <p:spPr bwMode="auto">
          <a:xfrm rot="16200000" flipH="1">
            <a:off x="6048975" y="3783829"/>
            <a:ext cx="326246" cy="22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107"/>
          <p:cNvSpPr>
            <a:spLocks noChangeArrowheads="1"/>
          </p:cNvSpPr>
          <p:nvPr/>
        </p:nvSpPr>
        <p:spPr bwMode="auto">
          <a:xfrm>
            <a:off x="4935538" y="4058671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3</a:t>
            </a:r>
          </a:p>
        </p:txBody>
      </p:sp>
      <p:cxnSp>
        <p:nvCxnSpPr>
          <p:cNvPr id="16" name="AutoShape 108"/>
          <p:cNvCxnSpPr>
            <a:cxnSpLocks noChangeShapeType="1"/>
            <a:stCxn id="15" idx="3"/>
            <a:endCxn id="18" idx="0"/>
          </p:cNvCxnSpPr>
          <p:nvPr/>
        </p:nvCxnSpPr>
        <p:spPr bwMode="auto">
          <a:xfrm rot="5400000">
            <a:off x="4674577" y="4381534"/>
            <a:ext cx="391340" cy="236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09"/>
          <p:cNvCxnSpPr>
            <a:cxnSpLocks noChangeShapeType="1"/>
            <a:stCxn id="15" idx="5"/>
            <a:endCxn id="19" idx="0"/>
          </p:cNvCxnSpPr>
          <p:nvPr/>
        </p:nvCxnSpPr>
        <p:spPr bwMode="auto">
          <a:xfrm rot="16200000" flipH="1">
            <a:off x="5161552" y="4385502"/>
            <a:ext cx="391340" cy="2281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Rectangle 112"/>
          <p:cNvSpPr>
            <a:spLocks noChangeArrowheads="1"/>
          </p:cNvSpPr>
          <p:nvPr/>
        </p:nvSpPr>
        <p:spPr bwMode="auto">
          <a:xfrm>
            <a:off x="4930775" y="5269944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4</a:t>
            </a:r>
          </a:p>
        </p:txBody>
      </p:sp>
      <p:sp>
        <p:nvSpPr>
          <p:cNvPr id="21" name="Rectangle 113"/>
          <p:cNvSpPr>
            <a:spLocks noChangeArrowheads="1"/>
          </p:cNvSpPr>
          <p:nvPr/>
        </p:nvSpPr>
        <p:spPr bwMode="auto">
          <a:xfrm>
            <a:off x="5651500" y="5269944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8</a:t>
            </a:r>
          </a:p>
        </p:txBody>
      </p:sp>
      <p:cxnSp>
        <p:nvCxnSpPr>
          <p:cNvPr id="22" name="AutoShape 114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5062727" y="4988758"/>
            <a:ext cx="329417" cy="2329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15"/>
          <p:cNvCxnSpPr>
            <a:cxnSpLocks noChangeShapeType="1"/>
            <a:stCxn id="19" idx="5"/>
            <a:endCxn id="21" idx="0"/>
          </p:cNvCxnSpPr>
          <p:nvPr/>
        </p:nvCxnSpPr>
        <p:spPr bwMode="auto">
          <a:xfrm rot="16200000" flipH="1">
            <a:off x="5550496" y="4988757"/>
            <a:ext cx="329417" cy="232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Oval 107"/>
          <p:cNvSpPr>
            <a:spLocks noChangeArrowheads="1"/>
          </p:cNvSpPr>
          <p:nvPr/>
        </p:nvSpPr>
        <p:spPr bwMode="auto">
          <a:xfrm>
            <a:off x="6143636" y="4058671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3</a:t>
            </a:r>
          </a:p>
        </p:txBody>
      </p:sp>
      <p:cxnSp>
        <p:nvCxnSpPr>
          <p:cNvPr id="31" name="AutoShape 114"/>
          <p:cNvCxnSpPr>
            <a:cxnSpLocks noChangeShapeType="1"/>
            <a:stCxn id="27" idx="3"/>
            <a:endCxn id="29" idx="0"/>
          </p:cNvCxnSpPr>
          <p:nvPr/>
        </p:nvCxnSpPr>
        <p:spPr bwMode="auto">
          <a:xfrm rot="5400000">
            <a:off x="5881090" y="4379949"/>
            <a:ext cx="391340" cy="23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115"/>
          <p:cNvCxnSpPr>
            <a:cxnSpLocks noChangeShapeType="1"/>
            <a:stCxn id="27" idx="5"/>
            <a:endCxn id="30" idx="0"/>
          </p:cNvCxnSpPr>
          <p:nvPr/>
        </p:nvCxnSpPr>
        <p:spPr bwMode="auto">
          <a:xfrm rot="16200000" flipH="1">
            <a:off x="6368859" y="4386293"/>
            <a:ext cx="391340" cy="226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Oval 102"/>
          <p:cNvSpPr>
            <a:spLocks noChangeArrowheads="1"/>
          </p:cNvSpPr>
          <p:nvPr/>
        </p:nvSpPr>
        <p:spPr bwMode="auto">
          <a:xfrm>
            <a:off x="8069289" y="3487167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+mn-lt"/>
              </a:rPr>
              <a:t>2</a:t>
            </a:r>
          </a:p>
        </p:txBody>
      </p:sp>
      <p:cxnSp>
        <p:nvCxnSpPr>
          <p:cNvPr id="39" name="AutoShape 103"/>
          <p:cNvCxnSpPr>
            <a:cxnSpLocks noChangeShapeType="1"/>
            <a:stCxn id="38" idx="3"/>
            <a:endCxn id="40" idx="0"/>
          </p:cNvCxnSpPr>
          <p:nvPr/>
        </p:nvCxnSpPr>
        <p:spPr bwMode="auto">
          <a:xfrm rot="5400000">
            <a:off x="7629735" y="3566343"/>
            <a:ext cx="326246" cy="6584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Oval 107"/>
          <p:cNvSpPr>
            <a:spLocks noChangeArrowheads="1"/>
          </p:cNvSpPr>
          <p:nvPr/>
        </p:nvSpPr>
        <p:spPr bwMode="auto">
          <a:xfrm>
            <a:off x="7283472" y="4058671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4</a:t>
            </a:r>
          </a:p>
        </p:txBody>
      </p:sp>
      <p:cxnSp>
        <p:nvCxnSpPr>
          <p:cNvPr id="44" name="AutoShape 114"/>
          <p:cNvCxnSpPr>
            <a:cxnSpLocks noChangeShapeType="1"/>
            <a:stCxn id="40" idx="3"/>
            <a:endCxn id="42" idx="0"/>
          </p:cNvCxnSpPr>
          <p:nvPr/>
        </p:nvCxnSpPr>
        <p:spPr bwMode="auto">
          <a:xfrm rot="5400000">
            <a:off x="7027271" y="4386294"/>
            <a:ext cx="391340" cy="226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115"/>
          <p:cNvCxnSpPr>
            <a:cxnSpLocks noChangeShapeType="1"/>
            <a:stCxn id="40" idx="5"/>
            <a:endCxn id="43" idx="0"/>
          </p:cNvCxnSpPr>
          <p:nvPr/>
        </p:nvCxnSpPr>
        <p:spPr bwMode="auto">
          <a:xfrm rot="16200000" flipH="1">
            <a:off x="7515040" y="4379948"/>
            <a:ext cx="391340" cy="2393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Rectangle 113"/>
          <p:cNvSpPr>
            <a:spLocks noChangeArrowheads="1"/>
          </p:cNvSpPr>
          <p:nvPr/>
        </p:nvSpPr>
        <p:spPr bwMode="auto">
          <a:xfrm>
            <a:off x="8497917" y="4058671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2</a:t>
            </a:r>
          </a:p>
        </p:txBody>
      </p:sp>
      <p:cxnSp>
        <p:nvCxnSpPr>
          <p:cNvPr id="49" name="AutoShape 115"/>
          <p:cNvCxnSpPr>
            <a:cxnSpLocks noChangeShapeType="1"/>
            <a:stCxn id="38" idx="5"/>
            <a:endCxn id="48" idx="0"/>
          </p:cNvCxnSpPr>
          <p:nvPr/>
        </p:nvCxnSpPr>
        <p:spPr bwMode="auto">
          <a:xfrm rot="16200000" flipH="1">
            <a:off x="8364365" y="3744937"/>
            <a:ext cx="326246" cy="301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文字方塊 51"/>
          <p:cNvSpPr txBox="1"/>
          <p:nvPr/>
        </p:nvSpPr>
        <p:spPr>
          <a:xfrm>
            <a:off x="5303964" y="5715016"/>
            <a:ext cx="3025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+mn-lt"/>
              </a:rPr>
              <a:t>PAT tree when the </a:t>
            </a:r>
            <a:r>
              <a:rPr lang="en-US" altLang="zh-TW" dirty="0" err="1">
                <a:latin typeface="+mn-lt"/>
              </a:rPr>
              <a:t>sistrings</a:t>
            </a:r>
            <a:r>
              <a:rPr lang="en-US" altLang="zh-TW" dirty="0">
                <a:latin typeface="+mn-lt"/>
              </a:rPr>
              <a:t> </a:t>
            </a:r>
          </a:p>
          <a:p>
            <a:pPr algn="ctr"/>
            <a:r>
              <a:rPr lang="en-US" altLang="zh-TW" u="sng" dirty="0">
                <a:latin typeface="+mn-lt"/>
              </a:rPr>
              <a:t>1 through 8 have been inserted</a:t>
            </a:r>
            <a:endParaRPr lang="zh-TW" altLang="en-US" u="sng" dirty="0">
              <a:latin typeface="+mn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286512" y="2428868"/>
            <a:ext cx="2429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Text: 01100100010111…</a:t>
            </a:r>
          </a:p>
        </p:txBody>
      </p:sp>
      <p:cxnSp>
        <p:nvCxnSpPr>
          <p:cNvPr id="37" name="直線單箭頭接點 36"/>
          <p:cNvCxnSpPr>
            <a:stCxn id="8" idx="2"/>
          </p:cNvCxnSpPr>
          <p:nvPr/>
        </p:nvCxnSpPr>
        <p:spPr>
          <a:xfrm rot="10800000" flipV="1">
            <a:off x="5929322" y="3130770"/>
            <a:ext cx="1000132" cy="226792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10800000" flipV="1">
            <a:off x="5000629" y="3643314"/>
            <a:ext cx="785819" cy="35719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16200000" flipH="1">
            <a:off x="5286380" y="4357694"/>
            <a:ext cx="357190" cy="214314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16200000" flipH="1">
            <a:off x="5643570" y="5000636"/>
            <a:ext cx="357190" cy="214314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659042" y="2443616"/>
            <a:ext cx="571504" cy="285752"/>
          </a:xfrm>
          <a:prstGeom prst="rect">
            <a:avLst/>
          </a:prstGeom>
          <a:noFill/>
          <a:ln w="63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(5/10)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743472"/>
          </a:xfrm>
        </p:spPr>
        <p:txBody>
          <a:bodyPr/>
          <a:lstStyle/>
          <a:p>
            <a:r>
              <a:rPr lang="en-US" altLang="zh-TW" sz="2000" dirty="0"/>
              <a:t>Because we may skip the inspection of some bits …</a:t>
            </a:r>
          </a:p>
          <a:p>
            <a:pPr lvl="1"/>
            <a:r>
              <a:rPr lang="en-US" altLang="zh-TW" sz="1600" dirty="0"/>
              <a:t>Once we reach our desired node we have to make </a:t>
            </a:r>
            <a:r>
              <a:rPr lang="en-US" altLang="zh-TW" sz="1600" u="sng" dirty="0"/>
              <a:t>one final comparison with one of the </a:t>
            </a:r>
            <a:r>
              <a:rPr lang="en-US" altLang="zh-TW" sz="1600" u="sng" dirty="0" err="1"/>
              <a:t>sistrings</a:t>
            </a:r>
            <a:r>
              <a:rPr lang="en-US" altLang="zh-TW" sz="1600" u="sng" dirty="0"/>
              <a:t> stored in the external node of the current </a:t>
            </a:r>
            <a:r>
              <a:rPr lang="en-US" altLang="zh-TW" sz="1600" u="sng" dirty="0" err="1"/>
              <a:t>subtree</a:t>
            </a:r>
            <a:r>
              <a:rPr lang="en-US" altLang="zh-TW" sz="1600" dirty="0"/>
              <a:t>.</a:t>
            </a:r>
          </a:p>
          <a:p>
            <a:pPr lvl="1"/>
            <a:r>
              <a:rPr lang="en-US" altLang="zh-TW" sz="1600" dirty="0"/>
              <a:t>To ensure that all the skipped bits coincide.</a:t>
            </a:r>
          </a:p>
          <a:p>
            <a:pPr lvl="1"/>
            <a:r>
              <a:rPr lang="en-US" altLang="zh-TW" sz="1600" dirty="0"/>
              <a:t>If not, the needed information is not in the tree.</a:t>
            </a:r>
          </a:p>
          <a:p>
            <a:pPr lvl="1"/>
            <a:endParaRPr lang="en-US" altLang="zh-TW" sz="800" dirty="0"/>
          </a:p>
          <a:p>
            <a:pPr lvl="1"/>
            <a:r>
              <a:rPr lang="en-US" altLang="zh-TW" sz="1600" dirty="0"/>
              <a:t>Example: search for 00111.</a:t>
            </a:r>
          </a:p>
          <a:p>
            <a:pPr lvl="2"/>
            <a:r>
              <a:rPr lang="en-US" altLang="zh-TW" sz="1400" dirty="0"/>
              <a:t>No such information.</a:t>
            </a:r>
          </a:p>
          <a:p>
            <a:pPr lvl="2"/>
            <a:endParaRPr lang="en-US" altLang="zh-TW" sz="800" dirty="0"/>
          </a:p>
          <a:p>
            <a:pPr lvl="1"/>
            <a:r>
              <a:rPr lang="en-US" altLang="zh-TW" sz="1600" dirty="0"/>
              <a:t>Example: search for 00</a:t>
            </a:r>
          </a:p>
          <a:p>
            <a:pPr lvl="2"/>
            <a:r>
              <a:rPr lang="en-US" altLang="zh-TW" sz="1400" dirty="0" err="1"/>
              <a:t>Sistrings</a:t>
            </a:r>
            <a:r>
              <a:rPr lang="en-US" altLang="zh-TW" sz="1400" dirty="0"/>
              <a:t> 4, 7, and 8 are the answers.</a:t>
            </a:r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DF72-6FD9-4784-9553-57E4F23EE048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Rectangle 110"/>
          <p:cNvSpPr>
            <a:spLocks noChangeArrowheads="1"/>
          </p:cNvSpPr>
          <p:nvPr/>
        </p:nvSpPr>
        <p:spPr bwMode="auto">
          <a:xfrm>
            <a:off x="4572000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7</a:t>
            </a:r>
          </a:p>
        </p:txBody>
      </p:sp>
      <p:sp>
        <p:nvSpPr>
          <p:cNvPr id="7" name="Oval 111"/>
          <p:cNvSpPr>
            <a:spLocks noChangeArrowheads="1"/>
          </p:cNvSpPr>
          <p:nvPr/>
        </p:nvSpPr>
        <p:spPr bwMode="auto">
          <a:xfrm>
            <a:off x="5291138" y="4695269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5</a:t>
            </a:r>
          </a:p>
        </p:txBody>
      </p:sp>
      <p:sp>
        <p:nvSpPr>
          <p:cNvPr id="8" name="Rectangle 112"/>
          <p:cNvSpPr>
            <a:spLocks noChangeArrowheads="1"/>
          </p:cNvSpPr>
          <p:nvPr/>
        </p:nvSpPr>
        <p:spPr bwMode="auto">
          <a:xfrm>
            <a:off x="5776928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5</a:t>
            </a:r>
          </a:p>
        </p:txBody>
      </p:sp>
      <p:sp>
        <p:nvSpPr>
          <p:cNvPr id="9" name="Rectangle 113"/>
          <p:cNvSpPr>
            <a:spLocks noChangeArrowheads="1"/>
          </p:cNvSpPr>
          <p:nvPr/>
        </p:nvSpPr>
        <p:spPr bwMode="auto">
          <a:xfrm>
            <a:off x="6497653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1</a:t>
            </a:r>
          </a:p>
        </p:txBody>
      </p:sp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6929454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6</a:t>
            </a:r>
          </a:p>
        </p:txBody>
      </p:sp>
      <p:sp>
        <p:nvSpPr>
          <p:cNvPr id="11" name="Rectangle 113"/>
          <p:cNvSpPr>
            <a:spLocks noChangeArrowheads="1"/>
          </p:cNvSpPr>
          <p:nvPr/>
        </p:nvSpPr>
        <p:spPr bwMode="auto">
          <a:xfrm>
            <a:off x="7650179" y="4695269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3</a:t>
            </a:r>
          </a:p>
        </p:txBody>
      </p:sp>
      <p:sp>
        <p:nvSpPr>
          <p:cNvPr id="12" name="Oval 98"/>
          <p:cNvSpPr>
            <a:spLocks noChangeArrowheads="1"/>
          </p:cNvSpPr>
          <p:nvPr/>
        </p:nvSpPr>
        <p:spPr bwMode="auto">
          <a:xfrm>
            <a:off x="6929454" y="2987101"/>
            <a:ext cx="360363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+mn-lt"/>
              </a:rPr>
              <a:t>1</a:t>
            </a:r>
          </a:p>
        </p:txBody>
      </p:sp>
      <p:cxnSp>
        <p:nvCxnSpPr>
          <p:cNvPr id="13" name="AutoShape 99"/>
          <p:cNvCxnSpPr>
            <a:cxnSpLocks noChangeShapeType="1"/>
            <a:stCxn id="12" idx="3"/>
            <a:endCxn id="15" idx="0"/>
          </p:cNvCxnSpPr>
          <p:nvPr/>
        </p:nvCxnSpPr>
        <p:spPr bwMode="auto">
          <a:xfrm rot="5400000">
            <a:off x="6350197" y="2855136"/>
            <a:ext cx="254808" cy="1009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00"/>
          <p:cNvCxnSpPr>
            <a:cxnSpLocks noChangeShapeType="1"/>
            <a:stCxn id="12" idx="5"/>
            <a:endCxn id="28" idx="0"/>
          </p:cNvCxnSpPr>
          <p:nvPr/>
        </p:nvCxnSpPr>
        <p:spPr bwMode="auto">
          <a:xfrm rot="16200000" flipH="1">
            <a:off x="7615853" y="2853549"/>
            <a:ext cx="254808" cy="101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102"/>
          <p:cNvSpPr>
            <a:spLocks noChangeArrowheads="1"/>
          </p:cNvSpPr>
          <p:nvPr/>
        </p:nvSpPr>
        <p:spPr bwMode="auto">
          <a:xfrm>
            <a:off x="5792791" y="3487167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2</a:t>
            </a:r>
          </a:p>
        </p:txBody>
      </p:sp>
      <p:cxnSp>
        <p:nvCxnSpPr>
          <p:cNvPr id="16" name="AutoShape 103"/>
          <p:cNvCxnSpPr>
            <a:cxnSpLocks noChangeShapeType="1"/>
            <a:stCxn id="15" idx="3"/>
            <a:endCxn id="18" idx="0"/>
          </p:cNvCxnSpPr>
          <p:nvPr/>
        </p:nvCxnSpPr>
        <p:spPr bwMode="auto">
          <a:xfrm rot="5400000">
            <a:off x="5317519" y="3530625"/>
            <a:ext cx="326246" cy="7298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04"/>
          <p:cNvCxnSpPr>
            <a:cxnSpLocks noChangeShapeType="1"/>
            <a:stCxn id="15" idx="5"/>
            <a:endCxn id="25" idx="0"/>
          </p:cNvCxnSpPr>
          <p:nvPr/>
        </p:nvCxnSpPr>
        <p:spPr bwMode="auto">
          <a:xfrm rot="16200000" flipH="1">
            <a:off x="6048975" y="3783829"/>
            <a:ext cx="326246" cy="22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Oval 107"/>
          <p:cNvSpPr>
            <a:spLocks noChangeArrowheads="1"/>
          </p:cNvSpPr>
          <p:nvPr/>
        </p:nvSpPr>
        <p:spPr bwMode="auto">
          <a:xfrm>
            <a:off x="4935538" y="4058671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3</a:t>
            </a:r>
          </a:p>
        </p:txBody>
      </p:sp>
      <p:cxnSp>
        <p:nvCxnSpPr>
          <p:cNvPr id="19" name="AutoShape 108"/>
          <p:cNvCxnSpPr>
            <a:cxnSpLocks noChangeShapeType="1"/>
            <a:stCxn id="18" idx="3"/>
            <a:endCxn id="6" idx="0"/>
          </p:cNvCxnSpPr>
          <p:nvPr/>
        </p:nvCxnSpPr>
        <p:spPr bwMode="auto">
          <a:xfrm rot="5400000">
            <a:off x="4674577" y="4381534"/>
            <a:ext cx="391340" cy="236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109"/>
          <p:cNvCxnSpPr>
            <a:cxnSpLocks noChangeShapeType="1"/>
            <a:stCxn id="18" idx="5"/>
            <a:endCxn id="7" idx="0"/>
          </p:cNvCxnSpPr>
          <p:nvPr/>
        </p:nvCxnSpPr>
        <p:spPr bwMode="auto">
          <a:xfrm rot="16200000" flipH="1">
            <a:off x="5161552" y="4385502"/>
            <a:ext cx="391340" cy="2281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4930775" y="5269944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4</a:t>
            </a:r>
          </a:p>
        </p:txBody>
      </p:sp>
      <p:sp>
        <p:nvSpPr>
          <p:cNvPr id="22" name="Rectangle 113"/>
          <p:cNvSpPr>
            <a:spLocks noChangeArrowheads="1"/>
          </p:cNvSpPr>
          <p:nvPr/>
        </p:nvSpPr>
        <p:spPr bwMode="auto">
          <a:xfrm>
            <a:off x="5651500" y="5269944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8</a:t>
            </a:r>
          </a:p>
        </p:txBody>
      </p:sp>
      <p:cxnSp>
        <p:nvCxnSpPr>
          <p:cNvPr id="23" name="AutoShape 114"/>
          <p:cNvCxnSpPr>
            <a:cxnSpLocks noChangeShapeType="1"/>
            <a:stCxn id="7" idx="3"/>
            <a:endCxn id="21" idx="0"/>
          </p:cNvCxnSpPr>
          <p:nvPr/>
        </p:nvCxnSpPr>
        <p:spPr bwMode="auto">
          <a:xfrm rot="5400000">
            <a:off x="5062727" y="4988758"/>
            <a:ext cx="329417" cy="2329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115"/>
          <p:cNvCxnSpPr>
            <a:cxnSpLocks noChangeShapeType="1"/>
            <a:stCxn id="7" idx="5"/>
            <a:endCxn id="22" idx="0"/>
          </p:cNvCxnSpPr>
          <p:nvPr/>
        </p:nvCxnSpPr>
        <p:spPr bwMode="auto">
          <a:xfrm rot="16200000" flipH="1">
            <a:off x="5550496" y="4988757"/>
            <a:ext cx="329417" cy="232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Oval 107"/>
          <p:cNvSpPr>
            <a:spLocks noChangeArrowheads="1"/>
          </p:cNvSpPr>
          <p:nvPr/>
        </p:nvSpPr>
        <p:spPr bwMode="auto">
          <a:xfrm>
            <a:off x="6143636" y="4058671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3</a:t>
            </a:r>
          </a:p>
        </p:txBody>
      </p:sp>
      <p:cxnSp>
        <p:nvCxnSpPr>
          <p:cNvPr id="26" name="AutoShape 114"/>
          <p:cNvCxnSpPr>
            <a:cxnSpLocks noChangeShapeType="1"/>
            <a:stCxn id="25" idx="3"/>
            <a:endCxn id="8" idx="0"/>
          </p:cNvCxnSpPr>
          <p:nvPr/>
        </p:nvCxnSpPr>
        <p:spPr bwMode="auto">
          <a:xfrm rot="5400000">
            <a:off x="5881090" y="4379949"/>
            <a:ext cx="391340" cy="23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115"/>
          <p:cNvCxnSpPr>
            <a:cxnSpLocks noChangeShapeType="1"/>
            <a:stCxn id="25" idx="5"/>
            <a:endCxn id="9" idx="0"/>
          </p:cNvCxnSpPr>
          <p:nvPr/>
        </p:nvCxnSpPr>
        <p:spPr bwMode="auto">
          <a:xfrm rot="16200000" flipH="1">
            <a:off x="6368859" y="4386293"/>
            <a:ext cx="391340" cy="226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102"/>
          <p:cNvSpPr>
            <a:spLocks noChangeArrowheads="1"/>
          </p:cNvSpPr>
          <p:nvPr/>
        </p:nvSpPr>
        <p:spPr bwMode="auto">
          <a:xfrm>
            <a:off x="8069289" y="3487167"/>
            <a:ext cx="360363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+mn-lt"/>
              </a:rPr>
              <a:t>2</a:t>
            </a:r>
          </a:p>
        </p:txBody>
      </p:sp>
      <p:cxnSp>
        <p:nvCxnSpPr>
          <p:cNvPr id="29" name="AutoShape 103"/>
          <p:cNvCxnSpPr>
            <a:cxnSpLocks noChangeShapeType="1"/>
            <a:stCxn id="28" idx="3"/>
            <a:endCxn id="30" idx="0"/>
          </p:cNvCxnSpPr>
          <p:nvPr/>
        </p:nvCxnSpPr>
        <p:spPr bwMode="auto">
          <a:xfrm rot="5400000">
            <a:off x="7629735" y="3566343"/>
            <a:ext cx="326246" cy="6584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Oval 107"/>
          <p:cNvSpPr>
            <a:spLocks noChangeArrowheads="1"/>
          </p:cNvSpPr>
          <p:nvPr/>
        </p:nvSpPr>
        <p:spPr bwMode="auto">
          <a:xfrm>
            <a:off x="7283472" y="4058671"/>
            <a:ext cx="360362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4</a:t>
            </a:r>
          </a:p>
        </p:txBody>
      </p:sp>
      <p:cxnSp>
        <p:nvCxnSpPr>
          <p:cNvPr id="31" name="AutoShape 114"/>
          <p:cNvCxnSpPr>
            <a:cxnSpLocks noChangeShapeType="1"/>
            <a:stCxn id="30" idx="3"/>
            <a:endCxn id="10" idx="0"/>
          </p:cNvCxnSpPr>
          <p:nvPr/>
        </p:nvCxnSpPr>
        <p:spPr bwMode="auto">
          <a:xfrm rot="5400000">
            <a:off x="7027271" y="4386294"/>
            <a:ext cx="391340" cy="226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115"/>
          <p:cNvCxnSpPr>
            <a:cxnSpLocks noChangeShapeType="1"/>
            <a:stCxn id="30" idx="5"/>
            <a:endCxn id="11" idx="0"/>
          </p:cNvCxnSpPr>
          <p:nvPr/>
        </p:nvCxnSpPr>
        <p:spPr bwMode="auto">
          <a:xfrm rot="16200000" flipH="1">
            <a:off x="7515040" y="4379948"/>
            <a:ext cx="391340" cy="2393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Rectangle 113"/>
          <p:cNvSpPr>
            <a:spLocks noChangeArrowheads="1"/>
          </p:cNvSpPr>
          <p:nvPr/>
        </p:nvSpPr>
        <p:spPr bwMode="auto">
          <a:xfrm>
            <a:off x="8497917" y="4058671"/>
            <a:ext cx="360363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+mn-lt"/>
              </a:rPr>
              <a:t>2</a:t>
            </a:r>
          </a:p>
        </p:txBody>
      </p:sp>
      <p:cxnSp>
        <p:nvCxnSpPr>
          <p:cNvPr id="34" name="AutoShape 115"/>
          <p:cNvCxnSpPr>
            <a:cxnSpLocks noChangeShapeType="1"/>
            <a:stCxn id="28" idx="5"/>
            <a:endCxn id="33" idx="0"/>
          </p:cNvCxnSpPr>
          <p:nvPr/>
        </p:nvCxnSpPr>
        <p:spPr bwMode="auto">
          <a:xfrm rot="16200000" flipH="1">
            <a:off x="8364365" y="3744937"/>
            <a:ext cx="326246" cy="301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5303964" y="5715016"/>
            <a:ext cx="3025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+mn-lt"/>
              </a:rPr>
              <a:t>PAT tree when the </a:t>
            </a:r>
            <a:r>
              <a:rPr lang="en-US" altLang="zh-TW" dirty="0" err="1">
                <a:latin typeface="+mn-lt"/>
              </a:rPr>
              <a:t>sistrings</a:t>
            </a:r>
            <a:r>
              <a:rPr lang="en-US" altLang="zh-TW" dirty="0">
                <a:latin typeface="+mn-lt"/>
              </a:rPr>
              <a:t> </a:t>
            </a:r>
          </a:p>
          <a:p>
            <a:pPr algn="ctr"/>
            <a:r>
              <a:rPr lang="en-US" altLang="zh-TW" dirty="0">
                <a:latin typeface="+mn-lt"/>
              </a:rPr>
              <a:t>1 through 8 have been inserted</a:t>
            </a:r>
            <a:endParaRPr lang="zh-TW" altLang="en-US" dirty="0">
              <a:latin typeface="+mn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86512" y="2428868"/>
            <a:ext cx="2429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Text: 01100100010111…</a:t>
            </a:r>
          </a:p>
        </p:txBody>
      </p:sp>
      <p:cxnSp>
        <p:nvCxnSpPr>
          <p:cNvPr id="37" name="直線單箭頭接點 36"/>
          <p:cNvCxnSpPr>
            <a:stCxn id="12" idx="2"/>
          </p:cNvCxnSpPr>
          <p:nvPr/>
        </p:nvCxnSpPr>
        <p:spPr>
          <a:xfrm rot="10800000" flipV="1">
            <a:off x="5929322" y="3130770"/>
            <a:ext cx="1000132" cy="226792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 flipV="1">
            <a:off x="5000629" y="3643314"/>
            <a:ext cx="785819" cy="35719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6200000" flipH="1">
            <a:off x="5286380" y="4357694"/>
            <a:ext cx="357190" cy="214314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 flipH="1">
            <a:off x="5643570" y="5000636"/>
            <a:ext cx="357190" cy="214314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7072330" y="235743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>
            <a:off x="7430314" y="2356636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>
            <a:off x="7558904" y="2356636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(6/10)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internal nodes of a PAT tree produce a useful branching.</a:t>
            </a:r>
          </a:p>
          <a:p>
            <a:pPr lvl="1"/>
            <a:r>
              <a:rPr lang="en-US" altLang="zh-TW" dirty="0"/>
              <a:t>No internal nodes with single descendants.</a:t>
            </a:r>
          </a:p>
          <a:p>
            <a:pPr lvl="2"/>
            <a:r>
              <a:rPr lang="en-US" altLang="zh-TW" dirty="0"/>
              <a:t>All </a:t>
            </a:r>
            <a:r>
              <a:rPr lang="en-US" altLang="zh-TW" dirty="0" err="1"/>
              <a:t>sistrings</a:t>
            </a:r>
            <a:r>
              <a:rPr lang="en-US" altLang="zh-TW" dirty="0"/>
              <a:t> in that </a:t>
            </a:r>
            <a:r>
              <a:rPr lang="en-US" altLang="zh-TW" dirty="0" err="1"/>
              <a:t>subtree</a:t>
            </a:r>
            <a:r>
              <a:rPr lang="en-US" altLang="zh-TW" dirty="0"/>
              <a:t> have the same bit values.</a:t>
            </a:r>
          </a:p>
          <a:p>
            <a:pPr lvl="2"/>
            <a:r>
              <a:rPr lang="en-US" altLang="zh-TW" dirty="0"/>
              <a:t>Those internal nodes will be eliminated.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So … the tree is very compact.</a:t>
            </a:r>
          </a:p>
          <a:p>
            <a:pPr lvl="2"/>
            <a:r>
              <a:rPr lang="en-US" altLang="zh-TW" dirty="0"/>
              <a:t>For a text of size </a:t>
            </a:r>
            <a:r>
              <a:rPr lang="en-US" altLang="zh-TW" i="1" dirty="0"/>
              <a:t>n</a:t>
            </a:r>
            <a:r>
              <a:rPr lang="en-US" altLang="zh-TW" dirty="0"/>
              <a:t>,</a:t>
            </a:r>
          </a:p>
          <a:p>
            <a:pPr lvl="3"/>
            <a:r>
              <a:rPr lang="en-US" altLang="zh-TW" dirty="0"/>
              <a:t>There must be </a:t>
            </a:r>
            <a:r>
              <a:rPr lang="en-US" altLang="zh-TW" i="1" dirty="0"/>
              <a:t>n</a:t>
            </a:r>
            <a:r>
              <a:rPr lang="en-US" altLang="zh-TW" dirty="0"/>
              <a:t> external nodes.</a:t>
            </a:r>
          </a:p>
          <a:p>
            <a:pPr lvl="3"/>
            <a:r>
              <a:rPr lang="en-US" altLang="zh-TW" dirty="0"/>
              <a:t>Correspondingly, there must be </a:t>
            </a:r>
            <a:r>
              <a:rPr lang="en-US" altLang="zh-TW" i="1" dirty="0"/>
              <a:t>n</a:t>
            </a:r>
            <a:r>
              <a:rPr lang="en-US" altLang="zh-TW" dirty="0"/>
              <a:t>-1 internal nodes.</a:t>
            </a:r>
          </a:p>
          <a:p>
            <a:pPr lvl="3"/>
            <a:r>
              <a:rPr lang="en-US" altLang="zh-TW" dirty="0"/>
              <a:t>The tree </a:t>
            </a:r>
            <a:r>
              <a:rPr lang="en-US" altLang="zh-TW" sz="1400" dirty="0"/>
              <a:t>(index)</a:t>
            </a:r>
            <a:r>
              <a:rPr lang="en-US" altLang="zh-TW" dirty="0"/>
              <a:t> size is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– </a:t>
            </a:r>
            <a:r>
              <a:rPr lang="en-US" altLang="zh-TW" b="1" dirty="0">
                <a:solidFill>
                  <a:srgbClr val="FF0000"/>
                </a:solidFill>
              </a:rPr>
              <a:t>linear to the size of the text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DF72-6FD9-4784-9553-57E4F23EE04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DA60-87DF-47F1-A23D-150D88EFBEFA}" type="slidenum">
              <a:rPr lang="en-US" altLang="zh-TW"/>
              <a:pPr/>
              <a:t>8</a:t>
            </a:fld>
            <a:endParaRPr lang="en-US" altLang="zh-TW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(7/10)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b="1">
                <a:solidFill>
                  <a:srgbClr val="FF0000"/>
                </a:solidFill>
              </a:rPr>
              <a:t>recursive</a:t>
            </a:r>
            <a:r>
              <a:rPr lang="en-US" altLang="zh-TW"/>
              <a:t> method for PAT tree construction.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8096" y="2271417"/>
            <a:ext cx="8858311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Courier New" pitchFamily="49" charset="0"/>
              </a:rPr>
              <a:t>Insert(root, </a:t>
            </a:r>
            <a:r>
              <a:rPr lang="en-US" altLang="zh-TW" sz="1500" dirty="0" err="1">
                <a:latin typeface="Courier New" pitchFamily="49" charset="0"/>
              </a:rPr>
              <a:t>sistring</a:t>
            </a:r>
            <a:r>
              <a:rPr lang="en-US" altLang="zh-TW" sz="1500" dirty="0">
                <a:latin typeface="Courier New" pitchFamily="49" charset="0"/>
              </a:rPr>
              <a:t>)  </a:t>
            </a:r>
          </a:p>
          <a:p>
            <a:r>
              <a:rPr lang="en-US" altLang="zh-TW" sz="1500" b="1" dirty="0">
                <a:latin typeface="Courier New" pitchFamily="49" charset="0"/>
              </a:rPr>
              <a:t>  if root is NULL</a:t>
            </a:r>
          </a:p>
          <a:p>
            <a:r>
              <a:rPr lang="en-US" altLang="zh-TW" sz="1500" dirty="0">
                <a:latin typeface="Courier New" pitchFamily="49" charset="0"/>
              </a:rPr>
              <a:t>    </a:t>
            </a:r>
            <a:r>
              <a:rPr lang="en-US" altLang="zh-TW" sz="1500" u="sng" dirty="0">
                <a:latin typeface="Courier New" pitchFamily="49" charset="0"/>
              </a:rPr>
              <a:t>create an external node</a:t>
            </a:r>
            <a:r>
              <a:rPr lang="en-US" altLang="zh-TW" sz="1500" dirty="0">
                <a:latin typeface="Courier New" pitchFamily="49" charset="0"/>
              </a:rPr>
              <a:t> representing the </a:t>
            </a:r>
            <a:r>
              <a:rPr lang="en-US" altLang="zh-TW" sz="1500" dirty="0" err="1">
                <a:latin typeface="Courier New" pitchFamily="49" charset="0"/>
              </a:rPr>
              <a:t>sistring</a:t>
            </a:r>
            <a:r>
              <a:rPr lang="en-US" altLang="zh-TW" sz="1500" dirty="0">
                <a:latin typeface="Courier New" pitchFamily="49" charset="0"/>
              </a:rPr>
              <a:t>.  </a:t>
            </a:r>
          </a:p>
          <a:p>
            <a:endParaRPr lang="en-US" altLang="zh-TW" sz="1500" dirty="0">
              <a:latin typeface="Courier New" pitchFamily="49" charset="0"/>
            </a:endParaRPr>
          </a:p>
          <a:p>
            <a:r>
              <a:rPr lang="en-US" altLang="zh-TW" sz="1500" b="1" dirty="0">
                <a:latin typeface="Courier New" pitchFamily="49" charset="0"/>
              </a:rPr>
              <a:t>  else if root is an internal node  </a:t>
            </a:r>
            <a:r>
              <a:rPr lang="en-US" altLang="zh-TW" sz="1500" dirty="0">
                <a:solidFill>
                  <a:srgbClr val="969696"/>
                </a:solidFill>
                <a:latin typeface="Courier New" pitchFamily="49" charset="0"/>
              </a:rPr>
              <a:t>// root has left and right </a:t>
            </a:r>
            <a:r>
              <a:rPr lang="en-US" altLang="zh-TW" sz="1500" dirty="0" err="1">
                <a:solidFill>
                  <a:srgbClr val="969696"/>
                </a:solidFill>
                <a:latin typeface="Courier New" pitchFamily="49" charset="0"/>
              </a:rPr>
              <a:t>subtrees</a:t>
            </a:r>
            <a:endParaRPr lang="en-US" altLang="zh-TW" sz="1500" dirty="0">
              <a:solidFill>
                <a:srgbClr val="969696"/>
              </a:solidFill>
              <a:latin typeface="Courier New" pitchFamily="49" charset="0"/>
            </a:endParaRPr>
          </a:p>
          <a:p>
            <a:r>
              <a:rPr lang="en-US" altLang="zh-TW" sz="1500" dirty="0">
                <a:latin typeface="Courier New" pitchFamily="49" charset="0"/>
              </a:rPr>
              <a:t>     let x be the bit position of the root</a:t>
            </a:r>
          </a:p>
          <a:p>
            <a:r>
              <a:rPr lang="en-US" altLang="zh-TW" sz="1500" dirty="0">
                <a:latin typeface="Courier New" pitchFamily="49" charset="0"/>
              </a:rPr>
              <a:t>     </a:t>
            </a:r>
            <a:r>
              <a:rPr lang="en-US" altLang="zh-TW" sz="1500" b="1" dirty="0">
                <a:latin typeface="Courier New" pitchFamily="49" charset="0"/>
              </a:rPr>
              <a:t>if the (x-1) prefixes of </a:t>
            </a:r>
            <a:r>
              <a:rPr lang="en-US" altLang="zh-TW" sz="1500" b="1" dirty="0" err="1">
                <a:latin typeface="Courier New" pitchFamily="49" charset="0"/>
              </a:rPr>
              <a:t>sistring</a:t>
            </a:r>
            <a:r>
              <a:rPr lang="en-US" altLang="zh-TW" sz="1500" b="1" dirty="0">
                <a:latin typeface="Courier New" pitchFamily="49" charset="0"/>
              </a:rPr>
              <a:t> and a (any) external node </a:t>
            </a:r>
          </a:p>
          <a:p>
            <a:r>
              <a:rPr lang="en-US" altLang="zh-TW" sz="1500" b="1" dirty="0">
                <a:latin typeface="Courier New" pitchFamily="49" charset="0"/>
              </a:rPr>
              <a:t>					of root are the same</a:t>
            </a:r>
          </a:p>
          <a:p>
            <a:r>
              <a:rPr lang="en-US" altLang="zh-TW" sz="1500" dirty="0">
                <a:latin typeface="Courier New" pitchFamily="49" charset="0"/>
              </a:rPr>
              <a:t>       </a:t>
            </a:r>
            <a:r>
              <a:rPr lang="en-US" altLang="zh-TW" sz="1500" b="1" dirty="0">
                <a:latin typeface="Courier New" pitchFamily="49" charset="0"/>
              </a:rPr>
              <a:t>if the x bit of </a:t>
            </a:r>
            <a:r>
              <a:rPr lang="en-US" altLang="zh-TW" sz="1500" b="1" dirty="0" err="1">
                <a:latin typeface="Courier New" pitchFamily="49" charset="0"/>
              </a:rPr>
              <a:t>sistring</a:t>
            </a:r>
            <a:r>
              <a:rPr lang="en-US" altLang="zh-TW" sz="1500" b="1" dirty="0">
                <a:latin typeface="Courier New" pitchFamily="49" charset="0"/>
              </a:rPr>
              <a:t> is 0</a:t>
            </a:r>
          </a:p>
          <a:p>
            <a:r>
              <a:rPr lang="en-US" altLang="zh-TW" sz="1500" dirty="0">
                <a:latin typeface="Courier New" pitchFamily="49" charset="0"/>
              </a:rPr>
              <a:t>	   Insert(root-&gt;</a:t>
            </a:r>
            <a:r>
              <a:rPr lang="en-US" altLang="zh-TW" sz="1500" dirty="0" err="1">
                <a:latin typeface="Courier New" pitchFamily="49" charset="0"/>
              </a:rPr>
              <a:t>lefttsubtree</a:t>
            </a:r>
            <a:r>
              <a:rPr lang="en-US" altLang="zh-TW" sz="1500" dirty="0">
                <a:latin typeface="Courier New" pitchFamily="49" charset="0"/>
              </a:rPr>
              <a:t>, </a:t>
            </a:r>
            <a:r>
              <a:rPr lang="en-US" altLang="zh-TW" sz="1500" dirty="0" err="1">
                <a:latin typeface="Courier New" pitchFamily="49" charset="0"/>
              </a:rPr>
              <a:t>sistring</a:t>
            </a:r>
            <a:r>
              <a:rPr lang="en-US" altLang="zh-TW" sz="1500" dirty="0">
                <a:latin typeface="Courier New" pitchFamily="49" charset="0"/>
              </a:rPr>
              <a:t>)</a:t>
            </a:r>
          </a:p>
          <a:p>
            <a:r>
              <a:rPr lang="en-US" altLang="zh-TW" sz="1500" dirty="0">
                <a:latin typeface="Courier New" pitchFamily="49" charset="0"/>
              </a:rPr>
              <a:t>	</a:t>
            </a:r>
            <a:r>
              <a:rPr lang="en-US" altLang="zh-TW" sz="1500" b="1" dirty="0">
                <a:latin typeface="Courier New" pitchFamily="49" charset="0"/>
              </a:rPr>
              <a:t>else</a:t>
            </a:r>
          </a:p>
          <a:p>
            <a:r>
              <a:rPr lang="en-US" altLang="zh-TW" sz="1500" dirty="0">
                <a:latin typeface="Courier New" pitchFamily="49" charset="0"/>
              </a:rPr>
              <a:t>	   Insert(root-&gt;</a:t>
            </a:r>
            <a:r>
              <a:rPr lang="en-US" altLang="zh-TW" sz="1500" dirty="0" err="1">
                <a:latin typeface="Courier New" pitchFamily="49" charset="0"/>
              </a:rPr>
              <a:t>rightsubtree</a:t>
            </a:r>
            <a:r>
              <a:rPr lang="en-US" altLang="zh-TW" sz="1500" dirty="0">
                <a:latin typeface="Courier New" pitchFamily="49" charset="0"/>
              </a:rPr>
              <a:t>, </a:t>
            </a:r>
            <a:r>
              <a:rPr lang="en-US" altLang="zh-TW" sz="1500" dirty="0" err="1">
                <a:latin typeface="Courier New" pitchFamily="49" charset="0"/>
              </a:rPr>
              <a:t>sistring</a:t>
            </a:r>
            <a:r>
              <a:rPr lang="en-US" altLang="zh-TW" sz="1500" dirty="0">
                <a:latin typeface="Courier New" pitchFamily="49" charset="0"/>
              </a:rPr>
              <a:t>)</a:t>
            </a:r>
          </a:p>
          <a:p>
            <a:r>
              <a:rPr lang="en-US" altLang="zh-TW" sz="1500" dirty="0">
                <a:latin typeface="Courier New" pitchFamily="49" charset="0"/>
              </a:rPr>
              <a:t>     </a:t>
            </a:r>
            <a:r>
              <a:rPr lang="en-US" altLang="zh-TW" sz="1500" b="1" dirty="0">
                <a:latin typeface="Courier New" pitchFamily="49" charset="0"/>
              </a:rPr>
              <a:t>else</a:t>
            </a:r>
          </a:p>
          <a:p>
            <a:r>
              <a:rPr lang="en-US" altLang="zh-TW" sz="1500" dirty="0">
                <a:latin typeface="Courier New" pitchFamily="49" charset="0"/>
              </a:rPr>
              <a:t>        </a:t>
            </a:r>
            <a:r>
              <a:rPr lang="en-US" altLang="zh-TW" sz="1500" u="sng" dirty="0">
                <a:latin typeface="Courier New" pitchFamily="49" charset="0"/>
              </a:rPr>
              <a:t>create a parent </a:t>
            </a:r>
            <a:r>
              <a:rPr lang="en-US" altLang="zh-TW" sz="1200" u="sng" dirty="0">
                <a:latin typeface="Courier New" pitchFamily="49" charset="0"/>
              </a:rPr>
              <a:t>(internal)</a:t>
            </a:r>
            <a:r>
              <a:rPr lang="en-US" altLang="zh-TW" sz="1500" u="sng" dirty="0">
                <a:latin typeface="Courier New" pitchFamily="49" charset="0"/>
              </a:rPr>
              <a:t> node </a:t>
            </a:r>
            <a:r>
              <a:rPr lang="en-US" altLang="zh-TW" sz="1500" dirty="0">
                <a:latin typeface="Courier New" pitchFamily="49" charset="0"/>
              </a:rPr>
              <a:t>with the branch position and attach </a:t>
            </a:r>
          </a:p>
          <a:p>
            <a:r>
              <a:rPr lang="en-US" altLang="zh-TW" sz="1500" dirty="0">
                <a:latin typeface="Courier New" pitchFamily="49" charset="0"/>
              </a:rPr>
              <a:t>	     the </a:t>
            </a:r>
            <a:r>
              <a:rPr lang="en-US" altLang="zh-TW" sz="1500" dirty="0" err="1">
                <a:latin typeface="Courier New" pitchFamily="49" charset="0"/>
              </a:rPr>
              <a:t>sistring</a:t>
            </a:r>
            <a:r>
              <a:rPr lang="en-US" altLang="zh-TW" sz="1500" dirty="0">
                <a:latin typeface="Courier New" pitchFamily="49" charset="0"/>
              </a:rPr>
              <a:t> and root as its left and right </a:t>
            </a:r>
            <a:r>
              <a:rPr lang="en-US" altLang="zh-TW" sz="1500" dirty="0" err="1">
                <a:latin typeface="Courier New" pitchFamily="49" charset="0"/>
              </a:rPr>
              <a:t>subtrees</a:t>
            </a:r>
            <a:r>
              <a:rPr lang="en-US" altLang="zh-TW" sz="1500" dirty="0">
                <a:latin typeface="Courier New" pitchFamily="49" charset="0"/>
              </a:rPr>
              <a:t>.</a:t>
            </a:r>
          </a:p>
          <a:p>
            <a:endParaRPr lang="en-US" altLang="zh-TW" sz="15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 Tree (8/10)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341F-C41B-43D3-AB53-42C67294375F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00014" y="1953648"/>
            <a:ext cx="890114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ourier New" pitchFamily="49" charset="0"/>
              </a:rPr>
              <a:t>  </a:t>
            </a:r>
            <a:r>
              <a:rPr lang="en-US" altLang="zh-TW" dirty="0">
                <a:latin typeface="Courier New" pitchFamily="49" charset="0"/>
              </a:rPr>
              <a:t>else</a:t>
            </a:r>
            <a:r>
              <a:rPr lang="en-US" altLang="zh-TW" b="1" dirty="0">
                <a:latin typeface="Courier New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// root is an external node</a:t>
            </a:r>
          </a:p>
          <a:p>
            <a:r>
              <a:rPr lang="en-US" altLang="zh-TW" dirty="0">
                <a:latin typeface="Courier New" pitchFamily="49" charset="0"/>
              </a:rPr>
              <a:t>     identify the bit position that branches the two </a:t>
            </a:r>
            <a:r>
              <a:rPr lang="en-US" altLang="zh-TW" dirty="0" err="1">
                <a:latin typeface="Courier New" pitchFamily="49" charset="0"/>
              </a:rPr>
              <a:t>sistrings</a:t>
            </a:r>
            <a:r>
              <a:rPr lang="en-US" altLang="zh-TW" dirty="0">
                <a:latin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</a:rPr>
              <a:t>     </a:t>
            </a:r>
            <a:r>
              <a:rPr lang="en-US" altLang="zh-TW" u="sng" dirty="0">
                <a:latin typeface="Courier New" pitchFamily="49" charset="0"/>
              </a:rPr>
              <a:t>create a parent </a:t>
            </a:r>
            <a:r>
              <a:rPr lang="en-US" altLang="zh-TW" sz="1200" u="sng" dirty="0">
                <a:latin typeface="Courier New" pitchFamily="49" charset="0"/>
              </a:rPr>
              <a:t>(internal)</a:t>
            </a:r>
            <a:r>
              <a:rPr lang="en-US" altLang="zh-TW" u="sng" dirty="0">
                <a:latin typeface="Courier New" pitchFamily="49" charset="0"/>
              </a:rPr>
              <a:t> node</a:t>
            </a:r>
            <a:r>
              <a:rPr lang="en-US" altLang="zh-TW" dirty="0">
                <a:latin typeface="Courier New" pitchFamily="49" charset="0"/>
              </a:rPr>
              <a:t> with the branch position and attach</a:t>
            </a:r>
          </a:p>
          <a:p>
            <a:r>
              <a:rPr lang="en-US" altLang="zh-TW" dirty="0">
                <a:latin typeface="Courier New" pitchFamily="49" charset="0"/>
              </a:rPr>
              <a:t>	the two </a:t>
            </a:r>
            <a:r>
              <a:rPr lang="en-US" altLang="zh-TW" dirty="0" err="1">
                <a:latin typeface="Courier New" pitchFamily="49" charset="0"/>
              </a:rPr>
              <a:t>sistring</a:t>
            </a:r>
            <a:r>
              <a:rPr lang="en-US" altLang="zh-TW" dirty="0">
                <a:latin typeface="Courier New" pitchFamily="49" charset="0"/>
              </a:rPr>
              <a:t> as its left and right </a:t>
            </a:r>
            <a:r>
              <a:rPr lang="en-US" altLang="zh-TW" dirty="0" err="1">
                <a:latin typeface="Courier New" pitchFamily="49" charset="0"/>
              </a:rPr>
              <a:t>subtrees</a:t>
            </a:r>
            <a:r>
              <a:rPr lang="en-US" altLang="zh-TW" dirty="0">
                <a:latin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</a:rPr>
              <a:t>  </a:t>
            </a:r>
          </a:p>
          <a:p>
            <a:r>
              <a:rPr lang="en-US" altLang="zh-TW" dirty="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2502</TotalTime>
  <Words>3544</Words>
  <Application>Microsoft Macintosh PowerPoint</Application>
  <PresentationFormat>如螢幕大小 (4:3)</PresentationFormat>
  <Paragraphs>615</Paragraphs>
  <Slides>39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Arial</vt:lpstr>
      <vt:lpstr>Courier New</vt:lpstr>
      <vt:lpstr>Times New Roman</vt:lpstr>
      <vt:lpstr>Wingdings</vt:lpstr>
      <vt:lpstr>Quadrant</vt:lpstr>
      <vt:lpstr>方程式</vt:lpstr>
      <vt:lpstr>PAT Tree and Chinese Keyword Extraction</vt:lpstr>
      <vt:lpstr>PAT Tree (1/10)</vt:lpstr>
      <vt:lpstr>PAT Tree (2/10)</vt:lpstr>
      <vt:lpstr>PAT Tree (3/10)</vt:lpstr>
      <vt:lpstr>PAT Tree (4/10)</vt:lpstr>
      <vt:lpstr>PAT Tree (5/10)</vt:lpstr>
      <vt:lpstr>PAT Tree (6/10)</vt:lpstr>
      <vt:lpstr>PAT Tree (7/10)</vt:lpstr>
      <vt:lpstr>PAT Tree (8/10)</vt:lpstr>
      <vt:lpstr>PAT Tree (9/10)</vt:lpstr>
      <vt:lpstr>PAT Tree (10/10)</vt:lpstr>
      <vt:lpstr>Algorithms on The PAT Tree (1/5)</vt:lpstr>
      <vt:lpstr>Algorithms on The PAT Tree (2/5)</vt:lpstr>
      <vt:lpstr>Algorithms on The PAT Tree (3/5)</vt:lpstr>
      <vt:lpstr>Algorithms on The PAT Tree (4/5)</vt:lpstr>
      <vt:lpstr>Algorithms on The PAT Tree (5/5)</vt:lpstr>
      <vt:lpstr>PAT-Tree-Based Keyword Extraction for Chinese Information Retrieval</vt:lpstr>
      <vt:lpstr>Introduction (1/6)</vt:lpstr>
      <vt:lpstr>Introduction (2/6)</vt:lpstr>
      <vt:lpstr>Introduction (3/6)</vt:lpstr>
      <vt:lpstr>Introduction (4/6)</vt:lpstr>
      <vt:lpstr>Introduction (5/6)</vt:lpstr>
      <vt:lpstr>Introduction (6/6)</vt:lpstr>
      <vt:lpstr>Step 1 (1/3)</vt:lpstr>
      <vt:lpstr>Step 1 (2/3)</vt:lpstr>
      <vt:lpstr>Step 1 (3/3)</vt:lpstr>
      <vt:lpstr>Step 2 (1/7)</vt:lpstr>
      <vt:lpstr>Step 2 (2/7)</vt:lpstr>
      <vt:lpstr>Step 2 (3/7)</vt:lpstr>
      <vt:lpstr>Step 2 (4/7)</vt:lpstr>
      <vt:lpstr>Step 2 (5/7)</vt:lpstr>
      <vt:lpstr>Step 2 – Pattern Filtering Algorithm (6/7)</vt:lpstr>
      <vt:lpstr>Step 2 – Pattern Filtering Algorithm (7/7)</vt:lpstr>
      <vt:lpstr>Step 3 </vt:lpstr>
      <vt:lpstr>Experiments – Book Indexing (1/2)</vt:lpstr>
      <vt:lpstr>Experiments – Book Indexing (2/2)</vt:lpstr>
      <vt:lpstr>Conclusion</vt:lpstr>
      <vt:lpstr>Resources &amp; References</vt:lpstr>
      <vt:lpstr>You can enhance Chien’s work as your term project!!</vt:lpstr>
    </vt:vector>
  </TitlesOfParts>
  <Company>Dept. of IM, NTU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Chien Chin Chen</dc:creator>
  <cp:lastModifiedBy>Microsoft Office 使用者</cp:lastModifiedBy>
  <cp:revision>813</cp:revision>
  <dcterms:created xsi:type="dcterms:W3CDTF">2008-03-26T02:33:42Z</dcterms:created>
  <dcterms:modified xsi:type="dcterms:W3CDTF">2019-09-24T02:42:24Z</dcterms:modified>
</cp:coreProperties>
</file>