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2"/>
  </p:notesMasterIdLst>
  <p:handoutMasterIdLst>
    <p:handoutMasterId r:id="rId23"/>
  </p:handoutMasterIdLst>
  <p:sldIdLst>
    <p:sldId id="364" r:id="rId2"/>
    <p:sldId id="367" r:id="rId3"/>
    <p:sldId id="368" r:id="rId4"/>
    <p:sldId id="369" r:id="rId5"/>
    <p:sldId id="374" r:id="rId6"/>
    <p:sldId id="370" r:id="rId7"/>
    <p:sldId id="375" r:id="rId8"/>
    <p:sldId id="376" r:id="rId9"/>
    <p:sldId id="377" r:id="rId10"/>
    <p:sldId id="378" r:id="rId11"/>
    <p:sldId id="371" r:id="rId12"/>
    <p:sldId id="380" r:id="rId13"/>
    <p:sldId id="379" r:id="rId14"/>
    <p:sldId id="381" r:id="rId15"/>
    <p:sldId id="383" r:id="rId16"/>
    <p:sldId id="382" r:id="rId17"/>
    <p:sldId id="373" r:id="rId18"/>
    <p:sldId id="384" r:id="rId19"/>
    <p:sldId id="385" r:id="rId20"/>
    <p:sldId id="372" r:id="rId21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08"/>
    <a:srgbClr val="FF0000"/>
    <a:srgbClr val="B2B2B2"/>
    <a:srgbClr val="FF9966"/>
    <a:srgbClr val="F4F3EB"/>
    <a:srgbClr val="F0EEEB"/>
    <a:srgbClr val="00A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76340" autoAdjust="0"/>
  </p:normalViewPr>
  <p:slideViewPr>
    <p:cSldViewPr>
      <p:cViewPr varScale="1">
        <p:scale>
          <a:sx n="69" d="100"/>
          <a:sy n="69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589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57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b="1" dirty="0" smtClean="0"/>
              <a:t>Word Vectors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TW" sz="2000" smtClean="0"/>
              <a:t>Chien Chin Chen</a:t>
            </a:r>
          </a:p>
          <a:p>
            <a:pPr algn="ctr" eaLnBrk="1" hangingPunct="1"/>
            <a:endParaRPr lang="en-US" altLang="zh-TW" sz="1200" smtClean="0"/>
          </a:p>
          <a:p>
            <a:pPr algn="ctr" eaLnBrk="1" hangingPunct="1"/>
            <a:r>
              <a:rPr lang="en-US" altLang="zh-TW" sz="2000" smtClean="0"/>
              <a:t>Department of Information Management</a:t>
            </a:r>
          </a:p>
          <a:p>
            <a:pPr algn="ctr" eaLnBrk="1" hangingPunct="1"/>
            <a:r>
              <a:rPr lang="en-US" altLang="zh-TW" sz="2000" smtClean="0"/>
              <a:t>National Taiwan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(6/9)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Formal definition of the objective:</a:t>
                </a:r>
              </a:p>
              <a:p>
                <a:pPr lvl="1"/>
                <a:r>
                  <a:rPr lang="en-US" altLang="zh-TW" sz="1800" dirty="0" smtClean="0"/>
                  <a:t>To maximize: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l-GR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l-GR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400" i="1" dirty="0" smtClean="0"/>
                  <a:t>T</a:t>
                </a:r>
                <a:r>
                  <a:rPr lang="en-US" altLang="zh-TW" sz="1400" dirty="0" smtClean="0"/>
                  <a:t>: # of training pairs</a:t>
                </a:r>
              </a:p>
              <a:p>
                <a:pPr lvl="2"/>
                <a:r>
                  <a:rPr lang="en-US" altLang="zh-TW" sz="1400" i="1" dirty="0" smtClean="0"/>
                  <a:t>c</a:t>
                </a:r>
                <a:r>
                  <a:rPr lang="en-US" altLang="zh-TW" sz="1400" dirty="0" smtClean="0"/>
                  <a:t>: window size </a:t>
                </a:r>
                <a:r>
                  <a:rPr lang="en-US" altLang="zh-TW" sz="1100" dirty="0" smtClean="0"/>
                  <a:t>(e.g., 2)</a:t>
                </a:r>
                <a:endParaRPr lang="en-US" altLang="zh-TW" sz="1400" dirty="0" smtClean="0"/>
              </a:p>
              <a:p>
                <a:pPr lvl="2"/>
                <a:r>
                  <a:rPr lang="en-US" altLang="zh-TW" sz="1400" i="1" dirty="0" err="1" smtClean="0"/>
                  <a:t>w</a:t>
                </a:r>
                <a:r>
                  <a:rPr lang="en-US" altLang="zh-TW" sz="1400" i="1" baseline="-25000" dirty="0" err="1" smtClean="0"/>
                  <a:t>t</a:t>
                </a:r>
                <a:r>
                  <a:rPr lang="en-US" altLang="zh-TW" sz="1400" dirty="0" smtClean="0"/>
                  <a:t>: input word</a:t>
                </a:r>
              </a:p>
              <a:p>
                <a:pPr lvl="2"/>
                <a:r>
                  <a:rPr lang="en-US" altLang="zh-TW" sz="1400" i="1" dirty="0" err="1" smtClean="0"/>
                  <a:t>w</a:t>
                </a:r>
                <a:r>
                  <a:rPr lang="en-US" altLang="zh-TW" sz="1400" i="1" baseline="-25000" dirty="0" err="1" smtClean="0"/>
                  <a:t>t+j</a:t>
                </a:r>
                <a:r>
                  <a:rPr lang="en-US" altLang="zh-TW" sz="1400" dirty="0" smtClean="0"/>
                  <a:t>: expected output word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TW" sz="1400" dirty="0" smtClean="0"/>
              </a:p>
              <a:p>
                <a:pPr lvl="3"/>
                <a:r>
                  <a:rPr lang="en-US" altLang="zh-TW" sz="1400" i="1" dirty="0" smtClean="0"/>
                  <a:t>V</a:t>
                </a:r>
                <a:r>
                  <a:rPr lang="en-US" altLang="zh-TW" sz="1400" dirty="0" smtClean="0"/>
                  <a:t>: a row/column of the weight matrices</a:t>
                </a:r>
                <a:endParaRPr lang="en-US" altLang="zh-TW" sz="1400" dirty="0"/>
              </a:p>
              <a:p>
                <a:pPr lvl="1"/>
                <a:r>
                  <a:rPr lang="en-US" altLang="zh-TW" sz="1800" dirty="0" smtClean="0"/>
                  <a:t>For those who have learned things about deep learning, try to compare the above objective with cross entropy error!!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Methodologies like backpropagation can be employed to object good weights!!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567" b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7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After training, the weight matrix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W</a:t>
            </a:r>
            <a:r>
              <a:rPr lang="en-US" altLang="zh-TW" sz="2000" dirty="0" smtClean="0"/>
              <a:t> is your word embedding.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91" name="群組 90"/>
          <p:cNvGrpSpPr/>
          <p:nvPr/>
        </p:nvGrpSpPr>
        <p:grpSpPr>
          <a:xfrm>
            <a:off x="1014153" y="2324100"/>
            <a:ext cx="4942291" cy="3012721"/>
            <a:chOff x="1014153" y="2324100"/>
            <a:chExt cx="6470262" cy="4030004"/>
          </a:xfrm>
        </p:grpSpPr>
        <p:sp>
          <p:nvSpPr>
            <p:cNvPr id="5" name="橢圓 4"/>
            <p:cNvSpPr/>
            <p:nvPr/>
          </p:nvSpPr>
          <p:spPr bwMode="auto">
            <a:xfrm>
              <a:off x="4114799" y="26670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4114799" y="32766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799" y="3886200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799" y="4856163"/>
              <a:ext cx="340076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47887" y="4452531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19339" y="5559623"/>
              <a:ext cx="1400181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 smtClean="0"/>
                <a:t>n</a:t>
              </a:r>
              <a:r>
                <a:rPr lang="en-US" altLang="zh-TW" sz="1000" dirty="0" smtClean="0"/>
                <a:t> hidden neurons</a:t>
              </a:r>
              <a:endParaRPr lang="zh-TW" altLang="en-US" sz="1000" dirty="0"/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773962" y="2324100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876021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3427942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693892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777150" y="3979863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3962" y="4932363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485579" y="2324100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9" y="2876021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9" y="3427942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420974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6488767" y="3979863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5579" y="4932363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1773962" y="5484282"/>
              <a:ext cx="267571" cy="354843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6478086" y="5484282"/>
              <a:ext cx="267571" cy="35484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5" name="直線單箭頭接點 24"/>
            <p:cNvCxnSpPr>
              <a:stCxn id="11" idx="3"/>
              <a:endCxn id="5" idx="2"/>
            </p:cNvCxnSpPr>
            <p:nvPr/>
          </p:nvCxnSpPr>
          <p:spPr bwMode="auto">
            <a:xfrm>
              <a:off x="2041533" y="2501522"/>
              <a:ext cx="2073267" cy="397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1" idx="3"/>
              <a:endCxn id="6" idx="2"/>
            </p:cNvCxnSpPr>
            <p:nvPr/>
          </p:nvCxnSpPr>
          <p:spPr bwMode="auto">
            <a:xfrm>
              <a:off x="2041533" y="2501522"/>
              <a:ext cx="2073267" cy="10066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1" idx="3"/>
              <a:endCxn id="7" idx="2"/>
            </p:cNvCxnSpPr>
            <p:nvPr/>
          </p:nvCxnSpPr>
          <p:spPr bwMode="auto">
            <a:xfrm>
              <a:off x="2041533" y="2501522"/>
              <a:ext cx="2073267" cy="16162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1" idx="3"/>
              <a:endCxn id="8" idx="2"/>
            </p:cNvCxnSpPr>
            <p:nvPr/>
          </p:nvCxnSpPr>
          <p:spPr bwMode="auto">
            <a:xfrm>
              <a:off x="2041533" y="2501522"/>
              <a:ext cx="2073267" cy="25862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5" idx="2"/>
            </p:cNvCxnSpPr>
            <p:nvPr/>
          </p:nvCxnSpPr>
          <p:spPr bwMode="auto">
            <a:xfrm flipV="1">
              <a:off x="2041533" y="2898573"/>
              <a:ext cx="2073267" cy="1548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3"/>
              <a:endCxn id="6" idx="2"/>
            </p:cNvCxnSpPr>
            <p:nvPr/>
          </p:nvCxnSpPr>
          <p:spPr bwMode="auto">
            <a:xfrm>
              <a:off x="2041533" y="3053443"/>
              <a:ext cx="2073267" cy="4547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2" idx="3"/>
              <a:endCxn id="7" idx="2"/>
            </p:cNvCxnSpPr>
            <p:nvPr/>
          </p:nvCxnSpPr>
          <p:spPr bwMode="auto">
            <a:xfrm>
              <a:off x="2041533" y="3053443"/>
              <a:ext cx="2073267" cy="10643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2" idx="3"/>
              <a:endCxn id="8" idx="2"/>
            </p:cNvCxnSpPr>
            <p:nvPr/>
          </p:nvCxnSpPr>
          <p:spPr bwMode="auto">
            <a:xfrm>
              <a:off x="2041533" y="3053443"/>
              <a:ext cx="2073267" cy="20342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5" idx="2"/>
            </p:cNvCxnSpPr>
            <p:nvPr/>
          </p:nvCxnSpPr>
          <p:spPr bwMode="auto">
            <a:xfrm flipV="1">
              <a:off x="2041533" y="2898573"/>
              <a:ext cx="2073267" cy="70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3" idx="3"/>
            </p:cNvCxnSpPr>
            <p:nvPr/>
          </p:nvCxnSpPr>
          <p:spPr bwMode="auto">
            <a:xfrm flipV="1">
              <a:off x="2041533" y="3505204"/>
              <a:ext cx="2058122" cy="10016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3" idx="3"/>
              <a:endCxn id="7" idx="2"/>
            </p:cNvCxnSpPr>
            <p:nvPr/>
          </p:nvCxnSpPr>
          <p:spPr bwMode="auto">
            <a:xfrm>
              <a:off x="2041533" y="3605364"/>
              <a:ext cx="2073267" cy="51240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3" idx="3"/>
              <a:endCxn id="8" idx="2"/>
            </p:cNvCxnSpPr>
            <p:nvPr/>
          </p:nvCxnSpPr>
          <p:spPr bwMode="auto">
            <a:xfrm>
              <a:off x="2041533" y="3605364"/>
              <a:ext cx="2073267" cy="14823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5" idx="3"/>
              <a:endCxn id="7" idx="2"/>
            </p:cNvCxnSpPr>
            <p:nvPr/>
          </p:nvCxnSpPr>
          <p:spPr bwMode="auto">
            <a:xfrm flipV="1">
              <a:off x="2044720" y="4117772"/>
              <a:ext cx="2070079" cy="395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5" idx="3"/>
              <a:endCxn id="6" idx="2"/>
            </p:cNvCxnSpPr>
            <p:nvPr/>
          </p:nvCxnSpPr>
          <p:spPr bwMode="auto">
            <a:xfrm flipV="1">
              <a:off x="2044720" y="3508172"/>
              <a:ext cx="2070079" cy="6491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5" idx="3"/>
              <a:endCxn id="5" idx="2"/>
            </p:cNvCxnSpPr>
            <p:nvPr/>
          </p:nvCxnSpPr>
          <p:spPr bwMode="auto">
            <a:xfrm flipV="1">
              <a:off x="2044720" y="2898573"/>
              <a:ext cx="2070079" cy="12587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5" idx="3"/>
              <a:endCxn id="8" idx="2"/>
            </p:cNvCxnSpPr>
            <p:nvPr/>
          </p:nvCxnSpPr>
          <p:spPr bwMode="auto">
            <a:xfrm>
              <a:off x="2044720" y="4157285"/>
              <a:ext cx="2070079" cy="9304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5" idx="2"/>
            </p:cNvCxnSpPr>
            <p:nvPr/>
          </p:nvCxnSpPr>
          <p:spPr bwMode="auto">
            <a:xfrm flipV="1">
              <a:off x="2041533" y="2898573"/>
              <a:ext cx="2073267" cy="22112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6" idx="3"/>
              <a:endCxn id="6" idx="2"/>
            </p:cNvCxnSpPr>
            <p:nvPr/>
          </p:nvCxnSpPr>
          <p:spPr bwMode="auto">
            <a:xfrm flipV="1">
              <a:off x="2041533" y="3508172"/>
              <a:ext cx="2073267" cy="16016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6" idx="3"/>
              <a:endCxn id="7" idx="2"/>
            </p:cNvCxnSpPr>
            <p:nvPr/>
          </p:nvCxnSpPr>
          <p:spPr bwMode="auto">
            <a:xfrm flipV="1">
              <a:off x="2041533" y="4117772"/>
              <a:ext cx="2073267" cy="9920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6" idx="3"/>
              <a:endCxn id="8" idx="2"/>
            </p:cNvCxnSpPr>
            <p:nvPr/>
          </p:nvCxnSpPr>
          <p:spPr bwMode="auto">
            <a:xfrm flipV="1">
              <a:off x="2041533" y="5087735"/>
              <a:ext cx="2073267" cy="22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23" idx="3"/>
              <a:endCxn id="5" idx="2"/>
            </p:cNvCxnSpPr>
            <p:nvPr/>
          </p:nvCxnSpPr>
          <p:spPr bwMode="auto">
            <a:xfrm flipV="1">
              <a:off x="2041533" y="2898573"/>
              <a:ext cx="2073267" cy="27631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3" idx="3"/>
              <a:endCxn id="6" idx="2"/>
            </p:cNvCxnSpPr>
            <p:nvPr/>
          </p:nvCxnSpPr>
          <p:spPr bwMode="auto">
            <a:xfrm flipV="1">
              <a:off x="2041533" y="3508172"/>
              <a:ext cx="2073267" cy="21535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3" idx="3"/>
              <a:endCxn id="7" idx="2"/>
            </p:cNvCxnSpPr>
            <p:nvPr/>
          </p:nvCxnSpPr>
          <p:spPr bwMode="auto">
            <a:xfrm flipV="1">
              <a:off x="2041533" y="4117772"/>
              <a:ext cx="2073267" cy="154393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3" idx="3"/>
              <a:endCxn id="8" idx="2"/>
            </p:cNvCxnSpPr>
            <p:nvPr/>
          </p:nvCxnSpPr>
          <p:spPr bwMode="auto">
            <a:xfrm flipV="1">
              <a:off x="2041533" y="5087735"/>
              <a:ext cx="2073267" cy="573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5" idx="6"/>
              <a:endCxn id="17" idx="1"/>
            </p:cNvCxnSpPr>
            <p:nvPr/>
          </p:nvCxnSpPr>
          <p:spPr bwMode="auto">
            <a:xfrm flipV="1">
              <a:off x="4454875" y="2501522"/>
              <a:ext cx="2030703" cy="397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5" idx="6"/>
              <a:endCxn id="18" idx="1"/>
            </p:cNvCxnSpPr>
            <p:nvPr/>
          </p:nvCxnSpPr>
          <p:spPr bwMode="auto">
            <a:xfrm>
              <a:off x="4454875" y="2898573"/>
              <a:ext cx="2030703" cy="1548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5" idx="6"/>
              <a:endCxn id="19" idx="1"/>
            </p:cNvCxnSpPr>
            <p:nvPr/>
          </p:nvCxnSpPr>
          <p:spPr bwMode="auto">
            <a:xfrm>
              <a:off x="4454875" y="2898573"/>
              <a:ext cx="2030703" cy="70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5" idx="6"/>
              <a:endCxn id="21" idx="1"/>
            </p:cNvCxnSpPr>
            <p:nvPr/>
          </p:nvCxnSpPr>
          <p:spPr bwMode="auto">
            <a:xfrm>
              <a:off x="4454875" y="2898573"/>
              <a:ext cx="2033891" cy="12587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5" idx="6"/>
              <a:endCxn id="22" idx="1"/>
            </p:cNvCxnSpPr>
            <p:nvPr/>
          </p:nvCxnSpPr>
          <p:spPr bwMode="auto">
            <a:xfrm>
              <a:off x="4454875" y="2898573"/>
              <a:ext cx="2030703" cy="221121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5" idx="6"/>
              <a:endCxn id="24" idx="1"/>
            </p:cNvCxnSpPr>
            <p:nvPr/>
          </p:nvCxnSpPr>
          <p:spPr bwMode="auto">
            <a:xfrm>
              <a:off x="4454875" y="2898573"/>
              <a:ext cx="2023211" cy="27631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17" idx="1"/>
            </p:cNvCxnSpPr>
            <p:nvPr/>
          </p:nvCxnSpPr>
          <p:spPr bwMode="auto">
            <a:xfrm flipV="1">
              <a:off x="4454875" y="2501522"/>
              <a:ext cx="2030703" cy="10066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6" idx="6"/>
              <a:endCxn id="18" idx="1"/>
            </p:cNvCxnSpPr>
            <p:nvPr/>
          </p:nvCxnSpPr>
          <p:spPr bwMode="auto">
            <a:xfrm flipV="1">
              <a:off x="4454875" y="3053443"/>
              <a:ext cx="2030703" cy="4547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6" idx="6"/>
              <a:endCxn id="19" idx="1"/>
            </p:cNvCxnSpPr>
            <p:nvPr/>
          </p:nvCxnSpPr>
          <p:spPr bwMode="auto">
            <a:xfrm>
              <a:off x="4454875" y="3508172"/>
              <a:ext cx="2030703" cy="971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 bwMode="auto">
            <a:xfrm>
              <a:off x="4454875" y="3508172"/>
              <a:ext cx="2033891" cy="6491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6" idx="6"/>
              <a:endCxn id="22" idx="1"/>
            </p:cNvCxnSpPr>
            <p:nvPr/>
          </p:nvCxnSpPr>
          <p:spPr bwMode="auto">
            <a:xfrm>
              <a:off x="4454875" y="3508172"/>
              <a:ext cx="2030703" cy="16016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6" idx="6"/>
              <a:endCxn id="24" idx="1"/>
            </p:cNvCxnSpPr>
            <p:nvPr/>
          </p:nvCxnSpPr>
          <p:spPr bwMode="auto">
            <a:xfrm>
              <a:off x="4454875" y="3508172"/>
              <a:ext cx="2023211" cy="215353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17" idx="1"/>
            </p:cNvCxnSpPr>
            <p:nvPr/>
          </p:nvCxnSpPr>
          <p:spPr bwMode="auto">
            <a:xfrm flipV="1">
              <a:off x="4454875" y="2501522"/>
              <a:ext cx="2030703" cy="16162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7" idx="6"/>
              <a:endCxn id="18" idx="1"/>
            </p:cNvCxnSpPr>
            <p:nvPr/>
          </p:nvCxnSpPr>
          <p:spPr bwMode="auto">
            <a:xfrm flipV="1">
              <a:off x="4454875" y="3053443"/>
              <a:ext cx="2030703" cy="106432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7" idx="6"/>
              <a:endCxn id="19" idx="1"/>
            </p:cNvCxnSpPr>
            <p:nvPr/>
          </p:nvCxnSpPr>
          <p:spPr bwMode="auto">
            <a:xfrm flipV="1">
              <a:off x="4454875" y="3605364"/>
              <a:ext cx="2030703" cy="51240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7" idx="6"/>
              <a:endCxn id="21" idx="1"/>
            </p:cNvCxnSpPr>
            <p:nvPr/>
          </p:nvCxnSpPr>
          <p:spPr bwMode="auto">
            <a:xfrm>
              <a:off x="4454875" y="4117772"/>
              <a:ext cx="2033891" cy="395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7" idx="6"/>
              <a:endCxn id="22" idx="1"/>
            </p:cNvCxnSpPr>
            <p:nvPr/>
          </p:nvCxnSpPr>
          <p:spPr bwMode="auto">
            <a:xfrm>
              <a:off x="4454875" y="4117772"/>
              <a:ext cx="2030703" cy="9920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7" idx="6"/>
              <a:endCxn id="24" idx="1"/>
            </p:cNvCxnSpPr>
            <p:nvPr/>
          </p:nvCxnSpPr>
          <p:spPr bwMode="auto">
            <a:xfrm>
              <a:off x="4454875" y="4117772"/>
              <a:ext cx="2023211" cy="154393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17" idx="1"/>
            </p:cNvCxnSpPr>
            <p:nvPr/>
          </p:nvCxnSpPr>
          <p:spPr bwMode="auto">
            <a:xfrm flipV="1">
              <a:off x="4454875" y="2501522"/>
              <a:ext cx="2030703" cy="258621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8" idx="6"/>
              <a:endCxn id="18" idx="1"/>
            </p:cNvCxnSpPr>
            <p:nvPr/>
          </p:nvCxnSpPr>
          <p:spPr bwMode="auto">
            <a:xfrm flipV="1">
              <a:off x="4454875" y="3053443"/>
              <a:ext cx="2030703" cy="20342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8" idx="6"/>
              <a:endCxn id="19" idx="1"/>
            </p:cNvCxnSpPr>
            <p:nvPr/>
          </p:nvCxnSpPr>
          <p:spPr bwMode="auto">
            <a:xfrm flipV="1">
              <a:off x="4454875" y="3605364"/>
              <a:ext cx="2030703" cy="14823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8" idx="6"/>
              <a:endCxn id="21" idx="1"/>
            </p:cNvCxnSpPr>
            <p:nvPr/>
          </p:nvCxnSpPr>
          <p:spPr bwMode="auto">
            <a:xfrm flipV="1">
              <a:off x="4454875" y="4157285"/>
              <a:ext cx="2033891" cy="9304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8" idx="6"/>
              <a:endCxn id="22" idx="1"/>
            </p:cNvCxnSpPr>
            <p:nvPr/>
          </p:nvCxnSpPr>
          <p:spPr bwMode="auto">
            <a:xfrm>
              <a:off x="4454875" y="5087735"/>
              <a:ext cx="2030703" cy="220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8" idx="6"/>
              <a:endCxn id="24" idx="1"/>
            </p:cNvCxnSpPr>
            <p:nvPr/>
          </p:nvCxnSpPr>
          <p:spPr bwMode="auto">
            <a:xfrm>
              <a:off x="4454876" y="5087735"/>
              <a:ext cx="2023210" cy="573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3" name="文字方塊 72"/>
            <p:cNvSpPr txBox="1"/>
            <p:nvPr/>
          </p:nvSpPr>
          <p:spPr>
            <a:xfrm>
              <a:off x="1134379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Claude</a:t>
              </a:r>
              <a:endParaRPr lang="zh-TW" altLang="en-US" sz="10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1744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Monet</a:t>
              </a:r>
              <a:endParaRPr lang="zh-TW" altLang="en-US" sz="1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19072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painted</a:t>
              </a:r>
              <a:endParaRPr lang="zh-TW" altLang="en-US" sz="10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399477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the</a:t>
              </a:r>
              <a:endParaRPr lang="zh-TW" altLang="en-US" sz="10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28506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drew</a:t>
              </a:r>
              <a:endParaRPr lang="zh-TW" altLang="en-US" sz="1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0141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sketched</a:t>
              </a:r>
              <a:endParaRPr lang="zh-TW" altLang="en-US" sz="1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652953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Claude</a:t>
              </a:r>
              <a:endParaRPr lang="zh-TW" altLang="en-US" sz="10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6529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Monet</a:t>
              </a:r>
              <a:endParaRPr lang="zh-TW" altLang="en-US" sz="10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52953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painted</a:t>
              </a:r>
              <a:endParaRPr lang="zh-TW" altLang="en-US" sz="10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52953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the</a:t>
              </a:r>
              <a:endParaRPr lang="zh-TW" altLang="en-US" sz="10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52953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drew</a:t>
              </a:r>
              <a:endParaRPr lang="zh-TW" altLang="en-US" sz="10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6529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sketched</a:t>
              </a:r>
              <a:endParaRPr lang="zh-TW" altLang="en-US" sz="10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247011" y="5983573"/>
              <a:ext cx="1989885" cy="370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 err="1" smtClean="0">
                  <a:solidFill>
                    <a:srgbClr val="C00000"/>
                  </a:solidFill>
                </a:rPr>
                <a:t>W</a:t>
              </a:r>
              <a:r>
                <a:rPr lang="en-US" altLang="zh-TW" sz="1200" b="1" i="1" baseline="-25000" dirty="0" err="1" smtClean="0">
                  <a:solidFill>
                    <a:srgbClr val="C00000"/>
                  </a:solidFill>
                </a:rPr>
                <a:t>m</a:t>
              </a:r>
              <a:r>
                <a:rPr lang="en-US" altLang="zh-TW" sz="1200" b="1" baseline="-25000" dirty="0" err="1" smtClean="0">
                  <a:solidFill>
                    <a:srgbClr val="C00000"/>
                  </a:solidFill>
                </a:rPr>
                <a:t>x</a:t>
              </a:r>
              <a:r>
                <a:rPr lang="en-US" altLang="zh-TW" sz="1200" b="1" i="1" baseline="-25000" dirty="0" err="1" smtClean="0">
                  <a:solidFill>
                    <a:srgbClr val="C00000"/>
                  </a:solidFill>
                </a:rPr>
                <a:t>n</a:t>
              </a:r>
              <a:r>
                <a:rPr lang="en-US" altLang="zh-TW" sz="1200" b="1" dirty="0" smtClean="0">
                  <a:solidFill>
                    <a:srgbClr val="C00000"/>
                  </a:solidFill>
                </a:rPr>
                <a:t>: weight matrix</a:t>
              </a:r>
              <a:endParaRPr lang="zh-TW" altLang="en-US" sz="12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62410"/>
              </p:ext>
            </p:extLst>
          </p:nvPr>
        </p:nvGraphicFramePr>
        <p:xfrm>
          <a:off x="3949734" y="5154672"/>
          <a:ext cx="27432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75440457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678400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860231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141743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9495600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537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2765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0.07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-0.02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0.61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8762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238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1517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8726"/>
                  </a:ext>
                </a:extLst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3367227" y="515624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Claude</a:t>
            </a:r>
            <a:endParaRPr lang="zh-TW" altLang="en-US" sz="11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399287" y="541327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Monet</a:t>
            </a:r>
            <a:endParaRPr lang="zh-TW" altLang="en-US" sz="11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52800" y="567030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painted</a:t>
            </a:r>
            <a:endParaRPr lang="zh-TW" altLang="en-US" sz="11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38490" y="60960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7" name="橢圓 96"/>
          <p:cNvSpPr/>
          <p:nvPr/>
        </p:nvSpPr>
        <p:spPr bwMode="auto">
          <a:xfrm>
            <a:off x="3310421" y="5638800"/>
            <a:ext cx="3852379" cy="355437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010400" y="5027404"/>
            <a:ext cx="203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Every word now can be </a:t>
            </a: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represented as a </a:t>
            </a:r>
            <a:r>
              <a:rPr lang="en-US" altLang="zh-TW" b="1" i="1" dirty="0" smtClean="0">
                <a:solidFill>
                  <a:srgbClr val="00B050"/>
                </a:solidFill>
              </a:rPr>
              <a:t>n</a:t>
            </a:r>
            <a:r>
              <a:rPr lang="en-US" altLang="zh-TW" b="1" dirty="0" smtClean="0">
                <a:solidFill>
                  <a:srgbClr val="00B050"/>
                </a:solidFill>
              </a:rPr>
              <a:t>-dim</a:t>
            </a:r>
          </a:p>
          <a:p>
            <a:r>
              <a:rPr lang="en-US" altLang="zh-TW" b="1" dirty="0" smtClean="0">
                <a:solidFill>
                  <a:srgbClr val="00B050"/>
                </a:solidFill>
              </a:rPr>
              <a:t>embedding vector!!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1905654" y="2252384"/>
            <a:ext cx="1219200" cy="2665010"/>
          </a:xfrm>
          <a:prstGeom prst="ellipse">
            <a:avLst/>
          </a:prstGeom>
          <a:noFill/>
          <a:ln w="9525" cap="flat" cmpd="sng" algn="ctr">
            <a:solidFill>
              <a:srgbClr val="A40508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(8/9)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609600" y="2438400"/>
            <a:ext cx="5029200" cy="3016663"/>
            <a:chOff x="1014153" y="2324100"/>
            <a:chExt cx="6584039" cy="4035277"/>
          </a:xfrm>
        </p:grpSpPr>
        <p:sp>
          <p:nvSpPr>
            <p:cNvPr id="6" name="橢圓 5"/>
            <p:cNvSpPr/>
            <p:nvPr/>
          </p:nvSpPr>
          <p:spPr bwMode="auto">
            <a:xfrm>
              <a:off x="4114800" y="2667000"/>
              <a:ext cx="635059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0.3</a:t>
              </a:r>
              <a:endParaRPr kumimoji="1" lang="zh-TW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800" y="3276600"/>
              <a:ext cx="753100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0.07</a:t>
              </a:r>
              <a:endParaRPr kumimoji="1" lang="zh-TW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800" y="3886200"/>
              <a:ext cx="832778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-0.02</a:t>
              </a:r>
              <a:endParaRPr kumimoji="1" lang="zh-TW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114800" y="4856163"/>
              <a:ext cx="753100" cy="463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0.61</a:t>
              </a:r>
              <a:endParaRPr kumimoji="1" lang="zh-TW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147887" y="4452531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719339" y="5559623"/>
              <a:ext cx="1400181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 smtClean="0"/>
                <a:t>n</a:t>
              </a:r>
              <a:r>
                <a:rPr lang="en-US" altLang="zh-TW" sz="1000" dirty="0" smtClean="0"/>
                <a:t> hidden neurons</a:t>
              </a:r>
              <a:endParaRPr lang="zh-TW" altLang="en-US" sz="1000" dirty="0"/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324100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2876021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/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1773962" y="3427942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93892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7150" y="3979863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1773962" y="4932363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9" y="2324100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9" y="2876021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圓角矩形 19"/>
            <p:cNvSpPr/>
            <p:nvPr/>
          </p:nvSpPr>
          <p:spPr bwMode="auto">
            <a:xfrm>
              <a:off x="6485579" y="3427942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420974" y="4533900"/>
              <a:ext cx="443222" cy="2950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00" b="1" dirty="0" smtClean="0"/>
                <a:t>…</a:t>
              </a:r>
              <a:endParaRPr lang="zh-TW" altLang="en-US" sz="1000" b="1" dirty="0"/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8767" y="3979863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6485579" y="4932363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1773962" y="5484282"/>
              <a:ext cx="357201" cy="364399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6478085" y="5484282"/>
              <a:ext cx="357201" cy="3643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6" name="直線單箭頭接點 25"/>
            <p:cNvCxnSpPr>
              <a:stCxn id="12" idx="3"/>
              <a:endCxn id="6" idx="2"/>
            </p:cNvCxnSpPr>
            <p:nvPr/>
          </p:nvCxnSpPr>
          <p:spPr bwMode="auto">
            <a:xfrm>
              <a:off x="2131163" y="2506300"/>
              <a:ext cx="1983636" cy="3922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2" idx="3"/>
              <a:endCxn id="7" idx="2"/>
            </p:cNvCxnSpPr>
            <p:nvPr/>
          </p:nvCxnSpPr>
          <p:spPr bwMode="auto">
            <a:xfrm>
              <a:off x="2131163" y="2506300"/>
              <a:ext cx="1983636" cy="10018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2" idx="3"/>
              <a:endCxn id="8" idx="2"/>
            </p:cNvCxnSpPr>
            <p:nvPr/>
          </p:nvCxnSpPr>
          <p:spPr bwMode="auto">
            <a:xfrm>
              <a:off x="2131163" y="2506300"/>
              <a:ext cx="1983636" cy="16114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9" idx="2"/>
            </p:cNvCxnSpPr>
            <p:nvPr/>
          </p:nvCxnSpPr>
          <p:spPr bwMode="auto">
            <a:xfrm>
              <a:off x="2131163" y="2506300"/>
              <a:ext cx="1983636" cy="258143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3" idx="3"/>
              <a:endCxn id="6" idx="2"/>
            </p:cNvCxnSpPr>
            <p:nvPr/>
          </p:nvCxnSpPr>
          <p:spPr bwMode="auto">
            <a:xfrm flipV="1">
              <a:off x="2131163" y="2898573"/>
              <a:ext cx="1983636" cy="1596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3" idx="3"/>
              <a:endCxn id="7" idx="2"/>
            </p:cNvCxnSpPr>
            <p:nvPr/>
          </p:nvCxnSpPr>
          <p:spPr bwMode="auto">
            <a:xfrm>
              <a:off x="2131163" y="3058221"/>
              <a:ext cx="1983636" cy="44995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3" idx="3"/>
              <a:endCxn id="8" idx="2"/>
            </p:cNvCxnSpPr>
            <p:nvPr/>
          </p:nvCxnSpPr>
          <p:spPr bwMode="auto">
            <a:xfrm>
              <a:off x="2131163" y="3058221"/>
              <a:ext cx="1983636" cy="10595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9" idx="2"/>
            </p:cNvCxnSpPr>
            <p:nvPr/>
          </p:nvCxnSpPr>
          <p:spPr bwMode="auto">
            <a:xfrm>
              <a:off x="2131163" y="3058221"/>
              <a:ext cx="1983636" cy="202951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4" idx="3"/>
              <a:endCxn id="6" idx="2"/>
            </p:cNvCxnSpPr>
            <p:nvPr/>
          </p:nvCxnSpPr>
          <p:spPr bwMode="auto">
            <a:xfrm flipV="1">
              <a:off x="2131163" y="2898573"/>
              <a:ext cx="1983636" cy="7115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4" idx="3"/>
            </p:cNvCxnSpPr>
            <p:nvPr/>
          </p:nvCxnSpPr>
          <p:spPr bwMode="auto">
            <a:xfrm flipV="1">
              <a:off x="2131163" y="3505205"/>
              <a:ext cx="1968492" cy="10493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4" idx="3"/>
              <a:endCxn id="8" idx="2"/>
            </p:cNvCxnSpPr>
            <p:nvPr/>
          </p:nvCxnSpPr>
          <p:spPr bwMode="auto">
            <a:xfrm>
              <a:off x="2131163" y="3610142"/>
              <a:ext cx="1983636" cy="50763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4" idx="3"/>
              <a:endCxn id="9" idx="2"/>
            </p:cNvCxnSpPr>
            <p:nvPr/>
          </p:nvCxnSpPr>
          <p:spPr bwMode="auto">
            <a:xfrm>
              <a:off x="2131163" y="3610142"/>
              <a:ext cx="1983636" cy="147759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6" idx="3"/>
              <a:endCxn id="8" idx="2"/>
            </p:cNvCxnSpPr>
            <p:nvPr/>
          </p:nvCxnSpPr>
          <p:spPr bwMode="auto">
            <a:xfrm flipV="1">
              <a:off x="2134351" y="4117772"/>
              <a:ext cx="1980449" cy="442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6" idx="3"/>
              <a:endCxn id="7" idx="2"/>
            </p:cNvCxnSpPr>
            <p:nvPr/>
          </p:nvCxnSpPr>
          <p:spPr bwMode="auto">
            <a:xfrm flipV="1">
              <a:off x="2134351" y="3508172"/>
              <a:ext cx="1980449" cy="6538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6" idx="3"/>
              <a:endCxn id="6" idx="2"/>
            </p:cNvCxnSpPr>
            <p:nvPr/>
          </p:nvCxnSpPr>
          <p:spPr bwMode="auto">
            <a:xfrm flipV="1">
              <a:off x="2134351" y="2898573"/>
              <a:ext cx="1980449" cy="12634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9" idx="2"/>
            </p:cNvCxnSpPr>
            <p:nvPr/>
          </p:nvCxnSpPr>
          <p:spPr bwMode="auto">
            <a:xfrm>
              <a:off x="2134351" y="4162063"/>
              <a:ext cx="1980449" cy="9256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7" idx="3"/>
              <a:endCxn id="6" idx="2"/>
            </p:cNvCxnSpPr>
            <p:nvPr/>
          </p:nvCxnSpPr>
          <p:spPr bwMode="auto">
            <a:xfrm flipV="1">
              <a:off x="2131163" y="2898573"/>
              <a:ext cx="1983636" cy="22159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7" idx="3"/>
              <a:endCxn id="7" idx="2"/>
            </p:cNvCxnSpPr>
            <p:nvPr/>
          </p:nvCxnSpPr>
          <p:spPr bwMode="auto">
            <a:xfrm flipV="1">
              <a:off x="2131163" y="3508172"/>
              <a:ext cx="1983636" cy="16063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7" idx="3"/>
              <a:endCxn id="8" idx="2"/>
            </p:cNvCxnSpPr>
            <p:nvPr/>
          </p:nvCxnSpPr>
          <p:spPr bwMode="auto">
            <a:xfrm flipV="1">
              <a:off x="2131163" y="4117772"/>
              <a:ext cx="1983636" cy="99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17" idx="3"/>
              <a:endCxn id="9" idx="2"/>
            </p:cNvCxnSpPr>
            <p:nvPr/>
          </p:nvCxnSpPr>
          <p:spPr bwMode="auto">
            <a:xfrm flipV="1">
              <a:off x="2131163" y="5087735"/>
              <a:ext cx="1983636" cy="2682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4" idx="3"/>
              <a:endCxn id="6" idx="2"/>
            </p:cNvCxnSpPr>
            <p:nvPr/>
          </p:nvCxnSpPr>
          <p:spPr bwMode="auto">
            <a:xfrm flipV="1">
              <a:off x="2131163" y="2898573"/>
              <a:ext cx="1983636" cy="27679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4" idx="3"/>
              <a:endCxn id="7" idx="2"/>
            </p:cNvCxnSpPr>
            <p:nvPr/>
          </p:nvCxnSpPr>
          <p:spPr bwMode="auto">
            <a:xfrm flipV="1">
              <a:off x="2131163" y="3508172"/>
              <a:ext cx="1983636" cy="21583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4" idx="3"/>
              <a:endCxn id="8" idx="2"/>
            </p:cNvCxnSpPr>
            <p:nvPr/>
          </p:nvCxnSpPr>
          <p:spPr bwMode="auto">
            <a:xfrm flipV="1">
              <a:off x="2131163" y="4117772"/>
              <a:ext cx="1983636" cy="15487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24" idx="3"/>
              <a:endCxn id="9" idx="2"/>
            </p:cNvCxnSpPr>
            <p:nvPr/>
          </p:nvCxnSpPr>
          <p:spPr bwMode="auto">
            <a:xfrm flipV="1">
              <a:off x="2131163" y="5087735"/>
              <a:ext cx="1983636" cy="57874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6" idx="6"/>
              <a:endCxn id="18" idx="1"/>
            </p:cNvCxnSpPr>
            <p:nvPr/>
          </p:nvCxnSpPr>
          <p:spPr bwMode="auto">
            <a:xfrm flipV="1">
              <a:off x="4749859" y="2506300"/>
              <a:ext cx="1735720" cy="3922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6" idx="6"/>
              <a:endCxn id="19" idx="1"/>
            </p:cNvCxnSpPr>
            <p:nvPr/>
          </p:nvCxnSpPr>
          <p:spPr bwMode="auto">
            <a:xfrm>
              <a:off x="4749859" y="2898573"/>
              <a:ext cx="1735720" cy="1596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6" idx="6"/>
              <a:endCxn id="20" idx="1"/>
            </p:cNvCxnSpPr>
            <p:nvPr/>
          </p:nvCxnSpPr>
          <p:spPr bwMode="auto">
            <a:xfrm>
              <a:off x="4749859" y="2898573"/>
              <a:ext cx="1735720" cy="7115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6" idx="6"/>
              <a:endCxn id="22" idx="1"/>
            </p:cNvCxnSpPr>
            <p:nvPr/>
          </p:nvCxnSpPr>
          <p:spPr bwMode="auto">
            <a:xfrm>
              <a:off x="4749859" y="2898573"/>
              <a:ext cx="1738908" cy="12634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6" idx="6"/>
              <a:endCxn id="23" idx="1"/>
            </p:cNvCxnSpPr>
            <p:nvPr/>
          </p:nvCxnSpPr>
          <p:spPr bwMode="auto">
            <a:xfrm>
              <a:off x="4749859" y="2898573"/>
              <a:ext cx="1735720" cy="22159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25" idx="1"/>
            </p:cNvCxnSpPr>
            <p:nvPr/>
          </p:nvCxnSpPr>
          <p:spPr bwMode="auto">
            <a:xfrm>
              <a:off x="4749859" y="2898573"/>
              <a:ext cx="1728227" cy="27679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7" idx="6"/>
              <a:endCxn id="18" idx="1"/>
            </p:cNvCxnSpPr>
            <p:nvPr/>
          </p:nvCxnSpPr>
          <p:spPr bwMode="auto">
            <a:xfrm flipV="1">
              <a:off x="4867899" y="2506300"/>
              <a:ext cx="1617680" cy="10018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7" idx="6"/>
              <a:endCxn id="19" idx="1"/>
            </p:cNvCxnSpPr>
            <p:nvPr/>
          </p:nvCxnSpPr>
          <p:spPr bwMode="auto">
            <a:xfrm flipV="1">
              <a:off x="4867899" y="3058221"/>
              <a:ext cx="1617680" cy="44995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7" idx="6"/>
              <a:endCxn id="20" idx="1"/>
            </p:cNvCxnSpPr>
            <p:nvPr/>
          </p:nvCxnSpPr>
          <p:spPr bwMode="auto">
            <a:xfrm>
              <a:off x="4867899" y="3508172"/>
              <a:ext cx="1617680" cy="10197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7" idx="6"/>
              <a:endCxn id="22" idx="1"/>
            </p:cNvCxnSpPr>
            <p:nvPr/>
          </p:nvCxnSpPr>
          <p:spPr bwMode="auto">
            <a:xfrm>
              <a:off x="4867899" y="3508172"/>
              <a:ext cx="1620868" cy="6538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7" idx="6"/>
              <a:endCxn id="23" idx="1"/>
            </p:cNvCxnSpPr>
            <p:nvPr/>
          </p:nvCxnSpPr>
          <p:spPr bwMode="auto">
            <a:xfrm>
              <a:off x="4867899" y="3508172"/>
              <a:ext cx="1617680" cy="16063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25" idx="1"/>
            </p:cNvCxnSpPr>
            <p:nvPr/>
          </p:nvCxnSpPr>
          <p:spPr bwMode="auto">
            <a:xfrm>
              <a:off x="4867899" y="3508172"/>
              <a:ext cx="1610186" cy="21583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8" idx="6"/>
              <a:endCxn id="18" idx="1"/>
            </p:cNvCxnSpPr>
            <p:nvPr/>
          </p:nvCxnSpPr>
          <p:spPr bwMode="auto">
            <a:xfrm flipV="1">
              <a:off x="4947578" y="2506300"/>
              <a:ext cx="1538001" cy="16114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8" idx="6"/>
              <a:endCxn id="19" idx="1"/>
            </p:cNvCxnSpPr>
            <p:nvPr/>
          </p:nvCxnSpPr>
          <p:spPr bwMode="auto">
            <a:xfrm flipV="1">
              <a:off x="4947578" y="3058221"/>
              <a:ext cx="1538001" cy="105955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8" idx="6"/>
              <a:endCxn id="20" idx="1"/>
            </p:cNvCxnSpPr>
            <p:nvPr/>
          </p:nvCxnSpPr>
          <p:spPr bwMode="auto">
            <a:xfrm flipV="1">
              <a:off x="4947578" y="3610142"/>
              <a:ext cx="1538001" cy="50763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8" idx="6"/>
              <a:endCxn id="22" idx="1"/>
            </p:cNvCxnSpPr>
            <p:nvPr/>
          </p:nvCxnSpPr>
          <p:spPr bwMode="auto">
            <a:xfrm>
              <a:off x="4947578" y="4117772"/>
              <a:ext cx="1541189" cy="442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8" idx="6"/>
              <a:endCxn id="23" idx="1"/>
            </p:cNvCxnSpPr>
            <p:nvPr/>
          </p:nvCxnSpPr>
          <p:spPr bwMode="auto">
            <a:xfrm>
              <a:off x="4947578" y="4117772"/>
              <a:ext cx="1538001" cy="9967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25" idx="1"/>
            </p:cNvCxnSpPr>
            <p:nvPr/>
          </p:nvCxnSpPr>
          <p:spPr bwMode="auto">
            <a:xfrm>
              <a:off x="4947578" y="4117772"/>
              <a:ext cx="1530508" cy="15487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9" idx="6"/>
              <a:endCxn id="18" idx="1"/>
            </p:cNvCxnSpPr>
            <p:nvPr/>
          </p:nvCxnSpPr>
          <p:spPr bwMode="auto">
            <a:xfrm flipV="1">
              <a:off x="4867899" y="2506300"/>
              <a:ext cx="1617680" cy="258143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9" idx="6"/>
              <a:endCxn id="19" idx="1"/>
            </p:cNvCxnSpPr>
            <p:nvPr/>
          </p:nvCxnSpPr>
          <p:spPr bwMode="auto">
            <a:xfrm flipV="1">
              <a:off x="4867899" y="3058221"/>
              <a:ext cx="1617680" cy="202951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9" idx="6"/>
              <a:endCxn id="20" idx="1"/>
            </p:cNvCxnSpPr>
            <p:nvPr/>
          </p:nvCxnSpPr>
          <p:spPr bwMode="auto">
            <a:xfrm flipV="1">
              <a:off x="4867899" y="3610142"/>
              <a:ext cx="1617680" cy="147759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9" idx="6"/>
              <a:endCxn id="22" idx="1"/>
            </p:cNvCxnSpPr>
            <p:nvPr/>
          </p:nvCxnSpPr>
          <p:spPr bwMode="auto">
            <a:xfrm flipV="1">
              <a:off x="4867899" y="4162063"/>
              <a:ext cx="1620868" cy="9256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9" idx="6"/>
              <a:endCxn id="23" idx="1"/>
            </p:cNvCxnSpPr>
            <p:nvPr/>
          </p:nvCxnSpPr>
          <p:spPr bwMode="auto">
            <a:xfrm>
              <a:off x="4867899" y="5087735"/>
              <a:ext cx="1617680" cy="2682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/>
            <p:cNvCxnSpPr>
              <a:stCxn id="9" idx="6"/>
              <a:endCxn id="25" idx="1"/>
            </p:cNvCxnSpPr>
            <p:nvPr/>
          </p:nvCxnSpPr>
          <p:spPr bwMode="auto">
            <a:xfrm>
              <a:off x="4867899" y="5087735"/>
              <a:ext cx="1610186" cy="57874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1134379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Claude</a:t>
              </a:r>
              <a:endParaRPr lang="zh-TW" altLang="en-US" sz="1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74453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Monet</a:t>
              </a:r>
              <a:endParaRPr lang="zh-TW" altLang="en-US" sz="10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083076" y="3429000"/>
              <a:ext cx="78109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rgbClr val="C00000"/>
                  </a:solidFill>
                </a:rPr>
                <a:t>painted</a:t>
              </a:r>
              <a:endParaRPr lang="zh-TW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424522" y="4035623"/>
              <a:ext cx="447419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the</a:t>
              </a:r>
              <a:endParaRPr lang="zh-TW" altLang="en-US" sz="1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28506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drew</a:t>
              </a:r>
              <a:endParaRPr lang="zh-TW" altLang="en-US" sz="1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14153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sketched</a:t>
              </a:r>
              <a:endParaRPr lang="zh-TW" altLang="en-US" sz="10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766731" y="2362201"/>
              <a:ext cx="71813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Claude</a:t>
              </a:r>
              <a:endParaRPr lang="zh-TW" altLang="en-US" sz="10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766731" y="2895600"/>
              <a:ext cx="680364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Monet</a:t>
              </a:r>
              <a:endParaRPr lang="zh-TW" altLang="en-US" sz="10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766731" y="3429000"/>
              <a:ext cx="737026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painted</a:t>
              </a:r>
              <a:endParaRPr lang="zh-TW" altLang="en-US" sz="10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766731" y="4035623"/>
              <a:ext cx="466308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rgbClr val="A40508"/>
                  </a:solidFill>
                </a:rPr>
                <a:t>the</a:t>
              </a:r>
              <a:endParaRPr lang="zh-TW" altLang="en-US" sz="1000" b="1" dirty="0">
                <a:solidFill>
                  <a:srgbClr val="A40508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766731" y="4953000"/>
              <a:ext cx="57963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drew</a:t>
              </a:r>
              <a:endParaRPr lang="zh-TW" altLang="en-US" sz="1000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766730" y="5483423"/>
              <a:ext cx="831462" cy="32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sketched</a:t>
              </a:r>
              <a:endParaRPr lang="zh-TW" altLang="en-US" sz="10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2011735" y="5988846"/>
              <a:ext cx="1989885" cy="370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 err="1" smtClean="0">
                  <a:solidFill>
                    <a:srgbClr val="C00000"/>
                  </a:solidFill>
                </a:rPr>
                <a:t>W</a:t>
              </a:r>
              <a:r>
                <a:rPr lang="en-US" altLang="zh-TW" sz="1200" b="1" i="1" baseline="-25000" dirty="0" err="1" smtClean="0">
                  <a:solidFill>
                    <a:srgbClr val="C00000"/>
                  </a:solidFill>
                </a:rPr>
                <a:t>m</a:t>
              </a:r>
              <a:r>
                <a:rPr lang="en-US" altLang="zh-TW" sz="1200" b="1" baseline="-25000" dirty="0" err="1" smtClean="0">
                  <a:solidFill>
                    <a:srgbClr val="C00000"/>
                  </a:solidFill>
                </a:rPr>
                <a:t>x</a:t>
              </a:r>
              <a:r>
                <a:rPr lang="en-US" altLang="zh-TW" sz="1200" b="1" i="1" baseline="-25000" dirty="0" err="1" smtClean="0">
                  <a:solidFill>
                    <a:srgbClr val="C00000"/>
                  </a:solidFill>
                </a:rPr>
                <a:t>n</a:t>
              </a:r>
              <a:r>
                <a:rPr lang="en-US" altLang="zh-TW" sz="1200" b="1" dirty="0" smtClean="0">
                  <a:solidFill>
                    <a:srgbClr val="C00000"/>
                  </a:solidFill>
                </a:rPr>
                <a:t>: weight matrix</a:t>
              </a:r>
              <a:endParaRPr lang="zh-TW" altLang="en-US" sz="12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8017"/>
              </p:ext>
            </p:extLst>
          </p:nvPr>
        </p:nvGraphicFramePr>
        <p:xfrm>
          <a:off x="3382513" y="5154672"/>
          <a:ext cx="27432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75440457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678400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860231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141743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9495600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537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2765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0.07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-0.02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0.61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8762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8238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1517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8726"/>
                  </a:ext>
                </a:extLst>
              </a:tr>
            </a:tbl>
          </a:graphicData>
        </a:graphic>
      </p:graphicFrame>
      <p:sp>
        <p:nvSpPr>
          <p:cNvPr id="88" name="文字方塊 87"/>
          <p:cNvSpPr txBox="1"/>
          <p:nvPr/>
        </p:nvSpPr>
        <p:spPr>
          <a:xfrm>
            <a:off x="2800006" y="515624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Claude</a:t>
            </a:r>
            <a:endParaRPr lang="zh-TW" altLang="en-US" sz="11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832066" y="541327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Monet</a:t>
            </a:r>
            <a:endParaRPr lang="zh-TW" altLang="en-US" sz="11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785579" y="5670302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painted</a:t>
            </a:r>
            <a:endParaRPr lang="zh-TW" altLang="en-US" sz="11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071269" y="60960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2" name="橢圓 91"/>
          <p:cNvSpPr/>
          <p:nvPr/>
        </p:nvSpPr>
        <p:spPr bwMode="auto">
          <a:xfrm>
            <a:off x="2743200" y="5638800"/>
            <a:ext cx="3852379" cy="355437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743200" y="2133600"/>
            <a:ext cx="2823466" cy="2971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37072" y="1987245"/>
            <a:ext cx="258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The prediction is like a function!!</a:t>
            </a:r>
            <a:endParaRPr lang="zh-TW" altLang="en-US" dirty="0"/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1796"/>
              </p:ext>
            </p:extLst>
          </p:nvPr>
        </p:nvGraphicFramePr>
        <p:xfrm>
          <a:off x="5865721" y="2643321"/>
          <a:ext cx="457200" cy="141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0.3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0.07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-0.02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0.61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</a:tbl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5528866" y="4121179"/>
            <a:ext cx="155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input’s embedding </a:t>
            </a:r>
            <a:endParaRPr lang="zh-TW" altLang="en-US" dirty="0"/>
          </a:p>
        </p:txBody>
      </p:sp>
      <p:sp>
        <p:nvSpPr>
          <p:cNvPr id="110" name="矩形 109"/>
          <p:cNvSpPr/>
          <p:nvPr/>
        </p:nvSpPr>
        <p:spPr bwMode="auto">
          <a:xfrm>
            <a:off x="6553200" y="2643321"/>
            <a:ext cx="1219200" cy="141708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934200" y="312420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W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7848600" y="319742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508"/>
              </p:ext>
            </p:extLst>
          </p:nvPr>
        </p:nvGraphicFramePr>
        <p:xfrm>
          <a:off x="8226760" y="2517577"/>
          <a:ext cx="457200" cy="1983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1</a:t>
                      </a:r>
                      <a:endParaRPr lang="zh-TW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99875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40477"/>
                  </a:ext>
                </a:extLst>
              </a:tr>
            </a:tbl>
          </a:graphicData>
        </a:graphic>
      </p:graphicFrame>
      <p:sp>
        <p:nvSpPr>
          <p:cNvPr id="114" name="弧形箭號 (下彎) 113"/>
          <p:cNvSpPr/>
          <p:nvPr/>
        </p:nvSpPr>
        <p:spPr bwMode="auto">
          <a:xfrm>
            <a:off x="5359879" y="2258475"/>
            <a:ext cx="642063" cy="212913"/>
          </a:xfrm>
          <a:prstGeom prst="curvedDownArrow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6" name="直線單箭頭接點 115"/>
          <p:cNvCxnSpPr>
            <a:endCxn id="108" idx="2"/>
          </p:cNvCxnSpPr>
          <p:nvPr/>
        </p:nvCxnSpPr>
        <p:spPr bwMode="auto">
          <a:xfrm flipV="1">
            <a:off x="6017555" y="4060406"/>
            <a:ext cx="76766" cy="10822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3" name="文字方塊 92"/>
          <p:cNvSpPr txBox="1"/>
          <p:nvPr/>
        </p:nvSpPr>
        <p:spPr>
          <a:xfrm>
            <a:off x="6286980" y="243542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T</a:t>
            </a:r>
            <a:endParaRPr lang="zh-TW" altLang="en-US" i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8650601" y="233131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T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671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9" grpId="0"/>
      <p:bldP spid="110" grpId="0" animBg="1"/>
      <p:bldP spid="111" grpId="0"/>
      <p:bldP spid="112" grpId="0"/>
      <p:bldP spid="114" grpId="0" animBg="1"/>
      <p:bldP spid="93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(9/9)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Semantically </a:t>
            </a:r>
            <a:r>
              <a:rPr lang="en-US" altLang="zh-TW" sz="2000" dirty="0"/>
              <a:t>similar </a:t>
            </a:r>
            <a:r>
              <a:rPr lang="en-US" altLang="zh-TW" sz="2000" dirty="0" smtClean="0"/>
              <a:t>words </a:t>
            </a:r>
            <a:r>
              <a:rPr lang="en-US" altLang="zh-TW" sz="1600" dirty="0" smtClean="0"/>
              <a:t>(synonyms)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will have similar </a:t>
            </a:r>
            <a:r>
              <a:rPr lang="en-US" altLang="zh-TW" sz="2000" dirty="0" smtClean="0"/>
              <a:t>vectors!!</a:t>
            </a:r>
          </a:p>
          <a:p>
            <a:pPr lvl="1"/>
            <a:r>
              <a:rPr lang="en-US" altLang="zh-TW" sz="1600" u="sng" dirty="0" smtClean="0"/>
              <a:t>Because </a:t>
            </a:r>
            <a:r>
              <a:rPr lang="en-US" altLang="zh-TW" sz="1600" u="sng" dirty="0"/>
              <a:t>they were trained to predict similar surrounding words</a:t>
            </a:r>
            <a:r>
              <a:rPr lang="en-US" altLang="zh-TW" sz="1600" u="sng" dirty="0" smtClean="0"/>
              <a:t>!!</a:t>
            </a:r>
          </a:p>
          <a:p>
            <a:pPr lvl="1"/>
            <a:r>
              <a:rPr lang="en-US" altLang="zh-TW" sz="1600" dirty="0" smtClean="0"/>
              <a:t>Or … they would form similar training pairs!!</a:t>
            </a:r>
          </a:p>
          <a:p>
            <a:pPr lvl="1"/>
            <a:r>
              <a:rPr lang="en-US" altLang="zh-TW" sz="1600" dirty="0" smtClean="0"/>
              <a:t>Training dataset: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{painted, Claude}</a:t>
            </a:r>
            <a:r>
              <a:rPr lang="en-US" altLang="zh-TW" sz="1600" dirty="0" smtClean="0"/>
              <a:t> {painted Monet} …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{sketched, Claude}</a:t>
            </a:r>
            <a:r>
              <a:rPr lang="en-US" altLang="zh-TW" sz="1600" dirty="0" smtClean="0"/>
              <a:t> 	{sketched, Monet} … </a:t>
            </a:r>
            <a:endParaRPr lang="en-US" altLang="zh-TW" sz="16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7042"/>
              </p:ext>
            </p:extLst>
          </p:nvPr>
        </p:nvGraphicFramePr>
        <p:xfrm>
          <a:off x="3337096" y="3276600"/>
          <a:ext cx="457200" cy="141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0.3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0.07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-0.02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0.61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4498640" y="4164344"/>
            <a:ext cx="1219200" cy="141708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40944" y="464820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W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94040" y="471844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16673"/>
              </p:ext>
            </p:extLst>
          </p:nvPr>
        </p:nvGraphicFramePr>
        <p:xfrm>
          <a:off x="6172200" y="4038600"/>
          <a:ext cx="457200" cy="1983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b="0" dirty="0" smtClean="0"/>
                        <a:t>0</a:t>
                      </a:r>
                      <a:endParaRPr lang="zh-TW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99875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40477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656976" y="4687735"/>
            <a:ext cx="1686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painted’s</a:t>
            </a:r>
            <a:r>
              <a:rPr lang="en-US" altLang="zh-TW" dirty="0" smtClean="0"/>
              <a:t> embedding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08081" y="6520833"/>
            <a:ext cx="2912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What about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sketched’s</a:t>
            </a:r>
            <a:r>
              <a:rPr lang="en-US" altLang="zh-TW" b="1" dirty="0" smtClean="0">
                <a:solidFill>
                  <a:srgbClr val="FF0000"/>
                </a:solidFill>
              </a:rPr>
              <a:t> embedding?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62412"/>
              </p:ext>
            </p:extLst>
          </p:nvPr>
        </p:nvGraphicFramePr>
        <p:xfrm>
          <a:off x="3335716" y="5159725"/>
          <a:ext cx="457200" cy="141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?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?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?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?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 bwMode="auto">
          <a:xfrm>
            <a:off x="3870496" y="4114800"/>
            <a:ext cx="535640" cy="4572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3877958" y="5159725"/>
            <a:ext cx="544482" cy="6314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81593"/>
              </p:ext>
            </p:extLst>
          </p:nvPr>
        </p:nvGraphicFramePr>
        <p:xfrm>
          <a:off x="3352800" y="5161303"/>
          <a:ext cx="457200" cy="141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07765651"/>
                    </a:ext>
                  </a:extLst>
                </a:gridCol>
              </a:tblGrid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0.28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2056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0.05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079115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-0.04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92708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719072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0.58</a:t>
                      </a:r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34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CBOW</a:t>
            </a:r>
            <a:r>
              <a:rPr lang="zh-TW" altLang="en-US" b="1" dirty="0" smtClean="0"/>
              <a:t>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Predict the center word based on the surrounding words.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 bwMode="auto">
          <a:xfrm>
            <a:off x="4267200" y="299204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267200" y="360164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267200" y="421124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267200" y="5181202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43400" y="4777571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71740" y="5884663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en-US" altLang="zh-TW" dirty="0" smtClean="0"/>
              <a:t> hidden neurons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 bwMode="auto">
          <a:xfrm>
            <a:off x="1926362" y="2649140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1926362" y="3201061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926362" y="375298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84200" y="547439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5" name="圓角矩形 14"/>
          <p:cNvSpPr/>
          <p:nvPr/>
        </p:nvSpPr>
        <p:spPr bwMode="auto">
          <a:xfrm>
            <a:off x="1929550" y="430490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1918870" y="4847034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637979" y="2649140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0.003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6637979" y="3201061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637979" y="375298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0.952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23614" y="485894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21" name="圓角矩形 20"/>
          <p:cNvSpPr/>
          <p:nvPr/>
        </p:nvSpPr>
        <p:spPr bwMode="auto">
          <a:xfrm>
            <a:off x="6641167" y="430490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6637979" y="525740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1926362" y="580932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6630487" y="580932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>
            <a:stCxn id="11" idx="3"/>
            <a:endCxn id="5" idx="2"/>
          </p:cNvCxnSpPr>
          <p:nvPr/>
        </p:nvCxnSpPr>
        <p:spPr bwMode="auto">
          <a:xfrm>
            <a:off x="2229991" y="2816423"/>
            <a:ext cx="2037209" cy="4042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11" idx="3"/>
            <a:endCxn id="6" idx="2"/>
          </p:cNvCxnSpPr>
          <p:nvPr/>
        </p:nvCxnSpPr>
        <p:spPr bwMode="auto">
          <a:xfrm>
            <a:off x="2229991" y="2816423"/>
            <a:ext cx="2037209" cy="10138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stCxn id="11" idx="3"/>
            <a:endCxn id="7" idx="2"/>
          </p:cNvCxnSpPr>
          <p:nvPr/>
        </p:nvCxnSpPr>
        <p:spPr bwMode="auto">
          <a:xfrm>
            <a:off x="2229991" y="2816423"/>
            <a:ext cx="2037209" cy="16234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單箭頭接點 27"/>
          <p:cNvCxnSpPr>
            <a:stCxn id="11" idx="3"/>
            <a:endCxn id="8" idx="2"/>
          </p:cNvCxnSpPr>
          <p:nvPr/>
        </p:nvCxnSpPr>
        <p:spPr bwMode="auto">
          <a:xfrm>
            <a:off x="2229991" y="2816423"/>
            <a:ext cx="2037209" cy="25933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>
            <a:stCxn id="12" idx="3"/>
            <a:endCxn id="5" idx="2"/>
          </p:cNvCxnSpPr>
          <p:nvPr/>
        </p:nvCxnSpPr>
        <p:spPr bwMode="auto">
          <a:xfrm flipV="1">
            <a:off x="2229991" y="3220640"/>
            <a:ext cx="2037209" cy="14770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2" idx="3"/>
            <a:endCxn id="6" idx="2"/>
          </p:cNvCxnSpPr>
          <p:nvPr/>
        </p:nvCxnSpPr>
        <p:spPr bwMode="auto">
          <a:xfrm>
            <a:off x="2229991" y="3368344"/>
            <a:ext cx="2037209" cy="4618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stCxn id="12" idx="3"/>
            <a:endCxn id="7" idx="2"/>
          </p:cNvCxnSpPr>
          <p:nvPr/>
        </p:nvCxnSpPr>
        <p:spPr bwMode="auto">
          <a:xfrm>
            <a:off x="2229991" y="3368344"/>
            <a:ext cx="2037209" cy="10714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2" idx="3"/>
            <a:endCxn id="8" idx="2"/>
          </p:cNvCxnSpPr>
          <p:nvPr/>
        </p:nvCxnSpPr>
        <p:spPr bwMode="auto">
          <a:xfrm>
            <a:off x="2229991" y="3368344"/>
            <a:ext cx="2037209" cy="204145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3" idx="3"/>
            <a:endCxn id="5" idx="2"/>
          </p:cNvCxnSpPr>
          <p:nvPr/>
        </p:nvCxnSpPr>
        <p:spPr bwMode="auto">
          <a:xfrm flipV="1">
            <a:off x="2229991" y="3220640"/>
            <a:ext cx="2037209" cy="6996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3" idx="3"/>
          </p:cNvCxnSpPr>
          <p:nvPr/>
        </p:nvCxnSpPr>
        <p:spPr bwMode="auto">
          <a:xfrm flipV="1">
            <a:off x="2229991" y="3830240"/>
            <a:ext cx="2022065" cy="900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單箭頭接點 34"/>
          <p:cNvCxnSpPr>
            <a:stCxn id="13" idx="3"/>
            <a:endCxn id="7" idx="2"/>
          </p:cNvCxnSpPr>
          <p:nvPr/>
        </p:nvCxnSpPr>
        <p:spPr bwMode="auto">
          <a:xfrm>
            <a:off x="2229991" y="3920265"/>
            <a:ext cx="2037209" cy="5195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3" idx="3"/>
            <a:endCxn id="8" idx="2"/>
          </p:cNvCxnSpPr>
          <p:nvPr/>
        </p:nvCxnSpPr>
        <p:spPr bwMode="auto">
          <a:xfrm>
            <a:off x="2229991" y="3920265"/>
            <a:ext cx="2037209" cy="148953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stCxn id="15" idx="3"/>
            <a:endCxn id="7" idx="2"/>
          </p:cNvCxnSpPr>
          <p:nvPr/>
        </p:nvCxnSpPr>
        <p:spPr bwMode="auto">
          <a:xfrm flipV="1">
            <a:off x="2233179" y="4439840"/>
            <a:ext cx="2034021" cy="323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5" idx="3"/>
            <a:endCxn id="6" idx="2"/>
          </p:cNvCxnSpPr>
          <p:nvPr/>
        </p:nvCxnSpPr>
        <p:spPr bwMode="auto">
          <a:xfrm flipV="1">
            <a:off x="2233179" y="3830240"/>
            <a:ext cx="2034021" cy="6419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5" idx="3"/>
            <a:endCxn id="5" idx="2"/>
          </p:cNvCxnSpPr>
          <p:nvPr/>
        </p:nvCxnSpPr>
        <p:spPr bwMode="auto">
          <a:xfrm flipV="1">
            <a:off x="2233179" y="3220640"/>
            <a:ext cx="2034021" cy="12515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5" idx="3"/>
            <a:endCxn id="8" idx="2"/>
          </p:cNvCxnSpPr>
          <p:nvPr/>
        </p:nvCxnSpPr>
        <p:spPr bwMode="auto">
          <a:xfrm>
            <a:off x="2233179" y="4472185"/>
            <a:ext cx="2034021" cy="9376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>
            <a:stCxn id="16" idx="3"/>
            <a:endCxn id="5" idx="2"/>
          </p:cNvCxnSpPr>
          <p:nvPr/>
        </p:nvCxnSpPr>
        <p:spPr bwMode="auto">
          <a:xfrm flipV="1">
            <a:off x="2222499" y="3220640"/>
            <a:ext cx="2044701" cy="17936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6" idx="3"/>
            <a:endCxn id="6" idx="2"/>
          </p:cNvCxnSpPr>
          <p:nvPr/>
        </p:nvCxnSpPr>
        <p:spPr bwMode="auto">
          <a:xfrm flipV="1">
            <a:off x="2222499" y="3830240"/>
            <a:ext cx="2044701" cy="11840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直線單箭頭接點 42"/>
          <p:cNvCxnSpPr>
            <a:stCxn id="16" idx="3"/>
            <a:endCxn id="7" idx="2"/>
          </p:cNvCxnSpPr>
          <p:nvPr/>
        </p:nvCxnSpPr>
        <p:spPr bwMode="auto">
          <a:xfrm flipV="1">
            <a:off x="2222499" y="4439840"/>
            <a:ext cx="2044701" cy="5744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6" idx="3"/>
            <a:endCxn id="8" idx="2"/>
          </p:cNvCxnSpPr>
          <p:nvPr/>
        </p:nvCxnSpPr>
        <p:spPr bwMode="auto">
          <a:xfrm>
            <a:off x="2222499" y="5014317"/>
            <a:ext cx="2044701" cy="39548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單箭頭接點 44"/>
          <p:cNvCxnSpPr>
            <a:stCxn id="23" idx="3"/>
            <a:endCxn id="5" idx="2"/>
          </p:cNvCxnSpPr>
          <p:nvPr/>
        </p:nvCxnSpPr>
        <p:spPr bwMode="auto">
          <a:xfrm flipV="1">
            <a:off x="2229991" y="3220640"/>
            <a:ext cx="2037209" cy="27559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線單箭頭接點 45"/>
          <p:cNvCxnSpPr>
            <a:stCxn id="23" idx="3"/>
            <a:endCxn id="6" idx="2"/>
          </p:cNvCxnSpPr>
          <p:nvPr/>
        </p:nvCxnSpPr>
        <p:spPr bwMode="auto">
          <a:xfrm flipV="1">
            <a:off x="2229991" y="3830240"/>
            <a:ext cx="2037209" cy="21463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23" idx="3"/>
            <a:endCxn id="7" idx="2"/>
          </p:cNvCxnSpPr>
          <p:nvPr/>
        </p:nvCxnSpPr>
        <p:spPr bwMode="auto">
          <a:xfrm flipV="1">
            <a:off x="2229991" y="4439840"/>
            <a:ext cx="2037209" cy="15367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23" idx="3"/>
            <a:endCxn id="8" idx="2"/>
          </p:cNvCxnSpPr>
          <p:nvPr/>
        </p:nvCxnSpPr>
        <p:spPr bwMode="auto">
          <a:xfrm flipV="1">
            <a:off x="2229991" y="5409802"/>
            <a:ext cx="2037209" cy="56680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線單箭頭接點 48"/>
          <p:cNvCxnSpPr>
            <a:stCxn id="5" idx="6"/>
            <a:endCxn id="17" idx="1"/>
          </p:cNvCxnSpPr>
          <p:nvPr/>
        </p:nvCxnSpPr>
        <p:spPr bwMode="auto">
          <a:xfrm flipV="1">
            <a:off x="4724400" y="2819400"/>
            <a:ext cx="1913579" cy="4012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5" idx="6"/>
            <a:endCxn id="18" idx="1"/>
          </p:cNvCxnSpPr>
          <p:nvPr/>
        </p:nvCxnSpPr>
        <p:spPr bwMode="auto">
          <a:xfrm>
            <a:off x="4724400" y="3220640"/>
            <a:ext cx="1913579" cy="1506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單箭頭接點 50"/>
          <p:cNvCxnSpPr>
            <a:stCxn id="5" idx="6"/>
            <a:endCxn id="19" idx="1"/>
          </p:cNvCxnSpPr>
          <p:nvPr/>
        </p:nvCxnSpPr>
        <p:spPr bwMode="auto">
          <a:xfrm>
            <a:off x="4724400" y="3220640"/>
            <a:ext cx="1913579" cy="7026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5" idx="6"/>
            <a:endCxn id="21" idx="1"/>
          </p:cNvCxnSpPr>
          <p:nvPr/>
        </p:nvCxnSpPr>
        <p:spPr bwMode="auto">
          <a:xfrm>
            <a:off x="4724400" y="3220640"/>
            <a:ext cx="1916767" cy="12545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>
            <a:stCxn id="5" idx="6"/>
            <a:endCxn id="22" idx="1"/>
          </p:cNvCxnSpPr>
          <p:nvPr/>
        </p:nvCxnSpPr>
        <p:spPr bwMode="auto">
          <a:xfrm>
            <a:off x="4724400" y="3220640"/>
            <a:ext cx="1913579" cy="22070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5" idx="6"/>
            <a:endCxn id="24" idx="1"/>
          </p:cNvCxnSpPr>
          <p:nvPr/>
        </p:nvCxnSpPr>
        <p:spPr bwMode="auto">
          <a:xfrm>
            <a:off x="4724400" y="3220640"/>
            <a:ext cx="1906087" cy="27589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直線單箭頭接點 54"/>
          <p:cNvCxnSpPr>
            <a:stCxn id="6" idx="6"/>
            <a:endCxn id="17" idx="1"/>
          </p:cNvCxnSpPr>
          <p:nvPr/>
        </p:nvCxnSpPr>
        <p:spPr bwMode="auto">
          <a:xfrm flipV="1">
            <a:off x="4724400" y="2819400"/>
            <a:ext cx="1913579" cy="10108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6" idx="6"/>
            <a:endCxn id="18" idx="1"/>
          </p:cNvCxnSpPr>
          <p:nvPr/>
        </p:nvCxnSpPr>
        <p:spPr bwMode="auto">
          <a:xfrm flipV="1">
            <a:off x="4724400" y="3371321"/>
            <a:ext cx="1913579" cy="4589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直線單箭頭接點 56"/>
          <p:cNvCxnSpPr>
            <a:stCxn id="6" idx="6"/>
            <a:endCxn id="19" idx="1"/>
          </p:cNvCxnSpPr>
          <p:nvPr/>
        </p:nvCxnSpPr>
        <p:spPr bwMode="auto">
          <a:xfrm>
            <a:off x="4724400" y="3830240"/>
            <a:ext cx="1913579" cy="93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6" idx="6"/>
            <a:endCxn id="21" idx="1"/>
          </p:cNvCxnSpPr>
          <p:nvPr/>
        </p:nvCxnSpPr>
        <p:spPr bwMode="auto">
          <a:xfrm>
            <a:off x="4724400" y="3830240"/>
            <a:ext cx="1916767" cy="6449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直線單箭頭接點 58"/>
          <p:cNvCxnSpPr>
            <a:stCxn id="6" idx="6"/>
            <a:endCxn id="22" idx="1"/>
          </p:cNvCxnSpPr>
          <p:nvPr/>
        </p:nvCxnSpPr>
        <p:spPr bwMode="auto">
          <a:xfrm>
            <a:off x="4724400" y="3830240"/>
            <a:ext cx="1913579" cy="15974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6" idx="6"/>
            <a:endCxn id="24" idx="1"/>
          </p:cNvCxnSpPr>
          <p:nvPr/>
        </p:nvCxnSpPr>
        <p:spPr bwMode="auto">
          <a:xfrm>
            <a:off x="4724400" y="3830240"/>
            <a:ext cx="1906087" cy="21493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>
            <a:stCxn id="7" idx="6"/>
            <a:endCxn id="17" idx="1"/>
          </p:cNvCxnSpPr>
          <p:nvPr/>
        </p:nvCxnSpPr>
        <p:spPr bwMode="auto">
          <a:xfrm flipV="1">
            <a:off x="4724400" y="2819400"/>
            <a:ext cx="1913579" cy="16204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7" idx="6"/>
            <a:endCxn id="18" idx="1"/>
          </p:cNvCxnSpPr>
          <p:nvPr/>
        </p:nvCxnSpPr>
        <p:spPr bwMode="auto">
          <a:xfrm flipV="1">
            <a:off x="4724400" y="3371321"/>
            <a:ext cx="1913579" cy="10685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7" idx="6"/>
            <a:endCxn id="19" idx="1"/>
          </p:cNvCxnSpPr>
          <p:nvPr/>
        </p:nvCxnSpPr>
        <p:spPr bwMode="auto">
          <a:xfrm flipV="1">
            <a:off x="4724400" y="3923242"/>
            <a:ext cx="1913579" cy="51659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7" idx="6"/>
            <a:endCxn id="21" idx="1"/>
          </p:cNvCxnSpPr>
          <p:nvPr/>
        </p:nvCxnSpPr>
        <p:spPr bwMode="auto">
          <a:xfrm>
            <a:off x="4724400" y="4439840"/>
            <a:ext cx="1916767" cy="353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7" idx="6"/>
            <a:endCxn id="22" idx="1"/>
          </p:cNvCxnSpPr>
          <p:nvPr/>
        </p:nvCxnSpPr>
        <p:spPr bwMode="auto">
          <a:xfrm>
            <a:off x="4724400" y="4439840"/>
            <a:ext cx="1913579" cy="9878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7" idx="6"/>
            <a:endCxn id="24" idx="1"/>
          </p:cNvCxnSpPr>
          <p:nvPr/>
        </p:nvCxnSpPr>
        <p:spPr bwMode="auto">
          <a:xfrm>
            <a:off x="4724400" y="4439840"/>
            <a:ext cx="1906087" cy="15397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7" name="直線單箭頭接點 66"/>
          <p:cNvCxnSpPr>
            <a:stCxn id="8" idx="6"/>
            <a:endCxn id="17" idx="1"/>
          </p:cNvCxnSpPr>
          <p:nvPr/>
        </p:nvCxnSpPr>
        <p:spPr bwMode="auto">
          <a:xfrm flipV="1">
            <a:off x="4724400" y="2819400"/>
            <a:ext cx="1913579" cy="25904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8" idx="6"/>
            <a:endCxn id="18" idx="1"/>
          </p:cNvCxnSpPr>
          <p:nvPr/>
        </p:nvCxnSpPr>
        <p:spPr bwMode="auto">
          <a:xfrm flipV="1">
            <a:off x="4724400" y="3371321"/>
            <a:ext cx="1913579" cy="20384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9" name="直線單箭頭接點 68"/>
          <p:cNvCxnSpPr>
            <a:stCxn id="8" idx="6"/>
            <a:endCxn id="19" idx="1"/>
          </p:cNvCxnSpPr>
          <p:nvPr/>
        </p:nvCxnSpPr>
        <p:spPr bwMode="auto">
          <a:xfrm flipV="1">
            <a:off x="4724400" y="3923242"/>
            <a:ext cx="1913579" cy="1486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8" idx="6"/>
            <a:endCxn id="21" idx="1"/>
          </p:cNvCxnSpPr>
          <p:nvPr/>
        </p:nvCxnSpPr>
        <p:spPr bwMode="auto">
          <a:xfrm flipV="1">
            <a:off x="4724400" y="4475162"/>
            <a:ext cx="1916767" cy="9346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8" idx="6"/>
            <a:endCxn id="22" idx="1"/>
          </p:cNvCxnSpPr>
          <p:nvPr/>
        </p:nvCxnSpPr>
        <p:spPr bwMode="auto">
          <a:xfrm>
            <a:off x="4724400" y="5409802"/>
            <a:ext cx="1913579" cy="178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8" idx="6"/>
            <a:endCxn id="24" idx="1"/>
          </p:cNvCxnSpPr>
          <p:nvPr/>
        </p:nvCxnSpPr>
        <p:spPr bwMode="auto">
          <a:xfrm>
            <a:off x="4724400" y="5409802"/>
            <a:ext cx="1906087" cy="5697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3" name="文字方塊 72"/>
          <p:cNvSpPr txBox="1"/>
          <p:nvPr/>
        </p:nvSpPr>
        <p:spPr>
          <a:xfrm>
            <a:off x="1447800" y="6202620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m</a:t>
            </a:r>
            <a:r>
              <a:rPr lang="en-US" altLang="zh-TW" dirty="0" smtClean="0"/>
              <a:t> inputs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multi-</a:t>
            </a:r>
            <a:r>
              <a:rPr lang="en-US" altLang="zh-TW" dirty="0" smtClean="0"/>
              <a:t>hot vector for words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503015" y="620262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m</a:t>
            </a:r>
            <a:r>
              <a:rPr lang="en-US" altLang="zh-TW" dirty="0" smtClean="0"/>
              <a:t> outputs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1286779" y="268724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Claude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326854" y="322064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267543" y="375404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painted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576922" y="43606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347693" y="485580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Grand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166553" y="580846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213135" y="268724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Claude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213135" y="322064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Monet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213135" y="375404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painted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213135" y="43606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213135" y="52780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drew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213135" y="580846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Use of </a:t>
            </a:r>
            <a:r>
              <a:rPr lang="en-US" altLang="zh-TW" b="1" dirty="0" err="1" smtClean="0"/>
              <a:t>Embeddings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000" dirty="0" smtClean="0"/>
              <a:t>Find close words</a:t>
            </a:r>
          </a:p>
          <a:p>
            <a:pPr lvl="1"/>
            <a:r>
              <a:rPr lang="en-US" altLang="zh-TW" sz="1800" dirty="0" smtClean="0"/>
              <a:t>Cosine similarity of vectors.</a:t>
            </a:r>
          </a:p>
          <a:p>
            <a:pPr lvl="1"/>
            <a:r>
              <a:rPr lang="en-US" altLang="zh-TW" sz="1800" dirty="0" smtClean="0"/>
              <a:t>Words close to “France”</a:t>
            </a:r>
          </a:p>
          <a:p>
            <a:pPr lvl="1"/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000" dirty="0" smtClean="0"/>
              <a:t>Inputs of sophisticate deep learning networks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Reasoning the relationships between words</a:t>
            </a:r>
          </a:p>
          <a:p>
            <a:pPr lvl="1"/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San_Francisco</a:t>
            </a:r>
            <a:r>
              <a:rPr lang="en-US" altLang="zh-TW" sz="1800" dirty="0" smtClean="0"/>
              <a:t> –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california</a:t>
            </a:r>
            <a:r>
              <a:rPr lang="en-US" altLang="zh-TW" sz="1800" dirty="0" smtClean="0"/>
              <a:t> +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colorado</a:t>
            </a:r>
            <a:r>
              <a:rPr lang="en-US" altLang="zh-TW" sz="1800" dirty="0" smtClean="0"/>
              <a:t> =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Denver</a:t>
            </a:r>
            <a:endParaRPr lang="en-US" altLang="zh-TW" sz="1800" i="1" baseline="-25000" dirty="0" smtClean="0"/>
          </a:p>
          <a:p>
            <a:pPr lvl="1"/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king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–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man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+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woman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queen</a:t>
            </a:r>
            <a:endParaRPr lang="en-US" altLang="zh-TW" sz="1800" i="1" baseline="-25000" dirty="0"/>
          </a:p>
          <a:p>
            <a:pPr lvl="1"/>
            <a:endParaRPr lang="en-US" altLang="zh-TW" sz="1800" dirty="0" smtClean="0"/>
          </a:p>
          <a:p>
            <a:pPr lvl="1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2509837" cy="18713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1600" y="4772470"/>
            <a:ext cx="2630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Example provided by Google word2vec </a:t>
            </a:r>
            <a:r>
              <a:rPr lang="en-US" altLang="zh-TW" sz="1000" dirty="0" smtClean="0"/>
              <a:t>project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18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Which Approach is Better?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Mikolov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highlighted:</a:t>
            </a:r>
          </a:p>
          <a:p>
            <a:pPr lvl="1"/>
            <a:r>
              <a:rPr lang="en-US" altLang="zh-TW" sz="2000" dirty="0" smtClean="0"/>
              <a:t>Skip-gram works well with small corpora and rare terms.</a:t>
            </a:r>
          </a:p>
          <a:p>
            <a:pPr lvl="1"/>
            <a:r>
              <a:rPr lang="en-US" altLang="zh-TW" sz="2000" dirty="0" smtClean="0"/>
              <a:t>CBOW shows higher accuracies for frequent words and is much faster to train.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Some studies show skip-gram is better…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Pretrained</a:t>
            </a:r>
            <a:r>
              <a:rPr lang="en-US" altLang="zh-TW" b="1" dirty="0" smtClean="0"/>
              <a:t> Models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computation of the word vectors can be resource intensive!!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Luckily, for most applications, you won’t need to compute your own word vectors.</a:t>
            </a:r>
          </a:p>
          <a:p>
            <a:pPr lvl="1"/>
            <a:r>
              <a:rPr lang="en-US" altLang="zh-TW" sz="1800" dirty="0" smtClean="0"/>
              <a:t>Google provides a </a:t>
            </a:r>
            <a:r>
              <a:rPr lang="en-US" altLang="zh-TW" sz="1800" dirty="0" err="1" smtClean="0"/>
              <a:t>pretrained</a:t>
            </a:r>
            <a:r>
              <a:rPr lang="en-US" altLang="zh-TW" sz="1800" dirty="0" smtClean="0"/>
              <a:t> Word2vec model based on English Google News articles.</a:t>
            </a:r>
          </a:p>
          <a:p>
            <a:pPr lvl="2"/>
            <a:r>
              <a:rPr lang="en-US" altLang="zh-TW" sz="1400" dirty="0">
                <a:hlinkClick r:id="rId2"/>
              </a:rPr>
              <a:t>https://code.google.com/archive/p/word2vec</a:t>
            </a:r>
            <a:r>
              <a:rPr lang="en-US" altLang="zh-TW" sz="1400" dirty="0" smtClean="0">
                <a:hlinkClick r:id="rId2"/>
              </a:rPr>
              <a:t>/</a:t>
            </a:r>
            <a:r>
              <a:rPr lang="en-US" altLang="zh-TW" sz="1400" dirty="0" smtClean="0"/>
              <a:t> </a:t>
            </a:r>
          </a:p>
          <a:p>
            <a:pPr lvl="1"/>
            <a:r>
              <a:rPr lang="en-US" altLang="zh-TW" sz="1800" dirty="0" smtClean="0"/>
              <a:t>Facebook published </a:t>
            </a:r>
            <a:r>
              <a:rPr lang="en-US" altLang="zh-TW" sz="1800" dirty="0" err="1" smtClean="0"/>
              <a:t>pretrained</a:t>
            </a:r>
            <a:r>
              <a:rPr lang="en-US" altLang="zh-TW" sz="1800" dirty="0" smtClean="0"/>
              <a:t> </a:t>
            </a:r>
            <a:r>
              <a:rPr lang="en-US" altLang="zh-TW" sz="1800" b="1" i="1" dirty="0" err="1" smtClean="0"/>
              <a:t>fastText</a:t>
            </a:r>
            <a:r>
              <a:rPr lang="en-US" altLang="zh-TW" sz="1800" dirty="0" smtClean="0"/>
              <a:t> models for 294 languages!!</a:t>
            </a:r>
          </a:p>
          <a:p>
            <a:pPr lvl="1"/>
            <a:endParaRPr lang="en-US" altLang="zh-TW" sz="1800" dirty="0" smtClean="0"/>
          </a:p>
          <a:p>
            <a:r>
              <a:rPr lang="en-US" altLang="zh-TW" sz="2000" dirty="0" smtClean="0"/>
              <a:t>But if your application relies on specialized vocabulary, you will need to train word vectors on text from your application domain.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48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about Doc2vec? (1/2)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concept of word2vec can also be extended to sentences, paragraphs, or entire document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</a:t>
            </a:r>
            <a:r>
              <a:rPr lang="en-US" altLang="zh-TW" sz="2000" dirty="0" smtClean="0"/>
              <a:t>.</a:t>
            </a:r>
          </a:p>
          <a:p>
            <a:endParaRPr lang="en-US" altLang="zh-TW" sz="1000" dirty="0" smtClean="0"/>
          </a:p>
          <a:p>
            <a:r>
              <a:rPr lang="en-US" altLang="zh-TW" sz="2000" dirty="0" smtClean="0"/>
              <a:t>The prediction of the target word(s) considers not only the previous words, but also the vector representing the document.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133600" y="3505200"/>
            <a:ext cx="524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00B050"/>
                </a:solidFill>
              </a:rPr>
              <a:t>document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TW" dirty="0" smtClean="0">
                <a:solidFill>
                  <a:srgbClr val="00B0F0"/>
                </a:solidFill>
              </a:rPr>
              <a:t>: Claude Monet </a:t>
            </a:r>
            <a:r>
              <a:rPr lang="en-US" altLang="zh-TW" b="1" dirty="0" smtClean="0">
                <a:solidFill>
                  <a:srgbClr val="FF0000"/>
                </a:solidFill>
              </a:rPr>
              <a:t>painted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the Grand </a:t>
            </a:r>
            <a:r>
              <a:rPr lang="en-US" altLang="zh-TW" dirty="0" smtClean="0"/>
              <a:t>Canal of </a:t>
            </a:r>
            <a:r>
              <a:rPr lang="en-US" altLang="zh-TW" dirty="0" err="1" smtClean="0"/>
              <a:t>venice</a:t>
            </a:r>
            <a:r>
              <a:rPr lang="en-US" altLang="zh-TW" dirty="0" smtClean="0"/>
              <a:t> in 1908.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document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TW" dirty="0" smtClean="0">
                <a:solidFill>
                  <a:srgbClr val="00B0F0"/>
                </a:solidFill>
              </a:rPr>
              <a:t>: </a:t>
            </a:r>
            <a:r>
              <a:rPr lang="en-US" altLang="zh-TW" dirty="0" smtClean="0"/>
              <a:t>Once upon a time, …. </a:t>
            </a:r>
            <a:endParaRPr lang="en-US" altLang="zh-TW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2971800" y="4295030"/>
            <a:ext cx="3810000" cy="2410570"/>
          </a:xfrm>
          <a:prstGeom prst="wedgeRoundRectCallout">
            <a:avLst>
              <a:gd name="adj1" fmla="val -33253"/>
              <a:gd name="adj2" fmla="val -59933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78739"/>
              </p:ext>
            </p:extLst>
          </p:nvPr>
        </p:nvGraphicFramePr>
        <p:xfrm>
          <a:off x="3356626" y="4368190"/>
          <a:ext cx="3048000" cy="195979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00949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4205457"/>
                    </a:ext>
                  </a:extLst>
                </a:gridCol>
              </a:tblGrid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Input</a:t>
                      </a:r>
                      <a:r>
                        <a:rPr lang="en-US" altLang="zh-TW" sz="1400" baseline="0" dirty="0" smtClean="0"/>
                        <a:t>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expected</a:t>
                      </a:r>
                      <a:r>
                        <a:rPr lang="en-US" altLang="zh-TW" sz="1100" baseline="0" dirty="0" smtClean="0"/>
                        <a:t> output word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25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{</a:t>
                      </a:r>
                      <a:r>
                        <a:rPr lang="en-US" altLang="zh-TW" sz="1400" i="1" dirty="0" smtClean="0"/>
                        <a:t>d</a:t>
                      </a:r>
                      <a:r>
                        <a:rPr lang="en-US" altLang="zh-TW" sz="1400" baseline="-25000" dirty="0" smtClean="0"/>
                        <a:t>1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painted}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Claude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232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{</a:t>
                      </a:r>
                      <a:r>
                        <a:rPr lang="en-US" altLang="zh-TW" sz="1400" i="1" dirty="0" smtClean="0"/>
                        <a:t>d</a:t>
                      </a:r>
                      <a:r>
                        <a:rPr lang="en-US" altLang="zh-TW" sz="1400" baseline="-25000" dirty="0" smtClean="0"/>
                        <a:t>1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painted}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85626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{</a:t>
                      </a:r>
                      <a:r>
                        <a:rPr lang="en-US" altLang="zh-TW" sz="1400" i="1" dirty="0" smtClean="0"/>
                        <a:t>d</a:t>
                      </a:r>
                      <a:r>
                        <a:rPr lang="en-US" altLang="zh-TW" sz="1400" baseline="-25000" dirty="0" smtClean="0"/>
                        <a:t>1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painted}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38130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{</a:t>
                      </a:r>
                      <a:r>
                        <a:rPr lang="en-US" altLang="zh-TW" sz="1400" i="1" dirty="0" smtClean="0"/>
                        <a:t>d</a:t>
                      </a:r>
                      <a:r>
                        <a:rPr lang="en-US" altLang="zh-TW" sz="1400" baseline="-25000" dirty="0" smtClean="0"/>
                        <a:t>1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painted}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grand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1471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3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about Doc2vec? 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grpSp>
        <p:nvGrpSpPr>
          <p:cNvPr id="87" name="群組 86"/>
          <p:cNvGrpSpPr/>
          <p:nvPr/>
        </p:nvGrpSpPr>
        <p:grpSpPr>
          <a:xfrm>
            <a:off x="990600" y="1981200"/>
            <a:ext cx="5356715" cy="2770014"/>
            <a:chOff x="1014153" y="2324100"/>
            <a:chExt cx="6921009" cy="3528923"/>
          </a:xfrm>
        </p:grpSpPr>
        <p:sp>
          <p:nvSpPr>
            <p:cNvPr id="5" name="橢圓 4"/>
            <p:cNvSpPr/>
            <p:nvPr/>
          </p:nvSpPr>
          <p:spPr bwMode="auto">
            <a:xfrm>
              <a:off x="4114801" y="2667000"/>
              <a:ext cx="335624" cy="4686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4114801" y="3276600"/>
              <a:ext cx="335624" cy="4686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801" y="3886201"/>
              <a:ext cx="335624" cy="4686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801" y="4856163"/>
              <a:ext cx="335624" cy="4686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43749" y="4452531"/>
              <a:ext cx="447362" cy="2891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50" b="1" dirty="0" smtClean="0"/>
                <a:t>…</a:t>
              </a:r>
              <a:endParaRPr lang="zh-TW" altLang="en-US" sz="105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19171" y="5236402"/>
              <a:ext cx="1491621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i="1" dirty="0" smtClean="0"/>
                <a:t>n</a:t>
              </a:r>
              <a:r>
                <a:rPr lang="en-US" altLang="zh-TW" sz="1050" dirty="0" smtClean="0"/>
                <a:t> hidden neurons</a:t>
              </a:r>
              <a:endParaRPr lang="zh-TW" altLang="en-US" sz="1050" dirty="0"/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773962" y="2324100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876021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3427943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827489" y="4533900"/>
              <a:ext cx="447362" cy="2891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50" b="1" dirty="0" smtClean="0"/>
                <a:t>…</a:t>
              </a:r>
              <a:endParaRPr lang="zh-TW" altLang="en-US" sz="1050" b="1" dirty="0"/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777150" y="3979862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3962" y="4932362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485579" y="2324100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0.006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9" y="2876021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0.004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9" y="3427943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23962" y="4533900"/>
              <a:ext cx="447362" cy="28917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1050" b="1" dirty="0" smtClean="0"/>
                <a:t>…</a:t>
              </a:r>
              <a:endParaRPr lang="zh-TW" altLang="en-US" sz="1050" b="1" dirty="0"/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6488767" y="3979862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0.967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5579" y="4932362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1773962" y="5484283"/>
              <a:ext cx="364799" cy="36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6478087" y="5484283"/>
              <a:ext cx="680042" cy="3687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5" name="直線單箭頭接點 24"/>
            <p:cNvCxnSpPr>
              <a:stCxn id="11" idx="3"/>
              <a:endCxn id="5" idx="2"/>
            </p:cNvCxnSpPr>
            <p:nvPr/>
          </p:nvCxnSpPr>
          <p:spPr bwMode="auto">
            <a:xfrm>
              <a:off x="2138761" y="2506859"/>
              <a:ext cx="1976039" cy="39447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1" idx="3"/>
              <a:endCxn id="6" idx="2"/>
            </p:cNvCxnSpPr>
            <p:nvPr/>
          </p:nvCxnSpPr>
          <p:spPr bwMode="auto">
            <a:xfrm>
              <a:off x="2138761" y="2506859"/>
              <a:ext cx="1976039" cy="10040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1" idx="3"/>
              <a:endCxn id="7" idx="2"/>
            </p:cNvCxnSpPr>
            <p:nvPr/>
          </p:nvCxnSpPr>
          <p:spPr bwMode="auto">
            <a:xfrm>
              <a:off x="2138761" y="2506859"/>
              <a:ext cx="1976039" cy="161367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1" idx="3"/>
              <a:endCxn id="8" idx="2"/>
            </p:cNvCxnSpPr>
            <p:nvPr/>
          </p:nvCxnSpPr>
          <p:spPr bwMode="auto">
            <a:xfrm>
              <a:off x="2138761" y="2506859"/>
              <a:ext cx="1976039" cy="258363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5" idx="2"/>
            </p:cNvCxnSpPr>
            <p:nvPr/>
          </p:nvCxnSpPr>
          <p:spPr bwMode="auto">
            <a:xfrm flipV="1">
              <a:off x="2138761" y="2901331"/>
              <a:ext cx="1976039" cy="15744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3"/>
              <a:endCxn id="6" idx="2"/>
            </p:cNvCxnSpPr>
            <p:nvPr/>
          </p:nvCxnSpPr>
          <p:spPr bwMode="auto">
            <a:xfrm>
              <a:off x="2138761" y="3058780"/>
              <a:ext cx="1976039" cy="45215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2" idx="3"/>
              <a:endCxn id="7" idx="2"/>
            </p:cNvCxnSpPr>
            <p:nvPr/>
          </p:nvCxnSpPr>
          <p:spPr bwMode="auto">
            <a:xfrm>
              <a:off x="2138761" y="3058780"/>
              <a:ext cx="1976039" cy="106175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2" idx="3"/>
              <a:endCxn id="8" idx="2"/>
            </p:cNvCxnSpPr>
            <p:nvPr/>
          </p:nvCxnSpPr>
          <p:spPr bwMode="auto">
            <a:xfrm>
              <a:off x="2138761" y="3058780"/>
              <a:ext cx="1976039" cy="203171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5" idx="2"/>
            </p:cNvCxnSpPr>
            <p:nvPr/>
          </p:nvCxnSpPr>
          <p:spPr bwMode="auto">
            <a:xfrm flipV="1">
              <a:off x="2138761" y="2901331"/>
              <a:ext cx="1976039" cy="70937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3" idx="3"/>
            </p:cNvCxnSpPr>
            <p:nvPr/>
          </p:nvCxnSpPr>
          <p:spPr bwMode="auto">
            <a:xfrm flipV="1">
              <a:off x="2138761" y="3505201"/>
              <a:ext cx="1960896" cy="10550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3" idx="3"/>
              <a:endCxn id="7" idx="2"/>
            </p:cNvCxnSpPr>
            <p:nvPr/>
          </p:nvCxnSpPr>
          <p:spPr bwMode="auto">
            <a:xfrm>
              <a:off x="2138761" y="3610702"/>
              <a:ext cx="1976039" cy="50983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3" idx="3"/>
              <a:endCxn id="8" idx="2"/>
            </p:cNvCxnSpPr>
            <p:nvPr/>
          </p:nvCxnSpPr>
          <p:spPr bwMode="auto">
            <a:xfrm>
              <a:off x="2138761" y="3610702"/>
              <a:ext cx="1976039" cy="147979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5" idx="3"/>
              <a:endCxn id="7" idx="2"/>
            </p:cNvCxnSpPr>
            <p:nvPr/>
          </p:nvCxnSpPr>
          <p:spPr bwMode="auto">
            <a:xfrm flipV="1">
              <a:off x="2141950" y="4120532"/>
              <a:ext cx="1972851" cy="420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5" idx="3"/>
              <a:endCxn id="6" idx="2"/>
            </p:cNvCxnSpPr>
            <p:nvPr/>
          </p:nvCxnSpPr>
          <p:spPr bwMode="auto">
            <a:xfrm flipV="1">
              <a:off x="2141950" y="3510931"/>
              <a:ext cx="1972851" cy="65169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5" idx="3"/>
              <a:endCxn id="5" idx="2"/>
            </p:cNvCxnSpPr>
            <p:nvPr/>
          </p:nvCxnSpPr>
          <p:spPr bwMode="auto">
            <a:xfrm flipV="1">
              <a:off x="2141950" y="2901331"/>
              <a:ext cx="1972851" cy="12612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5" idx="3"/>
              <a:endCxn id="8" idx="2"/>
            </p:cNvCxnSpPr>
            <p:nvPr/>
          </p:nvCxnSpPr>
          <p:spPr bwMode="auto">
            <a:xfrm>
              <a:off x="2141950" y="4162621"/>
              <a:ext cx="1972851" cy="92787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5" idx="2"/>
            </p:cNvCxnSpPr>
            <p:nvPr/>
          </p:nvCxnSpPr>
          <p:spPr bwMode="auto">
            <a:xfrm flipV="1">
              <a:off x="2138761" y="2901331"/>
              <a:ext cx="1976039" cy="22137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6" idx="3"/>
              <a:endCxn id="6" idx="2"/>
            </p:cNvCxnSpPr>
            <p:nvPr/>
          </p:nvCxnSpPr>
          <p:spPr bwMode="auto">
            <a:xfrm flipV="1">
              <a:off x="2138761" y="3510931"/>
              <a:ext cx="1976039" cy="160419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6" idx="3"/>
              <a:endCxn id="7" idx="2"/>
            </p:cNvCxnSpPr>
            <p:nvPr/>
          </p:nvCxnSpPr>
          <p:spPr bwMode="auto">
            <a:xfrm flipV="1">
              <a:off x="2138761" y="4120532"/>
              <a:ext cx="1976039" cy="99458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6" idx="3"/>
              <a:endCxn id="8" idx="2"/>
            </p:cNvCxnSpPr>
            <p:nvPr/>
          </p:nvCxnSpPr>
          <p:spPr bwMode="auto">
            <a:xfrm flipV="1">
              <a:off x="2138761" y="5090494"/>
              <a:ext cx="1976039" cy="2462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23" idx="3"/>
              <a:endCxn id="5" idx="2"/>
            </p:cNvCxnSpPr>
            <p:nvPr/>
          </p:nvCxnSpPr>
          <p:spPr bwMode="auto">
            <a:xfrm flipV="1">
              <a:off x="2138761" y="2901331"/>
              <a:ext cx="1976039" cy="27657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3" idx="3"/>
              <a:endCxn id="6" idx="2"/>
            </p:cNvCxnSpPr>
            <p:nvPr/>
          </p:nvCxnSpPr>
          <p:spPr bwMode="auto">
            <a:xfrm flipV="1">
              <a:off x="2138761" y="3510931"/>
              <a:ext cx="1976039" cy="215611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3" idx="3"/>
              <a:endCxn id="7" idx="2"/>
            </p:cNvCxnSpPr>
            <p:nvPr/>
          </p:nvCxnSpPr>
          <p:spPr bwMode="auto">
            <a:xfrm flipV="1">
              <a:off x="2138761" y="4120532"/>
              <a:ext cx="1976039" cy="154651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3" idx="3"/>
              <a:endCxn id="8" idx="2"/>
            </p:cNvCxnSpPr>
            <p:nvPr/>
          </p:nvCxnSpPr>
          <p:spPr bwMode="auto">
            <a:xfrm flipV="1">
              <a:off x="2138761" y="5090494"/>
              <a:ext cx="1976039" cy="57654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5" idx="6"/>
              <a:endCxn id="17" idx="1"/>
            </p:cNvCxnSpPr>
            <p:nvPr/>
          </p:nvCxnSpPr>
          <p:spPr bwMode="auto">
            <a:xfrm flipV="1">
              <a:off x="4450425" y="2508471"/>
              <a:ext cx="2035155" cy="39286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5" idx="6"/>
              <a:endCxn id="18" idx="1"/>
            </p:cNvCxnSpPr>
            <p:nvPr/>
          </p:nvCxnSpPr>
          <p:spPr bwMode="auto">
            <a:xfrm>
              <a:off x="4450425" y="2901331"/>
              <a:ext cx="2035155" cy="15906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5" idx="6"/>
              <a:endCxn id="19" idx="1"/>
            </p:cNvCxnSpPr>
            <p:nvPr/>
          </p:nvCxnSpPr>
          <p:spPr bwMode="auto">
            <a:xfrm>
              <a:off x="4450425" y="2901331"/>
              <a:ext cx="2035155" cy="71098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5" idx="6"/>
              <a:endCxn id="21" idx="1"/>
            </p:cNvCxnSpPr>
            <p:nvPr/>
          </p:nvCxnSpPr>
          <p:spPr bwMode="auto">
            <a:xfrm>
              <a:off x="4450425" y="2901331"/>
              <a:ext cx="2038342" cy="12629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5" idx="6"/>
              <a:endCxn id="22" idx="1"/>
            </p:cNvCxnSpPr>
            <p:nvPr/>
          </p:nvCxnSpPr>
          <p:spPr bwMode="auto">
            <a:xfrm>
              <a:off x="4450425" y="2901331"/>
              <a:ext cx="2035155" cy="22154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5" idx="6"/>
              <a:endCxn id="24" idx="1"/>
            </p:cNvCxnSpPr>
            <p:nvPr/>
          </p:nvCxnSpPr>
          <p:spPr bwMode="auto">
            <a:xfrm>
              <a:off x="4450425" y="2901331"/>
              <a:ext cx="2027662" cy="276732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17" idx="1"/>
            </p:cNvCxnSpPr>
            <p:nvPr/>
          </p:nvCxnSpPr>
          <p:spPr bwMode="auto">
            <a:xfrm flipV="1">
              <a:off x="4450425" y="2508471"/>
              <a:ext cx="2035155" cy="100246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6" idx="6"/>
              <a:endCxn id="18" idx="1"/>
            </p:cNvCxnSpPr>
            <p:nvPr/>
          </p:nvCxnSpPr>
          <p:spPr bwMode="auto">
            <a:xfrm flipV="1">
              <a:off x="4450425" y="3060391"/>
              <a:ext cx="2035155" cy="45053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6" idx="6"/>
              <a:endCxn id="19" idx="1"/>
            </p:cNvCxnSpPr>
            <p:nvPr/>
          </p:nvCxnSpPr>
          <p:spPr bwMode="auto">
            <a:xfrm>
              <a:off x="4450425" y="3510931"/>
              <a:ext cx="2035155" cy="10138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 bwMode="auto">
            <a:xfrm>
              <a:off x="4450425" y="3510931"/>
              <a:ext cx="2038342" cy="6533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6" idx="6"/>
              <a:endCxn id="22" idx="1"/>
            </p:cNvCxnSpPr>
            <p:nvPr/>
          </p:nvCxnSpPr>
          <p:spPr bwMode="auto">
            <a:xfrm>
              <a:off x="4450425" y="3510931"/>
              <a:ext cx="2035155" cy="16058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6" idx="6"/>
              <a:endCxn id="24" idx="1"/>
            </p:cNvCxnSpPr>
            <p:nvPr/>
          </p:nvCxnSpPr>
          <p:spPr bwMode="auto">
            <a:xfrm>
              <a:off x="4450425" y="3510931"/>
              <a:ext cx="2027662" cy="215772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17" idx="1"/>
            </p:cNvCxnSpPr>
            <p:nvPr/>
          </p:nvCxnSpPr>
          <p:spPr bwMode="auto">
            <a:xfrm flipV="1">
              <a:off x="4450425" y="2508471"/>
              <a:ext cx="2035155" cy="161206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7" idx="6"/>
              <a:endCxn id="18" idx="1"/>
            </p:cNvCxnSpPr>
            <p:nvPr/>
          </p:nvCxnSpPr>
          <p:spPr bwMode="auto">
            <a:xfrm flipV="1">
              <a:off x="4450425" y="3060391"/>
              <a:ext cx="2035155" cy="106014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7" idx="6"/>
              <a:endCxn id="19" idx="1"/>
            </p:cNvCxnSpPr>
            <p:nvPr/>
          </p:nvCxnSpPr>
          <p:spPr bwMode="auto">
            <a:xfrm flipV="1">
              <a:off x="4450425" y="3612313"/>
              <a:ext cx="2035155" cy="5082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7" idx="6"/>
              <a:endCxn id="21" idx="1"/>
            </p:cNvCxnSpPr>
            <p:nvPr/>
          </p:nvCxnSpPr>
          <p:spPr bwMode="auto">
            <a:xfrm>
              <a:off x="4450425" y="4120532"/>
              <a:ext cx="2038342" cy="4370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7" idx="6"/>
              <a:endCxn id="22" idx="1"/>
            </p:cNvCxnSpPr>
            <p:nvPr/>
          </p:nvCxnSpPr>
          <p:spPr bwMode="auto">
            <a:xfrm>
              <a:off x="4450425" y="4120532"/>
              <a:ext cx="2035155" cy="99620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7" idx="6"/>
              <a:endCxn id="24" idx="1"/>
            </p:cNvCxnSpPr>
            <p:nvPr/>
          </p:nvCxnSpPr>
          <p:spPr bwMode="auto">
            <a:xfrm>
              <a:off x="4450425" y="4120532"/>
              <a:ext cx="2027662" cy="154812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17" idx="1"/>
            </p:cNvCxnSpPr>
            <p:nvPr/>
          </p:nvCxnSpPr>
          <p:spPr bwMode="auto">
            <a:xfrm flipV="1">
              <a:off x="4450425" y="2508471"/>
              <a:ext cx="2035155" cy="258202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8" idx="6"/>
              <a:endCxn id="18" idx="1"/>
            </p:cNvCxnSpPr>
            <p:nvPr/>
          </p:nvCxnSpPr>
          <p:spPr bwMode="auto">
            <a:xfrm flipV="1">
              <a:off x="4450425" y="3060391"/>
              <a:ext cx="2035155" cy="203010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8" idx="6"/>
              <a:endCxn id="19" idx="1"/>
            </p:cNvCxnSpPr>
            <p:nvPr/>
          </p:nvCxnSpPr>
          <p:spPr bwMode="auto">
            <a:xfrm flipV="1">
              <a:off x="4450425" y="3612313"/>
              <a:ext cx="2035155" cy="14781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8" idx="6"/>
              <a:endCxn id="21" idx="1"/>
            </p:cNvCxnSpPr>
            <p:nvPr/>
          </p:nvCxnSpPr>
          <p:spPr bwMode="auto">
            <a:xfrm flipV="1">
              <a:off x="4450425" y="4164233"/>
              <a:ext cx="2038342" cy="92626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8" idx="6"/>
              <a:endCxn id="22" idx="1"/>
            </p:cNvCxnSpPr>
            <p:nvPr/>
          </p:nvCxnSpPr>
          <p:spPr bwMode="auto">
            <a:xfrm>
              <a:off x="4450425" y="5090494"/>
              <a:ext cx="2035155" cy="2623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8" idx="6"/>
              <a:endCxn id="24" idx="1"/>
            </p:cNvCxnSpPr>
            <p:nvPr/>
          </p:nvCxnSpPr>
          <p:spPr bwMode="auto">
            <a:xfrm>
              <a:off x="4450425" y="5090494"/>
              <a:ext cx="2027662" cy="57815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5" name="文字方塊 74"/>
            <p:cNvSpPr txBox="1"/>
            <p:nvPr/>
          </p:nvSpPr>
          <p:spPr>
            <a:xfrm>
              <a:off x="1134378" y="2362199"/>
              <a:ext cx="754302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Claude</a:t>
              </a:r>
              <a:endParaRPr lang="zh-TW" altLang="en-US" sz="105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174455" y="2895600"/>
              <a:ext cx="712880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Monet</a:t>
              </a:r>
              <a:endParaRPr lang="zh-TW" altLang="en-US" sz="105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15143" y="3429000"/>
              <a:ext cx="772942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painted</a:t>
              </a:r>
              <a:endParaRPr lang="zh-TW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424522" y="4035623"/>
              <a:ext cx="460204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the</a:t>
              </a:r>
              <a:endParaRPr lang="zh-TW" altLang="en-US" sz="105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285061" y="4953000"/>
              <a:ext cx="603109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drew</a:t>
              </a:r>
              <a:endParaRPr lang="zh-TW" altLang="en-US" sz="105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014153" y="5483423"/>
              <a:ext cx="874427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sketched</a:t>
              </a:r>
              <a:endParaRPr lang="zh-TW" altLang="en-US" sz="105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7060735" y="2362199"/>
              <a:ext cx="754302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Claude</a:t>
              </a:r>
              <a:endParaRPr lang="zh-TW" altLang="en-US" sz="105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7060735" y="2895600"/>
              <a:ext cx="712880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Monet</a:t>
              </a:r>
              <a:endParaRPr lang="zh-TW" altLang="en-US" sz="105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060735" y="3429000"/>
              <a:ext cx="772942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painted</a:t>
              </a:r>
              <a:endParaRPr lang="zh-TW" altLang="en-US" sz="105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060735" y="4035623"/>
              <a:ext cx="460204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the</a:t>
              </a:r>
              <a:endParaRPr lang="zh-TW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060735" y="4953000"/>
              <a:ext cx="603109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drew</a:t>
              </a:r>
              <a:endParaRPr lang="zh-TW" altLang="en-US" sz="105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060735" y="5483423"/>
              <a:ext cx="874427" cy="33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sketched</a:t>
              </a:r>
              <a:endParaRPr lang="zh-TW" altLang="en-US" sz="1050" dirty="0"/>
            </a:p>
          </p:txBody>
        </p:sp>
      </p:grpSp>
      <p:sp>
        <p:nvSpPr>
          <p:cNvPr id="88" name="橢圓 87"/>
          <p:cNvSpPr/>
          <p:nvPr/>
        </p:nvSpPr>
        <p:spPr bwMode="auto">
          <a:xfrm>
            <a:off x="3481411" y="4955041"/>
            <a:ext cx="240332" cy="32182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3481411" y="5362077"/>
            <a:ext cx="240332" cy="32182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3481411" y="5769113"/>
            <a:ext cx="240332" cy="32182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81411" y="6124077"/>
            <a:ext cx="353943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100" b="1" dirty="0" smtClean="0"/>
              <a:t>…</a:t>
            </a:r>
            <a:endParaRPr lang="zh-TW" altLang="en-US" sz="1100" b="1" dirty="0"/>
          </a:p>
        </p:txBody>
      </p:sp>
      <p:sp>
        <p:nvSpPr>
          <p:cNvPr id="92" name="橢圓 91"/>
          <p:cNvSpPr/>
          <p:nvPr/>
        </p:nvSpPr>
        <p:spPr bwMode="auto">
          <a:xfrm>
            <a:off x="3481411" y="6428877"/>
            <a:ext cx="240332" cy="32182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圓角矩形 92"/>
          <p:cNvSpPr/>
          <p:nvPr/>
        </p:nvSpPr>
        <p:spPr bwMode="auto">
          <a:xfrm>
            <a:off x="1578676" y="5096392"/>
            <a:ext cx="282347" cy="286911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圓角矩形 93"/>
          <p:cNvSpPr/>
          <p:nvPr/>
        </p:nvSpPr>
        <p:spPr bwMode="auto">
          <a:xfrm>
            <a:off x="1578676" y="5410200"/>
            <a:ext cx="282347" cy="286911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5" name="圓角矩形 94"/>
          <p:cNvSpPr/>
          <p:nvPr/>
        </p:nvSpPr>
        <p:spPr bwMode="auto">
          <a:xfrm>
            <a:off x="1578676" y="5715000"/>
            <a:ext cx="282347" cy="286911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圓角矩形 95"/>
          <p:cNvSpPr/>
          <p:nvPr/>
        </p:nvSpPr>
        <p:spPr bwMode="auto">
          <a:xfrm>
            <a:off x="1578676" y="6383278"/>
            <a:ext cx="282347" cy="286911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305018" y="5075367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 smtClean="0">
                <a:solidFill>
                  <a:srgbClr val="FF0000"/>
                </a:solidFill>
              </a:rPr>
              <a:t>d</a:t>
            </a:r>
            <a:r>
              <a:rPr lang="en-US" altLang="zh-TW" sz="1050" baseline="-25000" dirty="0" smtClean="0">
                <a:solidFill>
                  <a:srgbClr val="FF0000"/>
                </a:solidFill>
              </a:rPr>
              <a:t>1</a:t>
            </a:r>
            <a:endParaRPr lang="zh-TW" alt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305018" y="5384884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 smtClean="0"/>
              <a:t>d</a:t>
            </a:r>
            <a:r>
              <a:rPr lang="en-US" altLang="zh-TW" sz="1050" baseline="-25000" dirty="0" smtClean="0"/>
              <a:t>2</a:t>
            </a:r>
            <a:endParaRPr lang="zh-TW" altLang="en-US" sz="1050" baseline="-250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305018" y="5689684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 smtClean="0"/>
              <a:t>d</a:t>
            </a:r>
            <a:r>
              <a:rPr lang="en-US" altLang="zh-TW" sz="1050" baseline="-25000" dirty="0" smtClean="0"/>
              <a:t>3</a:t>
            </a:r>
            <a:endParaRPr lang="zh-TW" altLang="en-US" sz="1050" baseline="-250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295400" y="6375484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i="1" dirty="0" err="1" smtClean="0"/>
              <a:t>d</a:t>
            </a:r>
            <a:r>
              <a:rPr lang="en-US" altLang="zh-TW" sz="1050" i="1" baseline="-25000" dirty="0" err="1" smtClean="0"/>
              <a:t>L</a:t>
            </a:r>
            <a:endParaRPr lang="zh-TW" altLang="en-US" sz="1050" i="1" baseline="-25000" dirty="0"/>
          </a:p>
        </p:txBody>
      </p:sp>
      <p:cxnSp>
        <p:nvCxnSpPr>
          <p:cNvPr id="102" name="直線單箭頭接點 101"/>
          <p:cNvCxnSpPr>
            <a:stCxn id="93" idx="3"/>
            <a:endCxn id="88" idx="2"/>
          </p:cNvCxnSpPr>
          <p:nvPr/>
        </p:nvCxnSpPr>
        <p:spPr bwMode="auto">
          <a:xfrm flipV="1">
            <a:off x="1861023" y="5115955"/>
            <a:ext cx="1620388" cy="12389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4" name="直線單箭頭接點 103"/>
          <p:cNvCxnSpPr>
            <a:stCxn id="93" idx="3"/>
            <a:endCxn id="89" idx="2"/>
          </p:cNvCxnSpPr>
          <p:nvPr/>
        </p:nvCxnSpPr>
        <p:spPr bwMode="auto">
          <a:xfrm>
            <a:off x="1861023" y="5239848"/>
            <a:ext cx="1620388" cy="28314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6" name="直線單箭頭接點 105"/>
          <p:cNvCxnSpPr>
            <a:stCxn id="93" idx="3"/>
            <a:endCxn id="90" idx="2"/>
          </p:cNvCxnSpPr>
          <p:nvPr/>
        </p:nvCxnSpPr>
        <p:spPr bwMode="auto">
          <a:xfrm>
            <a:off x="1861023" y="5239848"/>
            <a:ext cx="1620388" cy="6901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8" name="直線單箭頭接點 107"/>
          <p:cNvCxnSpPr>
            <a:stCxn id="93" idx="3"/>
            <a:endCxn id="92" idx="2"/>
          </p:cNvCxnSpPr>
          <p:nvPr/>
        </p:nvCxnSpPr>
        <p:spPr bwMode="auto">
          <a:xfrm>
            <a:off x="1861023" y="5239848"/>
            <a:ext cx="1620388" cy="134994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9" name="文字方塊 108"/>
          <p:cNvSpPr txBox="1"/>
          <p:nvPr/>
        </p:nvSpPr>
        <p:spPr>
          <a:xfrm>
            <a:off x="2815876" y="4699084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i="1" dirty="0" smtClean="0">
                <a:solidFill>
                  <a:srgbClr val="FF0000"/>
                </a:solidFill>
              </a:rPr>
              <a:t>k</a:t>
            </a:r>
            <a:r>
              <a:rPr lang="en-US" altLang="zh-TW" sz="1050" dirty="0" smtClean="0"/>
              <a:t> hidden neurons</a:t>
            </a:r>
            <a:endParaRPr lang="zh-TW" altLang="en-US" sz="1050" dirty="0"/>
          </a:p>
        </p:txBody>
      </p:sp>
      <p:cxnSp>
        <p:nvCxnSpPr>
          <p:cNvPr id="111" name="直線單箭頭接點 110"/>
          <p:cNvCxnSpPr>
            <a:stCxn id="94" idx="3"/>
            <a:endCxn id="88" idx="2"/>
          </p:cNvCxnSpPr>
          <p:nvPr/>
        </p:nvCxnSpPr>
        <p:spPr bwMode="auto">
          <a:xfrm flipV="1">
            <a:off x="1861023" y="5115955"/>
            <a:ext cx="1620388" cy="43770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3" name="直線單箭頭接點 112"/>
          <p:cNvCxnSpPr>
            <a:stCxn id="94" idx="3"/>
            <a:endCxn id="89" idx="2"/>
          </p:cNvCxnSpPr>
          <p:nvPr/>
        </p:nvCxnSpPr>
        <p:spPr bwMode="auto">
          <a:xfrm flipV="1">
            <a:off x="1861023" y="5522991"/>
            <a:ext cx="1620388" cy="306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5" name="直線單箭頭接點 114"/>
          <p:cNvCxnSpPr>
            <a:stCxn id="94" idx="3"/>
            <a:endCxn id="90" idx="2"/>
          </p:cNvCxnSpPr>
          <p:nvPr/>
        </p:nvCxnSpPr>
        <p:spPr bwMode="auto">
          <a:xfrm>
            <a:off x="1861023" y="5553656"/>
            <a:ext cx="1620388" cy="37637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7" name="直線單箭頭接點 116"/>
          <p:cNvCxnSpPr>
            <a:stCxn id="94" idx="3"/>
          </p:cNvCxnSpPr>
          <p:nvPr/>
        </p:nvCxnSpPr>
        <p:spPr bwMode="auto">
          <a:xfrm>
            <a:off x="1861023" y="5553656"/>
            <a:ext cx="1620388" cy="1016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1" name="直線單箭頭接點 120"/>
          <p:cNvCxnSpPr>
            <a:stCxn id="95" idx="3"/>
            <a:endCxn id="88" idx="2"/>
          </p:cNvCxnSpPr>
          <p:nvPr/>
        </p:nvCxnSpPr>
        <p:spPr bwMode="auto">
          <a:xfrm flipV="1">
            <a:off x="1861023" y="5115955"/>
            <a:ext cx="1620388" cy="74250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3" name="直線單箭頭接點 122"/>
          <p:cNvCxnSpPr>
            <a:stCxn id="95" idx="3"/>
            <a:endCxn id="89" idx="2"/>
          </p:cNvCxnSpPr>
          <p:nvPr/>
        </p:nvCxnSpPr>
        <p:spPr bwMode="auto">
          <a:xfrm flipV="1">
            <a:off x="1861023" y="5522991"/>
            <a:ext cx="1620388" cy="3354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5" name="直線單箭頭接點 124"/>
          <p:cNvCxnSpPr>
            <a:stCxn id="95" idx="3"/>
            <a:endCxn id="90" idx="2"/>
          </p:cNvCxnSpPr>
          <p:nvPr/>
        </p:nvCxnSpPr>
        <p:spPr bwMode="auto">
          <a:xfrm>
            <a:off x="1861023" y="5858456"/>
            <a:ext cx="1620388" cy="7157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7" name="直線單箭頭接點 126"/>
          <p:cNvCxnSpPr>
            <a:endCxn id="92" idx="2"/>
          </p:cNvCxnSpPr>
          <p:nvPr/>
        </p:nvCxnSpPr>
        <p:spPr bwMode="auto">
          <a:xfrm>
            <a:off x="1891631" y="5832926"/>
            <a:ext cx="1589780" cy="7568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0" name="直線單箭頭接點 129"/>
          <p:cNvCxnSpPr>
            <a:stCxn id="96" idx="3"/>
            <a:endCxn id="92" idx="2"/>
          </p:cNvCxnSpPr>
          <p:nvPr/>
        </p:nvCxnSpPr>
        <p:spPr bwMode="auto">
          <a:xfrm>
            <a:off x="1861023" y="6526734"/>
            <a:ext cx="1620388" cy="6305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2" name="直線單箭頭接點 131"/>
          <p:cNvCxnSpPr>
            <a:stCxn id="96" idx="3"/>
            <a:endCxn id="90" idx="2"/>
          </p:cNvCxnSpPr>
          <p:nvPr/>
        </p:nvCxnSpPr>
        <p:spPr bwMode="auto">
          <a:xfrm flipV="1">
            <a:off x="1861023" y="5930027"/>
            <a:ext cx="1620388" cy="59670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4" name="直線單箭頭接點 133"/>
          <p:cNvCxnSpPr>
            <a:stCxn id="96" idx="3"/>
            <a:endCxn id="89" idx="2"/>
          </p:cNvCxnSpPr>
          <p:nvPr/>
        </p:nvCxnSpPr>
        <p:spPr bwMode="auto">
          <a:xfrm flipV="1">
            <a:off x="1861023" y="5522991"/>
            <a:ext cx="1620388" cy="100374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6" name="直線單箭頭接點 135"/>
          <p:cNvCxnSpPr>
            <a:stCxn id="96" idx="3"/>
            <a:endCxn id="88" idx="2"/>
          </p:cNvCxnSpPr>
          <p:nvPr/>
        </p:nvCxnSpPr>
        <p:spPr bwMode="auto">
          <a:xfrm flipV="1">
            <a:off x="1861023" y="5115955"/>
            <a:ext cx="1620388" cy="14107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8" name="直線單箭頭接點 137"/>
          <p:cNvCxnSpPr>
            <a:stCxn id="88" idx="6"/>
            <a:endCxn id="17" idx="1"/>
          </p:cNvCxnSpPr>
          <p:nvPr/>
        </p:nvCxnSpPr>
        <p:spPr bwMode="auto">
          <a:xfrm flipV="1">
            <a:off x="3721743" y="2125921"/>
            <a:ext cx="1503625" cy="299003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0" name="直線單箭頭接點 139"/>
          <p:cNvCxnSpPr>
            <a:stCxn id="88" idx="6"/>
            <a:endCxn id="18" idx="1"/>
          </p:cNvCxnSpPr>
          <p:nvPr/>
        </p:nvCxnSpPr>
        <p:spPr bwMode="auto">
          <a:xfrm flipV="1">
            <a:off x="3721743" y="2559149"/>
            <a:ext cx="1503625" cy="255680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2" name="直線單箭頭接點 141"/>
          <p:cNvCxnSpPr>
            <a:stCxn id="88" idx="6"/>
            <a:endCxn id="19" idx="1"/>
          </p:cNvCxnSpPr>
          <p:nvPr/>
        </p:nvCxnSpPr>
        <p:spPr bwMode="auto">
          <a:xfrm flipV="1">
            <a:off x="3721743" y="2992378"/>
            <a:ext cx="1503625" cy="212357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4" name="直線單箭頭接點 143"/>
          <p:cNvCxnSpPr>
            <a:stCxn id="88" idx="6"/>
            <a:endCxn id="21" idx="1"/>
          </p:cNvCxnSpPr>
          <p:nvPr/>
        </p:nvCxnSpPr>
        <p:spPr bwMode="auto">
          <a:xfrm flipV="1">
            <a:off x="3721743" y="3425605"/>
            <a:ext cx="1506093" cy="169035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6" name="直線單箭頭接點 145"/>
          <p:cNvCxnSpPr>
            <a:stCxn id="88" idx="6"/>
            <a:endCxn id="22" idx="1"/>
          </p:cNvCxnSpPr>
          <p:nvPr/>
        </p:nvCxnSpPr>
        <p:spPr bwMode="auto">
          <a:xfrm flipV="1">
            <a:off x="3721743" y="4173266"/>
            <a:ext cx="1503625" cy="94268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8" name="直線單箭頭接點 147"/>
          <p:cNvCxnSpPr>
            <a:stCxn id="88" idx="6"/>
            <a:endCxn id="24" idx="1"/>
          </p:cNvCxnSpPr>
          <p:nvPr/>
        </p:nvCxnSpPr>
        <p:spPr bwMode="auto">
          <a:xfrm flipV="1">
            <a:off x="3721743" y="4606494"/>
            <a:ext cx="1497827" cy="5094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3" name="直線單箭頭接點 152"/>
          <p:cNvCxnSpPr>
            <a:stCxn id="89" idx="6"/>
            <a:endCxn id="17" idx="1"/>
          </p:cNvCxnSpPr>
          <p:nvPr/>
        </p:nvCxnSpPr>
        <p:spPr bwMode="auto">
          <a:xfrm flipV="1">
            <a:off x="3721743" y="2125921"/>
            <a:ext cx="1503625" cy="339707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5" name="直線單箭頭接點 154"/>
          <p:cNvCxnSpPr>
            <a:stCxn id="89" idx="6"/>
            <a:endCxn id="18" idx="1"/>
          </p:cNvCxnSpPr>
          <p:nvPr/>
        </p:nvCxnSpPr>
        <p:spPr bwMode="auto">
          <a:xfrm flipV="1">
            <a:off x="3721743" y="2559149"/>
            <a:ext cx="1503625" cy="29638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7" name="直線單箭頭接點 156"/>
          <p:cNvCxnSpPr>
            <a:stCxn id="89" idx="6"/>
            <a:endCxn id="19" idx="1"/>
          </p:cNvCxnSpPr>
          <p:nvPr/>
        </p:nvCxnSpPr>
        <p:spPr bwMode="auto">
          <a:xfrm flipV="1">
            <a:off x="3721743" y="2992378"/>
            <a:ext cx="1503625" cy="253061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9" name="直線單箭頭接點 158"/>
          <p:cNvCxnSpPr>
            <a:stCxn id="89" idx="6"/>
            <a:endCxn id="21" idx="1"/>
          </p:cNvCxnSpPr>
          <p:nvPr/>
        </p:nvCxnSpPr>
        <p:spPr bwMode="auto">
          <a:xfrm flipV="1">
            <a:off x="3721743" y="3425605"/>
            <a:ext cx="1506093" cy="209738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1" name="直線單箭頭接點 160"/>
          <p:cNvCxnSpPr>
            <a:stCxn id="89" idx="6"/>
            <a:endCxn id="22" idx="1"/>
          </p:cNvCxnSpPr>
          <p:nvPr/>
        </p:nvCxnSpPr>
        <p:spPr bwMode="auto">
          <a:xfrm flipV="1">
            <a:off x="3721743" y="4173266"/>
            <a:ext cx="1503625" cy="13497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3" name="直線單箭頭接點 162"/>
          <p:cNvCxnSpPr>
            <a:stCxn id="89" idx="6"/>
            <a:endCxn id="24" idx="1"/>
          </p:cNvCxnSpPr>
          <p:nvPr/>
        </p:nvCxnSpPr>
        <p:spPr bwMode="auto">
          <a:xfrm flipV="1">
            <a:off x="3721743" y="4606494"/>
            <a:ext cx="1497827" cy="91649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5" name="直線單箭頭接點 164"/>
          <p:cNvCxnSpPr>
            <a:stCxn id="90" idx="6"/>
            <a:endCxn id="17" idx="1"/>
          </p:cNvCxnSpPr>
          <p:nvPr/>
        </p:nvCxnSpPr>
        <p:spPr bwMode="auto">
          <a:xfrm flipV="1">
            <a:off x="3721743" y="2125921"/>
            <a:ext cx="1503625" cy="380410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7" name="直線單箭頭接點 166"/>
          <p:cNvCxnSpPr>
            <a:stCxn id="90" idx="6"/>
            <a:endCxn id="18" idx="1"/>
          </p:cNvCxnSpPr>
          <p:nvPr/>
        </p:nvCxnSpPr>
        <p:spPr bwMode="auto">
          <a:xfrm flipV="1">
            <a:off x="3721743" y="2559149"/>
            <a:ext cx="1503625" cy="337087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9" name="直線單箭頭接點 168"/>
          <p:cNvCxnSpPr>
            <a:stCxn id="90" idx="6"/>
            <a:endCxn id="19" idx="1"/>
          </p:cNvCxnSpPr>
          <p:nvPr/>
        </p:nvCxnSpPr>
        <p:spPr bwMode="auto">
          <a:xfrm flipV="1">
            <a:off x="3721743" y="2992378"/>
            <a:ext cx="1503625" cy="293764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1" name="直線單箭頭接點 170"/>
          <p:cNvCxnSpPr>
            <a:stCxn id="90" idx="6"/>
            <a:endCxn id="21" idx="1"/>
          </p:cNvCxnSpPr>
          <p:nvPr/>
        </p:nvCxnSpPr>
        <p:spPr bwMode="auto">
          <a:xfrm flipV="1">
            <a:off x="3721743" y="3425605"/>
            <a:ext cx="1506093" cy="25044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3" name="直線單箭頭接點 172"/>
          <p:cNvCxnSpPr>
            <a:stCxn id="90" idx="6"/>
            <a:endCxn id="22" idx="1"/>
          </p:cNvCxnSpPr>
          <p:nvPr/>
        </p:nvCxnSpPr>
        <p:spPr bwMode="auto">
          <a:xfrm flipV="1">
            <a:off x="3721743" y="4173266"/>
            <a:ext cx="1503625" cy="17567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5" name="直線單箭頭接點 174"/>
          <p:cNvCxnSpPr>
            <a:stCxn id="90" idx="6"/>
            <a:endCxn id="24" idx="1"/>
          </p:cNvCxnSpPr>
          <p:nvPr/>
        </p:nvCxnSpPr>
        <p:spPr bwMode="auto">
          <a:xfrm flipV="1">
            <a:off x="3721743" y="4606494"/>
            <a:ext cx="1497827" cy="132353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7" name="直線單箭頭接點 176"/>
          <p:cNvCxnSpPr>
            <a:stCxn id="92" idx="6"/>
            <a:endCxn id="17" idx="1"/>
          </p:cNvCxnSpPr>
          <p:nvPr/>
        </p:nvCxnSpPr>
        <p:spPr bwMode="auto">
          <a:xfrm flipV="1">
            <a:off x="3721743" y="2125921"/>
            <a:ext cx="1503625" cy="446387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9" name="直線單箭頭接點 178"/>
          <p:cNvCxnSpPr>
            <a:stCxn id="92" idx="6"/>
            <a:endCxn id="18" idx="1"/>
          </p:cNvCxnSpPr>
          <p:nvPr/>
        </p:nvCxnSpPr>
        <p:spPr bwMode="auto">
          <a:xfrm flipV="1">
            <a:off x="3721743" y="2559149"/>
            <a:ext cx="1503625" cy="40306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1" name="直線單箭頭接點 180"/>
          <p:cNvCxnSpPr>
            <a:stCxn id="92" idx="6"/>
            <a:endCxn id="19" idx="1"/>
          </p:cNvCxnSpPr>
          <p:nvPr/>
        </p:nvCxnSpPr>
        <p:spPr bwMode="auto">
          <a:xfrm flipV="1">
            <a:off x="3721743" y="2992378"/>
            <a:ext cx="1503625" cy="359741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3" name="直線單箭頭接點 182"/>
          <p:cNvCxnSpPr>
            <a:stCxn id="92" idx="6"/>
            <a:endCxn id="21" idx="1"/>
          </p:cNvCxnSpPr>
          <p:nvPr/>
        </p:nvCxnSpPr>
        <p:spPr bwMode="auto">
          <a:xfrm flipV="1">
            <a:off x="3721743" y="3425605"/>
            <a:ext cx="1506093" cy="316418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5" name="直線單箭頭接點 184"/>
          <p:cNvCxnSpPr>
            <a:stCxn id="92" idx="6"/>
            <a:endCxn id="22" idx="1"/>
          </p:cNvCxnSpPr>
          <p:nvPr/>
        </p:nvCxnSpPr>
        <p:spPr bwMode="auto">
          <a:xfrm flipV="1">
            <a:off x="3721743" y="4173266"/>
            <a:ext cx="1503625" cy="24165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7" name="直線單箭頭接點 186"/>
          <p:cNvCxnSpPr>
            <a:stCxn id="92" idx="6"/>
            <a:endCxn id="24" idx="1"/>
          </p:cNvCxnSpPr>
          <p:nvPr/>
        </p:nvCxnSpPr>
        <p:spPr bwMode="auto">
          <a:xfrm flipV="1">
            <a:off x="3721743" y="4606494"/>
            <a:ext cx="1497827" cy="198329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88" name="文字方塊 187"/>
          <p:cNvSpPr txBox="1"/>
          <p:nvPr/>
        </p:nvSpPr>
        <p:spPr>
          <a:xfrm>
            <a:off x="1605133" y="6086150"/>
            <a:ext cx="346249" cy="2269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50" b="1" dirty="0" smtClean="0"/>
              <a:t>…</a:t>
            </a:r>
            <a:endParaRPr lang="zh-TW" altLang="en-US" sz="1050" b="1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5086873" y="5499090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1" dirty="0" smtClean="0">
                <a:solidFill>
                  <a:srgbClr val="00B0F0"/>
                </a:solidFill>
              </a:rPr>
              <a:t>k</a:t>
            </a:r>
            <a:r>
              <a:rPr lang="en-US" altLang="zh-TW" sz="1800" b="1" dirty="0" smtClean="0">
                <a:solidFill>
                  <a:srgbClr val="00B0F0"/>
                </a:solidFill>
              </a:rPr>
              <a:t> can be different to </a:t>
            </a:r>
            <a:r>
              <a:rPr lang="en-US" altLang="zh-TW" sz="1800" b="1" i="1" dirty="0" smtClean="0">
                <a:solidFill>
                  <a:srgbClr val="00B0F0"/>
                </a:solidFill>
              </a:rPr>
              <a:t>n!!</a:t>
            </a:r>
            <a:endParaRPr lang="zh-TW" altLang="en-US" sz="1800" b="1" i="1" dirty="0">
              <a:solidFill>
                <a:srgbClr val="00B0F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4470656" y="6022066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W’’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L</a:t>
            </a:r>
            <a:r>
              <a:rPr lang="en-US" altLang="zh-TW" b="1" baseline="-25000" dirty="0" err="1" smtClean="0">
                <a:solidFill>
                  <a:srgbClr val="FF0000"/>
                </a:solidFill>
              </a:rPr>
              <a:t>xk</a:t>
            </a:r>
            <a:r>
              <a:rPr lang="en-US" altLang="zh-TW" dirty="0" smtClean="0"/>
              <a:t>: weight matrix,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contain the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of the documents</a:t>
            </a:r>
            <a:endParaRPr lang="zh-TW" altLang="en-US" dirty="0"/>
          </a:p>
        </p:txBody>
      </p:sp>
      <p:sp>
        <p:nvSpPr>
          <p:cNvPr id="191" name="橢圓 190"/>
          <p:cNvSpPr/>
          <p:nvPr/>
        </p:nvSpPr>
        <p:spPr bwMode="auto">
          <a:xfrm>
            <a:off x="1927447" y="4967451"/>
            <a:ext cx="1462989" cy="1819934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3" name="弧形接點 192"/>
          <p:cNvCxnSpPr>
            <a:stCxn id="191" idx="6"/>
            <a:endCxn id="190" idx="1"/>
          </p:cNvCxnSpPr>
          <p:nvPr/>
        </p:nvCxnSpPr>
        <p:spPr bwMode="auto">
          <a:xfrm>
            <a:off x="3390436" y="5877418"/>
            <a:ext cx="1080220" cy="406258"/>
          </a:xfrm>
          <a:prstGeom prst="curvedConnector3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614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DF13-1D15-4833-B82B-9CC40B3A0500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He was an Intern …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In 2012, Thomas </a:t>
            </a:r>
            <a:r>
              <a:rPr lang="en-US" altLang="zh-TW" sz="2400" dirty="0" err="1" smtClean="0"/>
              <a:t>Mikolov</a:t>
            </a:r>
            <a:r>
              <a:rPr lang="en-US" altLang="zh-TW" sz="2400" dirty="0" smtClean="0"/>
              <a:t>, an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intern at Microsoft, found a way 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to encode the meaning of words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in a modest number of vector </a:t>
            </a:r>
          </a:p>
          <a:p>
            <a:pPr marL="0" indent="0" eaLnBrk="1" hangingPunct="1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dimensions.</a:t>
            </a:r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/>
          </a:p>
          <a:p>
            <a:pPr eaLnBrk="1" hangingPunct="1"/>
            <a:r>
              <a:rPr lang="en-US" altLang="zh-TW" sz="2400" dirty="0" smtClean="0"/>
              <a:t>In 2013 </a:t>
            </a:r>
            <a:r>
              <a:rPr lang="en-US" altLang="zh-TW" sz="1800" dirty="0" smtClean="0"/>
              <a:t>(at Google)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Mikolov</a:t>
            </a:r>
            <a:r>
              <a:rPr lang="en-US" altLang="zh-TW" sz="2400" dirty="0" smtClean="0"/>
              <a:t> and his teammates released Word2vec.</a:t>
            </a:r>
          </a:p>
          <a:p>
            <a:pPr eaLnBrk="1" hangingPunct="1"/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77" y="1790700"/>
            <a:ext cx="2331623" cy="3162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58128"/>
            <a:ext cx="6757131" cy="51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Other Issues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Train stop words or not?</a:t>
            </a:r>
          </a:p>
          <a:p>
            <a:pPr lvl="1"/>
            <a:r>
              <a:rPr lang="en-US" altLang="zh-TW" sz="1600" dirty="0" smtClean="0"/>
              <a:t>Stop words </a:t>
            </a:r>
            <a:r>
              <a:rPr lang="en-US" altLang="zh-TW" sz="1600" b="1" u="sng" dirty="0" smtClean="0"/>
              <a:t>should not </a:t>
            </a:r>
            <a:r>
              <a:rPr lang="en-US" altLang="zh-TW" sz="1600" dirty="0" smtClean="0"/>
              <a:t>be completely ignored or skipped while training your word vectors.</a:t>
            </a:r>
          </a:p>
          <a:p>
            <a:endParaRPr lang="en-US" altLang="zh-TW" sz="2000" dirty="0"/>
          </a:p>
          <a:p>
            <a:r>
              <a:rPr lang="en-US" altLang="zh-TW" sz="2200" dirty="0" smtClean="0"/>
              <a:t>We have so many parameters to learn.</a:t>
            </a:r>
          </a:p>
          <a:p>
            <a:pPr lvl="1"/>
            <a:r>
              <a:rPr lang="en-US" altLang="zh-TW" sz="1800" dirty="0" smtClean="0"/>
              <a:t>Negative sampling and hierarchical </a:t>
            </a:r>
            <a:r>
              <a:rPr lang="en-US" altLang="zh-TW" sz="1800" dirty="0" err="1" smtClean="0"/>
              <a:t>softmax</a:t>
            </a:r>
            <a:endParaRPr lang="en-US" altLang="zh-TW" sz="1800" dirty="0" smtClean="0"/>
          </a:p>
          <a:p>
            <a:endParaRPr lang="en-US" altLang="zh-TW" sz="2200" dirty="0"/>
          </a:p>
          <a:p>
            <a:r>
              <a:rPr lang="en-US" altLang="zh-TW" sz="2200" dirty="0" smtClean="0"/>
              <a:t>New techniques: </a:t>
            </a:r>
            <a:r>
              <a:rPr lang="en-US" altLang="zh-TW" sz="2200" dirty="0" err="1" smtClean="0"/>
              <a:t>GloVe</a:t>
            </a:r>
            <a:r>
              <a:rPr lang="en-US" altLang="zh-TW" sz="2200" dirty="0" smtClean="0"/>
              <a:t> and BERT</a:t>
            </a:r>
          </a:p>
          <a:p>
            <a:endParaRPr lang="en-US" altLang="zh-TW" sz="2200" dirty="0"/>
          </a:p>
          <a:p>
            <a:r>
              <a:rPr lang="en-US" altLang="zh-TW" sz="2200" dirty="0" smtClean="0"/>
              <a:t>What about Item2Vec?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6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Overview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He trained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neural network </a:t>
            </a:r>
            <a:r>
              <a:rPr lang="en-US" altLang="zh-TW" sz="2400" dirty="0" smtClean="0"/>
              <a:t>to </a:t>
            </a:r>
            <a:r>
              <a:rPr lang="en-US" altLang="zh-TW" sz="2400" u="sng" dirty="0" smtClean="0"/>
              <a:t>predict word occurrences near a target word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b="1" dirty="0" smtClean="0"/>
              <a:t>The weights of the network</a:t>
            </a:r>
            <a:r>
              <a:rPr lang="en-US" altLang="zh-TW" sz="2000" dirty="0" smtClean="0"/>
              <a:t> that help represent words!!</a:t>
            </a:r>
            <a:endParaRPr lang="en-US" altLang="zh-TW" sz="20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Basically, it is a </a:t>
            </a:r>
            <a:r>
              <a:rPr lang="en-US" altLang="zh-TW" sz="2400" b="1" dirty="0" smtClean="0"/>
              <a:t>language modeling problem</a:t>
            </a:r>
            <a:r>
              <a:rPr lang="en-US" altLang="zh-TW" sz="2400" dirty="0" smtClean="0"/>
              <a:t>!!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It is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unsupervised learning</a:t>
            </a:r>
            <a:r>
              <a:rPr lang="en-US" altLang="zh-TW" sz="2400" dirty="0" smtClean="0"/>
              <a:t> that the prediction is based on a super large corpus of unlabeled text.</a:t>
            </a:r>
          </a:p>
          <a:p>
            <a:pPr lvl="1"/>
            <a:r>
              <a:rPr lang="en-US" altLang="zh-TW" sz="2000" dirty="0" smtClean="0"/>
              <a:t>Or … supervised … but the labeling has been done already!!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2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Two Approaches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Two approaches to train the prediction model </a:t>
            </a:r>
            <a:r>
              <a:rPr lang="en-US" altLang="zh-TW" sz="1800" dirty="0" smtClean="0"/>
              <a:t>(language model)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b="1" dirty="0" smtClean="0">
                <a:solidFill>
                  <a:srgbClr val="C00000"/>
                </a:solidFill>
              </a:rPr>
              <a:t>Skip-gram</a:t>
            </a:r>
            <a:r>
              <a:rPr lang="en-US" altLang="zh-TW" sz="2000" dirty="0" smtClean="0"/>
              <a:t>: predicts the context of words from a word of interest.</a:t>
            </a:r>
          </a:p>
          <a:p>
            <a:pPr lvl="1"/>
            <a:r>
              <a:rPr lang="en-US" altLang="zh-TW" sz="2000" b="1" dirty="0" smtClean="0">
                <a:solidFill>
                  <a:srgbClr val="C00000"/>
                </a:solidFill>
              </a:rPr>
              <a:t>Continuous bag-of-words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(CBOW)</a:t>
            </a:r>
            <a:r>
              <a:rPr lang="en-US" altLang="zh-TW" sz="2000" dirty="0" smtClean="0"/>
              <a:t>: predicts the target word from the nearby words.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3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Skip-gram Approach (1/9)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In skip-gram, you </a:t>
            </a:r>
            <a:r>
              <a:rPr lang="en-US" altLang="zh-TW" sz="1600" dirty="0" smtClean="0"/>
              <a:t>(the model)</a:t>
            </a:r>
            <a:r>
              <a:rPr lang="en-US" altLang="zh-TW" sz="2000" dirty="0" smtClean="0"/>
              <a:t> are trying to predict the surrounding window of words based on an input word.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9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The </a:t>
            </a:r>
            <a:r>
              <a:rPr lang="en-US" altLang="zh-TW" sz="2000" dirty="0" smtClean="0"/>
              <a:t>neutral network </a:t>
            </a:r>
            <a:r>
              <a:rPr lang="en-US" altLang="zh-TW" sz="2000" dirty="0"/>
              <a:t>consists of two layers of weights.</a:t>
            </a:r>
          </a:p>
          <a:p>
            <a:pPr lvl="1"/>
            <a:r>
              <a:rPr lang="en-US" altLang="zh-TW" sz="1800" dirty="0"/>
              <a:t>The hidden layer consists of </a:t>
            </a:r>
            <a:r>
              <a:rPr lang="en-US" altLang="zh-TW" sz="1800" i="1" dirty="0"/>
              <a:t>n</a:t>
            </a:r>
            <a:r>
              <a:rPr lang="en-US" altLang="zh-TW" sz="1800" dirty="0"/>
              <a:t> neurons.</a:t>
            </a:r>
          </a:p>
          <a:p>
            <a:pPr lvl="2"/>
            <a:r>
              <a:rPr lang="en-US" altLang="zh-TW" sz="1400" b="1" i="1" dirty="0">
                <a:solidFill>
                  <a:srgbClr val="00B050"/>
                </a:solidFill>
              </a:rPr>
              <a:t>n</a:t>
            </a:r>
            <a:r>
              <a:rPr lang="en-US" altLang="zh-TW" sz="1400" b="1" dirty="0">
                <a:solidFill>
                  <a:srgbClr val="00B050"/>
                </a:solidFill>
              </a:rPr>
              <a:t> is the number of vector dimension used to represent a word.</a:t>
            </a:r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The input and output layers contain </a:t>
            </a:r>
            <a:r>
              <a:rPr lang="en-US" altLang="zh-TW" sz="1800" i="1" dirty="0" smtClean="0"/>
              <a:t>m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neurons.</a:t>
            </a:r>
          </a:p>
          <a:p>
            <a:pPr lvl="2"/>
            <a:r>
              <a:rPr lang="en-US" altLang="zh-TW" sz="1400" i="1" dirty="0" smtClean="0"/>
              <a:t>m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is the number of words in the vocabulary.</a:t>
            </a:r>
          </a:p>
          <a:p>
            <a:pPr lvl="2"/>
            <a:r>
              <a:rPr lang="en-US" altLang="zh-TW" sz="1400" dirty="0"/>
              <a:t>Note that the output layer uses </a:t>
            </a:r>
            <a:r>
              <a:rPr lang="en-US" altLang="zh-TW" sz="1400" b="1" dirty="0" err="1">
                <a:solidFill>
                  <a:srgbClr val="C00000"/>
                </a:solidFill>
              </a:rPr>
              <a:t>softmax</a:t>
            </a:r>
            <a:r>
              <a:rPr lang="en-US" altLang="zh-TW" sz="1400" dirty="0"/>
              <a:t> as an activation function.</a:t>
            </a:r>
          </a:p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928845" y="3050977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Claude Monet </a:t>
            </a:r>
            <a:r>
              <a:rPr lang="en-US" altLang="zh-TW" b="1" dirty="0" smtClean="0">
                <a:solidFill>
                  <a:srgbClr val="FF0000"/>
                </a:solidFill>
              </a:rPr>
              <a:t>painted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the Grand </a:t>
            </a:r>
            <a:r>
              <a:rPr lang="en-US" altLang="zh-TW" dirty="0" smtClean="0"/>
              <a:t>Canal of </a:t>
            </a:r>
            <a:r>
              <a:rPr lang="en-US" altLang="zh-TW" dirty="0" err="1" smtClean="0"/>
              <a:t>venice</a:t>
            </a:r>
            <a:r>
              <a:rPr lang="en-US" altLang="zh-TW" dirty="0" smtClean="0"/>
              <a:t> in 1908.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8708" y="365760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w</a:t>
            </a:r>
            <a:r>
              <a:rPr lang="en-US" altLang="zh-TW" i="1" baseline="-25000" dirty="0" err="1" smtClean="0"/>
              <a:t>t</a:t>
            </a:r>
            <a:r>
              <a:rPr lang="en-US" altLang="zh-TW" dirty="0" smtClean="0"/>
              <a:t>: the input word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2971800" y="3358754"/>
            <a:ext cx="152400" cy="3018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2286000" y="259080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t</a:t>
            </a:r>
            <a:r>
              <a:rPr lang="en-US" altLang="zh-TW" baseline="-25000" dirty="0" smtClean="0"/>
              <a:t>-2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w</a:t>
            </a:r>
            <a:r>
              <a:rPr lang="en-US" altLang="zh-TW" i="1" baseline="-25000" dirty="0" smtClean="0"/>
              <a:t>t</a:t>
            </a:r>
            <a:r>
              <a:rPr lang="en-US" altLang="zh-TW" baseline="-25000" dirty="0" smtClean="0"/>
              <a:t>-1 </a:t>
            </a:r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t</a:t>
            </a:r>
            <a:r>
              <a:rPr lang="en-US" altLang="zh-TW" baseline="-25000" dirty="0" smtClean="0"/>
              <a:t>+1 </a:t>
            </a:r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t</a:t>
            </a:r>
            <a:r>
              <a:rPr lang="en-US" altLang="zh-TW" baseline="-25000" dirty="0" smtClean="0"/>
              <a:t>+2 </a:t>
            </a:r>
            <a:r>
              <a:rPr lang="en-US" altLang="zh-TW" dirty="0" smtClean="0"/>
              <a:t>: the surrounding words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2558708" y="2898577"/>
            <a:ext cx="132137" cy="1524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>
            <a:off x="3529045" y="2881115"/>
            <a:ext cx="304800" cy="24606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84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The prediction </a:t>
            </a:r>
            <a:r>
              <a:rPr lang="en-US" altLang="zh-TW" sz="1400" dirty="0" smtClean="0"/>
              <a:t>(</a:t>
            </a:r>
            <a:r>
              <a:rPr lang="en-US" altLang="zh-TW" sz="1400" b="1" i="1" dirty="0" smtClean="0"/>
              <a:t>testing</a:t>
            </a:r>
            <a:r>
              <a:rPr lang="en-US" altLang="zh-TW" sz="1400" dirty="0" smtClean="0"/>
              <a:t>)</a:t>
            </a:r>
            <a:r>
              <a:rPr lang="en-US" altLang="zh-TW" sz="1800" dirty="0" smtClean="0"/>
              <a:t> phase of the model:</a:t>
            </a:r>
            <a:endParaRPr lang="en-US" altLang="zh-TW" sz="1800" dirty="0"/>
          </a:p>
          <a:p>
            <a:pPr lvl="2"/>
            <a:endParaRPr lang="en-US" altLang="zh-TW" sz="1600" dirty="0" smtClean="0"/>
          </a:p>
          <a:p>
            <a:pPr lvl="2"/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 bwMode="auto">
          <a:xfrm>
            <a:off x="4114800" y="26670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114800" y="32766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14800" y="4856162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91000" y="4452531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19340" y="5559623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en-US" altLang="zh-TW" dirty="0" smtClean="0"/>
              <a:t> hidden neurons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 bwMode="auto">
          <a:xfrm>
            <a:off x="1773962" y="2324100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773962" y="2876021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1773962" y="342794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74741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 bwMode="auto">
          <a:xfrm>
            <a:off x="1777150" y="397986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773962" y="493236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485579" y="2324100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0.006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6485579" y="2876021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0.004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6485579" y="342794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71214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 bwMode="auto">
          <a:xfrm>
            <a:off x="6488767" y="397986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0.967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6485579" y="493236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1773962" y="5484282"/>
            <a:ext cx="303629" cy="3345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478087" y="5484282"/>
            <a:ext cx="617086" cy="34051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0.001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單箭頭接點 27"/>
          <p:cNvCxnSpPr>
            <a:stCxn id="12" idx="3"/>
            <a:endCxn id="5" idx="2"/>
          </p:cNvCxnSpPr>
          <p:nvPr/>
        </p:nvCxnSpPr>
        <p:spPr bwMode="auto">
          <a:xfrm>
            <a:off x="2077591" y="2491383"/>
            <a:ext cx="2037209" cy="4042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2" idx="3"/>
            <a:endCxn id="6" idx="2"/>
          </p:cNvCxnSpPr>
          <p:nvPr/>
        </p:nvCxnSpPr>
        <p:spPr bwMode="auto">
          <a:xfrm>
            <a:off x="2077591" y="2491383"/>
            <a:ext cx="2037209" cy="10138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2" idx="3"/>
            <a:endCxn id="7" idx="2"/>
          </p:cNvCxnSpPr>
          <p:nvPr/>
        </p:nvCxnSpPr>
        <p:spPr bwMode="auto">
          <a:xfrm>
            <a:off x="2077591" y="2491383"/>
            <a:ext cx="2037209" cy="16234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2" idx="3"/>
            <a:endCxn id="8" idx="2"/>
          </p:cNvCxnSpPr>
          <p:nvPr/>
        </p:nvCxnSpPr>
        <p:spPr bwMode="auto">
          <a:xfrm>
            <a:off x="2077591" y="2491383"/>
            <a:ext cx="2037209" cy="259337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4" idx="3"/>
            <a:endCxn id="5" idx="2"/>
          </p:cNvCxnSpPr>
          <p:nvPr/>
        </p:nvCxnSpPr>
        <p:spPr bwMode="auto">
          <a:xfrm flipV="1">
            <a:off x="2077591" y="2895600"/>
            <a:ext cx="2037209" cy="14770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4" idx="3"/>
            <a:endCxn id="6" idx="2"/>
          </p:cNvCxnSpPr>
          <p:nvPr/>
        </p:nvCxnSpPr>
        <p:spPr bwMode="auto">
          <a:xfrm>
            <a:off x="2077591" y="3043304"/>
            <a:ext cx="2037209" cy="4618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4" idx="3"/>
            <a:endCxn id="7" idx="2"/>
          </p:cNvCxnSpPr>
          <p:nvPr/>
        </p:nvCxnSpPr>
        <p:spPr bwMode="auto">
          <a:xfrm>
            <a:off x="2077591" y="3043304"/>
            <a:ext cx="2037209" cy="1071496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4" idx="3"/>
            <a:endCxn id="8" idx="2"/>
          </p:cNvCxnSpPr>
          <p:nvPr/>
        </p:nvCxnSpPr>
        <p:spPr bwMode="auto">
          <a:xfrm>
            <a:off x="2077591" y="3043304"/>
            <a:ext cx="2037209" cy="204145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5" idx="3"/>
            <a:endCxn id="5" idx="2"/>
          </p:cNvCxnSpPr>
          <p:nvPr/>
        </p:nvCxnSpPr>
        <p:spPr bwMode="auto">
          <a:xfrm flipV="1">
            <a:off x="2077591" y="2895600"/>
            <a:ext cx="2037209" cy="6996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15" idx="3"/>
          </p:cNvCxnSpPr>
          <p:nvPr/>
        </p:nvCxnSpPr>
        <p:spPr bwMode="auto">
          <a:xfrm flipV="1">
            <a:off x="2077591" y="3505200"/>
            <a:ext cx="2022065" cy="9002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15" idx="3"/>
            <a:endCxn id="7" idx="2"/>
          </p:cNvCxnSpPr>
          <p:nvPr/>
        </p:nvCxnSpPr>
        <p:spPr bwMode="auto">
          <a:xfrm>
            <a:off x="2077591" y="3595225"/>
            <a:ext cx="2037209" cy="51957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15" idx="3"/>
            <a:endCxn id="8" idx="2"/>
          </p:cNvCxnSpPr>
          <p:nvPr/>
        </p:nvCxnSpPr>
        <p:spPr bwMode="auto">
          <a:xfrm>
            <a:off x="2077591" y="3595225"/>
            <a:ext cx="2037209" cy="148953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17" idx="3"/>
            <a:endCxn id="7" idx="2"/>
          </p:cNvCxnSpPr>
          <p:nvPr/>
        </p:nvCxnSpPr>
        <p:spPr bwMode="auto">
          <a:xfrm flipV="1">
            <a:off x="2080779" y="4114800"/>
            <a:ext cx="2034021" cy="323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17" idx="3"/>
            <a:endCxn id="6" idx="2"/>
          </p:cNvCxnSpPr>
          <p:nvPr/>
        </p:nvCxnSpPr>
        <p:spPr bwMode="auto">
          <a:xfrm flipV="1">
            <a:off x="2080779" y="3505200"/>
            <a:ext cx="2034021" cy="6419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17" idx="3"/>
            <a:endCxn id="5" idx="2"/>
          </p:cNvCxnSpPr>
          <p:nvPr/>
        </p:nvCxnSpPr>
        <p:spPr bwMode="auto">
          <a:xfrm flipV="1">
            <a:off x="2080779" y="2895600"/>
            <a:ext cx="2034021" cy="12515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17" idx="3"/>
            <a:endCxn id="8" idx="2"/>
          </p:cNvCxnSpPr>
          <p:nvPr/>
        </p:nvCxnSpPr>
        <p:spPr bwMode="auto">
          <a:xfrm>
            <a:off x="2080779" y="4147145"/>
            <a:ext cx="2034021" cy="937617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18" idx="3"/>
            <a:endCxn id="5" idx="2"/>
          </p:cNvCxnSpPr>
          <p:nvPr/>
        </p:nvCxnSpPr>
        <p:spPr bwMode="auto">
          <a:xfrm flipV="1">
            <a:off x="2077591" y="2895600"/>
            <a:ext cx="2037209" cy="22040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18" idx="3"/>
            <a:endCxn id="6" idx="2"/>
          </p:cNvCxnSpPr>
          <p:nvPr/>
        </p:nvCxnSpPr>
        <p:spPr bwMode="auto">
          <a:xfrm flipV="1">
            <a:off x="2077591" y="3505200"/>
            <a:ext cx="2037209" cy="15944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18" idx="3"/>
            <a:endCxn id="7" idx="2"/>
          </p:cNvCxnSpPr>
          <p:nvPr/>
        </p:nvCxnSpPr>
        <p:spPr bwMode="auto">
          <a:xfrm flipV="1">
            <a:off x="2077591" y="4114800"/>
            <a:ext cx="2037209" cy="98484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18" idx="3"/>
            <a:endCxn id="8" idx="2"/>
          </p:cNvCxnSpPr>
          <p:nvPr/>
        </p:nvCxnSpPr>
        <p:spPr bwMode="auto">
          <a:xfrm flipV="1">
            <a:off x="2077591" y="5084762"/>
            <a:ext cx="2037209" cy="1488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25" idx="3"/>
            <a:endCxn id="5" idx="2"/>
          </p:cNvCxnSpPr>
          <p:nvPr/>
        </p:nvCxnSpPr>
        <p:spPr bwMode="auto">
          <a:xfrm flipV="1">
            <a:off x="2077591" y="2895600"/>
            <a:ext cx="2037209" cy="27559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25" idx="3"/>
            <a:endCxn id="6" idx="2"/>
          </p:cNvCxnSpPr>
          <p:nvPr/>
        </p:nvCxnSpPr>
        <p:spPr bwMode="auto">
          <a:xfrm flipV="1">
            <a:off x="2077591" y="3505200"/>
            <a:ext cx="2037209" cy="21463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4" name="直線單箭頭接點 73"/>
          <p:cNvCxnSpPr>
            <a:stCxn id="25" idx="3"/>
            <a:endCxn id="7" idx="2"/>
          </p:cNvCxnSpPr>
          <p:nvPr/>
        </p:nvCxnSpPr>
        <p:spPr bwMode="auto">
          <a:xfrm flipV="1">
            <a:off x="2077591" y="4114800"/>
            <a:ext cx="2037209" cy="1536765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>
            <a:stCxn id="25" idx="3"/>
            <a:endCxn id="8" idx="2"/>
          </p:cNvCxnSpPr>
          <p:nvPr/>
        </p:nvCxnSpPr>
        <p:spPr bwMode="auto">
          <a:xfrm flipV="1">
            <a:off x="2077591" y="5084762"/>
            <a:ext cx="2037209" cy="56680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8" name="直線單箭頭接點 77"/>
          <p:cNvCxnSpPr>
            <a:stCxn id="5" idx="6"/>
            <a:endCxn id="19" idx="1"/>
          </p:cNvCxnSpPr>
          <p:nvPr/>
        </p:nvCxnSpPr>
        <p:spPr bwMode="auto">
          <a:xfrm flipV="1">
            <a:off x="4572000" y="2494360"/>
            <a:ext cx="1913579" cy="4012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直線單箭頭接點 79"/>
          <p:cNvCxnSpPr>
            <a:stCxn id="5" idx="6"/>
            <a:endCxn id="20" idx="1"/>
          </p:cNvCxnSpPr>
          <p:nvPr/>
        </p:nvCxnSpPr>
        <p:spPr bwMode="auto">
          <a:xfrm>
            <a:off x="4572000" y="2895600"/>
            <a:ext cx="1913579" cy="1506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2" name="直線單箭頭接點 81"/>
          <p:cNvCxnSpPr>
            <a:stCxn id="5" idx="6"/>
            <a:endCxn id="21" idx="1"/>
          </p:cNvCxnSpPr>
          <p:nvPr/>
        </p:nvCxnSpPr>
        <p:spPr bwMode="auto">
          <a:xfrm>
            <a:off x="4572000" y="2895600"/>
            <a:ext cx="1913579" cy="7026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4" name="直線單箭頭接點 83"/>
          <p:cNvCxnSpPr>
            <a:stCxn id="5" idx="6"/>
            <a:endCxn id="23" idx="1"/>
          </p:cNvCxnSpPr>
          <p:nvPr/>
        </p:nvCxnSpPr>
        <p:spPr bwMode="auto">
          <a:xfrm>
            <a:off x="4572000" y="2895600"/>
            <a:ext cx="1916767" cy="12545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6" name="直線單箭頭接點 85"/>
          <p:cNvCxnSpPr>
            <a:stCxn id="5" idx="6"/>
            <a:endCxn id="24" idx="1"/>
          </p:cNvCxnSpPr>
          <p:nvPr/>
        </p:nvCxnSpPr>
        <p:spPr bwMode="auto">
          <a:xfrm>
            <a:off x="4572000" y="2895600"/>
            <a:ext cx="1913579" cy="22070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8" name="直線單箭頭接點 87"/>
          <p:cNvCxnSpPr>
            <a:stCxn id="5" idx="6"/>
            <a:endCxn id="26" idx="1"/>
          </p:cNvCxnSpPr>
          <p:nvPr/>
        </p:nvCxnSpPr>
        <p:spPr bwMode="auto">
          <a:xfrm>
            <a:off x="4572000" y="2895600"/>
            <a:ext cx="1906087" cy="27589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0" name="直線單箭頭接點 89"/>
          <p:cNvCxnSpPr>
            <a:stCxn id="6" idx="6"/>
            <a:endCxn id="19" idx="1"/>
          </p:cNvCxnSpPr>
          <p:nvPr/>
        </p:nvCxnSpPr>
        <p:spPr bwMode="auto">
          <a:xfrm flipV="1">
            <a:off x="4572000" y="2494360"/>
            <a:ext cx="1913579" cy="10108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2" name="直線單箭頭接點 91"/>
          <p:cNvCxnSpPr>
            <a:stCxn id="6" idx="6"/>
            <a:endCxn id="20" idx="1"/>
          </p:cNvCxnSpPr>
          <p:nvPr/>
        </p:nvCxnSpPr>
        <p:spPr bwMode="auto">
          <a:xfrm flipV="1">
            <a:off x="4572000" y="3046281"/>
            <a:ext cx="1913579" cy="4589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4" name="直線單箭頭接點 93"/>
          <p:cNvCxnSpPr>
            <a:stCxn id="6" idx="6"/>
            <a:endCxn id="21" idx="1"/>
          </p:cNvCxnSpPr>
          <p:nvPr/>
        </p:nvCxnSpPr>
        <p:spPr bwMode="auto">
          <a:xfrm>
            <a:off x="4572000" y="3505200"/>
            <a:ext cx="1913579" cy="93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6" name="直線單箭頭接點 95"/>
          <p:cNvCxnSpPr>
            <a:stCxn id="6" idx="6"/>
            <a:endCxn id="23" idx="1"/>
          </p:cNvCxnSpPr>
          <p:nvPr/>
        </p:nvCxnSpPr>
        <p:spPr bwMode="auto">
          <a:xfrm>
            <a:off x="4572000" y="3505200"/>
            <a:ext cx="1916767" cy="6449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8" name="直線單箭頭接點 97"/>
          <p:cNvCxnSpPr>
            <a:stCxn id="6" idx="6"/>
            <a:endCxn id="24" idx="1"/>
          </p:cNvCxnSpPr>
          <p:nvPr/>
        </p:nvCxnSpPr>
        <p:spPr bwMode="auto">
          <a:xfrm>
            <a:off x="4572000" y="3505200"/>
            <a:ext cx="1913579" cy="15974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0" name="直線單箭頭接點 99"/>
          <p:cNvCxnSpPr>
            <a:stCxn id="6" idx="6"/>
            <a:endCxn id="26" idx="1"/>
          </p:cNvCxnSpPr>
          <p:nvPr/>
        </p:nvCxnSpPr>
        <p:spPr bwMode="auto">
          <a:xfrm>
            <a:off x="4572000" y="3505200"/>
            <a:ext cx="1906087" cy="21493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直線單箭頭接點 101"/>
          <p:cNvCxnSpPr>
            <a:stCxn id="7" idx="6"/>
            <a:endCxn id="19" idx="1"/>
          </p:cNvCxnSpPr>
          <p:nvPr/>
        </p:nvCxnSpPr>
        <p:spPr bwMode="auto">
          <a:xfrm flipV="1">
            <a:off x="4572000" y="2494360"/>
            <a:ext cx="1913579" cy="16204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4" name="直線單箭頭接點 103"/>
          <p:cNvCxnSpPr>
            <a:stCxn id="7" idx="6"/>
            <a:endCxn id="20" idx="1"/>
          </p:cNvCxnSpPr>
          <p:nvPr/>
        </p:nvCxnSpPr>
        <p:spPr bwMode="auto">
          <a:xfrm flipV="1">
            <a:off x="4572000" y="3046281"/>
            <a:ext cx="1913579" cy="106851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6" name="直線單箭頭接點 105"/>
          <p:cNvCxnSpPr>
            <a:stCxn id="7" idx="6"/>
            <a:endCxn id="21" idx="1"/>
          </p:cNvCxnSpPr>
          <p:nvPr/>
        </p:nvCxnSpPr>
        <p:spPr bwMode="auto">
          <a:xfrm flipV="1">
            <a:off x="4572000" y="3598202"/>
            <a:ext cx="1913579" cy="51659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8" name="直線單箭頭接點 107"/>
          <p:cNvCxnSpPr>
            <a:stCxn id="7" idx="6"/>
            <a:endCxn id="23" idx="1"/>
          </p:cNvCxnSpPr>
          <p:nvPr/>
        </p:nvCxnSpPr>
        <p:spPr bwMode="auto">
          <a:xfrm>
            <a:off x="4572000" y="4114800"/>
            <a:ext cx="1916767" cy="353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0" name="直線單箭頭接點 109"/>
          <p:cNvCxnSpPr>
            <a:stCxn id="7" idx="6"/>
            <a:endCxn id="24" idx="1"/>
          </p:cNvCxnSpPr>
          <p:nvPr/>
        </p:nvCxnSpPr>
        <p:spPr bwMode="auto">
          <a:xfrm>
            <a:off x="4572000" y="4114800"/>
            <a:ext cx="1913579" cy="98782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2" name="直線單箭頭接點 111"/>
          <p:cNvCxnSpPr>
            <a:stCxn id="7" idx="6"/>
            <a:endCxn id="26" idx="1"/>
          </p:cNvCxnSpPr>
          <p:nvPr/>
        </p:nvCxnSpPr>
        <p:spPr bwMode="auto">
          <a:xfrm>
            <a:off x="4572000" y="4114800"/>
            <a:ext cx="1906087" cy="153974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4" name="直線單箭頭接點 113"/>
          <p:cNvCxnSpPr>
            <a:stCxn id="8" idx="6"/>
            <a:endCxn id="19" idx="1"/>
          </p:cNvCxnSpPr>
          <p:nvPr/>
        </p:nvCxnSpPr>
        <p:spPr bwMode="auto">
          <a:xfrm flipV="1">
            <a:off x="4572000" y="2494360"/>
            <a:ext cx="1913579" cy="25904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6" name="直線單箭頭接點 115"/>
          <p:cNvCxnSpPr>
            <a:stCxn id="8" idx="6"/>
            <a:endCxn id="20" idx="1"/>
          </p:cNvCxnSpPr>
          <p:nvPr/>
        </p:nvCxnSpPr>
        <p:spPr bwMode="auto">
          <a:xfrm flipV="1">
            <a:off x="4572000" y="3046281"/>
            <a:ext cx="1913579" cy="203848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8" name="直線單箭頭接點 117"/>
          <p:cNvCxnSpPr>
            <a:stCxn id="8" idx="6"/>
            <a:endCxn id="21" idx="1"/>
          </p:cNvCxnSpPr>
          <p:nvPr/>
        </p:nvCxnSpPr>
        <p:spPr bwMode="auto">
          <a:xfrm flipV="1">
            <a:off x="4572000" y="3598202"/>
            <a:ext cx="1913579" cy="1486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0" name="直線單箭頭接點 119"/>
          <p:cNvCxnSpPr>
            <a:stCxn id="8" idx="6"/>
            <a:endCxn id="23" idx="1"/>
          </p:cNvCxnSpPr>
          <p:nvPr/>
        </p:nvCxnSpPr>
        <p:spPr bwMode="auto">
          <a:xfrm flipV="1">
            <a:off x="4572000" y="4150122"/>
            <a:ext cx="1916767" cy="9346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2" name="直線單箭頭接點 121"/>
          <p:cNvCxnSpPr>
            <a:stCxn id="8" idx="6"/>
            <a:endCxn id="24" idx="1"/>
          </p:cNvCxnSpPr>
          <p:nvPr/>
        </p:nvCxnSpPr>
        <p:spPr bwMode="auto">
          <a:xfrm>
            <a:off x="4572000" y="5084762"/>
            <a:ext cx="1913579" cy="178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4" name="直線單箭頭接點 123"/>
          <p:cNvCxnSpPr>
            <a:stCxn id="8" idx="6"/>
            <a:endCxn id="26" idx="1"/>
          </p:cNvCxnSpPr>
          <p:nvPr/>
        </p:nvCxnSpPr>
        <p:spPr bwMode="auto">
          <a:xfrm>
            <a:off x="4572000" y="5084762"/>
            <a:ext cx="1906087" cy="5697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5" name="文字方塊 144"/>
          <p:cNvSpPr txBox="1"/>
          <p:nvPr/>
        </p:nvSpPr>
        <p:spPr>
          <a:xfrm>
            <a:off x="1295400" y="5877580"/>
            <a:ext cx="20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m</a:t>
            </a:r>
            <a:r>
              <a:rPr lang="en-US" altLang="zh-TW" dirty="0" smtClean="0"/>
              <a:t> inputs</a:t>
            </a:r>
          </a:p>
          <a:p>
            <a:r>
              <a:rPr lang="en-US" altLang="zh-TW" b="1" dirty="0" smtClean="0">
                <a:solidFill>
                  <a:srgbClr val="A40508"/>
                </a:solidFill>
              </a:rPr>
              <a:t>one-hot vector for words</a:t>
            </a:r>
            <a:endParaRPr lang="zh-TW" altLang="en-US" b="1" dirty="0">
              <a:solidFill>
                <a:srgbClr val="A40508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6350615" y="587758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m</a:t>
            </a:r>
            <a:r>
              <a:rPr lang="en-US" altLang="zh-TW" dirty="0" smtClean="0"/>
              <a:t> outputs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1134379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Claude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1174454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Monet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115143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painted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424522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285061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drew</a:t>
            </a:r>
            <a:endParaRPr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1014153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7060735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Claude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060735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Monet</a:t>
            </a:r>
            <a:endParaRPr lang="zh-TW" altLang="en-US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7060735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painted</a:t>
            </a:r>
            <a:endParaRPr lang="zh-TW" altLang="en-US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7060735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060735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drew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060735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How to train the prediction model?</a:t>
            </a:r>
          </a:p>
          <a:p>
            <a:pPr lvl="1"/>
            <a:r>
              <a:rPr lang="en-US" altLang="zh-TW" sz="2000" dirty="0" smtClean="0"/>
              <a:t>You need a text corpus.</a:t>
            </a:r>
          </a:p>
          <a:p>
            <a:pPr lvl="1"/>
            <a:r>
              <a:rPr lang="en-US" altLang="zh-TW" sz="2000" dirty="0" smtClean="0"/>
              <a:t>Suppose the window size of the context is 2.</a:t>
            </a:r>
          </a:p>
          <a:p>
            <a:pPr lvl="1"/>
            <a:r>
              <a:rPr lang="en-US" altLang="zh-TW" sz="2000" dirty="0" smtClean="0"/>
              <a:t>Process every token in the corpus to produce a set of </a:t>
            </a:r>
            <a:r>
              <a:rPr lang="en-US" altLang="zh-TW" sz="2000" b="1" dirty="0" smtClean="0"/>
              <a:t>training word pairs</a:t>
            </a:r>
            <a:r>
              <a:rPr lang="en-US" altLang="zh-TW" sz="2000" dirty="0" smtClean="0"/>
              <a:t>: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133600" y="3761630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Claude Monet </a:t>
            </a:r>
            <a:r>
              <a:rPr lang="en-US" altLang="zh-TW" b="1" dirty="0" smtClean="0">
                <a:solidFill>
                  <a:srgbClr val="FF0000"/>
                </a:solidFill>
              </a:rPr>
              <a:t>painted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the Grand </a:t>
            </a:r>
            <a:r>
              <a:rPr lang="en-US" altLang="zh-TW" dirty="0" smtClean="0"/>
              <a:t>Canal of </a:t>
            </a:r>
            <a:r>
              <a:rPr lang="en-US" altLang="zh-TW" dirty="0" err="1" smtClean="0"/>
              <a:t>venice</a:t>
            </a:r>
            <a:r>
              <a:rPr lang="en-US" altLang="zh-TW" dirty="0" smtClean="0"/>
              <a:t> in 1908.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2971800" y="4295030"/>
            <a:ext cx="3810000" cy="2410570"/>
          </a:xfrm>
          <a:prstGeom prst="wedgeRoundRectCallout">
            <a:avLst>
              <a:gd name="adj1" fmla="val -33253"/>
              <a:gd name="adj2" fmla="val -59933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58390"/>
              </p:ext>
            </p:extLst>
          </p:nvPr>
        </p:nvGraphicFramePr>
        <p:xfrm>
          <a:off x="3356626" y="4368190"/>
          <a:ext cx="3048000" cy="226640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00949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84205457"/>
                    </a:ext>
                  </a:extLst>
                </a:gridCol>
              </a:tblGrid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input</a:t>
                      </a:r>
                      <a:r>
                        <a:rPr lang="en-US" altLang="zh-TW" sz="1400" baseline="0" dirty="0" smtClean="0"/>
                        <a:t> 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expected</a:t>
                      </a:r>
                      <a:r>
                        <a:rPr lang="en-US" altLang="zh-TW" sz="1100" baseline="0" dirty="0" smtClean="0"/>
                        <a:t> output word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25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67481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Claude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2322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85626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38130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painted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grand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1471"/>
                  </a:ext>
                </a:extLst>
              </a:tr>
              <a:tr h="3066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1600" dirty="0" smtClean="0"/>
              <a:t>Randomly initialize the network </a:t>
            </a:r>
            <a:r>
              <a:rPr lang="en-US" altLang="zh-TW" sz="1200" dirty="0" smtClean="0"/>
              <a:t>(weights)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橢圓 5"/>
          <p:cNvSpPr/>
          <p:nvPr/>
        </p:nvSpPr>
        <p:spPr bwMode="auto">
          <a:xfrm>
            <a:off x="4114800" y="26670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114800" y="32766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4114800" y="4856162"/>
            <a:ext cx="45720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91000" y="4452531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19340" y="5559623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n</a:t>
            </a:r>
            <a:r>
              <a:rPr lang="en-US" altLang="zh-TW" dirty="0" smtClean="0"/>
              <a:t> hidden neurons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 bwMode="auto">
          <a:xfrm>
            <a:off x="1773962" y="2324100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773962" y="2876021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773962" y="342794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37005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 bwMode="auto">
          <a:xfrm>
            <a:off x="1777150" y="397986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1773962" y="493236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6485579" y="2324100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6485579" y="2876021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6485579" y="342794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64086" y="4533900"/>
            <a:ext cx="400110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 bwMode="auto">
          <a:xfrm>
            <a:off x="6488767" y="397986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6485579" y="493236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1773962" y="5484282"/>
            <a:ext cx="204383" cy="3256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6478087" y="5484282"/>
            <a:ext cx="204383" cy="32563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/>
          <p:cNvCxnSpPr>
            <a:stCxn id="12" idx="3"/>
            <a:endCxn id="6" idx="2"/>
          </p:cNvCxnSpPr>
          <p:nvPr/>
        </p:nvCxnSpPr>
        <p:spPr bwMode="auto">
          <a:xfrm>
            <a:off x="1978345" y="2486918"/>
            <a:ext cx="2136455" cy="4086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stCxn id="12" idx="3"/>
            <a:endCxn id="7" idx="2"/>
          </p:cNvCxnSpPr>
          <p:nvPr/>
        </p:nvCxnSpPr>
        <p:spPr bwMode="auto">
          <a:xfrm>
            <a:off x="1978345" y="2486918"/>
            <a:ext cx="2136455" cy="10182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單箭頭接點 27"/>
          <p:cNvCxnSpPr>
            <a:stCxn id="12" idx="3"/>
            <a:endCxn id="8" idx="2"/>
          </p:cNvCxnSpPr>
          <p:nvPr/>
        </p:nvCxnSpPr>
        <p:spPr bwMode="auto">
          <a:xfrm>
            <a:off x="1978345" y="2486918"/>
            <a:ext cx="2136455" cy="1627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>
            <a:stCxn id="12" idx="3"/>
            <a:endCxn id="9" idx="2"/>
          </p:cNvCxnSpPr>
          <p:nvPr/>
        </p:nvCxnSpPr>
        <p:spPr bwMode="auto">
          <a:xfrm>
            <a:off x="1978345" y="2486918"/>
            <a:ext cx="2136455" cy="259784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單箭頭接點 29"/>
          <p:cNvCxnSpPr>
            <a:stCxn id="13" idx="3"/>
            <a:endCxn id="6" idx="2"/>
          </p:cNvCxnSpPr>
          <p:nvPr/>
        </p:nvCxnSpPr>
        <p:spPr bwMode="auto">
          <a:xfrm flipV="1">
            <a:off x="1978345" y="2895600"/>
            <a:ext cx="2136455" cy="14323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stCxn id="13" idx="3"/>
            <a:endCxn id="7" idx="2"/>
          </p:cNvCxnSpPr>
          <p:nvPr/>
        </p:nvCxnSpPr>
        <p:spPr bwMode="auto">
          <a:xfrm>
            <a:off x="1978345" y="3038839"/>
            <a:ext cx="2136455" cy="4663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stCxn id="13" idx="3"/>
            <a:endCxn id="8" idx="2"/>
          </p:cNvCxnSpPr>
          <p:nvPr/>
        </p:nvCxnSpPr>
        <p:spPr bwMode="auto">
          <a:xfrm>
            <a:off x="1978345" y="3038839"/>
            <a:ext cx="2136455" cy="10759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3" idx="3"/>
            <a:endCxn id="9" idx="2"/>
          </p:cNvCxnSpPr>
          <p:nvPr/>
        </p:nvCxnSpPr>
        <p:spPr bwMode="auto">
          <a:xfrm>
            <a:off x="1978345" y="3038839"/>
            <a:ext cx="2136455" cy="20459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4" name="直線單箭頭接點 33"/>
          <p:cNvCxnSpPr>
            <a:stCxn id="14" idx="3"/>
            <a:endCxn id="6" idx="2"/>
          </p:cNvCxnSpPr>
          <p:nvPr/>
        </p:nvCxnSpPr>
        <p:spPr bwMode="auto">
          <a:xfrm flipV="1">
            <a:off x="1978345" y="2895600"/>
            <a:ext cx="2136455" cy="6951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單箭頭接點 34"/>
          <p:cNvCxnSpPr>
            <a:stCxn id="14" idx="3"/>
          </p:cNvCxnSpPr>
          <p:nvPr/>
        </p:nvCxnSpPr>
        <p:spPr bwMode="auto">
          <a:xfrm flipV="1">
            <a:off x="1978345" y="3505201"/>
            <a:ext cx="2121311" cy="8555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單箭頭接點 35"/>
          <p:cNvCxnSpPr>
            <a:stCxn id="14" idx="3"/>
            <a:endCxn id="8" idx="2"/>
          </p:cNvCxnSpPr>
          <p:nvPr/>
        </p:nvCxnSpPr>
        <p:spPr bwMode="auto">
          <a:xfrm>
            <a:off x="1978345" y="3590760"/>
            <a:ext cx="2136455" cy="5240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stCxn id="14" idx="3"/>
            <a:endCxn id="9" idx="2"/>
          </p:cNvCxnSpPr>
          <p:nvPr/>
        </p:nvCxnSpPr>
        <p:spPr bwMode="auto">
          <a:xfrm>
            <a:off x="1978345" y="3590760"/>
            <a:ext cx="2136455" cy="1494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stCxn id="16" idx="3"/>
            <a:endCxn id="8" idx="2"/>
          </p:cNvCxnSpPr>
          <p:nvPr/>
        </p:nvCxnSpPr>
        <p:spPr bwMode="auto">
          <a:xfrm flipV="1">
            <a:off x="1981533" y="4114800"/>
            <a:ext cx="2133267" cy="278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6" idx="3"/>
            <a:endCxn id="7" idx="2"/>
          </p:cNvCxnSpPr>
          <p:nvPr/>
        </p:nvCxnSpPr>
        <p:spPr bwMode="auto">
          <a:xfrm flipV="1">
            <a:off x="1981533" y="3505200"/>
            <a:ext cx="2133267" cy="6374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單箭頭接點 39"/>
          <p:cNvCxnSpPr>
            <a:stCxn id="16" idx="3"/>
            <a:endCxn id="6" idx="2"/>
          </p:cNvCxnSpPr>
          <p:nvPr/>
        </p:nvCxnSpPr>
        <p:spPr bwMode="auto">
          <a:xfrm flipV="1">
            <a:off x="1981533" y="2895600"/>
            <a:ext cx="2133267" cy="12470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單箭頭接點 40"/>
          <p:cNvCxnSpPr>
            <a:stCxn id="16" idx="3"/>
            <a:endCxn id="9" idx="2"/>
          </p:cNvCxnSpPr>
          <p:nvPr/>
        </p:nvCxnSpPr>
        <p:spPr bwMode="auto">
          <a:xfrm>
            <a:off x="1981533" y="4142680"/>
            <a:ext cx="2133267" cy="9420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單箭頭接點 41"/>
          <p:cNvCxnSpPr>
            <a:stCxn id="17" idx="3"/>
            <a:endCxn id="6" idx="2"/>
          </p:cNvCxnSpPr>
          <p:nvPr/>
        </p:nvCxnSpPr>
        <p:spPr bwMode="auto">
          <a:xfrm flipV="1">
            <a:off x="1978345" y="2895600"/>
            <a:ext cx="2136455" cy="21995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直線單箭頭接點 42"/>
          <p:cNvCxnSpPr>
            <a:stCxn id="17" idx="3"/>
            <a:endCxn id="7" idx="2"/>
          </p:cNvCxnSpPr>
          <p:nvPr/>
        </p:nvCxnSpPr>
        <p:spPr bwMode="auto">
          <a:xfrm flipV="1">
            <a:off x="1978345" y="3505200"/>
            <a:ext cx="2136455" cy="15899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單箭頭接點 43"/>
          <p:cNvCxnSpPr>
            <a:stCxn id="17" idx="3"/>
            <a:endCxn id="8" idx="2"/>
          </p:cNvCxnSpPr>
          <p:nvPr/>
        </p:nvCxnSpPr>
        <p:spPr bwMode="auto">
          <a:xfrm flipV="1">
            <a:off x="1978345" y="4114800"/>
            <a:ext cx="2136455" cy="9803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單箭頭接點 44"/>
          <p:cNvCxnSpPr>
            <a:stCxn id="17" idx="3"/>
            <a:endCxn id="9" idx="2"/>
          </p:cNvCxnSpPr>
          <p:nvPr/>
        </p:nvCxnSpPr>
        <p:spPr bwMode="auto">
          <a:xfrm flipV="1">
            <a:off x="1978345" y="5084762"/>
            <a:ext cx="2136455" cy="1041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線單箭頭接點 45"/>
          <p:cNvCxnSpPr>
            <a:stCxn id="24" idx="3"/>
            <a:endCxn id="6" idx="2"/>
          </p:cNvCxnSpPr>
          <p:nvPr/>
        </p:nvCxnSpPr>
        <p:spPr bwMode="auto">
          <a:xfrm flipV="1">
            <a:off x="1978345" y="2895600"/>
            <a:ext cx="2136455" cy="27515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單箭頭接點 46"/>
          <p:cNvCxnSpPr>
            <a:stCxn id="24" idx="3"/>
            <a:endCxn id="7" idx="2"/>
          </p:cNvCxnSpPr>
          <p:nvPr/>
        </p:nvCxnSpPr>
        <p:spPr bwMode="auto">
          <a:xfrm flipV="1">
            <a:off x="1978345" y="3505200"/>
            <a:ext cx="2136455" cy="21419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單箭頭接點 47"/>
          <p:cNvCxnSpPr>
            <a:stCxn id="24" idx="3"/>
            <a:endCxn id="8" idx="2"/>
          </p:cNvCxnSpPr>
          <p:nvPr/>
        </p:nvCxnSpPr>
        <p:spPr bwMode="auto">
          <a:xfrm flipV="1">
            <a:off x="1978345" y="4114800"/>
            <a:ext cx="2136455" cy="15323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線單箭頭接點 48"/>
          <p:cNvCxnSpPr>
            <a:stCxn id="24" idx="3"/>
            <a:endCxn id="9" idx="2"/>
          </p:cNvCxnSpPr>
          <p:nvPr/>
        </p:nvCxnSpPr>
        <p:spPr bwMode="auto">
          <a:xfrm flipV="1">
            <a:off x="1978345" y="5084762"/>
            <a:ext cx="2136455" cy="56233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直線單箭頭接點 49"/>
          <p:cNvCxnSpPr>
            <a:stCxn id="6" idx="6"/>
            <a:endCxn id="18" idx="1"/>
          </p:cNvCxnSpPr>
          <p:nvPr/>
        </p:nvCxnSpPr>
        <p:spPr bwMode="auto">
          <a:xfrm flipV="1">
            <a:off x="4572000" y="2486918"/>
            <a:ext cx="1913579" cy="4086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單箭頭接點 50"/>
          <p:cNvCxnSpPr>
            <a:stCxn id="6" idx="6"/>
            <a:endCxn id="19" idx="1"/>
          </p:cNvCxnSpPr>
          <p:nvPr/>
        </p:nvCxnSpPr>
        <p:spPr bwMode="auto">
          <a:xfrm>
            <a:off x="4572000" y="2895600"/>
            <a:ext cx="1913579" cy="14323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>
            <a:stCxn id="6" idx="6"/>
            <a:endCxn id="20" idx="1"/>
          </p:cNvCxnSpPr>
          <p:nvPr/>
        </p:nvCxnSpPr>
        <p:spPr bwMode="auto">
          <a:xfrm>
            <a:off x="4572000" y="2895600"/>
            <a:ext cx="1913579" cy="6951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>
            <a:stCxn id="6" idx="6"/>
            <a:endCxn id="22" idx="1"/>
          </p:cNvCxnSpPr>
          <p:nvPr/>
        </p:nvCxnSpPr>
        <p:spPr bwMode="auto">
          <a:xfrm>
            <a:off x="4572000" y="2895600"/>
            <a:ext cx="1916767" cy="12470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>
            <a:stCxn id="6" idx="6"/>
            <a:endCxn id="23" idx="1"/>
          </p:cNvCxnSpPr>
          <p:nvPr/>
        </p:nvCxnSpPr>
        <p:spPr bwMode="auto">
          <a:xfrm>
            <a:off x="4572000" y="2895600"/>
            <a:ext cx="1913579" cy="21995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直線單箭頭接點 54"/>
          <p:cNvCxnSpPr>
            <a:stCxn id="6" idx="6"/>
            <a:endCxn id="25" idx="1"/>
          </p:cNvCxnSpPr>
          <p:nvPr/>
        </p:nvCxnSpPr>
        <p:spPr bwMode="auto">
          <a:xfrm>
            <a:off x="4572000" y="2895600"/>
            <a:ext cx="1906087" cy="27515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直線單箭頭接點 55"/>
          <p:cNvCxnSpPr>
            <a:stCxn id="7" idx="6"/>
            <a:endCxn id="18" idx="1"/>
          </p:cNvCxnSpPr>
          <p:nvPr/>
        </p:nvCxnSpPr>
        <p:spPr bwMode="auto">
          <a:xfrm flipV="1">
            <a:off x="4572000" y="2486918"/>
            <a:ext cx="1913579" cy="10182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直線單箭頭接點 56"/>
          <p:cNvCxnSpPr>
            <a:stCxn id="7" idx="6"/>
            <a:endCxn id="19" idx="1"/>
          </p:cNvCxnSpPr>
          <p:nvPr/>
        </p:nvCxnSpPr>
        <p:spPr bwMode="auto">
          <a:xfrm flipV="1">
            <a:off x="4572000" y="3038839"/>
            <a:ext cx="1913579" cy="4663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直線單箭頭接點 57"/>
          <p:cNvCxnSpPr>
            <a:stCxn id="7" idx="6"/>
            <a:endCxn id="20" idx="1"/>
          </p:cNvCxnSpPr>
          <p:nvPr/>
        </p:nvCxnSpPr>
        <p:spPr bwMode="auto">
          <a:xfrm>
            <a:off x="4572000" y="3505200"/>
            <a:ext cx="1913579" cy="8556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直線單箭頭接點 58"/>
          <p:cNvCxnSpPr>
            <a:stCxn id="7" idx="6"/>
            <a:endCxn id="22" idx="1"/>
          </p:cNvCxnSpPr>
          <p:nvPr/>
        </p:nvCxnSpPr>
        <p:spPr bwMode="auto">
          <a:xfrm>
            <a:off x="4572000" y="3505200"/>
            <a:ext cx="1916767" cy="6374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>
            <a:stCxn id="7" idx="6"/>
            <a:endCxn id="23" idx="1"/>
          </p:cNvCxnSpPr>
          <p:nvPr/>
        </p:nvCxnSpPr>
        <p:spPr bwMode="auto">
          <a:xfrm>
            <a:off x="4572000" y="3505200"/>
            <a:ext cx="1913579" cy="15899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>
            <a:stCxn id="7" idx="6"/>
            <a:endCxn id="25" idx="1"/>
          </p:cNvCxnSpPr>
          <p:nvPr/>
        </p:nvCxnSpPr>
        <p:spPr bwMode="auto">
          <a:xfrm>
            <a:off x="4572000" y="3505200"/>
            <a:ext cx="1906087" cy="21419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2" name="直線單箭頭接點 61"/>
          <p:cNvCxnSpPr>
            <a:stCxn id="8" idx="6"/>
            <a:endCxn id="18" idx="1"/>
          </p:cNvCxnSpPr>
          <p:nvPr/>
        </p:nvCxnSpPr>
        <p:spPr bwMode="auto">
          <a:xfrm flipV="1">
            <a:off x="4572000" y="2486918"/>
            <a:ext cx="1913579" cy="16278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8" idx="6"/>
            <a:endCxn id="19" idx="1"/>
          </p:cNvCxnSpPr>
          <p:nvPr/>
        </p:nvCxnSpPr>
        <p:spPr bwMode="auto">
          <a:xfrm flipV="1">
            <a:off x="4572000" y="3038839"/>
            <a:ext cx="1913579" cy="1075961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4" name="直線單箭頭接點 63"/>
          <p:cNvCxnSpPr>
            <a:stCxn id="8" idx="6"/>
            <a:endCxn id="20" idx="1"/>
          </p:cNvCxnSpPr>
          <p:nvPr/>
        </p:nvCxnSpPr>
        <p:spPr bwMode="auto">
          <a:xfrm flipV="1">
            <a:off x="4572000" y="3590760"/>
            <a:ext cx="1913579" cy="52404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5" name="直線單箭頭接點 64"/>
          <p:cNvCxnSpPr>
            <a:stCxn id="8" idx="6"/>
            <a:endCxn id="22" idx="1"/>
          </p:cNvCxnSpPr>
          <p:nvPr/>
        </p:nvCxnSpPr>
        <p:spPr bwMode="auto">
          <a:xfrm>
            <a:off x="4572000" y="4114800"/>
            <a:ext cx="1916767" cy="278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6" name="直線單箭頭接點 65"/>
          <p:cNvCxnSpPr>
            <a:stCxn id="8" idx="6"/>
            <a:endCxn id="23" idx="1"/>
          </p:cNvCxnSpPr>
          <p:nvPr/>
        </p:nvCxnSpPr>
        <p:spPr bwMode="auto">
          <a:xfrm>
            <a:off x="4572000" y="4114800"/>
            <a:ext cx="1913579" cy="98038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7" name="直線單箭頭接點 66"/>
          <p:cNvCxnSpPr>
            <a:stCxn id="8" idx="6"/>
            <a:endCxn id="25" idx="1"/>
          </p:cNvCxnSpPr>
          <p:nvPr/>
        </p:nvCxnSpPr>
        <p:spPr bwMode="auto">
          <a:xfrm>
            <a:off x="4572000" y="4114800"/>
            <a:ext cx="1906087" cy="1532300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直線單箭頭接點 67"/>
          <p:cNvCxnSpPr>
            <a:stCxn id="9" idx="6"/>
            <a:endCxn id="18" idx="1"/>
          </p:cNvCxnSpPr>
          <p:nvPr/>
        </p:nvCxnSpPr>
        <p:spPr bwMode="auto">
          <a:xfrm flipV="1">
            <a:off x="4572000" y="2486918"/>
            <a:ext cx="1913579" cy="259784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9" name="直線單箭頭接點 68"/>
          <p:cNvCxnSpPr>
            <a:stCxn id="9" idx="6"/>
            <a:endCxn id="19" idx="1"/>
          </p:cNvCxnSpPr>
          <p:nvPr/>
        </p:nvCxnSpPr>
        <p:spPr bwMode="auto">
          <a:xfrm flipV="1">
            <a:off x="4572000" y="3038839"/>
            <a:ext cx="1913579" cy="2045923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0" name="直線單箭頭接點 69"/>
          <p:cNvCxnSpPr>
            <a:stCxn id="9" idx="6"/>
            <a:endCxn id="20" idx="1"/>
          </p:cNvCxnSpPr>
          <p:nvPr/>
        </p:nvCxnSpPr>
        <p:spPr bwMode="auto">
          <a:xfrm flipV="1">
            <a:off x="4572000" y="3590760"/>
            <a:ext cx="1913579" cy="149400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1" name="直線單箭頭接點 70"/>
          <p:cNvCxnSpPr>
            <a:stCxn id="9" idx="6"/>
            <a:endCxn id="22" idx="1"/>
          </p:cNvCxnSpPr>
          <p:nvPr/>
        </p:nvCxnSpPr>
        <p:spPr bwMode="auto">
          <a:xfrm flipV="1">
            <a:off x="4572000" y="4142680"/>
            <a:ext cx="1916767" cy="942082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2" name="直線單箭頭接點 71"/>
          <p:cNvCxnSpPr>
            <a:stCxn id="9" idx="6"/>
            <a:endCxn id="23" idx="1"/>
          </p:cNvCxnSpPr>
          <p:nvPr/>
        </p:nvCxnSpPr>
        <p:spPr bwMode="auto">
          <a:xfrm>
            <a:off x="4572000" y="5084762"/>
            <a:ext cx="1913579" cy="1041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直線單箭頭接點 72"/>
          <p:cNvCxnSpPr>
            <a:stCxn id="9" idx="6"/>
            <a:endCxn id="25" idx="1"/>
          </p:cNvCxnSpPr>
          <p:nvPr/>
        </p:nvCxnSpPr>
        <p:spPr bwMode="auto">
          <a:xfrm>
            <a:off x="4572000" y="5084762"/>
            <a:ext cx="1906087" cy="562338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1134379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Claude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174454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Monet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115143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painted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24522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5061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drew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014153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652953" y="236220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Claude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652953" y="2895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Monet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652953" y="34290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painted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652953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652953" y="4953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drew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652953" y="548342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sketched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137115" y="5940623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W</a:t>
            </a:r>
            <a:r>
              <a:rPr lang="en-US" altLang="zh-TW" i="1" baseline="-25000" dirty="0" err="1" smtClean="0"/>
              <a:t>m</a:t>
            </a:r>
            <a:r>
              <a:rPr lang="en-US" altLang="zh-TW" baseline="-25000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: weight matrix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800600" y="5940623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W’</a:t>
            </a:r>
            <a:r>
              <a:rPr lang="en-US" altLang="zh-TW" i="1" baseline="-25000" dirty="0" err="1" smtClean="0"/>
              <a:t>n</a:t>
            </a:r>
            <a:r>
              <a:rPr lang="en-US" altLang="zh-TW" baseline="-25000" dirty="0" err="1" smtClean="0"/>
              <a:t>x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: weight matrix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119532" y="6400800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Initialize the weight matrices</a:t>
            </a:r>
            <a:endParaRPr lang="zh-TW" altLang="en-US" b="1" dirty="0"/>
          </a:p>
        </p:txBody>
      </p:sp>
      <p:cxnSp>
        <p:nvCxnSpPr>
          <p:cNvPr id="96" name="直線單箭頭接點 95"/>
          <p:cNvCxnSpPr/>
          <p:nvPr/>
        </p:nvCxnSpPr>
        <p:spPr bwMode="auto">
          <a:xfrm flipH="1" flipV="1">
            <a:off x="3352800" y="6248400"/>
            <a:ext cx="152400" cy="128389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8" name="直線單箭頭接點 97"/>
          <p:cNvCxnSpPr/>
          <p:nvPr/>
        </p:nvCxnSpPr>
        <p:spPr bwMode="auto">
          <a:xfrm flipV="1">
            <a:off x="4876800" y="6260405"/>
            <a:ext cx="152400" cy="116384"/>
          </a:xfrm>
          <a:prstGeom prst="straightConnector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25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Skip-gram Approach </a:t>
            </a:r>
            <a:r>
              <a:rPr lang="en-US" altLang="zh-TW" b="1" dirty="0" smtClean="0"/>
              <a:t>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objective of the model </a:t>
            </a:r>
            <a:r>
              <a:rPr lang="en-US" altLang="zh-TW" sz="1800" dirty="0" smtClean="0"/>
              <a:t>(the weights)</a:t>
            </a:r>
            <a:r>
              <a:rPr lang="en-US" altLang="zh-TW" sz="2400" dirty="0" smtClean="0"/>
              <a:t> is to make a correct prediction of each training word pair!!</a:t>
            </a:r>
          </a:p>
          <a:p>
            <a:pPr lvl="1"/>
            <a:r>
              <a:rPr lang="en-US" altLang="zh-TW" sz="2000" dirty="0" smtClean="0"/>
              <a:t>Training pair: {painted, the}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87" name="群組 86"/>
          <p:cNvGrpSpPr/>
          <p:nvPr/>
        </p:nvGrpSpPr>
        <p:grpSpPr>
          <a:xfrm>
            <a:off x="381000" y="3276600"/>
            <a:ext cx="4114800" cy="2468350"/>
            <a:chOff x="1014153" y="2324100"/>
            <a:chExt cx="6837868" cy="3893298"/>
          </a:xfrm>
        </p:grpSpPr>
        <p:sp>
          <p:nvSpPr>
            <p:cNvPr id="5" name="橢圓 4"/>
            <p:cNvSpPr/>
            <p:nvPr/>
          </p:nvSpPr>
          <p:spPr bwMode="auto">
            <a:xfrm>
              <a:off x="4114801" y="26670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4114801" y="32766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4114801" y="3886199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4114801" y="4856163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41886" y="445253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19341" y="5559623"/>
              <a:ext cx="129900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n</a:t>
              </a:r>
              <a:r>
                <a:rPr lang="en-US" altLang="zh-TW" sz="800" dirty="0" smtClean="0"/>
                <a:t> hidden neurons</a:t>
              </a:r>
              <a:endParaRPr lang="zh-TW" altLang="en-US" sz="800" dirty="0"/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1773962" y="232410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1773962" y="287602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773962" y="3427943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825628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777151" y="3979861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773962" y="493236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485578" y="232410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0.006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485578" y="287602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0.004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6485578" y="3427943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522101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6488768" y="3979861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6485579" y="493236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0.954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1773962" y="5484282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6478086" y="5484282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25" name="直線單箭頭接點 24"/>
            <p:cNvCxnSpPr>
              <a:stCxn id="11" idx="3"/>
              <a:endCxn id="5" idx="2"/>
            </p:cNvCxnSpPr>
            <p:nvPr/>
          </p:nvCxnSpPr>
          <p:spPr bwMode="auto">
            <a:xfrm>
              <a:off x="2151673" y="2481538"/>
              <a:ext cx="1963128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1" idx="3"/>
              <a:endCxn id="6" idx="2"/>
            </p:cNvCxnSpPr>
            <p:nvPr/>
          </p:nvCxnSpPr>
          <p:spPr bwMode="auto">
            <a:xfrm>
              <a:off x="2151673" y="2481538"/>
              <a:ext cx="1963128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1" idx="3"/>
              <a:endCxn id="7" idx="2"/>
            </p:cNvCxnSpPr>
            <p:nvPr/>
          </p:nvCxnSpPr>
          <p:spPr bwMode="auto">
            <a:xfrm>
              <a:off x="2151673" y="2481538"/>
              <a:ext cx="1963128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1" idx="3"/>
              <a:endCxn id="8" idx="2"/>
            </p:cNvCxnSpPr>
            <p:nvPr/>
          </p:nvCxnSpPr>
          <p:spPr bwMode="auto">
            <a:xfrm>
              <a:off x="2151673" y="2481538"/>
              <a:ext cx="1963128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3"/>
              <a:endCxn id="5" idx="2"/>
            </p:cNvCxnSpPr>
            <p:nvPr/>
          </p:nvCxnSpPr>
          <p:spPr bwMode="auto">
            <a:xfrm flipV="1">
              <a:off x="2151673" y="2867101"/>
              <a:ext cx="1963128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3"/>
              <a:endCxn id="6" idx="2"/>
            </p:cNvCxnSpPr>
            <p:nvPr/>
          </p:nvCxnSpPr>
          <p:spPr bwMode="auto">
            <a:xfrm>
              <a:off x="2151673" y="3033458"/>
              <a:ext cx="1963128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12" idx="3"/>
              <a:endCxn id="7" idx="2"/>
            </p:cNvCxnSpPr>
            <p:nvPr/>
          </p:nvCxnSpPr>
          <p:spPr bwMode="auto">
            <a:xfrm>
              <a:off x="2151673" y="3033458"/>
              <a:ext cx="1963128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12" idx="3"/>
              <a:endCxn id="8" idx="2"/>
            </p:cNvCxnSpPr>
            <p:nvPr/>
          </p:nvCxnSpPr>
          <p:spPr bwMode="auto">
            <a:xfrm>
              <a:off x="2151673" y="3033458"/>
              <a:ext cx="1963128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直線單箭頭接點 32"/>
            <p:cNvCxnSpPr>
              <a:stCxn id="13" idx="3"/>
              <a:endCxn id="5" idx="2"/>
            </p:cNvCxnSpPr>
            <p:nvPr/>
          </p:nvCxnSpPr>
          <p:spPr bwMode="auto">
            <a:xfrm flipV="1">
              <a:off x="2151673" y="2867101"/>
              <a:ext cx="1963128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13" idx="3"/>
            </p:cNvCxnSpPr>
            <p:nvPr/>
          </p:nvCxnSpPr>
          <p:spPr bwMode="auto">
            <a:xfrm flipV="1">
              <a:off x="2151673" y="3505204"/>
              <a:ext cx="1947982" cy="8017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13" idx="3"/>
              <a:endCxn id="7" idx="2"/>
            </p:cNvCxnSpPr>
            <p:nvPr/>
          </p:nvCxnSpPr>
          <p:spPr bwMode="auto">
            <a:xfrm>
              <a:off x="2151673" y="3585381"/>
              <a:ext cx="1963128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3" idx="3"/>
              <a:endCxn id="8" idx="2"/>
            </p:cNvCxnSpPr>
            <p:nvPr/>
          </p:nvCxnSpPr>
          <p:spPr bwMode="auto">
            <a:xfrm>
              <a:off x="2151673" y="3585381"/>
              <a:ext cx="1963128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5" idx="3"/>
              <a:endCxn id="7" idx="2"/>
            </p:cNvCxnSpPr>
            <p:nvPr/>
          </p:nvCxnSpPr>
          <p:spPr bwMode="auto">
            <a:xfrm flipV="1">
              <a:off x="2154862" y="4086300"/>
              <a:ext cx="195993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15" idx="3"/>
              <a:endCxn id="6" idx="2"/>
            </p:cNvCxnSpPr>
            <p:nvPr/>
          </p:nvCxnSpPr>
          <p:spPr bwMode="auto">
            <a:xfrm flipV="1">
              <a:off x="2154862" y="3476701"/>
              <a:ext cx="195993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單箭頭接點 38"/>
            <p:cNvCxnSpPr>
              <a:stCxn id="15" idx="3"/>
              <a:endCxn id="5" idx="2"/>
            </p:cNvCxnSpPr>
            <p:nvPr/>
          </p:nvCxnSpPr>
          <p:spPr bwMode="auto">
            <a:xfrm flipV="1">
              <a:off x="2154862" y="2867101"/>
              <a:ext cx="195993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單箭頭接點 39"/>
            <p:cNvCxnSpPr>
              <a:stCxn id="15" idx="3"/>
              <a:endCxn id="8" idx="2"/>
            </p:cNvCxnSpPr>
            <p:nvPr/>
          </p:nvCxnSpPr>
          <p:spPr bwMode="auto">
            <a:xfrm>
              <a:off x="2154862" y="4137299"/>
              <a:ext cx="195993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>
              <a:stCxn id="16" idx="3"/>
              <a:endCxn id="5" idx="2"/>
            </p:cNvCxnSpPr>
            <p:nvPr/>
          </p:nvCxnSpPr>
          <p:spPr bwMode="auto">
            <a:xfrm flipV="1">
              <a:off x="2151673" y="2867101"/>
              <a:ext cx="1963128" cy="22226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>
              <a:stCxn id="16" idx="3"/>
              <a:endCxn id="6" idx="2"/>
            </p:cNvCxnSpPr>
            <p:nvPr/>
          </p:nvCxnSpPr>
          <p:spPr bwMode="auto">
            <a:xfrm flipV="1">
              <a:off x="2151673" y="3476701"/>
              <a:ext cx="1963128" cy="16130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單箭頭接點 42"/>
            <p:cNvCxnSpPr>
              <a:stCxn id="16" idx="3"/>
              <a:endCxn id="7" idx="2"/>
            </p:cNvCxnSpPr>
            <p:nvPr/>
          </p:nvCxnSpPr>
          <p:spPr bwMode="auto">
            <a:xfrm flipV="1">
              <a:off x="2151673" y="4086300"/>
              <a:ext cx="1963128" cy="10034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>
              <a:stCxn id="16" idx="3"/>
              <a:endCxn id="8" idx="2"/>
            </p:cNvCxnSpPr>
            <p:nvPr/>
          </p:nvCxnSpPr>
          <p:spPr bwMode="auto">
            <a:xfrm flipV="1">
              <a:off x="2151673" y="5056264"/>
              <a:ext cx="1963128" cy="3353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>
              <a:stCxn id="23" idx="3"/>
              <a:endCxn id="5" idx="2"/>
            </p:cNvCxnSpPr>
            <p:nvPr/>
          </p:nvCxnSpPr>
          <p:spPr bwMode="auto">
            <a:xfrm flipV="1">
              <a:off x="2151673" y="2867101"/>
              <a:ext cx="196312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23" idx="3"/>
              <a:endCxn id="6" idx="2"/>
            </p:cNvCxnSpPr>
            <p:nvPr/>
          </p:nvCxnSpPr>
          <p:spPr bwMode="auto">
            <a:xfrm flipV="1">
              <a:off x="2151673" y="3476701"/>
              <a:ext cx="196312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23" idx="3"/>
              <a:endCxn id="7" idx="2"/>
            </p:cNvCxnSpPr>
            <p:nvPr/>
          </p:nvCxnSpPr>
          <p:spPr bwMode="auto">
            <a:xfrm flipV="1">
              <a:off x="2151673" y="4086300"/>
              <a:ext cx="196312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23" idx="3"/>
              <a:endCxn id="8" idx="2"/>
            </p:cNvCxnSpPr>
            <p:nvPr/>
          </p:nvCxnSpPr>
          <p:spPr bwMode="auto">
            <a:xfrm flipV="1">
              <a:off x="2151673" y="5056264"/>
              <a:ext cx="1963128" cy="58545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直線單箭頭接點 48"/>
            <p:cNvCxnSpPr>
              <a:stCxn id="5" idx="6"/>
              <a:endCxn id="17" idx="1"/>
            </p:cNvCxnSpPr>
            <p:nvPr/>
          </p:nvCxnSpPr>
          <p:spPr bwMode="auto">
            <a:xfrm flipV="1">
              <a:off x="4493948" y="2481538"/>
              <a:ext cx="1991630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/>
            <p:cNvCxnSpPr>
              <a:stCxn id="5" idx="6"/>
              <a:endCxn id="18" idx="1"/>
            </p:cNvCxnSpPr>
            <p:nvPr/>
          </p:nvCxnSpPr>
          <p:spPr bwMode="auto">
            <a:xfrm>
              <a:off x="4493948" y="2867101"/>
              <a:ext cx="1991630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5" idx="6"/>
              <a:endCxn id="19" idx="1"/>
            </p:cNvCxnSpPr>
            <p:nvPr/>
          </p:nvCxnSpPr>
          <p:spPr bwMode="auto">
            <a:xfrm>
              <a:off x="4493948" y="2867101"/>
              <a:ext cx="1991630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5" idx="6"/>
              <a:endCxn id="21" idx="1"/>
            </p:cNvCxnSpPr>
            <p:nvPr/>
          </p:nvCxnSpPr>
          <p:spPr bwMode="auto">
            <a:xfrm>
              <a:off x="4493948" y="2867101"/>
              <a:ext cx="199481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5" idx="6"/>
              <a:endCxn id="22" idx="1"/>
            </p:cNvCxnSpPr>
            <p:nvPr/>
          </p:nvCxnSpPr>
          <p:spPr bwMode="auto">
            <a:xfrm>
              <a:off x="4493949" y="2867102"/>
              <a:ext cx="1991630" cy="225324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直線單箭頭接點 53"/>
            <p:cNvCxnSpPr>
              <a:stCxn id="5" idx="6"/>
              <a:endCxn id="24" idx="1"/>
            </p:cNvCxnSpPr>
            <p:nvPr/>
          </p:nvCxnSpPr>
          <p:spPr bwMode="auto">
            <a:xfrm>
              <a:off x="4493948" y="2867101"/>
              <a:ext cx="198413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5" name="直線單箭頭接點 54"/>
            <p:cNvCxnSpPr>
              <a:stCxn id="6" idx="6"/>
              <a:endCxn id="17" idx="1"/>
            </p:cNvCxnSpPr>
            <p:nvPr/>
          </p:nvCxnSpPr>
          <p:spPr bwMode="auto">
            <a:xfrm flipV="1">
              <a:off x="4493948" y="2481538"/>
              <a:ext cx="1991630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6" idx="6"/>
              <a:endCxn id="18" idx="1"/>
            </p:cNvCxnSpPr>
            <p:nvPr/>
          </p:nvCxnSpPr>
          <p:spPr bwMode="auto">
            <a:xfrm flipV="1">
              <a:off x="4493948" y="3033458"/>
              <a:ext cx="1991630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6" idx="6"/>
              <a:endCxn id="19" idx="1"/>
            </p:cNvCxnSpPr>
            <p:nvPr/>
          </p:nvCxnSpPr>
          <p:spPr bwMode="auto">
            <a:xfrm>
              <a:off x="4493948" y="3476701"/>
              <a:ext cx="1991630" cy="1086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 bwMode="auto">
            <a:xfrm>
              <a:off x="4493948" y="3476701"/>
              <a:ext cx="199481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>
              <a:stCxn id="6" idx="6"/>
              <a:endCxn id="22" idx="1"/>
            </p:cNvCxnSpPr>
            <p:nvPr/>
          </p:nvCxnSpPr>
          <p:spPr bwMode="auto">
            <a:xfrm>
              <a:off x="4493949" y="3476701"/>
              <a:ext cx="1991630" cy="16436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0" name="直線單箭頭接點 59"/>
            <p:cNvCxnSpPr>
              <a:stCxn id="6" idx="6"/>
              <a:endCxn id="24" idx="1"/>
            </p:cNvCxnSpPr>
            <p:nvPr/>
          </p:nvCxnSpPr>
          <p:spPr bwMode="auto">
            <a:xfrm>
              <a:off x="4493948" y="3476701"/>
              <a:ext cx="198413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1" name="直線單箭頭接點 60"/>
            <p:cNvCxnSpPr>
              <a:stCxn id="7" idx="6"/>
              <a:endCxn id="17" idx="1"/>
            </p:cNvCxnSpPr>
            <p:nvPr/>
          </p:nvCxnSpPr>
          <p:spPr bwMode="auto">
            <a:xfrm flipV="1">
              <a:off x="4493948" y="2481538"/>
              <a:ext cx="1991630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2" name="直線單箭頭接點 61"/>
            <p:cNvCxnSpPr>
              <a:stCxn id="7" idx="6"/>
              <a:endCxn id="18" idx="1"/>
            </p:cNvCxnSpPr>
            <p:nvPr/>
          </p:nvCxnSpPr>
          <p:spPr bwMode="auto">
            <a:xfrm flipV="1">
              <a:off x="4493948" y="3033458"/>
              <a:ext cx="1991630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3" name="直線單箭頭接點 62"/>
            <p:cNvCxnSpPr>
              <a:stCxn id="7" idx="6"/>
              <a:endCxn id="19" idx="1"/>
            </p:cNvCxnSpPr>
            <p:nvPr/>
          </p:nvCxnSpPr>
          <p:spPr bwMode="auto">
            <a:xfrm flipV="1">
              <a:off x="4493948" y="3585381"/>
              <a:ext cx="1991630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4" name="直線單箭頭接點 63"/>
            <p:cNvCxnSpPr>
              <a:stCxn id="7" idx="6"/>
              <a:endCxn id="21" idx="1"/>
            </p:cNvCxnSpPr>
            <p:nvPr/>
          </p:nvCxnSpPr>
          <p:spPr bwMode="auto">
            <a:xfrm>
              <a:off x="4493948" y="4086300"/>
              <a:ext cx="199481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5" name="直線單箭頭接點 64"/>
            <p:cNvCxnSpPr>
              <a:stCxn id="7" idx="6"/>
              <a:endCxn id="22" idx="1"/>
            </p:cNvCxnSpPr>
            <p:nvPr/>
          </p:nvCxnSpPr>
          <p:spPr bwMode="auto">
            <a:xfrm>
              <a:off x="4493949" y="4086299"/>
              <a:ext cx="1991630" cy="103404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6" name="直線單箭頭接點 65"/>
            <p:cNvCxnSpPr>
              <a:stCxn id="7" idx="6"/>
              <a:endCxn id="24" idx="1"/>
            </p:cNvCxnSpPr>
            <p:nvPr/>
          </p:nvCxnSpPr>
          <p:spPr bwMode="auto">
            <a:xfrm>
              <a:off x="4493948" y="4086300"/>
              <a:ext cx="198413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7" name="直線單箭頭接點 66"/>
            <p:cNvCxnSpPr>
              <a:stCxn id="8" idx="6"/>
              <a:endCxn id="17" idx="1"/>
            </p:cNvCxnSpPr>
            <p:nvPr/>
          </p:nvCxnSpPr>
          <p:spPr bwMode="auto">
            <a:xfrm flipV="1">
              <a:off x="4493948" y="2481538"/>
              <a:ext cx="1991630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8" idx="6"/>
              <a:endCxn id="18" idx="1"/>
            </p:cNvCxnSpPr>
            <p:nvPr/>
          </p:nvCxnSpPr>
          <p:spPr bwMode="auto">
            <a:xfrm flipV="1">
              <a:off x="4493948" y="3033458"/>
              <a:ext cx="1991630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/>
            <p:cNvCxnSpPr>
              <a:stCxn id="8" idx="6"/>
              <a:endCxn id="19" idx="1"/>
            </p:cNvCxnSpPr>
            <p:nvPr/>
          </p:nvCxnSpPr>
          <p:spPr bwMode="auto">
            <a:xfrm flipV="1">
              <a:off x="4493948" y="3585381"/>
              <a:ext cx="1991630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/>
            <p:cNvCxnSpPr>
              <a:stCxn id="8" idx="6"/>
              <a:endCxn id="21" idx="1"/>
            </p:cNvCxnSpPr>
            <p:nvPr/>
          </p:nvCxnSpPr>
          <p:spPr bwMode="auto">
            <a:xfrm flipV="1">
              <a:off x="4493948" y="4137299"/>
              <a:ext cx="199481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/>
            <p:cNvCxnSpPr>
              <a:stCxn id="8" idx="6"/>
              <a:endCxn id="22" idx="1"/>
            </p:cNvCxnSpPr>
            <p:nvPr/>
          </p:nvCxnSpPr>
          <p:spPr bwMode="auto">
            <a:xfrm>
              <a:off x="4493949" y="5056263"/>
              <a:ext cx="1991630" cy="640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8" idx="6"/>
              <a:endCxn id="24" idx="1"/>
            </p:cNvCxnSpPr>
            <p:nvPr/>
          </p:nvCxnSpPr>
          <p:spPr bwMode="auto">
            <a:xfrm>
              <a:off x="4493949" y="5056263"/>
              <a:ext cx="1984137" cy="58545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3" name="文字方塊 72"/>
            <p:cNvSpPr txBox="1"/>
            <p:nvPr/>
          </p:nvSpPr>
          <p:spPr>
            <a:xfrm>
              <a:off x="1295400" y="5877581"/>
              <a:ext cx="890252" cy="339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m</a:t>
              </a:r>
              <a:r>
                <a:rPr lang="en-US" altLang="zh-TW" sz="800" dirty="0" smtClean="0"/>
                <a:t> inputs</a:t>
              </a: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350615" y="5877581"/>
              <a:ext cx="856799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m</a:t>
              </a:r>
              <a:r>
                <a:rPr lang="en-US" altLang="zh-TW" sz="800" dirty="0" smtClean="0"/>
                <a:t> outputs</a:t>
              </a: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34380" y="2362200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Claude</a:t>
              </a:r>
              <a:endParaRPr lang="zh-TW" altLang="en-US" sz="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174454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Monet</a:t>
              </a:r>
              <a:endParaRPr lang="zh-TW" altLang="en-US" sz="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15142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painted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424522" y="4035623"/>
              <a:ext cx="45203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the</a:t>
              </a:r>
              <a:endParaRPr lang="zh-TW" altLang="en-US" sz="8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285061" y="4953002"/>
              <a:ext cx="56667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drew</a:t>
              </a:r>
              <a:endParaRPr lang="zh-TW" altLang="en-US" sz="800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014153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sketched</a:t>
              </a:r>
              <a:endParaRPr lang="zh-TW" altLang="en-US" sz="8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7060734" y="2362200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Claude</a:t>
              </a:r>
              <a:endParaRPr lang="zh-TW" altLang="en-US" sz="8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7060734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Monet</a:t>
              </a:r>
              <a:endParaRPr lang="zh-TW" altLang="en-US" sz="8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060734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painted</a:t>
              </a:r>
              <a:endParaRPr lang="zh-TW" altLang="en-US" sz="8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060734" y="4035623"/>
              <a:ext cx="45203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the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060734" y="4953002"/>
              <a:ext cx="56667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drew</a:t>
              </a:r>
              <a:endParaRPr lang="zh-TW" altLang="en-US" sz="80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060734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sketched</a:t>
              </a:r>
              <a:endParaRPr lang="zh-TW" altLang="en-US" sz="800" dirty="0"/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68989" y="574479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Bad weights…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4496144" y="3285441"/>
            <a:ext cx="4114800" cy="2468350"/>
            <a:chOff x="1014153" y="2324100"/>
            <a:chExt cx="6837868" cy="3893298"/>
          </a:xfrm>
        </p:grpSpPr>
        <p:sp>
          <p:nvSpPr>
            <p:cNvPr id="173" name="橢圓 172"/>
            <p:cNvSpPr/>
            <p:nvPr/>
          </p:nvSpPr>
          <p:spPr bwMode="auto">
            <a:xfrm>
              <a:off x="4114801" y="26670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4" name="橢圓 173"/>
            <p:cNvSpPr/>
            <p:nvPr/>
          </p:nvSpPr>
          <p:spPr bwMode="auto">
            <a:xfrm>
              <a:off x="4114801" y="3276601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5" name="橢圓 174"/>
            <p:cNvSpPr/>
            <p:nvPr/>
          </p:nvSpPr>
          <p:spPr bwMode="auto">
            <a:xfrm>
              <a:off x="4114801" y="3886199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6" name="橢圓 175"/>
            <p:cNvSpPr/>
            <p:nvPr/>
          </p:nvSpPr>
          <p:spPr bwMode="auto">
            <a:xfrm>
              <a:off x="4114801" y="4856163"/>
              <a:ext cx="379148" cy="400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4141886" y="445253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3719341" y="5559623"/>
              <a:ext cx="1299001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n</a:t>
              </a:r>
              <a:r>
                <a:rPr lang="en-US" altLang="zh-TW" sz="800" dirty="0" smtClean="0"/>
                <a:t> hidden neurons</a:t>
              </a:r>
              <a:endParaRPr lang="zh-TW" altLang="en-US" sz="800" dirty="0"/>
            </a:p>
          </p:txBody>
        </p:sp>
        <p:sp>
          <p:nvSpPr>
            <p:cNvPr id="179" name="圓角矩形 178"/>
            <p:cNvSpPr/>
            <p:nvPr/>
          </p:nvSpPr>
          <p:spPr bwMode="auto">
            <a:xfrm>
              <a:off x="1773962" y="232410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0" name="圓角矩形 179"/>
            <p:cNvSpPr/>
            <p:nvPr/>
          </p:nvSpPr>
          <p:spPr bwMode="auto">
            <a:xfrm>
              <a:off x="1773962" y="287602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1" name="圓角矩形 180"/>
            <p:cNvSpPr/>
            <p:nvPr/>
          </p:nvSpPr>
          <p:spPr bwMode="auto">
            <a:xfrm>
              <a:off x="1773962" y="3427943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825628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183" name="圓角矩形 182"/>
            <p:cNvSpPr/>
            <p:nvPr/>
          </p:nvSpPr>
          <p:spPr bwMode="auto">
            <a:xfrm>
              <a:off x="1777151" y="3979861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4" name="圓角矩形 183"/>
            <p:cNvSpPr/>
            <p:nvPr/>
          </p:nvSpPr>
          <p:spPr bwMode="auto">
            <a:xfrm>
              <a:off x="1773962" y="4932360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5" name="圓角矩形 184"/>
            <p:cNvSpPr/>
            <p:nvPr/>
          </p:nvSpPr>
          <p:spPr bwMode="auto">
            <a:xfrm>
              <a:off x="6485578" y="232410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0.006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6" name="圓角矩形 185"/>
            <p:cNvSpPr/>
            <p:nvPr/>
          </p:nvSpPr>
          <p:spPr bwMode="auto">
            <a:xfrm>
              <a:off x="6485578" y="2876020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0.004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7" name="圓角矩形 186"/>
            <p:cNvSpPr/>
            <p:nvPr/>
          </p:nvSpPr>
          <p:spPr bwMode="auto">
            <a:xfrm>
              <a:off x="6485578" y="3427943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6522101" y="4533900"/>
              <a:ext cx="449223" cy="2574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800" b="1" dirty="0" smtClean="0"/>
                <a:t>…</a:t>
              </a:r>
              <a:endParaRPr lang="zh-TW" altLang="en-US" sz="800" b="1" dirty="0"/>
            </a:p>
          </p:txBody>
        </p:sp>
        <p:sp>
          <p:nvSpPr>
            <p:cNvPr id="189" name="圓角矩形 188"/>
            <p:cNvSpPr/>
            <p:nvPr/>
          </p:nvSpPr>
          <p:spPr bwMode="auto">
            <a:xfrm>
              <a:off x="6488768" y="3979861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0.983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0" name="圓角矩形 189"/>
            <p:cNvSpPr/>
            <p:nvPr/>
          </p:nvSpPr>
          <p:spPr bwMode="auto">
            <a:xfrm>
              <a:off x="6485579" y="4932360"/>
              <a:ext cx="723852" cy="37596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1" name="圓角矩形 190"/>
            <p:cNvSpPr/>
            <p:nvPr/>
          </p:nvSpPr>
          <p:spPr bwMode="auto">
            <a:xfrm>
              <a:off x="1773962" y="5484282"/>
              <a:ext cx="377711" cy="3148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2" name="圓角矩形 191"/>
            <p:cNvSpPr/>
            <p:nvPr/>
          </p:nvSpPr>
          <p:spPr bwMode="auto">
            <a:xfrm>
              <a:off x="6478086" y="5484282"/>
              <a:ext cx="635776" cy="31487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rPr>
                <a:t>0.001</a:t>
              </a:r>
              <a:endParaRPr kumimoji="1" lang="zh-TW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193" name="直線單箭頭接點 192"/>
            <p:cNvCxnSpPr>
              <a:stCxn id="179" idx="3"/>
              <a:endCxn id="173" idx="2"/>
            </p:cNvCxnSpPr>
            <p:nvPr/>
          </p:nvCxnSpPr>
          <p:spPr bwMode="auto">
            <a:xfrm>
              <a:off x="2151673" y="2481538"/>
              <a:ext cx="1963128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4" name="直線單箭頭接點 193"/>
            <p:cNvCxnSpPr>
              <a:stCxn id="179" idx="3"/>
              <a:endCxn id="174" idx="2"/>
            </p:cNvCxnSpPr>
            <p:nvPr/>
          </p:nvCxnSpPr>
          <p:spPr bwMode="auto">
            <a:xfrm>
              <a:off x="2151673" y="2481538"/>
              <a:ext cx="1963128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5" name="直線單箭頭接點 194"/>
            <p:cNvCxnSpPr>
              <a:stCxn id="179" idx="3"/>
              <a:endCxn id="175" idx="2"/>
            </p:cNvCxnSpPr>
            <p:nvPr/>
          </p:nvCxnSpPr>
          <p:spPr bwMode="auto">
            <a:xfrm>
              <a:off x="2151673" y="2481538"/>
              <a:ext cx="1963128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6" name="直線單箭頭接點 195"/>
            <p:cNvCxnSpPr>
              <a:stCxn id="179" idx="3"/>
              <a:endCxn id="176" idx="2"/>
            </p:cNvCxnSpPr>
            <p:nvPr/>
          </p:nvCxnSpPr>
          <p:spPr bwMode="auto">
            <a:xfrm>
              <a:off x="2151673" y="2481538"/>
              <a:ext cx="1963128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7" name="直線單箭頭接點 196"/>
            <p:cNvCxnSpPr>
              <a:stCxn id="180" idx="3"/>
              <a:endCxn id="173" idx="2"/>
            </p:cNvCxnSpPr>
            <p:nvPr/>
          </p:nvCxnSpPr>
          <p:spPr bwMode="auto">
            <a:xfrm flipV="1">
              <a:off x="2151673" y="2867101"/>
              <a:ext cx="1963128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8" name="直線單箭頭接點 197"/>
            <p:cNvCxnSpPr>
              <a:stCxn id="180" idx="3"/>
              <a:endCxn id="174" idx="2"/>
            </p:cNvCxnSpPr>
            <p:nvPr/>
          </p:nvCxnSpPr>
          <p:spPr bwMode="auto">
            <a:xfrm>
              <a:off x="2151673" y="3033458"/>
              <a:ext cx="1963128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9" name="直線單箭頭接點 198"/>
            <p:cNvCxnSpPr>
              <a:stCxn id="180" idx="3"/>
              <a:endCxn id="175" idx="2"/>
            </p:cNvCxnSpPr>
            <p:nvPr/>
          </p:nvCxnSpPr>
          <p:spPr bwMode="auto">
            <a:xfrm>
              <a:off x="2151673" y="3033458"/>
              <a:ext cx="1963128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0" name="直線單箭頭接點 199"/>
            <p:cNvCxnSpPr>
              <a:stCxn id="180" idx="3"/>
              <a:endCxn id="176" idx="2"/>
            </p:cNvCxnSpPr>
            <p:nvPr/>
          </p:nvCxnSpPr>
          <p:spPr bwMode="auto">
            <a:xfrm>
              <a:off x="2151673" y="3033458"/>
              <a:ext cx="1963128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1" name="直線單箭頭接點 200"/>
            <p:cNvCxnSpPr>
              <a:stCxn id="181" idx="3"/>
              <a:endCxn id="173" idx="2"/>
            </p:cNvCxnSpPr>
            <p:nvPr/>
          </p:nvCxnSpPr>
          <p:spPr bwMode="auto">
            <a:xfrm flipV="1">
              <a:off x="2151673" y="2867101"/>
              <a:ext cx="1963128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2" name="直線單箭頭接點 201"/>
            <p:cNvCxnSpPr>
              <a:stCxn id="181" idx="3"/>
            </p:cNvCxnSpPr>
            <p:nvPr/>
          </p:nvCxnSpPr>
          <p:spPr bwMode="auto">
            <a:xfrm flipV="1">
              <a:off x="2151673" y="3505204"/>
              <a:ext cx="1947982" cy="8017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3" name="直線單箭頭接點 202"/>
            <p:cNvCxnSpPr>
              <a:stCxn id="181" idx="3"/>
              <a:endCxn id="175" idx="2"/>
            </p:cNvCxnSpPr>
            <p:nvPr/>
          </p:nvCxnSpPr>
          <p:spPr bwMode="auto">
            <a:xfrm>
              <a:off x="2151673" y="3585381"/>
              <a:ext cx="1963128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4" name="直線單箭頭接點 203"/>
            <p:cNvCxnSpPr>
              <a:stCxn id="181" idx="3"/>
              <a:endCxn id="176" idx="2"/>
            </p:cNvCxnSpPr>
            <p:nvPr/>
          </p:nvCxnSpPr>
          <p:spPr bwMode="auto">
            <a:xfrm>
              <a:off x="2151673" y="3585381"/>
              <a:ext cx="1963128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5" name="直線單箭頭接點 204"/>
            <p:cNvCxnSpPr>
              <a:stCxn id="183" idx="3"/>
              <a:endCxn id="175" idx="2"/>
            </p:cNvCxnSpPr>
            <p:nvPr/>
          </p:nvCxnSpPr>
          <p:spPr bwMode="auto">
            <a:xfrm flipV="1">
              <a:off x="2154862" y="4086300"/>
              <a:ext cx="1959939" cy="509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6" name="直線單箭頭接點 205"/>
            <p:cNvCxnSpPr>
              <a:stCxn id="183" idx="3"/>
              <a:endCxn id="174" idx="2"/>
            </p:cNvCxnSpPr>
            <p:nvPr/>
          </p:nvCxnSpPr>
          <p:spPr bwMode="auto">
            <a:xfrm flipV="1">
              <a:off x="2154862" y="3476701"/>
              <a:ext cx="1959939" cy="6605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7" name="直線單箭頭接點 206"/>
            <p:cNvCxnSpPr>
              <a:stCxn id="183" idx="3"/>
              <a:endCxn id="173" idx="2"/>
            </p:cNvCxnSpPr>
            <p:nvPr/>
          </p:nvCxnSpPr>
          <p:spPr bwMode="auto">
            <a:xfrm flipV="1">
              <a:off x="2154862" y="2867101"/>
              <a:ext cx="1959939" cy="127019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8" name="直線單箭頭接點 207"/>
            <p:cNvCxnSpPr>
              <a:stCxn id="183" idx="3"/>
              <a:endCxn id="176" idx="2"/>
            </p:cNvCxnSpPr>
            <p:nvPr/>
          </p:nvCxnSpPr>
          <p:spPr bwMode="auto">
            <a:xfrm>
              <a:off x="2154862" y="4137299"/>
              <a:ext cx="1959939" cy="91896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9" name="直線單箭頭接點 208"/>
            <p:cNvCxnSpPr>
              <a:stCxn id="184" idx="3"/>
              <a:endCxn id="173" idx="2"/>
            </p:cNvCxnSpPr>
            <p:nvPr/>
          </p:nvCxnSpPr>
          <p:spPr bwMode="auto">
            <a:xfrm flipV="1">
              <a:off x="2151673" y="2867101"/>
              <a:ext cx="1963128" cy="22226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0" name="直線單箭頭接點 209"/>
            <p:cNvCxnSpPr>
              <a:stCxn id="184" idx="3"/>
              <a:endCxn id="174" idx="2"/>
            </p:cNvCxnSpPr>
            <p:nvPr/>
          </p:nvCxnSpPr>
          <p:spPr bwMode="auto">
            <a:xfrm flipV="1">
              <a:off x="2151673" y="3476701"/>
              <a:ext cx="1963128" cy="161309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1" name="直線單箭頭接點 210"/>
            <p:cNvCxnSpPr>
              <a:stCxn id="184" idx="3"/>
              <a:endCxn id="175" idx="2"/>
            </p:cNvCxnSpPr>
            <p:nvPr/>
          </p:nvCxnSpPr>
          <p:spPr bwMode="auto">
            <a:xfrm flipV="1">
              <a:off x="2151673" y="4086300"/>
              <a:ext cx="1963128" cy="100349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2" name="直線單箭頭接點 211"/>
            <p:cNvCxnSpPr>
              <a:stCxn id="184" idx="3"/>
              <a:endCxn id="176" idx="2"/>
            </p:cNvCxnSpPr>
            <p:nvPr/>
          </p:nvCxnSpPr>
          <p:spPr bwMode="auto">
            <a:xfrm flipV="1">
              <a:off x="2151673" y="5056264"/>
              <a:ext cx="1963128" cy="3353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3" name="直線單箭頭接點 212"/>
            <p:cNvCxnSpPr>
              <a:stCxn id="191" idx="3"/>
              <a:endCxn id="173" idx="2"/>
            </p:cNvCxnSpPr>
            <p:nvPr/>
          </p:nvCxnSpPr>
          <p:spPr bwMode="auto">
            <a:xfrm flipV="1">
              <a:off x="2151673" y="2867101"/>
              <a:ext cx="196312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4" name="直線單箭頭接點 213"/>
            <p:cNvCxnSpPr>
              <a:stCxn id="191" idx="3"/>
              <a:endCxn id="174" idx="2"/>
            </p:cNvCxnSpPr>
            <p:nvPr/>
          </p:nvCxnSpPr>
          <p:spPr bwMode="auto">
            <a:xfrm flipV="1">
              <a:off x="2151673" y="3476701"/>
              <a:ext cx="196312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5" name="直線單箭頭接點 214"/>
            <p:cNvCxnSpPr>
              <a:stCxn id="191" idx="3"/>
              <a:endCxn id="175" idx="2"/>
            </p:cNvCxnSpPr>
            <p:nvPr/>
          </p:nvCxnSpPr>
          <p:spPr bwMode="auto">
            <a:xfrm flipV="1">
              <a:off x="2151673" y="4086300"/>
              <a:ext cx="196312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6" name="直線單箭頭接點 215"/>
            <p:cNvCxnSpPr>
              <a:stCxn id="191" idx="3"/>
              <a:endCxn id="176" idx="2"/>
            </p:cNvCxnSpPr>
            <p:nvPr/>
          </p:nvCxnSpPr>
          <p:spPr bwMode="auto">
            <a:xfrm flipV="1">
              <a:off x="2151673" y="5056264"/>
              <a:ext cx="1963128" cy="58545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7" name="直線單箭頭接點 216"/>
            <p:cNvCxnSpPr>
              <a:stCxn id="173" idx="6"/>
              <a:endCxn id="185" idx="1"/>
            </p:cNvCxnSpPr>
            <p:nvPr/>
          </p:nvCxnSpPr>
          <p:spPr bwMode="auto">
            <a:xfrm flipV="1">
              <a:off x="4493948" y="2481538"/>
              <a:ext cx="1991630" cy="3855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8" name="直線單箭頭接點 217"/>
            <p:cNvCxnSpPr>
              <a:stCxn id="173" idx="6"/>
              <a:endCxn id="186" idx="1"/>
            </p:cNvCxnSpPr>
            <p:nvPr/>
          </p:nvCxnSpPr>
          <p:spPr bwMode="auto">
            <a:xfrm>
              <a:off x="4493948" y="2867101"/>
              <a:ext cx="1991630" cy="166357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9" name="直線單箭頭接點 218"/>
            <p:cNvCxnSpPr>
              <a:stCxn id="173" idx="6"/>
              <a:endCxn id="187" idx="1"/>
            </p:cNvCxnSpPr>
            <p:nvPr/>
          </p:nvCxnSpPr>
          <p:spPr bwMode="auto">
            <a:xfrm>
              <a:off x="4493948" y="2867101"/>
              <a:ext cx="1991630" cy="7182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0" name="直線單箭頭接點 219"/>
            <p:cNvCxnSpPr>
              <a:stCxn id="173" idx="6"/>
              <a:endCxn id="189" idx="1"/>
            </p:cNvCxnSpPr>
            <p:nvPr/>
          </p:nvCxnSpPr>
          <p:spPr bwMode="auto">
            <a:xfrm>
              <a:off x="4493949" y="2867102"/>
              <a:ext cx="1994819" cy="13007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1" name="直線單箭頭接點 220"/>
            <p:cNvCxnSpPr>
              <a:stCxn id="173" idx="6"/>
              <a:endCxn id="190" idx="1"/>
            </p:cNvCxnSpPr>
            <p:nvPr/>
          </p:nvCxnSpPr>
          <p:spPr bwMode="auto">
            <a:xfrm>
              <a:off x="4493949" y="2867102"/>
              <a:ext cx="1991630" cy="225324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2" name="直線單箭頭接點 221"/>
            <p:cNvCxnSpPr>
              <a:stCxn id="173" idx="6"/>
              <a:endCxn id="192" idx="1"/>
            </p:cNvCxnSpPr>
            <p:nvPr/>
          </p:nvCxnSpPr>
          <p:spPr bwMode="auto">
            <a:xfrm>
              <a:off x="4493948" y="2867101"/>
              <a:ext cx="1984138" cy="27746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3" name="直線單箭頭接點 222"/>
            <p:cNvCxnSpPr>
              <a:stCxn id="174" idx="6"/>
              <a:endCxn id="185" idx="1"/>
            </p:cNvCxnSpPr>
            <p:nvPr/>
          </p:nvCxnSpPr>
          <p:spPr bwMode="auto">
            <a:xfrm flipV="1">
              <a:off x="4493948" y="2481538"/>
              <a:ext cx="1991630" cy="99516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4" name="直線單箭頭接點 223"/>
            <p:cNvCxnSpPr>
              <a:stCxn id="174" idx="6"/>
              <a:endCxn id="186" idx="1"/>
            </p:cNvCxnSpPr>
            <p:nvPr/>
          </p:nvCxnSpPr>
          <p:spPr bwMode="auto">
            <a:xfrm flipV="1">
              <a:off x="4493948" y="3033458"/>
              <a:ext cx="1991630" cy="4432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5" name="直線單箭頭接點 224"/>
            <p:cNvCxnSpPr>
              <a:stCxn id="174" idx="6"/>
              <a:endCxn id="187" idx="1"/>
            </p:cNvCxnSpPr>
            <p:nvPr/>
          </p:nvCxnSpPr>
          <p:spPr bwMode="auto">
            <a:xfrm>
              <a:off x="4493948" y="3476701"/>
              <a:ext cx="1991630" cy="1086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6" name="直線單箭頭接點 225"/>
            <p:cNvCxnSpPr>
              <a:stCxn id="174" idx="6"/>
              <a:endCxn id="189" idx="1"/>
            </p:cNvCxnSpPr>
            <p:nvPr/>
          </p:nvCxnSpPr>
          <p:spPr bwMode="auto">
            <a:xfrm>
              <a:off x="4493949" y="3476701"/>
              <a:ext cx="1994819" cy="691144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7" name="直線單箭頭接點 226"/>
            <p:cNvCxnSpPr>
              <a:stCxn id="174" idx="6"/>
              <a:endCxn id="190" idx="1"/>
            </p:cNvCxnSpPr>
            <p:nvPr/>
          </p:nvCxnSpPr>
          <p:spPr bwMode="auto">
            <a:xfrm>
              <a:off x="4493949" y="3476701"/>
              <a:ext cx="1991630" cy="1643643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8" name="直線單箭頭接點 227"/>
            <p:cNvCxnSpPr>
              <a:stCxn id="174" idx="6"/>
              <a:endCxn id="192" idx="1"/>
            </p:cNvCxnSpPr>
            <p:nvPr/>
          </p:nvCxnSpPr>
          <p:spPr bwMode="auto">
            <a:xfrm>
              <a:off x="4493948" y="3476701"/>
              <a:ext cx="1984138" cy="2165019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9" name="直線單箭頭接點 228"/>
            <p:cNvCxnSpPr>
              <a:stCxn id="175" idx="6"/>
              <a:endCxn id="185" idx="1"/>
            </p:cNvCxnSpPr>
            <p:nvPr/>
          </p:nvCxnSpPr>
          <p:spPr bwMode="auto">
            <a:xfrm flipV="1">
              <a:off x="4493948" y="2481538"/>
              <a:ext cx="1991630" cy="160476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0" name="直線單箭頭接點 229"/>
            <p:cNvCxnSpPr>
              <a:stCxn id="175" idx="6"/>
              <a:endCxn id="186" idx="1"/>
            </p:cNvCxnSpPr>
            <p:nvPr/>
          </p:nvCxnSpPr>
          <p:spPr bwMode="auto">
            <a:xfrm flipV="1">
              <a:off x="4493948" y="3033458"/>
              <a:ext cx="1991630" cy="1052841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1" name="直線單箭頭接點 230"/>
            <p:cNvCxnSpPr>
              <a:stCxn id="175" idx="6"/>
              <a:endCxn id="187" idx="1"/>
            </p:cNvCxnSpPr>
            <p:nvPr/>
          </p:nvCxnSpPr>
          <p:spPr bwMode="auto">
            <a:xfrm flipV="1">
              <a:off x="4493948" y="3585381"/>
              <a:ext cx="1991630" cy="5009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2" name="直線單箭頭接點 231"/>
            <p:cNvCxnSpPr>
              <a:stCxn id="175" idx="6"/>
              <a:endCxn id="189" idx="1"/>
            </p:cNvCxnSpPr>
            <p:nvPr/>
          </p:nvCxnSpPr>
          <p:spPr bwMode="auto">
            <a:xfrm>
              <a:off x="4493949" y="4086299"/>
              <a:ext cx="1994819" cy="8154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3" name="直線單箭頭接點 232"/>
            <p:cNvCxnSpPr>
              <a:stCxn id="175" idx="6"/>
              <a:endCxn id="190" idx="1"/>
            </p:cNvCxnSpPr>
            <p:nvPr/>
          </p:nvCxnSpPr>
          <p:spPr bwMode="auto">
            <a:xfrm>
              <a:off x="4493949" y="4086299"/>
              <a:ext cx="1991630" cy="103404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4" name="直線單箭頭接點 233"/>
            <p:cNvCxnSpPr>
              <a:stCxn id="175" idx="6"/>
              <a:endCxn id="192" idx="1"/>
            </p:cNvCxnSpPr>
            <p:nvPr/>
          </p:nvCxnSpPr>
          <p:spPr bwMode="auto">
            <a:xfrm>
              <a:off x="4493948" y="4086300"/>
              <a:ext cx="1984138" cy="155542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5" name="直線單箭頭接點 234"/>
            <p:cNvCxnSpPr>
              <a:stCxn id="176" idx="6"/>
              <a:endCxn id="185" idx="1"/>
            </p:cNvCxnSpPr>
            <p:nvPr/>
          </p:nvCxnSpPr>
          <p:spPr bwMode="auto">
            <a:xfrm flipV="1">
              <a:off x="4493948" y="2481538"/>
              <a:ext cx="1991630" cy="2574726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6" name="直線單箭頭接點 235"/>
            <p:cNvCxnSpPr>
              <a:stCxn id="176" idx="6"/>
              <a:endCxn id="186" idx="1"/>
            </p:cNvCxnSpPr>
            <p:nvPr/>
          </p:nvCxnSpPr>
          <p:spPr bwMode="auto">
            <a:xfrm flipV="1">
              <a:off x="4493948" y="3033458"/>
              <a:ext cx="1991630" cy="2022805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7" name="直線單箭頭接點 236"/>
            <p:cNvCxnSpPr>
              <a:stCxn id="176" idx="6"/>
              <a:endCxn id="187" idx="1"/>
            </p:cNvCxnSpPr>
            <p:nvPr/>
          </p:nvCxnSpPr>
          <p:spPr bwMode="auto">
            <a:xfrm flipV="1">
              <a:off x="4493948" y="3585381"/>
              <a:ext cx="1991630" cy="1470882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8" name="直線單箭頭接點 237"/>
            <p:cNvCxnSpPr>
              <a:stCxn id="176" idx="6"/>
              <a:endCxn id="189" idx="1"/>
            </p:cNvCxnSpPr>
            <p:nvPr/>
          </p:nvCxnSpPr>
          <p:spPr bwMode="auto">
            <a:xfrm flipV="1">
              <a:off x="4493949" y="4167845"/>
              <a:ext cx="1994819" cy="88841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9" name="直線單箭頭接點 238"/>
            <p:cNvCxnSpPr>
              <a:stCxn id="176" idx="6"/>
              <a:endCxn id="190" idx="1"/>
            </p:cNvCxnSpPr>
            <p:nvPr/>
          </p:nvCxnSpPr>
          <p:spPr bwMode="auto">
            <a:xfrm>
              <a:off x="4493949" y="5056263"/>
              <a:ext cx="1991630" cy="64080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0" name="直線單箭頭接點 239"/>
            <p:cNvCxnSpPr>
              <a:stCxn id="176" idx="6"/>
              <a:endCxn id="192" idx="1"/>
            </p:cNvCxnSpPr>
            <p:nvPr/>
          </p:nvCxnSpPr>
          <p:spPr bwMode="auto">
            <a:xfrm>
              <a:off x="4493949" y="5056263"/>
              <a:ext cx="1984137" cy="585458"/>
            </a:xfrm>
            <a:prstGeom prst="straightConnector1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41" name="文字方塊 240"/>
            <p:cNvSpPr txBox="1"/>
            <p:nvPr/>
          </p:nvSpPr>
          <p:spPr>
            <a:xfrm>
              <a:off x="1295400" y="5877581"/>
              <a:ext cx="890252" cy="339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m</a:t>
              </a:r>
              <a:r>
                <a:rPr lang="en-US" altLang="zh-TW" sz="800" dirty="0" smtClean="0"/>
                <a:t> inputs</a:t>
              </a: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6350615" y="5877581"/>
              <a:ext cx="856799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i="1" dirty="0" smtClean="0"/>
                <a:t>m</a:t>
              </a:r>
              <a:r>
                <a:rPr lang="en-US" altLang="zh-TW" sz="800" dirty="0" smtClean="0"/>
                <a:t> outputs</a:t>
              </a: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1134380" y="2362200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Claude</a:t>
              </a:r>
              <a:endParaRPr lang="zh-TW" altLang="en-US" sz="800" dirty="0"/>
            </a:p>
          </p:txBody>
        </p:sp>
        <p:sp>
          <p:nvSpPr>
            <p:cNvPr id="244" name="文字方塊 243"/>
            <p:cNvSpPr txBox="1"/>
            <p:nvPr/>
          </p:nvSpPr>
          <p:spPr>
            <a:xfrm>
              <a:off x="1174454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Monet</a:t>
              </a:r>
              <a:endParaRPr lang="zh-TW" altLang="en-US" sz="800" dirty="0"/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1115142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painted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1424522" y="4035623"/>
              <a:ext cx="45203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the</a:t>
              </a:r>
              <a:endParaRPr lang="zh-TW" altLang="en-US" sz="800" dirty="0"/>
            </a:p>
          </p:txBody>
        </p:sp>
        <p:sp>
          <p:nvSpPr>
            <p:cNvPr id="247" name="文字方塊 246"/>
            <p:cNvSpPr txBox="1"/>
            <p:nvPr/>
          </p:nvSpPr>
          <p:spPr>
            <a:xfrm>
              <a:off x="1285061" y="4953002"/>
              <a:ext cx="56667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drew</a:t>
              </a:r>
              <a:endParaRPr lang="zh-TW" altLang="en-US" sz="800" dirty="0"/>
            </a:p>
          </p:txBody>
        </p:sp>
        <p:sp>
          <p:nvSpPr>
            <p:cNvPr id="248" name="文字方塊 247"/>
            <p:cNvSpPr txBox="1"/>
            <p:nvPr/>
          </p:nvSpPr>
          <p:spPr>
            <a:xfrm>
              <a:off x="1014153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sketched</a:t>
              </a:r>
              <a:endParaRPr lang="zh-TW" altLang="en-US" sz="800" dirty="0"/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7060734" y="2362200"/>
              <a:ext cx="69302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Claude</a:t>
              </a:r>
              <a:endParaRPr lang="zh-TW" altLang="en-US" sz="800" dirty="0"/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7060734" y="2895600"/>
              <a:ext cx="660264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Monet</a:t>
              </a:r>
              <a:endParaRPr lang="zh-TW" altLang="en-US" sz="800" dirty="0"/>
            </a:p>
          </p:txBody>
        </p:sp>
        <p:sp>
          <p:nvSpPr>
            <p:cNvPr id="251" name="文字方塊 250"/>
            <p:cNvSpPr txBox="1"/>
            <p:nvPr/>
          </p:nvSpPr>
          <p:spPr>
            <a:xfrm>
              <a:off x="7060734" y="3428999"/>
              <a:ext cx="70939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painted</a:t>
              </a:r>
              <a:endParaRPr lang="zh-TW" altLang="en-US" sz="800" dirty="0"/>
            </a:p>
          </p:txBody>
        </p:sp>
        <p:sp>
          <p:nvSpPr>
            <p:cNvPr id="252" name="文字方塊 251"/>
            <p:cNvSpPr txBox="1"/>
            <p:nvPr/>
          </p:nvSpPr>
          <p:spPr>
            <a:xfrm>
              <a:off x="7060734" y="4035623"/>
              <a:ext cx="452030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the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7060734" y="4953002"/>
              <a:ext cx="566676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drew</a:t>
              </a:r>
              <a:endParaRPr lang="zh-TW" altLang="en-US" sz="800" dirty="0"/>
            </a:p>
          </p:txBody>
        </p:sp>
        <p:sp>
          <p:nvSpPr>
            <p:cNvPr id="254" name="文字方塊 253"/>
            <p:cNvSpPr txBox="1"/>
            <p:nvPr/>
          </p:nvSpPr>
          <p:spPr>
            <a:xfrm>
              <a:off x="7060734" y="5483423"/>
              <a:ext cx="791287" cy="28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/>
                <a:t>sketched</a:t>
              </a:r>
              <a:endParaRPr lang="zh-TW" altLang="en-US" sz="800" dirty="0"/>
            </a:p>
          </p:txBody>
        </p:sp>
      </p:grpSp>
      <p:sp>
        <p:nvSpPr>
          <p:cNvPr id="255" name="文字方塊 254"/>
          <p:cNvSpPr txBox="1"/>
          <p:nvPr/>
        </p:nvSpPr>
        <p:spPr>
          <a:xfrm>
            <a:off x="5884133" y="575363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Good weights…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255" grpId="0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22694</TotalTime>
  <Words>1245</Words>
  <Application>Microsoft Office PowerPoint</Application>
  <PresentationFormat>如螢幕大小 (4:3)</PresentationFormat>
  <Paragraphs>471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Cambria Math</vt:lpstr>
      <vt:lpstr>Lucida Sans</vt:lpstr>
      <vt:lpstr>Tahoma</vt:lpstr>
      <vt:lpstr>Times New Roman</vt:lpstr>
      <vt:lpstr>Wingdings</vt:lpstr>
      <vt:lpstr>Quadrant</vt:lpstr>
      <vt:lpstr>Word Vectors</vt:lpstr>
      <vt:lpstr>When He was an Intern …</vt:lpstr>
      <vt:lpstr>Overview</vt:lpstr>
      <vt:lpstr>Two Approaches</vt:lpstr>
      <vt:lpstr>Skip-gram Approach (1/9)</vt:lpstr>
      <vt:lpstr>Skip-gram Approach (2/9)</vt:lpstr>
      <vt:lpstr>Skip-gram Approach (3/9)</vt:lpstr>
      <vt:lpstr>Skip-gram Approach (4/9)</vt:lpstr>
      <vt:lpstr>Skip-gram Approach (5/9)</vt:lpstr>
      <vt:lpstr>Skip-gram Approach (6/9)</vt:lpstr>
      <vt:lpstr>Skip-gram Approach (7/9)</vt:lpstr>
      <vt:lpstr>Skip-gram Approach (8/9)</vt:lpstr>
      <vt:lpstr>Skip-gram Approach (9/9)</vt:lpstr>
      <vt:lpstr>CBOW </vt:lpstr>
      <vt:lpstr>Use of Embeddings</vt:lpstr>
      <vt:lpstr>Which Approach is Better?</vt:lpstr>
      <vt:lpstr>Pretrained Models</vt:lpstr>
      <vt:lpstr>What about Doc2vec? (1/2)</vt:lpstr>
      <vt:lpstr>What about Doc2vec? (2/2)</vt:lpstr>
      <vt:lpstr>Other Issues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1353</cp:revision>
  <cp:lastPrinted>1601-01-01T00:00:00Z</cp:lastPrinted>
  <dcterms:created xsi:type="dcterms:W3CDTF">2002-09-18T16:13:07Z</dcterms:created>
  <dcterms:modified xsi:type="dcterms:W3CDTF">2019-10-20T06:33:50Z</dcterms:modified>
</cp:coreProperties>
</file>