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11"/>
  </p:notesMasterIdLst>
  <p:sldIdLst>
    <p:sldId id="257" r:id="rId2"/>
    <p:sldId id="258" r:id="rId3"/>
    <p:sldId id="259" r:id="rId4"/>
    <p:sldId id="260" r:id="rId5"/>
    <p:sldId id="265" r:id="rId6"/>
    <p:sldId id="261" r:id="rId7"/>
    <p:sldId id="262" r:id="rId8"/>
    <p:sldId id="263" r:id="rId9"/>
    <p:sldId id="264"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4676"/>
  </p:normalViewPr>
  <p:slideViewPr>
    <p:cSldViewPr snapToGrid="0" snapToObjects="1">
      <p:cViewPr>
        <p:scale>
          <a:sx n="104" d="100"/>
          <a:sy n="104" d="100"/>
        </p:scale>
        <p:origin x="144"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F11257-8B24-D54A-8C1C-EF500FAD074D}" type="doc">
      <dgm:prSet loTypeId="urn:microsoft.com/office/officeart/2005/8/layout/process2" loCatId="" qsTypeId="urn:microsoft.com/office/officeart/2005/8/quickstyle/simple5" qsCatId="simple" csTypeId="urn:microsoft.com/office/officeart/2005/8/colors/colorful1" csCatId="colorful" phldr="1"/>
      <dgm:spPr/>
      <dgm:t>
        <a:bodyPr/>
        <a:lstStyle/>
        <a:p>
          <a:endParaRPr lang="zh-TW" altLang="en-US"/>
        </a:p>
      </dgm:t>
    </dgm:pt>
    <dgm:pt modelId="{4937DBB4-AAF5-A24C-9DB5-21D052BD7259}">
      <dgm:prSet phldrT="[文字]" custT="1"/>
      <dgm:spPr/>
      <dgm:t>
        <a:bodyPr/>
        <a:lstStyle/>
        <a:p>
          <a:r>
            <a:rPr lang="en-US" altLang="zh-TW" sz="1600" dirty="0" smtClean="0"/>
            <a:t>1. </a:t>
          </a:r>
          <a:r>
            <a:rPr lang="zh-TW" altLang="en-US" sz="1600" dirty="0" smtClean="0"/>
            <a:t>寫作功能</a:t>
          </a:r>
          <a:endParaRPr lang="en-US" altLang="zh-TW" sz="1600" dirty="0" smtClean="0"/>
        </a:p>
        <a:p>
          <a:r>
            <a:rPr lang="zh-TW" altLang="en-US" sz="1600" dirty="0" smtClean="0"/>
            <a:t>與場景</a:t>
          </a:r>
          <a:endParaRPr lang="en-US" altLang="zh-TW" sz="1600" dirty="0" smtClean="0"/>
        </a:p>
        <a:p>
          <a:r>
            <a:rPr lang="en-US" altLang="zh-TW" sz="1600" dirty="0" smtClean="0"/>
            <a:t>(Gherkin)</a:t>
          </a:r>
          <a:endParaRPr lang="zh-TW" altLang="en-US" sz="1600" dirty="0"/>
        </a:p>
      </dgm:t>
    </dgm:pt>
    <dgm:pt modelId="{BED2A70A-AA48-C04E-9340-BF9BE0619FCE}" type="parTrans" cxnId="{A8F28316-FA00-1D46-83C5-39416445D25F}">
      <dgm:prSet/>
      <dgm:spPr/>
      <dgm:t>
        <a:bodyPr/>
        <a:lstStyle/>
        <a:p>
          <a:endParaRPr lang="zh-TW" altLang="en-US"/>
        </a:p>
      </dgm:t>
    </dgm:pt>
    <dgm:pt modelId="{562E2781-CC93-F349-B2BF-10301BB941CD}" type="sibTrans" cxnId="{A8F28316-FA00-1D46-83C5-39416445D25F}">
      <dgm:prSet/>
      <dgm:spPr/>
      <dgm:t>
        <a:bodyPr/>
        <a:lstStyle/>
        <a:p>
          <a:endParaRPr lang="zh-TW" altLang="en-US"/>
        </a:p>
      </dgm:t>
    </dgm:pt>
    <dgm:pt modelId="{DFA2F787-7CF8-E24C-BBEF-7847C2372787}">
      <dgm:prSet phldrT="[文字]" custT="1"/>
      <dgm:spPr/>
      <dgm:t>
        <a:bodyPr/>
        <a:lstStyle/>
        <a:p>
          <a:r>
            <a:rPr lang="en-US" altLang="zh-TW" sz="1600" dirty="0" smtClean="0"/>
            <a:t>2. </a:t>
          </a:r>
          <a:r>
            <a:rPr lang="zh-TW" altLang="en-US" sz="1600" dirty="0" smtClean="0"/>
            <a:t>寫作整合測試</a:t>
          </a:r>
          <a:r>
            <a:rPr lang="en-US" altLang="zh-TW" sz="1600" dirty="0" smtClean="0"/>
            <a:t>(Cucumber)</a:t>
          </a:r>
          <a:endParaRPr lang="zh-TW" altLang="en-US" sz="1600" dirty="0"/>
        </a:p>
      </dgm:t>
    </dgm:pt>
    <dgm:pt modelId="{540ADB25-8983-EA49-BCAA-11675424E77D}" type="parTrans" cxnId="{EF418FC6-375A-7D46-BC47-A1C6AE8B9DC7}">
      <dgm:prSet/>
      <dgm:spPr/>
      <dgm:t>
        <a:bodyPr/>
        <a:lstStyle/>
        <a:p>
          <a:endParaRPr lang="zh-TW" altLang="en-US"/>
        </a:p>
      </dgm:t>
    </dgm:pt>
    <dgm:pt modelId="{29E7F67B-B6A1-F548-BB65-594525C73376}" type="sibTrans" cxnId="{EF418FC6-375A-7D46-BC47-A1C6AE8B9DC7}">
      <dgm:prSet/>
      <dgm:spPr/>
      <dgm:t>
        <a:bodyPr/>
        <a:lstStyle/>
        <a:p>
          <a:endParaRPr lang="zh-TW" altLang="en-US"/>
        </a:p>
      </dgm:t>
    </dgm:pt>
    <dgm:pt modelId="{B0067637-4555-DE4E-AFBC-32D88DB8C54B}">
      <dgm:prSet phldrT="[文字]" custT="1"/>
      <dgm:spPr/>
      <dgm:t>
        <a:bodyPr/>
        <a:lstStyle/>
        <a:p>
          <a:r>
            <a:rPr lang="en-US" altLang="zh-TW" sz="1600" dirty="0" smtClean="0"/>
            <a:t>3. </a:t>
          </a:r>
          <a:r>
            <a:rPr lang="zh-TW" altLang="en-US" sz="1600" dirty="0" smtClean="0"/>
            <a:t>進行整合測試 </a:t>
          </a:r>
          <a:r>
            <a:rPr lang="en-US" altLang="zh-TW" sz="1600" dirty="0" smtClean="0"/>
            <a:t>(</a:t>
          </a:r>
          <a:r>
            <a:rPr lang="en-US" altLang="zh-TW" sz="1600" dirty="0" err="1" smtClean="0"/>
            <a:t>Gherkin+Cucumber</a:t>
          </a:r>
          <a:r>
            <a:rPr lang="en-US" altLang="zh-TW" sz="1600" dirty="0" smtClean="0"/>
            <a:t>, </a:t>
          </a:r>
          <a:r>
            <a:rPr lang="zh-TW" altLang="en-US" sz="1600" dirty="0" smtClean="0"/>
            <a:t>失敗</a:t>
          </a:r>
          <a:r>
            <a:rPr lang="en-US" altLang="zh-TW" sz="1600" dirty="0" smtClean="0"/>
            <a:t>)</a:t>
          </a:r>
          <a:endParaRPr lang="zh-TW" altLang="en-US" sz="1600" dirty="0"/>
        </a:p>
      </dgm:t>
    </dgm:pt>
    <dgm:pt modelId="{22CC1C9C-8899-F044-A1FE-B3230745F317}" type="parTrans" cxnId="{37914EA7-B522-4A4C-90E0-BDBF8D01FD61}">
      <dgm:prSet/>
      <dgm:spPr/>
      <dgm:t>
        <a:bodyPr/>
        <a:lstStyle/>
        <a:p>
          <a:endParaRPr lang="zh-TW" altLang="en-US"/>
        </a:p>
      </dgm:t>
    </dgm:pt>
    <dgm:pt modelId="{D6CEA65D-4B91-F941-A543-CBE63FA166B8}" type="sibTrans" cxnId="{37914EA7-B522-4A4C-90E0-BDBF8D01FD61}">
      <dgm:prSet/>
      <dgm:spPr/>
      <dgm:t>
        <a:bodyPr/>
        <a:lstStyle/>
        <a:p>
          <a:endParaRPr lang="zh-TW" altLang="en-US"/>
        </a:p>
      </dgm:t>
    </dgm:pt>
    <dgm:pt modelId="{7E374600-7D19-2B4D-9AA0-FFDC3C9382EB}" type="pres">
      <dgm:prSet presAssocID="{37F11257-8B24-D54A-8C1C-EF500FAD074D}" presName="linearFlow" presStyleCnt="0">
        <dgm:presLayoutVars>
          <dgm:resizeHandles val="exact"/>
        </dgm:presLayoutVars>
      </dgm:prSet>
      <dgm:spPr/>
      <dgm:t>
        <a:bodyPr/>
        <a:lstStyle/>
        <a:p>
          <a:endParaRPr lang="zh-TW" altLang="en-US"/>
        </a:p>
      </dgm:t>
    </dgm:pt>
    <dgm:pt modelId="{6E3683DD-3CD2-0E43-9E3C-FE4382D9774B}" type="pres">
      <dgm:prSet presAssocID="{4937DBB4-AAF5-A24C-9DB5-21D052BD7259}" presName="node" presStyleLbl="node1" presStyleIdx="0" presStyleCnt="3" custScaleX="100000" custScaleY="106461">
        <dgm:presLayoutVars>
          <dgm:bulletEnabled val="1"/>
        </dgm:presLayoutVars>
      </dgm:prSet>
      <dgm:spPr/>
      <dgm:t>
        <a:bodyPr/>
        <a:lstStyle/>
        <a:p>
          <a:endParaRPr lang="zh-TW" altLang="en-US"/>
        </a:p>
      </dgm:t>
    </dgm:pt>
    <dgm:pt modelId="{DC46F8BC-A025-9447-9B47-826DF8D4855D}" type="pres">
      <dgm:prSet presAssocID="{562E2781-CC93-F349-B2BF-10301BB941CD}" presName="sibTrans" presStyleLbl="sibTrans2D1" presStyleIdx="0" presStyleCnt="2"/>
      <dgm:spPr/>
      <dgm:t>
        <a:bodyPr/>
        <a:lstStyle/>
        <a:p>
          <a:endParaRPr lang="zh-TW" altLang="en-US"/>
        </a:p>
      </dgm:t>
    </dgm:pt>
    <dgm:pt modelId="{F9D3CB07-2BCA-6344-8A90-7167CD2FA6A1}" type="pres">
      <dgm:prSet presAssocID="{562E2781-CC93-F349-B2BF-10301BB941CD}" presName="connectorText" presStyleLbl="sibTrans2D1" presStyleIdx="0" presStyleCnt="2"/>
      <dgm:spPr/>
      <dgm:t>
        <a:bodyPr/>
        <a:lstStyle/>
        <a:p>
          <a:endParaRPr lang="zh-TW" altLang="en-US"/>
        </a:p>
      </dgm:t>
    </dgm:pt>
    <dgm:pt modelId="{8FD12AEA-C223-1347-9B36-C1DFE40B75E7}" type="pres">
      <dgm:prSet presAssocID="{DFA2F787-7CF8-E24C-BBEF-7847C2372787}" presName="node" presStyleLbl="node1" presStyleIdx="1" presStyleCnt="3">
        <dgm:presLayoutVars>
          <dgm:bulletEnabled val="1"/>
        </dgm:presLayoutVars>
      </dgm:prSet>
      <dgm:spPr/>
      <dgm:t>
        <a:bodyPr/>
        <a:lstStyle/>
        <a:p>
          <a:endParaRPr lang="zh-TW" altLang="en-US"/>
        </a:p>
      </dgm:t>
    </dgm:pt>
    <dgm:pt modelId="{B6ED6591-9BF7-A24D-A8DC-BE5A71599432}" type="pres">
      <dgm:prSet presAssocID="{29E7F67B-B6A1-F548-BB65-594525C73376}" presName="sibTrans" presStyleLbl="sibTrans2D1" presStyleIdx="1" presStyleCnt="2"/>
      <dgm:spPr/>
      <dgm:t>
        <a:bodyPr/>
        <a:lstStyle/>
        <a:p>
          <a:endParaRPr lang="zh-TW" altLang="en-US"/>
        </a:p>
      </dgm:t>
    </dgm:pt>
    <dgm:pt modelId="{B1E289C0-65FB-8C48-BA08-154A1DB0808D}" type="pres">
      <dgm:prSet presAssocID="{29E7F67B-B6A1-F548-BB65-594525C73376}" presName="connectorText" presStyleLbl="sibTrans2D1" presStyleIdx="1" presStyleCnt="2"/>
      <dgm:spPr/>
      <dgm:t>
        <a:bodyPr/>
        <a:lstStyle/>
        <a:p>
          <a:endParaRPr lang="zh-TW" altLang="en-US"/>
        </a:p>
      </dgm:t>
    </dgm:pt>
    <dgm:pt modelId="{36F5F26C-8B92-7B45-AACA-647E123528D5}" type="pres">
      <dgm:prSet presAssocID="{B0067637-4555-DE4E-AFBC-32D88DB8C54B}" presName="node" presStyleLbl="node1" presStyleIdx="2" presStyleCnt="3">
        <dgm:presLayoutVars>
          <dgm:bulletEnabled val="1"/>
        </dgm:presLayoutVars>
      </dgm:prSet>
      <dgm:spPr/>
      <dgm:t>
        <a:bodyPr/>
        <a:lstStyle/>
        <a:p>
          <a:endParaRPr lang="zh-TW" altLang="en-US"/>
        </a:p>
      </dgm:t>
    </dgm:pt>
  </dgm:ptLst>
  <dgm:cxnLst>
    <dgm:cxn modelId="{7A9B02BD-BAC8-6E4A-A262-06C7EE7281DA}" type="presOf" srcId="{562E2781-CC93-F349-B2BF-10301BB941CD}" destId="{DC46F8BC-A025-9447-9B47-826DF8D4855D}" srcOrd="0" destOrd="0" presId="urn:microsoft.com/office/officeart/2005/8/layout/process2"/>
    <dgm:cxn modelId="{495DCD7A-CA1F-F240-844C-A2BD26C0BD19}" type="presOf" srcId="{DFA2F787-7CF8-E24C-BBEF-7847C2372787}" destId="{8FD12AEA-C223-1347-9B36-C1DFE40B75E7}" srcOrd="0" destOrd="0" presId="urn:microsoft.com/office/officeart/2005/8/layout/process2"/>
    <dgm:cxn modelId="{37914EA7-B522-4A4C-90E0-BDBF8D01FD61}" srcId="{37F11257-8B24-D54A-8C1C-EF500FAD074D}" destId="{B0067637-4555-DE4E-AFBC-32D88DB8C54B}" srcOrd="2" destOrd="0" parTransId="{22CC1C9C-8899-F044-A1FE-B3230745F317}" sibTransId="{D6CEA65D-4B91-F941-A543-CBE63FA166B8}"/>
    <dgm:cxn modelId="{EF418FC6-375A-7D46-BC47-A1C6AE8B9DC7}" srcId="{37F11257-8B24-D54A-8C1C-EF500FAD074D}" destId="{DFA2F787-7CF8-E24C-BBEF-7847C2372787}" srcOrd="1" destOrd="0" parTransId="{540ADB25-8983-EA49-BCAA-11675424E77D}" sibTransId="{29E7F67B-B6A1-F548-BB65-594525C73376}"/>
    <dgm:cxn modelId="{15F4885A-E5D3-9241-A1B2-EFE2C70C6FF7}" type="presOf" srcId="{29E7F67B-B6A1-F548-BB65-594525C73376}" destId="{B1E289C0-65FB-8C48-BA08-154A1DB0808D}" srcOrd="1" destOrd="0" presId="urn:microsoft.com/office/officeart/2005/8/layout/process2"/>
    <dgm:cxn modelId="{A4B7086A-8F39-CB45-B174-0F14CBE7883D}" type="presOf" srcId="{29E7F67B-B6A1-F548-BB65-594525C73376}" destId="{B6ED6591-9BF7-A24D-A8DC-BE5A71599432}" srcOrd="0" destOrd="0" presId="urn:microsoft.com/office/officeart/2005/8/layout/process2"/>
    <dgm:cxn modelId="{A8F28316-FA00-1D46-83C5-39416445D25F}" srcId="{37F11257-8B24-D54A-8C1C-EF500FAD074D}" destId="{4937DBB4-AAF5-A24C-9DB5-21D052BD7259}" srcOrd="0" destOrd="0" parTransId="{BED2A70A-AA48-C04E-9340-BF9BE0619FCE}" sibTransId="{562E2781-CC93-F349-B2BF-10301BB941CD}"/>
    <dgm:cxn modelId="{9D93F5FA-BAE5-7B40-803E-0481F7958899}" type="presOf" srcId="{B0067637-4555-DE4E-AFBC-32D88DB8C54B}" destId="{36F5F26C-8B92-7B45-AACA-647E123528D5}" srcOrd="0" destOrd="0" presId="urn:microsoft.com/office/officeart/2005/8/layout/process2"/>
    <dgm:cxn modelId="{5561AB1B-02D7-8F43-A99A-37479F844820}" type="presOf" srcId="{4937DBB4-AAF5-A24C-9DB5-21D052BD7259}" destId="{6E3683DD-3CD2-0E43-9E3C-FE4382D9774B}" srcOrd="0" destOrd="0" presId="urn:microsoft.com/office/officeart/2005/8/layout/process2"/>
    <dgm:cxn modelId="{3CC6FC3B-23AC-7344-998D-DD7828401043}" type="presOf" srcId="{37F11257-8B24-D54A-8C1C-EF500FAD074D}" destId="{7E374600-7D19-2B4D-9AA0-FFDC3C9382EB}" srcOrd="0" destOrd="0" presId="urn:microsoft.com/office/officeart/2005/8/layout/process2"/>
    <dgm:cxn modelId="{5AD30B6F-5313-FF43-AAF3-E0D2BA6FB9BB}" type="presOf" srcId="{562E2781-CC93-F349-B2BF-10301BB941CD}" destId="{F9D3CB07-2BCA-6344-8A90-7167CD2FA6A1}" srcOrd="1" destOrd="0" presId="urn:microsoft.com/office/officeart/2005/8/layout/process2"/>
    <dgm:cxn modelId="{205E0681-1A56-E242-B6B5-86BF4E53A1E3}" type="presParOf" srcId="{7E374600-7D19-2B4D-9AA0-FFDC3C9382EB}" destId="{6E3683DD-3CD2-0E43-9E3C-FE4382D9774B}" srcOrd="0" destOrd="0" presId="urn:microsoft.com/office/officeart/2005/8/layout/process2"/>
    <dgm:cxn modelId="{FB79E39F-A79D-D04E-927A-239E0255F7E3}" type="presParOf" srcId="{7E374600-7D19-2B4D-9AA0-FFDC3C9382EB}" destId="{DC46F8BC-A025-9447-9B47-826DF8D4855D}" srcOrd="1" destOrd="0" presId="urn:microsoft.com/office/officeart/2005/8/layout/process2"/>
    <dgm:cxn modelId="{DDB92D1F-5709-A043-A18A-679E8D8191B7}" type="presParOf" srcId="{DC46F8BC-A025-9447-9B47-826DF8D4855D}" destId="{F9D3CB07-2BCA-6344-8A90-7167CD2FA6A1}" srcOrd="0" destOrd="0" presId="urn:microsoft.com/office/officeart/2005/8/layout/process2"/>
    <dgm:cxn modelId="{243DE3F7-529D-BB40-ABE6-EE6E44C883A0}" type="presParOf" srcId="{7E374600-7D19-2B4D-9AA0-FFDC3C9382EB}" destId="{8FD12AEA-C223-1347-9B36-C1DFE40B75E7}" srcOrd="2" destOrd="0" presId="urn:microsoft.com/office/officeart/2005/8/layout/process2"/>
    <dgm:cxn modelId="{C2A39C1B-11EC-654A-A69E-263FD0058F4E}" type="presParOf" srcId="{7E374600-7D19-2B4D-9AA0-FFDC3C9382EB}" destId="{B6ED6591-9BF7-A24D-A8DC-BE5A71599432}" srcOrd="3" destOrd="0" presId="urn:microsoft.com/office/officeart/2005/8/layout/process2"/>
    <dgm:cxn modelId="{148A5FC1-4EE3-6C4A-AA73-C70B432FC0BE}" type="presParOf" srcId="{B6ED6591-9BF7-A24D-A8DC-BE5A71599432}" destId="{B1E289C0-65FB-8C48-BA08-154A1DB0808D}" srcOrd="0" destOrd="0" presId="urn:microsoft.com/office/officeart/2005/8/layout/process2"/>
    <dgm:cxn modelId="{635F6ACB-3537-DE41-8DA7-40C024891A27}" type="presParOf" srcId="{7E374600-7D19-2B4D-9AA0-FFDC3C9382EB}" destId="{36F5F26C-8B92-7B45-AACA-647E123528D5}" srcOrd="4" destOrd="0" presId="urn:microsoft.com/office/officeart/2005/8/layout/process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F11257-8B24-D54A-8C1C-EF500FAD074D}" type="doc">
      <dgm:prSet loTypeId="urn:microsoft.com/office/officeart/2005/8/layout/process2" loCatId="" qsTypeId="urn:microsoft.com/office/officeart/2005/8/quickstyle/simple5" qsCatId="simple" csTypeId="urn:microsoft.com/office/officeart/2005/8/colors/colorful1" csCatId="colorful" phldr="1"/>
      <dgm:spPr/>
      <dgm:t>
        <a:bodyPr/>
        <a:lstStyle/>
        <a:p>
          <a:endParaRPr lang="zh-TW" altLang="en-US"/>
        </a:p>
      </dgm:t>
    </dgm:pt>
    <dgm:pt modelId="{DFA2F787-7CF8-E24C-BBEF-7847C2372787}">
      <dgm:prSet phldrT="[文字]" custT="1"/>
      <dgm:spPr/>
      <dgm:t>
        <a:bodyPr/>
        <a:lstStyle/>
        <a:p>
          <a:r>
            <a:rPr lang="en-US" altLang="zh-TW" sz="1600" dirty="0" smtClean="0"/>
            <a:t>5.</a:t>
          </a:r>
          <a:r>
            <a:rPr lang="zh-TW" altLang="en-US" sz="1600" dirty="0" smtClean="0"/>
            <a:t>執行單元測試</a:t>
          </a:r>
          <a:r>
            <a:rPr lang="en-US" altLang="zh-TW" sz="1600" dirty="0" smtClean="0"/>
            <a:t>(Mocha, </a:t>
          </a:r>
          <a:r>
            <a:rPr lang="zh-TW" altLang="en-US" sz="1600" dirty="0" smtClean="0"/>
            <a:t>失敗</a:t>
          </a:r>
          <a:r>
            <a:rPr lang="en-US" altLang="zh-TW" sz="1600" dirty="0" smtClean="0"/>
            <a:t>)</a:t>
          </a:r>
          <a:endParaRPr lang="zh-TW" altLang="en-US" sz="1600" dirty="0"/>
        </a:p>
      </dgm:t>
    </dgm:pt>
    <dgm:pt modelId="{540ADB25-8983-EA49-BCAA-11675424E77D}" type="parTrans" cxnId="{EF418FC6-375A-7D46-BC47-A1C6AE8B9DC7}">
      <dgm:prSet/>
      <dgm:spPr/>
      <dgm:t>
        <a:bodyPr/>
        <a:lstStyle/>
        <a:p>
          <a:endParaRPr lang="zh-TW" altLang="en-US"/>
        </a:p>
      </dgm:t>
    </dgm:pt>
    <dgm:pt modelId="{29E7F67B-B6A1-F548-BB65-594525C73376}" type="sibTrans" cxnId="{EF418FC6-375A-7D46-BC47-A1C6AE8B9DC7}">
      <dgm:prSet/>
      <dgm:spPr/>
      <dgm:t>
        <a:bodyPr/>
        <a:lstStyle/>
        <a:p>
          <a:endParaRPr lang="zh-TW" altLang="en-US"/>
        </a:p>
      </dgm:t>
    </dgm:pt>
    <dgm:pt modelId="{4937DBB4-AAF5-A24C-9DB5-21D052BD7259}">
      <dgm:prSet phldrT="[文字]" custT="1"/>
      <dgm:spPr/>
      <dgm:t>
        <a:bodyPr/>
        <a:lstStyle/>
        <a:p>
          <a:r>
            <a:rPr lang="en-US" altLang="zh-TW" sz="1600" dirty="0" smtClean="0"/>
            <a:t>4.</a:t>
          </a:r>
          <a:r>
            <a:rPr lang="zh-TW" altLang="en-US" sz="1600" dirty="0" smtClean="0"/>
            <a:t>寫作單元測試程式</a:t>
          </a:r>
          <a:r>
            <a:rPr lang="en-US" altLang="zh-TW" sz="1600" dirty="0" smtClean="0"/>
            <a:t>(Mocha+web3.js)</a:t>
          </a:r>
          <a:endParaRPr lang="zh-TW" altLang="en-US" sz="1600" dirty="0"/>
        </a:p>
      </dgm:t>
    </dgm:pt>
    <dgm:pt modelId="{562E2781-CC93-F349-B2BF-10301BB941CD}" type="sibTrans" cxnId="{A8F28316-FA00-1D46-83C5-39416445D25F}">
      <dgm:prSet/>
      <dgm:spPr/>
      <dgm:t>
        <a:bodyPr/>
        <a:lstStyle/>
        <a:p>
          <a:endParaRPr lang="zh-TW" altLang="en-US"/>
        </a:p>
      </dgm:t>
    </dgm:pt>
    <dgm:pt modelId="{BED2A70A-AA48-C04E-9340-BF9BE0619FCE}" type="parTrans" cxnId="{A8F28316-FA00-1D46-83C5-39416445D25F}">
      <dgm:prSet/>
      <dgm:spPr/>
      <dgm:t>
        <a:bodyPr/>
        <a:lstStyle/>
        <a:p>
          <a:endParaRPr lang="zh-TW" altLang="en-US"/>
        </a:p>
      </dgm:t>
    </dgm:pt>
    <dgm:pt modelId="{B4B871C2-3E03-7445-897E-8CF3DE84A0BF}" type="pres">
      <dgm:prSet presAssocID="{37F11257-8B24-D54A-8C1C-EF500FAD074D}" presName="linearFlow" presStyleCnt="0">
        <dgm:presLayoutVars>
          <dgm:resizeHandles val="exact"/>
        </dgm:presLayoutVars>
      </dgm:prSet>
      <dgm:spPr/>
      <dgm:t>
        <a:bodyPr/>
        <a:lstStyle/>
        <a:p>
          <a:endParaRPr lang="zh-TW" altLang="en-US"/>
        </a:p>
      </dgm:t>
    </dgm:pt>
    <dgm:pt modelId="{2A580D0B-6EFE-4843-8388-BA8859A1982E}" type="pres">
      <dgm:prSet presAssocID="{4937DBB4-AAF5-A24C-9DB5-21D052BD7259}" presName="node" presStyleLbl="node1" presStyleIdx="0" presStyleCnt="2">
        <dgm:presLayoutVars>
          <dgm:bulletEnabled val="1"/>
        </dgm:presLayoutVars>
      </dgm:prSet>
      <dgm:spPr/>
      <dgm:t>
        <a:bodyPr/>
        <a:lstStyle/>
        <a:p>
          <a:endParaRPr lang="zh-TW" altLang="en-US"/>
        </a:p>
      </dgm:t>
    </dgm:pt>
    <dgm:pt modelId="{BA1F78E0-1B8C-6C44-9F47-1ACFC50D17B6}" type="pres">
      <dgm:prSet presAssocID="{562E2781-CC93-F349-B2BF-10301BB941CD}" presName="sibTrans" presStyleLbl="sibTrans2D1" presStyleIdx="0" presStyleCnt="1"/>
      <dgm:spPr/>
      <dgm:t>
        <a:bodyPr/>
        <a:lstStyle/>
        <a:p>
          <a:endParaRPr lang="zh-TW" altLang="en-US"/>
        </a:p>
      </dgm:t>
    </dgm:pt>
    <dgm:pt modelId="{80BA8A88-0210-C243-9257-FEA6AFBB0D7B}" type="pres">
      <dgm:prSet presAssocID="{562E2781-CC93-F349-B2BF-10301BB941CD}" presName="connectorText" presStyleLbl="sibTrans2D1" presStyleIdx="0" presStyleCnt="1"/>
      <dgm:spPr/>
      <dgm:t>
        <a:bodyPr/>
        <a:lstStyle/>
        <a:p>
          <a:endParaRPr lang="zh-TW" altLang="en-US"/>
        </a:p>
      </dgm:t>
    </dgm:pt>
    <dgm:pt modelId="{199823B8-883E-B149-9B13-ED2AC66F6716}" type="pres">
      <dgm:prSet presAssocID="{DFA2F787-7CF8-E24C-BBEF-7847C2372787}" presName="node" presStyleLbl="node1" presStyleIdx="1" presStyleCnt="2">
        <dgm:presLayoutVars>
          <dgm:bulletEnabled val="1"/>
        </dgm:presLayoutVars>
      </dgm:prSet>
      <dgm:spPr/>
      <dgm:t>
        <a:bodyPr/>
        <a:lstStyle/>
        <a:p>
          <a:endParaRPr lang="zh-TW" altLang="en-US"/>
        </a:p>
      </dgm:t>
    </dgm:pt>
  </dgm:ptLst>
  <dgm:cxnLst>
    <dgm:cxn modelId="{EF418FC6-375A-7D46-BC47-A1C6AE8B9DC7}" srcId="{37F11257-8B24-D54A-8C1C-EF500FAD074D}" destId="{DFA2F787-7CF8-E24C-BBEF-7847C2372787}" srcOrd="1" destOrd="0" parTransId="{540ADB25-8983-EA49-BCAA-11675424E77D}" sibTransId="{29E7F67B-B6A1-F548-BB65-594525C73376}"/>
    <dgm:cxn modelId="{AC043D8A-17EF-D24C-8496-85C36E4EB161}" type="presOf" srcId="{562E2781-CC93-F349-B2BF-10301BB941CD}" destId="{80BA8A88-0210-C243-9257-FEA6AFBB0D7B}" srcOrd="1" destOrd="0" presId="urn:microsoft.com/office/officeart/2005/8/layout/process2"/>
    <dgm:cxn modelId="{3E7ED448-FF1C-6046-99B0-A1FABA51A37D}" type="presOf" srcId="{DFA2F787-7CF8-E24C-BBEF-7847C2372787}" destId="{199823B8-883E-B149-9B13-ED2AC66F6716}" srcOrd="0" destOrd="0" presId="urn:microsoft.com/office/officeart/2005/8/layout/process2"/>
    <dgm:cxn modelId="{2DF18736-1FE9-564A-AABC-780E155D6729}" type="presOf" srcId="{562E2781-CC93-F349-B2BF-10301BB941CD}" destId="{BA1F78E0-1B8C-6C44-9F47-1ACFC50D17B6}" srcOrd="0" destOrd="0" presId="urn:microsoft.com/office/officeart/2005/8/layout/process2"/>
    <dgm:cxn modelId="{EF77E37A-9934-8E40-A57D-F3A1AFA04720}" type="presOf" srcId="{37F11257-8B24-D54A-8C1C-EF500FAD074D}" destId="{B4B871C2-3E03-7445-897E-8CF3DE84A0BF}" srcOrd="0" destOrd="0" presId="urn:microsoft.com/office/officeart/2005/8/layout/process2"/>
    <dgm:cxn modelId="{A8F28316-FA00-1D46-83C5-39416445D25F}" srcId="{37F11257-8B24-D54A-8C1C-EF500FAD074D}" destId="{4937DBB4-AAF5-A24C-9DB5-21D052BD7259}" srcOrd="0" destOrd="0" parTransId="{BED2A70A-AA48-C04E-9340-BF9BE0619FCE}" sibTransId="{562E2781-CC93-F349-B2BF-10301BB941CD}"/>
    <dgm:cxn modelId="{BE552A4B-2777-5443-94FC-AC6D87682E44}" type="presOf" srcId="{4937DBB4-AAF5-A24C-9DB5-21D052BD7259}" destId="{2A580D0B-6EFE-4843-8388-BA8859A1982E}" srcOrd="0" destOrd="0" presId="urn:microsoft.com/office/officeart/2005/8/layout/process2"/>
    <dgm:cxn modelId="{02371D6B-D496-274C-82DF-18B4B8AF9DAB}" type="presParOf" srcId="{B4B871C2-3E03-7445-897E-8CF3DE84A0BF}" destId="{2A580D0B-6EFE-4843-8388-BA8859A1982E}" srcOrd="0" destOrd="0" presId="urn:microsoft.com/office/officeart/2005/8/layout/process2"/>
    <dgm:cxn modelId="{85BB435E-9EF0-4240-8D15-D239E821D421}" type="presParOf" srcId="{B4B871C2-3E03-7445-897E-8CF3DE84A0BF}" destId="{BA1F78E0-1B8C-6C44-9F47-1ACFC50D17B6}" srcOrd="1" destOrd="0" presId="urn:microsoft.com/office/officeart/2005/8/layout/process2"/>
    <dgm:cxn modelId="{A5AF250A-F5E4-C947-B67D-DDB52E38FC52}" type="presParOf" srcId="{BA1F78E0-1B8C-6C44-9F47-1ACFC50D17B6}" destId="{80BA8A88-0210-C243-9257-FEA6AFBB0D7B}" srcOrd="0" destOrd="0" presId="urn:microsoft.com/office/officeart/2005/8/layout/process2"/>
    <dgm:cxn modelId="{AE4A9166-3C26-DA40-95CD-28E3BADB6295}" type="presParOf" srcId="{B4B871C2-3E03-7445-897E-8CF3DE84A0BF}" destId="{199823B8-883E-B149-9B13-ED2AC66F6716}" srcOrd="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F11257-8B24-D54A-8C1C-EF500FAD074D}" type="doc">
      <dgm:prSet loTypeId="urn:microsoft.com/office/officeart/2005/8/layout/process2" loCatId="" qsTypeId="urn:microsoft.com/office/officeart/2005/8/quickstyle/simple5" qsCatId="simple" csTypeId="urn:microsoft.com/office/officeart/2005/8/colors/colorful1" csCatId="colorful" phldr="1"/>
      <dgm:spPr/>
      <dgm:t>
        <a:bodyPr/>
        <a:lstStyle/>
        <a:p>
          <a:endParaRPr lang="zh-TW" altLang="en-US"/>
        </a:p>
      </dgm:t>
    </dgm:pt>
    <dgm:pt modelId="{DFA2F787-7CF8-E24C-BBEF-7847C2372787}">
      <dgm:prSet phldrT="[文字]" custT="1"/>
      <dgm:spPr/>
      <dgm:t>
        <a:bodyPr/>
        <a:lstStyle/>
        <a:p>
          <a:r>
            <a:rPr lang="en-US" altLang="zh-TW" sz="1600" dirty="0" smtClean="0"/>
            <a:t>7. </a:t>
          </a:r>
          <a:r>
            <a:rPr lang="zh-TW" altLang="en-US" sz="1600" dirty="0" smtClean="0"/>
            <a:t>執行單元測試</a:t>
          </a:r>
          <a:r>
            <a:rPr lang="en-US" altLang="zh-TW" sz="1600" dirty="0" smtClean="0"/>
            <a:t>(Mocha, </a:t>
          </a:r>
          <a:r>
            <a:rPr lang="zh-TW" altLang="en-US" sz="1600" dirty="0" smtClean="0"/>
            <a:t>成功</a:t>
          </a:r>
          <a:r>
            <a:rPr lang="en-US" altLang="zh-TW" sz="1600" dirty="0" smtClean="0"/>
            <a:t>)</a:t>
          </a:r>
          <a:endParaRPr lang="zh-TW" altLang="en-US" sz="1600" dirty="0"/>
        </a:p>
      </dgm:t>
    </dgm:pt>
    <dgm:pt modelId="{540ADB25-8983-EA49-BCAA-11675424E77D}" type="parTrans" cxnId="{EF418FC6-375A-7D46-BC47-A1C6AE8B9DC7}">
      <dgm:prSet/>
      <dgm:spPr/>
      <dgm:t>
        <a:bodyPr/>
        <a:lstStyle/>
        <a:p>
          <a:endParaRPr lang="zh-TW" altLang="en-US"/>
        </a:p>
      </dgm:t>
    </dgm:pt>
    <dgm:pt modelId="{29E7F67B-B6A1-F548-BB65-594525C73376}" type="sibTrans" cxnId="{EF418FC6-375A-7D46-BC47-A1C6AE8B9DC7}">
      <dgm:prSet/>
      <dgm:spPr/>
      <dgm:t>
        <a:bodyPr/>
        <a:lstStyle/>
        <a:p>
          <a:endParaRPr lang="zh-TW" altLang="en-US"/>
        </a:p>
      </dgm:t>
    </dgm:pt>
    <dgm:pt modelId="{4937DBB4-AAF5-A24C-9DB5-21D052BD7259}">
      <dgm:prSet phldrT="[文字]" custT="1"/>
      <dgm:spPr/>
      <dgm:t>
        <a:bodyPr/>
        <a:lstStyle/>
        <a:p>
          <a:r>
            <a:rPr lang="en-US" altLang="zh-TW" sz="1800" dirty="0" smtClean="0"/>
            <a:t>6.</a:t>
          </a:r>
          <a:r>
            <a:rPr lang="zh-TW" altLang="en-US" sz="1800" dirty="0" smtClean="0"/>
            <a:t>實作程式碼 </a:t>
          </a:r>
          <a:r>
            <a:rPr lang="en-US" altLang="zh-TW" sz="1800" dirty="0" smtClean="0"/>
            <a:t>(solidity)</a:t>
          </a:r>
          <a:endParaRPr lang="zh-TW" altLang="en-US" sz="1800" dirty="0"/>
        </a:p>
      </dgm:t>
    </dgm:pt>
    <dgm:pt modelId="{562E2781-CC93-F349-B2BF-10301BB941CD}" type="sibTrans" cxnId="{A8F28316-FA00-1D46-83C5-39416445D25F}">
      <dgm:prSet/>
      <dgm:spPr/>
      <dgm:t>
        <a:bodyPr/>
        <a:lstStyle/>
        <a:p>
          <a:endParaRPr lang="zh-TW" altLang="en-US"/>
        </a:p>
      </dgm:t>
    </dgm:pt>
    <dgm:pt modelId="{BED2A70A-AA48-C04E-9340-BF9BE0619FCE}" type="parTrans" cxnId="{A8F28316-FA00-1D46-83C5-39416445D25F}">
      <dgm:prSet/>
      <dgm:spPr/>
      <dgm:t>
        <a:bodyPr/>
        <a:lstStyle/>
        <a:p>
          <a:endParaRPr lang="zh-TW" altLang="en-US"/>
        </a:p>
      </dgm:t>
    </dgm:pt>
    <dgm:pt modelId="{8065C740-7E43-4BB0-821E-E031C2D853B2}">
      <dgm:prSet phldrT="[文字]" custT="1"/>
      <dgm:spPr/>
      <dgm:t>
        <a:bodyPr/>
        <a:lstStyle/>
        <a:p>
          <a:r>
            <a:rPr lang="en-US" altLang="zh-TW" sz="1600" dirty="0" smtClean="0"/>
            <a:t>8. </a:t>
          </a:r>
          <a:r>
            <a:rPr lang="zh-TW" altLang="en-US" sz="1600" dirty="0" smtClean="0"/>
            <a:t>執行整合測試</a:t>
          </a:r>
          <a:r>
            <a:rPr lang="en-US" altLang="zh-TW" sz="1600" dirty="0" smtClean="0"/>
            <a:t>(</a:t>
          </a:r>
          <a:r>
            <a:rPr lang="en-US" altLang="zh-TW" sz="1600" dirty="0" err="1" smtClean="0"/>
            <a:t>Gherkin+Cucumber</a:t>
          </a:r>
          <a:r>
            <a:rPr lang="en-US" altLang="zh-TW" sz="1600" dirty="0" smtClean="0"/>
            <a:t>, </a:t>
          </a:r>
          <a:r>
            <a:rPr lang="zh-TW" altLang="en-US" sz="1600" dirty="0" smtClean="0"/>
            <a:t>成功</a:t>
          </a:r>
          <a:r>
            <a:rPr lang="en-US" altLang="zh-TW" sz="1600" dirty="0" smtClean="0"/>
            <a:t>)</a:t>
          </a:r>
          <a:endParaRPr lang="zh-TW" altLang="en-US" sz="1600" dirty="0"/>
        </a:p>
      </dgm:t>
    </dgm:pt>
    <dgm:pt modelId="{ECB06B32-CF84-4802-A60E-66F06036465F}" type="parTrans" cxnId="{3189EF3C-416D-4694-B9FB-B35E97B25969}">
      <dgm:prSet/>
      <dgm:spPr/>
      <dgm:t>
        <a:bodyPr/>
        <a:lstStyle/>
        <a:p>
          <a:endParaRPr lang="zh-TW" altLang="en-US"/>
        </a:p>
      </dgm:t>
    </dgm:pt>
    <dgm:pt modelId="{4CEBDE9B-D4F5-4E8E-84B0-A6A480565C9C}" type="sibTrans" cxnId="{3189EF3C-416D-4694-B9FB-B35E97B25969}">
      <dgm:prSet/>
      <dgm:spPr/>
      <dgm:t>
        <a:bodyPr/>
        <a:lstStyle/>
        <a:p>
          <a:endParaRPr lang="zh-TW" altLang="en-US"/>
        </a:p>
      </dgm:t>
    </dgm:pt>
    <dgm:pt modelId="{D36A0A73-A5C9-D241-B092-A13B0409DC3D}" type="pres">
      <dgm:prSet presAssocID="{37F11257-8B24-D54A-8C1C-EF500FAD074D}" presName="linearFlow" presStyleCnt="0">
        <dgm:presLayoutVars>
          <dgm:resizeHandles val="exact"/>
        </dgm:presLayoutVars>
      </dgm:prSet>
      <dgm:spPr/>
      <dgm:t>
        <a:bodyPr/>
        <a:lstStyle/>
        <a:p>
          <a:endParaRPr lang="zh-TW" altLang="en-US"/>
        </a:p>
      </dgm:t>
    </dgm:pt>
    <dgm:pt modelId="{480A21CC-F60B-1B44-9C7F-8E85459ED25E}" type="pres">
      <dgm:prSet presAssocID="{4937DBB4-AAF5-A24C-9DB5-21D052BD7259}" presName="node" presStyleLbl="node1" presStyleIdx="0" presStyleCnt="3" custLinFactNeighborX="-36872" custLinFactNeighborY="25006">
        <dgm:presLayoutVars>
          <dgm:bulletEnabled val="1"/>
        </dgm:presLayoutVars>
      </dgm:prSet>
      <dgm:spPr/>
      <dgm:t>
        <a:bodyPr/>
        <a:lstStyle/>
        <a:p>
          <a:endParaRPr lang="zh-TW" altLang="en-US"/>
        </a:p>
      </dgm:t>
    </dgm:pt>
    <dgm:pt modelId="{A842131B-3C61-404D-A1EF-4A8487234179}" type="pres">
      <dgm:prSet presAssocID="{562E2781-CC93-F349-B2BF-10301BB941CD}" presName="sibTrans" presStyleLbl="sibTrans2D1" presStyleIdx="0" presStyleCnt="2"/>
      <dgm:spPr/>
      <dgm:t>
        <a:bodyPr/>
        <a:lstStyle/>
        <a:p>
          <a:endParaRPr lang="zh-TW" altLang="en-US"/>
        </a:p>
      </dgm:t>
    </dgm:pt>
    <dgm:pt modelId="{E55C5E72-CD02-D144-9DBA-7509FB86D18C}" type="pres">
      <dgm:prSet presAssocID="{562E2781-CC93-F349-B2BF-10301BB941CD}" presName="connectorText" presStyleLbl="sibTrans2D1" presStyleIdx="0" presStyleCnt="2"/>
      <dgm:spPr/>
      <dgm:t>
        <a:bodyPr/>
        <a:lstStyle/>
        <a:p>
          <a:endParaRPr lang="zh-TW" altLang="en-US"/>
        </a:p>
      </dgm:t>
    </dgm:pt>
    <dgm:pt modelId="{88E9DBA9-2690-CC43-B84C-7FD6FCC24ACE}" type="pres">
      <dgm:prSet presAssocID="{DFA2F787-7CF8-E24C-BBEF-7847C2372787}" presName="node" presStyleLbl="node1" presStyleIdx="1" presStyleCnt="3">
        <dgm:presLayoutVars>
          <dgm:bulletEnabled val="1"/>
        </dgm:presLayoutVars>
      </dgm:prSet>
      <dgm:spPr/>
      <dgm:t>
        <a:bodyPr/>
        <a:lstStyle/>
        <a:p>
          <a:endParaRPr lang="zh-TW" altLang="en-US"/>
        </a:p>
      </dgm:t>
    </dgm:pt>
    <dgm:pt modelId="{E7D790AA-D2B7-6441-A154-B48CD74EE2CC}" type="pres">
      <dgm:prSet presAssocID="{29E7F67B-B6A1-F548-BB65-594525C73376}" presName="sibTrans" presStyleLbl="sibTrans2D1" presStyleIdx="1" presStyleCnt="2"/>
      <dgm:spPr/>
      <dgm:t>
        <a:bodyPr/>
        <a:lstStyle/>
        <a:p>
          <a:endParaRPr lang="zh-TW" altLang="en-US"/>
        </a:p>
      </dgm:t>
    </dgm:pt>
    <dgm:pt modelId="{7E4FC468-CE6D-FA44-9D68-C20261C0DB43}" type="pres">
      <dgm:prSet presAssocID="{29E7F67B-B6A1-F548-BB65-594525C73376}" presName="connectorText" presStyleLbl="sibTrans2D1" presStyleIdx="1" presStyleCnt="2"/>
      <dgm:spPr/>
      <dgm:t>
        <a:bodyPr/>
        <a:lstStyle/>
        <a:p>
          <a:endParaRPr lang="zh-TW" altLang="en-US"/>
        </a:p>
      </dgm:t>
    </dgm:pt>
    <dgm:pt modelId="{947517E5-215E-4AEA-A6A8-13FAFF844217}" type="pres">
      <dgm:prSet presAssocID="{8065C740-7E43-4BB0-821E-E031C2D853B2}" presName="node" presStyleLbl="node1" presStyleIdx="2" presStyleCnt="3">
        <dgm:presLayoutVars>
          <dgm:bulletEnabled val="1"/>
        </dgm:presLayoutVars>
      </dgm:prSet>
      <dgm:spPr/>
      <dgm:t>
        <a:bodyPr/>
        <a:lstStyle/>
        <a:p>
          <a:endParaRPr lang="zh-TW" altLang="en-US"/>
        </a:p>
      </dgm:t>
    </dgm:pt>
  </dgm:ptLst>
  <dgm:cxnLst>
    <dgm:cxn modelId="{EF418FC6-375A-7D46-BC47-A1C6AE8B9DC7}" srcId="{37F11257-8B24-D54A-8C1C-EF500FAD074D}" destId="{DFA2F787-7CF8-E24C-BBEF-7847C2372787}" srcOrd="1" destOrd="0" parTransId="{540ADB25-8983-EA49-BCAA-11675424E77D}" sibTransId="{29E7F67B-B6A1-F548-BB65-594525C73376}"/>
    <dgm:cxn modelId="{78B8FA51-B2B3-4144-B0E3-8AAB00A78778}" type="presOf" srcId="{8065C740-7E43-4BB0-821E-E031C2D853B2}" destId="{947517E5-215E-4AEA-A6A8-13FAFF844217}" srcOrd="0" destOrd="0" presId="urn:microsoft.com/office/officeart/2005/8/layout/process2"/>
    <dgm:cxn modelId="{2DC7806A-8029-564C-B94F-EB7D026BA9A8}" type="presOf" srcId="{562E2781-CC93-F349-B2BF-10301BB941CD}" destId="{A842131B-3C61-404D-A1EF-4A8487234179}" srcOrd="0" destOrd="0" presId="urn:microsoft.com/office/officeart/2005/8/layout/process2"/>
    <dgm:cxn modelId="{E59E1F4A-E529-A94D-800C-CD51D48D8978}" type="presOf" srcId="{562E2781-CC93-F349-B2BF-10301BB941CD}" destId="{E55C5E72-CD02-D144-9DBA-7509FB86D18C}" srcOrd="1" destOrd="0" presId="urn:microsoft.com/office/officeart/2005/8/layout/process2"/>
    <dgm:cxn modelId="{615762F9-ACBE-8242-A9FD-B4A3BE321C6C}" type="presOf" srcId="{4937DBB4-AAF5-A24C-9DB5-21D052BD7259}" destId="{480A21CC-F60B-1B44-9C7F-8E85459ED25E}" srcOrd="0" destOrd="0" presId="urn:microsoft.com/office/officeart/2005/8/layout/process2"/>
    <dgm:cxn modelId="{A8F28316-FA00-1D46-83C5-39416445D25F}" srcId="{37F11257-8B24-D54A-8C1C-EF500FAD074D}" destId="{4937DBB4-AAF5-A24C-9DB5-21D052BD7259}" srcOrd="0" destOrd="0" parTransId="{BED2A70A-AA48-C04E-9340-BF9BE0619FCE}" sibTransId="{562E2781-CC93-F349-B2BF-10301BB941CD}"/>
    <dgm:cxn modelId="{2E96BC3C-87B1-9E48-B250-BDF1A60B2DE4}" type="presOf" srcId="{DFA2F787-7CF8-E24C-BBEF-7847C2372787}" destId="{88E9DBA9-2690-CC43-B84C-7FD6FCC24ACE}" srcOrd="0" destOrd="0" presId="urn:microsoft.com/office/officeart/2005/8/layout/process2"/>
    <dgm:cxn modelId="{AFBB0653-B340-F84C-B59F-5F8DE63804D7}" type="presOf" srcId="{29E7F67B-B6A1-F548-BB65-594525C73376}" destId="{E7D790AA-D2B7-6441-A154-B48CD74EE2CC}" srcOrd="0" destOrd="0" presId="urn:microsoft.com/office/officeart/2005/8/layout/process2"/>
    <dgm:cxn modelId="{3189EF3C-416D-4694-B9FB-B35E97B25969}" srcId="{37F11257-8B24-D54A-8C1C-EF500FAD074D}" destId="{8065C740-7E43-4BB0-821E-E031C2D853B2}" srcOrd="2" destOrd="0" parTransId="{ECB06B32-CF84-4802-A60E-66F06036465F}" sibTransId="{4CEBDE9B-D4F5-4E8E-84B0-A6A480565C9C}"/>
    <dgm:cxn modelId="{C63C10F0-47CE-0349-A586-9A010A105002}" type="presOf" srcId="{37F11257-8B24-D54A-8C1C-EF500FAD074D}" destId="{D36A0A73-A5C9-D241-B092-A13B0409DC3D}" srcOrd="0" destOrd="0" presId="urn:microsoft.com/office/officeart/2005/8/layout/process2"/>
    <dgm:cxn modelId="{25EDA7C7-F372-194E-902E-D476065C2AD5}" type="presOf" srcId="{29E7F67B-B6A1-F548-BB65-594525C73376}" destId="{7E4FC468-CE6D-FA44-9D68-C20261C0DB43}" srcOrd="1" destOrd="0" presId="urn:microsoft.com/office/officeart/2005/8/layout/process2"/>
    <dgm:cxn modelId="{9C1786D4-FF18-3F4D-91A9-077A34B7D7AB}" type="presParOf" srcId="{D36A0A73-A5C9-D241-B092-A13B0409DC3D}" destId="{480A21CC-F60B-1B44-9C7F-8E85459ED25E}" srcOrd="0" destOrd="0" presId="urn:microsoft.com/office/officeart/2005/8/layout/process2"/>
    <dgm:cxn modelId="{7832C872-2B25-2B41-B5BA-F394F21C9A2D}" type="presParOf" srcId="{D36A0A73-A5C9-D241-B092-A13B0409DC3D}" destId="{A842131B-3C61-404D-A1EF-4A8487234179}" srcOrd="1" destOrd="0" presId="urn:microsoft.com/office/officeart/2005/8/layout/process2"/>
    <dgm:cxn modelId="{A084B098-775E-1F42-B428-993AC0295691}" type="presParOf" srcId="{A842131B-3C61-404D-A1EF-4A8487234179}" destId="{E55C5E72-CD02-D144-9DBA-7509FB86D18C}" srcOrd="0" destOrd="0" presId="urn:microsoft.com/office/officeart/2005/8/layout/process2"/>
    <dgm:cxn modelId="{3443AEF3-EB2E-EB4B-8786-73796D7FB24C}" type="presParOf" srcId="{D36A0A73-A5C9-D241-B092-A13B0409DC3D}" destId="{88E9DBA9-2690-CC43-B84C-7FD6FCC24ACE}" srcOrd="2" destOrd="0" presId="urn:microsoft.com/office/officeart/2005/8/layout/process2"/>
    <dgm:cxn modelId="{A11E95A4-50AA-2742-BA91-F60899DBF092}" type="presParOf" srcId="{D36A0A73-A5C9-D241-B092-A13B0409DC3D}" destId="{E7D790AA-D2B7-6441-A154-B48CD74EE2CC}" srcOrd="3" destOrd="0" presId="urn:microsoft.com/office/officeart/2005/8/layout/process2"/>
    <dgm:cxn modelId="{0675817D-660E-0540-B273-4E591CB33A40}" type="presParOf" srcId="{E7D790AA-D2B7-6441-A154-B48CD74EE2CC}" destId="{7E4FC468-CE6D-FA44-9D68-C20261C0DB43}" srcOrd="0" destOrd="0" presId="urn:microsoft.com/office/officeart/2005/8/layout/process2"/>
    <dgm:cxn modelId="{D6682ECF-0D4B-0D49-AA9E-632F58A3382A}" type="presParOf" srcId="{D36A0A73-A5C9-D241-B092-A13B0409DC3D}" destId="{947517E5-215E-4AEA-A6A8-13FAFF844217}"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683DD-3CD2-0E43-9E3C-FE4382D9774B}">
      <dsp:nvSpPr>
        <dsp:cNvPr id="0" name=""/>
        <dsp:cNvSpPr/>
      </dsp:nvSpPr>
      <dsp:spPr>
        <a:xfrm>
          <a:off x="0" y="3342"/>
          <a:ext cx="1800000" cy="1032512"/>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TW" sz="1600" kern="1200" dirty="0" smtClean="0"/>
            <a:t>1. </a:t>
          </a:r>
          <a:r>
            <a:rPr lang="zh-TW" altLang="en-US" sz="1600" kern="1200" dirty="0" smtClean="0"/>
            <a:t>寫作功能</a:t>
          </a:r>
          <a:endParaRPr lang="en-US" altLang="zh-TW" sz="1600" kern="1200" dirty="0" smtClean="0"/>
        </a:p>
        <a:p>
          <a:pPr lvl="0" algn="ctr" defTabSz="711200">
            <a:lnSpc>
              <a:spcPct val="90000"/>
            </a:lnSpc>
            <a:spcBef>
              <a:spcPct val="0"/>
            </a:spcBef>
            <a:spcAft>
              <a:spcPct val="35000"/>
            </a:spcAft>
          </a:pPr>
          <a:r>
            <a:rPr lang="zh-TW" altLang="en-US" sz="1600" kern="1200" dirty="0" smtClean="0"/>
            <a:t>與場景</a:t>
          </a:r>
          <a:endParaRPr lang="en-US" altLang="zh-TW" sz="1600" kern="1200" dirty="0" smtClean="0"/>
        </a:p>
        <a:p>
          <a:pPr lvl="0" algn="ctr" defTabSz="711200">
            <a:lnSpc>
              <a:spcPct val="90000"/>
            </a:lnSpc>
            <a:spcBef>
              <a:spcPct val="0"/>
            </a:spcBef>
            <a:spcAft>
              <a:spcPct val="35000"/>
            </a:spcAft>
          </a:pPr>
          <a:r>
            <a:rPr lang="en-US" altLang="zh-TW" sz="1600" kern="1200" dirty="0" smtClean="0"/>
            <a:t>(Gherkin)</a:t>
          </a:r>
          <a:endParaRPr lang="zh-TW" altLang="en-US" sz="1600" kern="1200" dirty="0"/>
        </a:p>
      </dsp:txBody>
      <dsp:txXfrm>
        <a:off x="30241" y="33583"/>
        <a:ext cx="1739518" cy="972030"/>
      </dsp:txXfrm>
    </dsp:sp>
    <dsp:sp modelId="{DC46F8BC-A025-9447-9B47-826DF8D4855D}">
      <dsp:nvSpPr>
        <dsp:cNvPr id="0" name=""/>
        <dsp:cNvSpPr/>
      </dsp:nvSpPr>
      <dsp:spPr>
        <a:xfrm rot="5400000">
          <a:off x="718153" y="1060101"/>
          <a:ext cx="363693" cy="436432"/>
        </a:xfrm>
        <a:prstGeom prst="rightArrow">
          <a:avLst>
            <a:gd name="adj1" fmla="val 60000"/>
            <a:gd name="adj2" fmla="val 5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rot="-5400000">
        <a:off x="769070" y="1096470"/>
        <a:ext cx="261860" cy="254585"/>
      </dsp:txXfrm>
    </dsp:sp>
    <dsp:sp modelId="{8FD12AEA-C223-1347-9B36-C1DFE40B75E7}">
      <dsp:nvSpPr>
        <dsp:cNvPr id="0" name=""/>
        <dsp:cNvSpPr/>
      </dsp:nvSpPr>
      <dsp:spPr>
        <a:xfrm>
          <a:off x="0" y="1520780"/>
          <a:ext cx="1800000" cy="96985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TW" sz="1600" kern="1200" dirty="0" smtClean="0"/>
            <a:t>2. </a:t>
          </a:r>
          <a:r>
            <a:rPr lang="zh-TW" altLang="en-US" sz="1600" kern="1200" dirty="0" smtClean="0"/>
            <a:t>寫作整合測試</a:t>
          </a:r>
          <a:r>
            <a:rPr lang="en-US" altLang="zh-TW" sz="1600" kern="1200" dirty="0" smtClean="0"/>
            <a:t>(Cucumber)</a:t>
          </a:r>
          <a:endParaRPr lang="zh-TW" altLang="en-US" sz="1600" kern="1200" dirty="0"/>
        </a:p>
      </dsp:txBody>
      <dsp:txXfrm>
        <a:off x="28406" y="1549186"/>
        <a:ext cx="1743188" cy="913038"/>
      </dsp:txXfrm>
    </dsp:sp>
    <dsp:sp modelId="{B6ED6591-9BF7-A24D-A8DC-BE5A71599432}">
      <dsp:nvSpPr>
        <dsp:cNvPr id="0" name=""/>
        <dsp:cNvSpPr/>
      </dsp:nvSpPr>
      <dsp:spPr>
        <a:xfrm rot="5400000">
          <a:off x="718153" y="2514877"/>
          <a:ext cx="363693" cy="436432"/>
        </a:xfrm>
        <a:prstGeom prst="rightArrow">
          <a:avLst>
            <a:gd name="adj1" fmla="val 60000"/>
            <a:gd name="adj2" fmla="val 5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rot="-5400000">
        <a:off x="769070" y="2551246"/>
        <a:ext cx="261860" cy="254585"/>
      </dsp:txXfrm>
    </dsp:sp>
    <dsp:sp modelId="{36F5F26C-8B92-7B45-AACA-647E123528D5}">
      <dsp:nvSpPr>
        <dsp:cNvPr id="0" name=""/>
        <dsp:cNvSpPr/>
      </dsp:nvSpPr>
      <dsp:spPr>
        <a:xfrm>
          <a:off x="0" y="2975556"/>
          <a:ext cx="1800000" cy="96985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TW" sz="1600" kern="1200" dirty="0" smtClean="0"/>
            <a:t>3. </a:t>
          </a:r>
          <a:r>
            <a:rPr lang="zh-TW" altLang="en-US" sz="1600" kern="1200" dirty="0" smtClean="0"/>
            <a:t>進行整合測試 </a:t>
          </a:r>
          <a:r>
            <a:rPr lang="en-US" altLang="zh-TW" sz="1600" kern="1200" dirty="0" smtClean="0"/>
            <a:t>(</a:t>
          </a:r>
          <a:r>
            <a:rPr lang="en-US" altLang="zh-TW" sz="1600" kern="1200" dirty="0" err="1" smtClean="0"/>
            <a:t>Gherkin+Cucumber</a:t>
          </a:r>
          <a:r>
            <a:rPr lang="en-US" altLang="zh-TW" sz="1600" kern="1200" dirty="0" smtClean="0"/>
            <a:t>, </a:t>
          </a:r>
          <a:r>
            <a:rPr lang="zh-TW" altLang="en-US" sz="1600" kern="1200" dirty="0" smtClean="0"/>
            <a:t>失敗</a:t>
          </a:r>
          <a:r>
            <a:rPr lang="en-US" altLang="zh-TW" sz="1600" kern="1200" dirty="0" smtClean="0"/>
            <a:t>)</a:t>
          </a:r>
          <a:endParaRPr lang="zh-TW" altLang="en-US" sz="1600" kern="1200" dirty="0"/>
        </a:p>
      </dsp:txBody>
      <dsp:txXfrm>
        <a:off x="28406" y="3003962"/>
        <a:ext cx="1743188" cy="9130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580D0B-6EFE-4843-8388-BA8859A1982E}">
      <dsp:nvSpPr>
        <dsp:cNvPr id="0" name=""/>
        <dsp:cNvSpPr/>
      </dsp:nvSpPr>
      <dsp:spPr>
        <a:xfrm>
          <a:off x="0" y="482"/>
          <a:ext cx="1800000" cy="157911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TW" sz="1600" kern="1200" dirty="0" smtClean="0"/>
            <a:t>4.</a:t>
          </a:r>
          <a:r>
            <a:rPr lang="zh-TW" altLang="en-US" sz="1600" kern="1200" dirty="0" smtClean="0"/>
            <a:t>寫作單元測試程式</a:t>
          </a:r>
          <a:r>
            <a:rPr lang="en-US" altLang="zh-TW" sz="1600" kern="1200" dirty="0" smtClean="0"/>
            <a:t>(Mocha+web3.js)</a:t>
          </a:r>
          <a:endParaRPr lang="zh-TW" altLang="en-US" sz="1600" kern="1200" dirty="0"/>
        </a:p>
      </dsp:txBody>
      <dsp:txXfrm>
        <a:off x="46251" y="46733"/>
        <a:ext cx="1707498" cy="1486612"/>
      </dsp:txXfrm>
    </dsp:sp>
    <dsp:sp modelId="{BA1F78E0-1B8C-6C44-9F47-1ACFC50D17B6}">
      <dsp:nvSpPr>
        <dsp:cNvPr id="0" name=""/>
        <dsp:cNvSpPr/>
      </dsp:nvSpPr>
      <dsp:spPr>
        <a:xfrm rot="5400000">
          <a:off x="603916" y="1619074"/>
          <a:ext cx="592167" cy="710601"/>
        </a:xfrm>
        <a:prstGeom prst="rightArrow">
          <a:avLst>
            <a:gd name="adj1" fmla="val 60000"/>
            <a:gd name="adj2" fmla="val 5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endParaRPr lang="zh-TW" altLang="en-US" sz="2900" kern="1200"/>
        </a:p>
      </dsp:txBody>
      <dsp:txXfrm rot="-5400000">
        <a:off x="686819" y="1678291"/>
        <a:ext cx="426361" cy="414517"/>
      </dsp:txXfrm>
    </dsp:sp>
    <dsp:sp modelId="{199823B8-883E-B149-9B13-ED2AC66F6716}">
      <dsp:nvSpPr>
        <dsp:cNvPr id="0" name=""/>
        <dsp:cNvSpPr/>
      </dsp:nvSpPr>
      <dsp:spPr>
        <a:xfrm>
          <a:off x="0" y="2369153"/>
          <a:ext cx="1800000" cy="1579114"/>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TW" sz="1600" kern="1200" dirty="0" smtClean="0"/>
            <a:t>5.</a:t>
          </a:r>
          <a:r>
            <a:rPr lang="zh-TW" altLang="en-US" sz="1600" kern="1200" dirty="0" smtClean="0"/>
            <a:t>執行單元測試</a:t>
          </a:r>
          <a:r>
            <a:rPr lang="en-US" altLang="zh-TW" sz="1600" kern="1200" dirty="0" smtClean="0"/>
            <a:t>(Mocha, </a:t>
          </a:r>
          <a:r>
            <a:rPr lang="zh-TW" altLang="en-US" sz="1600" kern="1200" dirty="0" smtClean="0"/>
            <a:t>失敗</a:t>
          </a:r>
          <a:r>
            <a:rPr lang="en-US" altLang="zh-TW" sz="1600" kern="1200" dirty="0" smtClean="0"/>
            <a:t>)</a:t>
          </a:r>
          <a:endParaRPr lang="zh-TW" altLang="en-US" sz="1600" kern="1200" dirty="0"/>
        </a:p>
      </dsp:txBody>
      <dsp:txXfrm>
        <a:off x="46251" y="2415404"/>
        <a:ext cx="1707498" cy="14866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A21CC-F60B-1B44-9C7F-8E85459ED25E}">
      <dsp:nvSpPr>
        <dsp:cNvPr id="0" name=""/>
        <dsp:cNvSpPr/>
      </dsp:nvSpPr>
      <dsp:spPr>
        <a:xfrm>
          <a:off x="0" y="125235"/>
          <a:ext cx="1800000" cy="986223"/>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TW" sz="1800" kern="1200" dirty="0" smtClean="0"/>
            <a:t>6.</a:t>
          </a:r>
          <a:r>
            <a:rPr lang="zh-TW" altLang="en-US" sz="1800" kern="1200" dirty="0" smtClean="0"/>
            <a:t>實作程式碼 </a:t>
          </a:r>
          <a:r>
            <a:rPr lang="en-US" altLang="zh-TW" sz="1800" kern="1200" dirty="0" smtClean="0"/>
            <a:t>(solidity)</a:t>
          </a:r>
          <a:endParaRPr lang="zh-TW" altLang="en-US" sz="1800" kern="1200" dirty="0"/>
        </a:p>
      </dsp:txBody>
      <dsp:txXfrm>
        <a:off x="28885" y="154120"/>
        <a:ext cx="1742230" cy="928453"/>
      </dsp:txXfrm>
    </dsp:sp>
    <dsp:sp modelId="{A842131B-3C61-404D-A1EF-4A8487234179}">
      <dsp:nvSpPr>
        <dsp:cNvPr id="0" name=""/>
        <dsp:cNvSpPr/>
      </dsp:nvSpPr>
      <dsp:spPr>
        <a:xfrm rot="5400000">
          <a:off x="761323" y="1074460"/>
          <a:ext cx="277353" cy="443800"/>
        </a:xfrm>
        <a:prstGeom prst="rightArrow">
          <a:avLst>
            <a:gd name="adj1" fmla="val 60000"/>
            <a:gd name="adj2" fmla="val 5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p>
      </dsp:txBody>
      <dsp:txXfrm rot="-5400000">
        <a:off x="766860" y="1157683"/>
        <a:ext cx="266280" cy="194147"/>
      </dsp:txXfrm>
    </dsp:sp>
    <dsp:sp modelId="{88E9DBA9-2690-CC43-B84C-7FD6FCC24ACE}">
      <dsp:nvSpPr>
        <dsp:cNvPr id="0" name=""/>
        <dsp:cNvSpPr/>
      </dsp:nvSpPr>
      <dsp:spPr>
        <a:xfrm>
          <a:off x="0" y="1481263"/>
          <a:ext cx="1800000" cy="986223"/>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TW" sz="1600" kern="1200" dirty="0" smtClean="0"/>
            <a:t>7. </a:t>
          </a:r>
          <a:r>
            <a:rPr lang="zh-TW" altLang="en-US" sz="1600" kern="1200" dirty="0" smtClean="0"/>
            <a:t>執行單元測試</a:t>
          </a:r>
          <a:r>
            <a:rPr lang="en-US" altLang="zh-TW" sz="1600" kern="1200" dirty="0" smtClean="0"/>
            <a:t>(Mocha, </a:t>
          </a:r>
          <a:r>
            <a:rPr lang="zh-TW" altLang="en-US" sz="1600" kern="1200" dirty="0" smtClean="0"/>
            <a:t>成功</a:t>
          </a:r>
          <a:r>
            <a:rPr lang="en-US" altLang="zh-TW" sz="1600" kern="1200" dirty="0" smtClean="0"/>
            <a:t>)</a:t>
          </a:r>
          <a:endParaRPr lang="zh-TW" altLang="en-US" sz="1600" kern="1200" dirty="0"/>
        </a:p>
      </dsp:txBody>
      <dsp:txXfrm>
        <a:off x="28885" y="1510148"/>
        <a:ext cx="1742230" cy="928453"/>
      </dsp:txXfrm>
    </dsp:sp>
    <dsp:sp modelId="{E7D790AA-D2B7-6441-A154-B48CD74EE2CC}">
      <dsp:nvSpPr>
        <dsp:cNvPr id="0" name=""/>
        <dsp:cNvSpPr/>
      </dsp:nvSpPr>
      <dsp:spPr>
        <a:xfrm rot="5400000">
          <a:off x="715083" y="2492142"/>
          <a:ext cx="369833" cy="443800"/>
        </a:xfrm>
        <a:prstGeom prst="rightArrow">
          <a:avLst>
            <a:gd name="adj1" fmla="val 60000"/>
            <a:gd name="adj2" fmla="val 5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rot="-5400000">
        <a:off x="766860" y="2529125"/>
        <a:ext cx="266280" cy="258883"/>
      </dsp:txXfrm>
    </dsp:sp>
    <dsp:sp modelId="{947517E5-215E-4AEA-A6A8-13FAFF844217}">
      <dsp:nvSpPr>
        <dsp:cNvPr id="0" name=""/>
        <dsp:cNvSpPr/>
      </dsp:nvSpPr>
      <dsp:spPr>
        <a:xfrm>
          <a:off x="0" y="2960598"/>
          <a:ext cx="1800000" cy="986223"/>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TW" sz="1600" kern="1200" dirty="0" smtClean="0"/>
            <a:t>8. </a:t>
          </a:r>
          <a:r>
            <a:rPr lang="zh-TW" altLang="en-US" sz="1600" kern="1200" dirty="0" smtClean="0"/>
            <a:t>執行整合測試</a:t>
          </a:r>
          <a:r>
            <a:rPr lang="en-US" altLang="zh-TW" sz="1600" kern="1200" dirty="0" smtClean="0"/>
            <a:t>(</a:t>
          </a:r>
          <a:r>
            <a:rPr lang="en-US" altLang="zh-TW" sz="1600" kern="1200" dirty="0" err="1" smtClean="0"/>
            <a:t>Gherkin+Cucumber</a:t>
          </a:r>
          <a:r>
            <a:rPr lang="en-US" altLang="zh-TW" sz="1600" kern="1200" dirty="0" smtClean="0"/>
            <a:t>, </a:t>
          </a:r>
          <a:r>
            <a:rPr lang="zh-TW" altLang="en-US" sz="1600" kern="1200" dirty="0" smtClean="0"/>
            <a:t>成功</a:t>
          </a:r>
          <a:r>
            <a:rPr lang="en-US" altLang="zh-TW" sz="1600" kern="1200" dirty="0" smtClean="0"/>
            <a:t>)</a:t>
          </a:r>
          <a:endParaRPr lang="zh-TW" altLang="en-US" sz="1600" kern="1200" dirty="0"/>
        </a:p>
      </dsp:txBody>
      <dsp:txXfrm>
        <a:off x="28885" y="2989483"/>
        <a:ext cx="1742230" cy="92845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0B96F-1589-E240-9D2A-F862BD5503B0}" type="datetimeFigureOut">
              <a:rPr kumimoji="1" lang="zh-TW" altLang="en-US" smtClean="0"/>
              <a:t>2017/4/12</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DF404C-A543-4848-8372-C898E5C4FE89}" type="slidenum">
              <a:rPr kumimoji="1" lang="zh-TW" altLang="en-US" smtClean="0"/>
              <a:t>‹#›</a:t>
            </a:fld>
            <a:endParaRPr kumimoji="1" lang="zh-TW" altLang="en-US"/>
          </a:p>
        </p:txBody>
      </p:sp>
    </p:spTree>
    <p:extLst>
      <p:ext uri="{BB962C8B-B14F-4D97-AF65-F5344CB8AC3E}">
        <p14:creationId xmlns:p14="http://schemas.microsoft.com/office/powerpoint/2010/main" val="284432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TW" dirty="0"/>
          </a:p>
        </p:txBody>
      </p:sp>
      <p:sp>
        <p:nvSpPr>
          <p:cNvPr id="4" name="投影片編號版面配置區 3"/>
          <p:cNvSpPr txBox="1">
            <a:spLocks noGrp="1"/>
          </p:cNvSpPr>
          <p:nvPr/>
        </p:nvSpPr>
        <p:spPr>
          <a:xfrm>
            <a:off x="3856040" y="9440865"/>
            <a:ext cx="2949575" cy="496887"/>
          </a:xfrm>
          <a:prstGeom prst="rect">
            <a:avLst/>
          </a:prstGeom>
          <a:noFill/>
        </p:spPr>
        <p:txBody>
          <a:bodyPr lIns="91422" tIns="45712" rIns="91422" bIns="45712" anchor="b"/>
          <a:lstStyle/>
          <a:p>
            <a:pPr algn="r">
              <a:defRPr/>
            </a:pPr>
            <a:fld id="{5A26FB7B-1E7F-4871-96D7-1503C70D3682}" type="slidenum">
              <a:rPr lang="zh-TW" altLang="en-US" sz="1200"/>
              <a:pPr algn="r">
                <a:defRPr/>
              </a:pPr>
              <a:t>1</a:t>
            </a:fld>
            <a:endParaRPr lang="zh-TW" altLang="en-US" sz="1200"/>
          </a:p>
        </p:txBody>
      </p:sp>
    </p:spTree>
    <p:extLst>
      <p:ext uri="{BB962C8B-B14F-4D97-AF65-F5344CB8AC3E}">
        <p14:creationId xmlns:p14="http://schemas.microsoft.com/office/powerpoint/2010/main" val="163135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kumimoji="1" lang="zh-TW" altLang="en-US" smtClean="0"/>
              <a:t>按一下以編輯母片標題樣式</a:t>
            </a:r>
            <a:endParaRPr kumimoji="1"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smtClean="0"/>
              <a:t>按一下以編輯母片副標題樣式</a:t>
            </a:r>
            <a:endParaRPr kumimoji="1" lang="zh-TW" altLang="en-US"/>
          </a:p>
        </p:txBody>
      </p:sp>
      <p:sp>
        <p:nvSpPr>
          <p:cNvPr id="4" name="日期版面配置區 3"/>
          <p:cNvSpPr>
            <a:spLocks noGrp="1"/>
          </p:cNvSpPr>
          <p:nvPr>
            <p:ph type="dt" sz="half" idx="10"/>
          </p:nvPr>
        </p:nvSpPr>
        <p:spPr/>
        <p:txBody>
          <a:bodyPr/>
          <a:lstStyle/>
          <a:p>
            <a:fld id="{7A2C3429-CB23-5F47-AF71-AAE731F45234}" type="datetimeFigureOut">
              <a:rPr kumimoji="1" lang="zh-TW" altLang="en-US" smtClean="0"/>
              <a:t>2017/4/12</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B9AF1C80-4E09-8948-8CB9-B7A8C35C8804}" type="slidenum">
              <a:rPr kumimoji="1" lang="zh-TW" altLang="en-US" smtClean="0"/>
              <a:t>‹#›</a:t>
            </a:fld>
            <a:endParaRPr kumimoji="1"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7A2C3429-CB23-5F47-AF71-AAE731F45234}" type="datetimeFigureOut">
              <a:rPr kumimoji="1" lang="zh-TW" altLang="en-US" smtClean="0"/>
              <a:t>2017/4/12</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B9AF1C80-4E09-8948-8CB9-B7A8C35C8804}" type="slidenum">
              <a:rPr kumimoji="1" lang="zh-TW" altLang="en-US" smtClean="0"/>
              <a:t>‹#›</a:t>
            </a:fld>
            <a:endParaRPr kumimoji="1"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8724900" y="365125"/>
            <a:ext cx="2628900" cy="5811838"/>
          </a:xfrm>
        </p:spPr>
        <p:txBody>
          <a:bodyPr vert="eaVert"/>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7A2C3429-CB23-5F47-AF71-AAE731F45234}" type="datetimeFigureOut">
              <a:rPr kumimoji="1" lang="zh-TW" altLang="en-US" smtClean="0"/>
              <a:t>2017/4/12</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B9AF1C80-4E09-8948-8CB9-B7A8C35C8804}" type="slidenum">
              <a:rPr kumimoji="1" lang="zh-TW" altLang="en-US" smtClean="0"/>
              <a:t>‹#›</a:t>
            </a:fld>
            <a:endParaRPr kumimoji="1"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lvl1pPr>
              <a:defRPr>
                <a:latin typeface="Univers for KPMG" charset="0"/>
                <a:ea typeface="Univers for KPMG" charset="0"/>
                <a:cs typeface="Univers for KPMG" charset="0"/>
              </a:defRPr>
            </a:lvl1pPr>
            <a:lvl2pPr>
              <a:defRPr>
                <a:latin typeface="Univers for KPMG" charset="0"/>
                <a:ea typeface="Univers for KPMG" charset="0"/>
                <a:cs typeface="Univers for KPMG" charset="0"/>
              </a:defRPr>
            </a:lvl2pPr>
            <a:lvl3pPr>
              <a:defRPr>
                <a:latin typeface="Univers for KPMG" charset="0"/>
                <a:ea typeface="Univers for KPMG" charset="0"/>
                <a:cs typeface="Univers for KPMG" charset="0"/>
              </a:defRPr>
            </a:lvl3pPr>
            <a:lvl4pPr>
              <a:defRPr>
                <a:latin typeface="Univers for KPMG" charset="0"/>
                <a:ea typeface="Univers for KPMG" charset="0"/>
                <a:cs typeface="Univers for KPMG" charset="0"/>
              </a:defRPr>
            </a:lvl4pPr>
            <a:lvl5pPr>
              <a:defRPr>
                <a:latin typeface="Univers for KPMG" charset="0"/>
                <a:ea typeface="Univers for KPMG" charset="0"/>
                <a:cs typeface="Univers for KPMG" charset="0"/>
              </a:defRPr>
            </a:lvl5pPr>
          </a:lstStyle>
          <a:p>
            <a:pPr lvl="0"/>
            <a:r>
              <a:rPr lang="zh-TW" altLang="en-US"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GB" dirty="0"/>
          </a:p>
        </p:txBody>
      </p:sp>
      <p:sp>
        <p:nvSpPr>
          <p:cNvPr id="3" name="Title 2"/>
          <p:cNvSpPr>
            <a:spLocks noGrp="1"/>
          </p:cNvSpPr>
          <p:nvPr>
            <p:ph type="title"/>
          </p:nvPr>
        </p:nvSpPr>
        <p:spPr/>
        <p:txBody>
          <a:bodyPr/>
          <a:lstStyle/>
          <a:p>
            <a:r>
              <a:rPr lang="zh-TW" altLang="en-US" smtClean="0"/>
              <a:t>按一下以編輯母片標題樣式</a:t>
            </a:r>
            <a:endParaRPr lang="en-GB"/>
          </a:p>
        </p:txBody>
      </p:sp>
    </p:spTree>
    <p:extLst>
      <p:ext uri="{BB962C8B-B14F-4D97-AF65-F5344CB8AC3E}">
        <p14:creationId xmlns:p14="http://schemas.microsoft.com/office/powerpoint/2010/main" val="804724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7A2C3429-CB23-5F47-AF71-AAE731F45234}" type="datetimeFigureOut">
              <a:rPr kumimoji="1" lang="zh-TW" altLang="en-US" smtClean="0"/>
              <a:t>2017/4/12</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B9AF1C80-4E09-8948-8CB9-B7A8C35C8804}" type="slidenum">
              <a:rPr kumimoji="1" lang="zh-TW" altLang="en-US" smtClean="0"/>
              <a:t>‹#›</a:t>
            </a:fld>
            <a:endParaRPr kumimoji="1"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smtClean="0"/>
              <a:t>按一下以編輯母片文字樣式</a:t>
            </a:r>
          </a:p>
        </p:txBody>
      </p:sp>
      <p:sp>
        <p:nvSpPr>
          <p:cNvPr id="4" name="日期版面配置區 3"/>
          <p:cNvSpPr>
            <a:spLocks noGrp="1"/>
          </p:cNvSpPr>
          <p:nvPr>
            <p:ph type="dt" sz="half" idx="10"/>
          </p:nvPr>
        </p:nvSpPr>
        <p:spPr/>
        <p:txBody>
          <a:bodyPr/>
          <a:lstStyle/>
          <a:p>
            <a:fld id="{7A2C3429-CB23-5F47-AF71-AAE731F45234}" type="datetimeFigureOut">
              <a:rPr kumimoji="1" lang="zh-TW" altLang="en-US" smtClean="0"/>
              <a:t>2017/4/12</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B9AF1C80-4E09-8948-8CB9-B7A8C35C8804}" type="slidenum">
              <a:rPr kumimoji="1" lang="zh-TW" altLang="en-US" smtClean="0"/>
              <a:t>‹#›</a:t>
            </a:fld>
            <a:endParaRPr kumimoji="1"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sz="half" idx="1"/>
          </p:nvPr>
        </p:nvSpPr>
        <p:spPr>
          <a:xfrm>
            <a:off x="838200" y="1825625"/>
            <a:ext cx="5181600" cy="4351338"/>
          </a:xfrm>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內容版面配置區 3"/>
          <p:cNvSpPr>
            <a:spLocks noGrp="1"/>
          </p:cNvSpPr>
          <p:nvPr>
            <p:ph sz="half" idx="2"/>
          </p:nvPr>
        </p:nvSpPr>
        <p:spPr>
          <a:xfrm>
            <a:off x="6172200" y="1825625"/>
            <a:ext cx="5181600" cy="4351338"/>
          </a:xfrm>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日期版面配置區 4"/>
          <p:cNvSpPr>
            <a:spLocks noGrp="1"/>
          </p:cNvSpPr>
          <p:nvPr>
            <p:ph type="dt" sz="half" idx="10"/>
          </p:nvPr>
        </p:nvSpPr>
        <p:spPr/>
        <p:txBody>
          <a:bodyPr/>
          <a:lstStyle/>
          <a:p>
            <a:fld id="{7A2C3429-CB23-5F47-AF71-AAE731F45234}" type="datetimeFigureOut">
              <a:rPr kumimoji="1" lang="zh-TW" altLang="en-US" smtClean="0"/>
              <a:t>2017/4/12</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B9AF1C80-4E09-8948-8CB9-B7A8C35C8804}" type="slidenum">
              <a:rPr kumimoji="1" lang="zh-TW" altLang="en-US" smtClean="0"/>
              <a:t>‹#›</a:t>
            </a:fld>
            <a:endParaRPr kumimoji="1"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7" name="日期版面配置區 6"/>
          <p:cNvSpPr>
            <a:spLocks noGrp="1"/>
          </p:cNvSpPr>
          <p:nvPr>
            <p:ph type="dt" sz="half" idx="10"/>
          </p:nvPr>
        </p:nvSpPr>
        <p:spPr/>
        <p:txBody>
          <a:bodyPr/>
          <a:lstStyle/>
          <a:p>
            <a:fld id="{7A2C3429-CB23-5F47-AF71-AAE731F45234}" type="datetimeFigureOut">
              <a:rPr kumimoji="1" lang="zh-TW" altLang="en-US" smtClean="0"/>
              <a:t>2017/4/12</a:t>
            </a:fld>
            <a:endParaRPr kumimoji="1" lang="zh-TW" altLang="en-US"/>
          </a:p>
        </p:txBody>
      </p:sp>
      <p:sp>
        <p:nvSpPr>
          <p:cNvPr id="8" name="頁尾版面配置區 7"/>
          <p:cNvSpPr>
            <a:spLocks noGrp="1"/>
          </p:cNvSpPr>
          <p:nvPr>
            <p:ph type="ftr" sz="quarter" idx="11"/>
          </p:nvPr>
        </p:nvSpPr>
        <p:spPr/>
        <p:txBody>
          <a:bodyPr/>
          <a:lstStyle/>
          <a:p>
            <a:endParaRPr kumimoji="1" lang="zh-TW" altLang="en-US"/>
          </a:p>
        </p:txBody>
      </p:sp>
      <p:sp>
        <p:nvSpPr>
          <p:cNvPr id="9" name="投影片編號版面配置區 8"/>
          <p:cNvSpPr>
            <a:spLocks noGrp="1"/>
          </p:cNvSpPr>
          <p:nvPr>
            <p:ph type="sldNum" sz="quarter" idx="12"/>
          </p:nvPr>
        </p:nvSpPr>
        <p:spPr/>
        <p:txBody>
          <a:bodyPr/>
          <a:lstStyle/>
          <a:p>
            <a:fld id="{B9AF1C80-4E09-8948-8CB9-B7A8C35C8804}" type="slidenum">
              <a:rPr kumimoji="1" lang="zh-TW" altLang="en-US" smtClean="0"/>
              <a:t>‹#›</a:t>
            </a:fld>
            <a:endParaRPr kumimoji="1"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日期版面配置區 2"/>
          <p:cNvSpPr>
            <a:spLocks noGrp="1"/>
          </p:cNvSpPr>
          <p:nvPr>
            <p:ph type="dt" sz="half" idx="10"/>
          </p:nvPr>
        </p:nvSpPr>
        <p:spPr/>
        <p:txBody>
          <a:bodyPr/>
          <a:lstStyle/>
          <a:p>
            <a:fld id="{7A2C3429-CB23-5F47-AF71-AAE731F45234}" type="datetimeFigureOut">
              <a:rPr kumimoji="1" lang="zh-TW" altLang="en-US" smtClean="0"/>
              <a:t>2017/4/12</a:t>
            </a:fld>
            <a:endParaRPr kumimoji="1" lang="zh-TW" altLang="en-US"/>
          </a:p>
        </p:txBody>
      </p:sp>
      <p:sp>
        <p:nvSpPr>
          <p:cNvPr id="4" name="頁尾版面配置區 3"/>
          <p:cNvSpPr>
            <a:spLocks noGrp="1"/>
          </p:cNvSpPr>
          <p:nvPr>
            <p:ph type="ftr" sz="quarter" idx="11"/>
          </p:nvPr>
        </p:nvSpPr>
        <p:spPr/>
        <p:txBody>
          <a:bodyPr/>
          <a:lstStyle/>
          <a:p>
            <a:endParaRPr kumimoji="1" lang="zh-TW" altLang="en-US"/>
          </a:p>
        </p:txBody>
      </p:sp>
      <p:sp>
        <p:nvSpPr>
          <p:cNvPr id="5" name="投影片編號版面配置區 4"/>
          <p:cNvSpPr>
            <a:spLocks noGrp="1"/>
          </p:cNvSpPr>
          <p:nvPr>
            <p:ph type="sldNum" sz="quarter" idx="12"/>
          </p:nvPr>
        </p:nvSpPr>
        <p:spPr/>
        <p:txBody>
          <a:bodyPr/>
          <a:lstStyle/>
          <a:p>
            <a:fld id="{B9AF1C80-4E09-8948-8CB9-B7A8C35C8804}" type="slidenum">
              <a:rPr kumimoji="1" lang="zh-TW" altLang="en-US" smtClean="0"/>
              <a:t>‹#›</a:t>
            </a:fld>
            <a:endParaRPr kumimoji="1"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A2C3429-CB23-5F47-AF71-AAE731F45234}" type="datetimeFigureOut">
              <a:rPr kumimoji="1" lang="zh-TW" altLang="en-US" smtClean="0"/>
              <a:t>2017/4/12</a:t>
            </a:fld>
            <a:endParaRPr kumimoji="1" lang="zh-TW" altLang="en-US"/>
          </a:p>
        </p:txBody>
      </p:sp>
      <p:sp>
        <p:nvSpPr>
          <p:cNvPr id="3" name="頁尾版面配置區 2"/>
          <p:cNvSpPr>
            <a:spLocks noGrp="1"/>
          </p:cNvSpPr>
          <p:nvPr>
            <p:ph type="ftr" sz="quarter" idx="11"/>
          </p:nvPr>
        </p:nvSpPr>
        <p:spPr/>
        <p:txBody>
          <a:bodyPr/>
          <a:lstStyle/>
          <a:p>
            <a:endParaRPr kumimoji="1" lang="zh-TW" altLang="en-US"/>
          </a:p>
        </p:txBody>
      </p:sp>
      <p:sp>
        <p:nvSpPr>
          <p:cNvPr id="4" name="投影片編號版面配置區 3"/>
          <p:cNvSpPr>
            <a:spLocks noGrp="1"/>
          </p:cNvSpPr>
          <p:nvPr>
            <p:ph type="sldNum" sz="quarter" idx="12"/>
          </p:nvPr>
        </p:nvSpPr>
        <p:spPr/>
        <p:txBody>
          <a:bodyPr/>
          <a:lstStyle/>
          <a:p>
            <a:fld id="{B9AF1C80-4E09-8948-8CB9-B7A8C35C8804}" type="slidenum">
              <a:rPr kumimoji="1" lang="zh-TW" altLang="en-US" smtClean="0"/>
              <a:t>‹#›</a:t>
            </a:fld>
            <a:endParaRPr kumimoji="1"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fld id="{7A2C3429-CB23-5F47-AF71-AAE731F45234}" type="datetimeFigureOut">
              <a:rPr kumimoji="1" lang="zh-TW" altLang="en-US" smtClean="0"/>
              <a:t>2017/4/12</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B9AF1C80-4E09-8948-8CB9-B7A8C35C8804}" type="slidenum">
              <a:rPr kumimoji="1" lang="zh-TW" altLang="en-US" smtClean="0"/>
              <a:t>‹#›</a:t>
            </a:fld>
            <a:endParaRPr kumimoji="1"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kumimoji="1" lang="zh-TW" altLang="en-US" smtClean="0"/>
              <a:t>按一下以編輯母片標題樣式</a:t>
            </a:r>
            <a:endParaRPr kumimoji="1"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fld id="{7A2C3429-CB23-5F47-AF71-AAE731F45234}" type="datetimeFigureOut">
              <a:rPr kumimoji="1" lang="zh-TW" altLang="en-US" smtClean="0"/>
              <a:t>2017/4/12</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B9AF1C80-4E09-8948-8CB9-B7A8C35C8804}" type="slidenum">
              <a:rPr kumimoji="1" lang="zh-TW" altLang="en-US" smtClean="0"/>
              <a:t>‹#›</a:t>
            </a:fld>
            <a:endParaRPr kumimoji="1"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2C3429-CB23-5F47-AF71-AAE731F45234}" type="datetimeFigureOut">
              <a:rPr kumimoji="1" lang="zh-TW" altLang="en-US" smtClean="0"/>
              <a:t>2017/4/12</a:t>
            </a:fld>
            <a:endParaRPr kumimoji="1"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AF1C80-4E09-8948-8CB9-B7A8C35C8804}" type="slidenum">
              <a:rPr kumimoji="1" lang="zh-TW" altLang="en-US" smtClean="0"/>
              <a:t>‹#›</a:t>
            </a:fld>
            <a:endParaRPr kumimoji="1" lang="zh-TW" altLang="en-US"/>
          </a:p>
        </p:txBody>
      </p:sp>
    </p:spTree>
    <p:extLst>
      <p:ext uri="{BB962C8B-B14F-4D97-AF65-F5344CB8AC3E}">
        <p14:creationId xmlns:p14="http://schemas.microsoft.com/office/powerpoint/2010/main" val="158955566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775520" y="116632"/>
            <a:ext cx="8915400" cy="849312"/>
          </a:xfrm>
        </p:spPr>
        <p:txBody>
          <a:bodyPr>
            <a:noAutofit/>
          </a:bodyPr>
          <a:lstStyle/>
          <a:p>
            <a:pPr>
              <a:defRPr/>
            </a:pPr>
            <a:r>
              <a:rPr lang="zh-TW" altLang="en-US" dirty="0" smtClean="0">
                <a:solidFill>
                  <a:schemeClr val="accent3">
                    <a:lumMod val="50000"/>
                  </a:schemeClr>
                </a:solidFill>
                <a:latin typeface="Arial Black" pitchFamily="34" charset="0"/>
                <a:cs typeface="Tahoma" pitchFamily="34" charset="0"/>
              </a:rPr>
              <a:t>研究</a:t>
            </a:r>
            <a:r>
              <a:rPr lang="zh-TW" altLang="en-US" dirty="0" smtClean="0">
                <a:solidFill>
                  <a:schemeClr val="accent3">
                    <a:lumMod val="50000"/>
                  </a:schemeClr>
                </a:solidFill>
                <a:latin typeface="Arial Black" pitchFamily="34" charset="0"/>
                <a:cs typeface="Tahoma" pitchFamily="34" charset="0"/>
              </a:rPr>
              <a:t>規劃</a:t>
            </a:r>
            <a:endParaRPr lang="zh-TW" altLang="en-US" dirty="0">
              <a:solidFill>
                <a:schemeClr val="accent3">
                  <a:lumMod val="50000"/>
                </a:schemeClr>
              </a:solidFill>
              <a:latin typeface="Arial Black" pitchFamily="34" charset="0"/>
              <a:cs typeface="Tahoma" pitchFamily="34" charset="0"/>
            </a:endParaRPr>
          </a:p>
        </p:txBody>
      </p:sp>
      <p:sp>
        <p:nvSpPr>
          <p:cNvPr id="4" name="投影片編號版面配置區 3"/>
          <p:cNvSpPr txBox="1">
            <a:spLocks noGrp="1"/>
          </p:cNvSpPr>
          <p:nvPr/>
        </p:nvSpPr>
        <p:spPr>
          <a:xfrm>
            <a:off x="4940300" y="6742114"/>
            <a:ext cx="2311400" cy="90487"/>
          </a:xfrm>
          <a:prstGeom prst="rect">
            <a:avLst/>
          </a:prstGeom>
          <a:noFill/>
        </p:spPr>
        <p:txBody>
          <a:bodyPr anchor="ctr"/>
          <a:lstStyle/>
          <a:p>
            <a:pPr algn="ctr">
              <a:defRPr/>
            </a:pPr>
            <a:fld id="{18E34B33-B107-4407-84AF-E37D43497667}" type="slidenum">
              <a:rPr lang="zh-TW" altLang="en-US" sz="1200"/>
              <a:pPr algn="ctr">
                <a:defRPr/>
              </a:pPr>
              <a:t>1</a:t>
            </a:fld>
            <a:endParaRPr lang="zh-TW" altLang="en-US" sz="1200" dirty="0"/>
          </a:p>
        </p:txBody>
      </p:sp>
      <p:graphicFrame>
        <p:nvGraphicFramePr>
          <p:cNvPr id="5" name="表格 4"/>
          <p:cNvGraphicFramePr>
            <a:graphicFrameLocks noGrp="1"/>
          </p:cNvGraphicFramePr>
          <p:nvPr>
            <p:extLst>
              <p:ext uri="{D42A27DB-BD31-4B8C-83A1-F6EECF244321}">
                <p14:modId xmlns:p14="http://schemas.microsoft.com/office/powerpoint/2010/main" val="592890003"/>
              </p:ext>
            </p:extLst>
          </p:nvPr>
        </p:nvGraphicFramePr>
        <p:xfrm>
          <a:off x="617219" y="1590160"/>
          <a:ext cx="11098530" cy="3370459"/>
        </p:xfrm>
        <a:graphic>
          <a:graphicData uri="http://schemas.openxmlformats.org/drawingml/2006/table">
            <a:tbl>
              <a:tblPr firstRow="1" bandRow="1">
                <a:tableStyleId>{5C22544A-7EE6-4342-B048-85BDC9FD1C3A}</a:tableStyleId>
              </a:tblPr>
              <a:tblGrid>
                <a:gridCol w="937261">
                  <a:extLst>
                    <a:ext uri="{9D8B030D-6E8A-4147-A177-3AD203B41FA5}">
                      <a16:colId xmlns="" xmlns:a16="http://schemas.microsoft.com/office/drawing/2014/main" val="20000"/>
                    </a:ext>
                  </a:extLst>
                </a:gridCol>
                <a:gridCol w="1554480">
                  <a:extLst>
                    <a:ext uri="{9D8B030D-6E8A-4147-A177-3AD203B41FA5}">
                      <a16:colId xmlns="" xmlns:a16="http://schemas.microsoft.com/office/drawing/2014/main" val="20001"/>
                    </a:ext>
                  </a:extLst>
                </a:gridCol>
                <a:gridCol w="1623060"/>
                <a:gridCol w="3977640"/>
                <a:gridCol w="1189973">
                  <a:extLst>
                    <a:ext uri="{9D8B030D-6E8A-4147-A177-3AD203B41FA5}">
                      <a16:colId xmlns="" xmlns:a16="http://schemas.microsoft.com/office/drawing/2014/main" val="20002"/>
                    </a:ext>
                  </a:extLst>
                </a:gridCol>
                <a:gridCol w="873903">
                  <a:extLst>
                    <a:ext uri="{9D8B030D-6E8A-4147-A177-3AD203B41FA5}">
                      <a16:colId xmlns="" xmlns:a16="http://schemas.microsoft.com/office/drawing/2014/main" val="20003"/>
                    </a:ext>
                  </a:extLst>
                </a:gridCol>
                <a:gridCol w="942213"/>
              </a:tblGrid>
              <a:tr h="698627">
                <a:tc>
                  <a:txBody>
                    <a:bodyPr/>
                    <a:lstStyle/>
                    <a:p>
                      <a:pPr algn="ctr"/>
                      <a:r>
                        <a:rPr lang="zh-TW" altLang="en-US" dirty="0">
                          <a:solidFill>
                            <a:schemeClr val="tx1"/>
                          </a:solidFill>
                          <a:latin typeface="微軟正黑體" panose="020B0604030504040204" pitchFamily="34" charset="-120"/>
                          <a:ea typeface="微軟正黑體" panose="020B0604030504040204" pitchFamily="34" charset="-120"/>
                        </a:rPr>
                        <a:t>所屬分</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solidFill>
                            <a:schemeClr val="tx1"/>
                          </a:solidFill>
                          <a:latin typeface="微軟正黑體" panose="020B0604030504040204" pitchFamily="34" charset="-120"/>
                          <a:ea typeface="微軟正黑體" panose="020B0604030504040204" pitchFamily="34" charset="-120"/>
                        </a:rPr>
                        <a:t>子</a:t>
                      </a:r>
                      <a:r>
                        <a:rPr lang="zh-TW" altLang="en-US" dirty="0" smtClean="0">
                          <a:solidFill>
                            <a:schemeClr val="tx1"/>
                          </a:solidFill>
                          <a:latin typeface="微軟正黑體" panose="020B0604030504040204" pitchFamily="34" charset="-120"/>
                          <a:ea typeface="微軟正黑體" panose="020B0604030504040204" pitchFamily="34" charset="-120"/>
                        </a:rPr>
                        <a:t>項</a:t>
                      </a:r>
                      <a:endParaRPr lang="zh-TW" altLang="en-US"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zh-TW" altLang="en-US" dirty="0" smtClean="0">
                          <a:solidFill>
                            <a:schemeClr val="tx1"/>
                          </a:solidFill>
                          <a:latin typeface="微軟正黑體" panose="020B0604030504040204" pitchFamily="34" charset="-120"/>
                          <a:ea typeface="微軟正黑體" panose="020B0604030504040204" pitchFamily="34" charset="-120"/>
                        </a:rPr>
                        <a:t>題目</a:t>
                      </a:r>
                      <a:endParaRPr lang="zh-TW" altLang="en-US"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zh-TW" altLang="en-US" dirty="0" smtClean="0">
                          <a:solidFill>
                            <a:schemeClr val="tx1"/>
                          </a:solidFill>
                          <a:latin typeface="微軟正黑體" panose="020B0604030504040204" pitchFamily="34" charset="-120"/>
                          <a:ea typeface="微軟正黑體" panose="020B0604030504040204" pitchFamily="34" charset="-120"/>
                        </a:rPr>
                        <a:t>合作內容</a:t>
                      </a:r>
                      <a:endParaRPr lang="zh-TW" altLang="en-US"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zh-TW" altLang="en-US" dirty="0" smtClean="0">
                          <a:solidFill>
                            <a:schemeClr val="tx1"/>
                          </a:solidFill>
                          <a:latin typeface="微軟正黑體" panose="020B0604030504040204" pitchFamily="34" charset="-120"/>
                          <a:ea typeface="微軟正黑體" panose="020B0604030504040204" pitchFamily="34" charset="-120"/>
                        </a:rPr>
                        <a:t>預計產出</a:t>
                      </a:r>
                      <a:r>
                        <a:rPr lang="en-US" altLang="zh-TW" dirty="0" smtClean="0">
                          <a:solidFill>
                            <a:schemeClr val="tx1"/>
                          </a:solidFill>
                          <a:latin typeface="微軟正黑體" panose="020B0604030504040204" pitchFamily="34" charset="-120"/>
                          <a:ea typeface="微軟正黑體" panose="020B0604030504040204" pitchFamily="34" charset="-120"/>
                        </a:rPr>
                        <a:t/>
                      </a:r>
                      <a:br>
                        <a:rPr lang="en-US" altLang="zh-TW" dirty="0" smtClean="0">
                          <a:solidFill>
                            <a:schemeClr val="tx1"/>
                          </a:solidFill>
                          <a:latin typeface="微軟正黑體" panose="020B0604030504040204" pitchFamily="34" charset="-120"/>
                          <a:ea typeface="微軟正黑體" panose="020B0604030504040204" pitchFamily="34" charset="-120"/>
                        </a:rPr>
                      </a:br>
                      <a:r>
                        <a:rPr lang="zh-TW" altLang="en-US" dirty="0" smtClean="0">
                          <a:solidFill>
                            <a:schemeClr val="tx1"/>
                          </a:solidFill>
                          <a:latin typeface="微軟正黑體" panose="020B0604030504040204" pitchFamily="34" charset="-120"/>
                          <a:ea typeface="微軟正黑體" panose="020B0604030504040204" pitchFamily="34" charset="-120"/>
                        </a:rPr>
                        <a:t>及效益</a:t>
                      </a:r>
                      <a:endParaRPr lang="zh-TW" altLang="en-US"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dirty="0" smtClean="0">
                          <a:solidFill>
                            <a:schemeClr val="tx1"/>
                          </a:solidFill>
                          <a:latin typeface="微軟正黑體" panose="020B0604030504040204" pitchFamily="34" charset="-120"/>
                          <a:ea typeface="微軟正黑體" panose="020B0604030504040204" pitchFamily="34" charset="-120"/>
                        </a:rPr>
                        <a:t>預計合</a:t>
                      </a:r>
                      <a:r>
                        <a:rPr lang="en-US" altLang="zh-TW" dirty="0" smtClean="0">
                          <a:solidFill>
                            <a:schemeClr val="tx1"/>
                          </a:solidFill>
                          <a:latin typeface="微軟正黑體" panose="020B0604030504040204" pitchFamily="34" charset="-120"/>
                          <a:ea typeface="微軟正黑體" panose="020B0604030504040204" pitchFamily="34" charset="-120"/>
                        </a:rPr>
                        <a:t/>
                      </a:r>
                      <a:br>
                        <a:rPr lang="en-US" altLang="zh-TW" dirty="0" smtClean="0">
                          <a:solidFill>
                            <a:schemeClr val="tx1"/>
                          </a:solidFill>
                          <a:latin typeface="微軟正黑體" panose="020B0604030504040204" pitchFamily="34" charset="-120"/>
                          <a:ea typeface="微軟正黑體" panose="020B0604030504040204" pitchFamily="34" charset="-120"/>
                        </a:rPr>
                      </a:br>
                      <a:r>
                        <a:rPr lang="zh-TW" altLang="en-US" dirty="0" smtClean="0">
                          <a:solidFill>
                            <a:schemeClr val="tx1"/>
                          </a:solidFill>
                          <a:latin typeface="微軟正黑體" panose="020B0604030504040204" pitchFamily="34" charset="-120"/>
                          <a:ea typeface="微軟正黑體" panose="020B0604030504040204" pitchFamily="34" charset="-120"/>
                        </a:rPr>
                        <a:t>作對象</a:t>
                      </a:r>
                      <a:endParaRPr lang="en-US" altLang="zh-TW"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zh-TW" altLang="en-US" dirty="0" smtClean="0">
                          <a:solidFill>
                            <a:schemeClr val="tx1"/>
                          </a:solidFill>
                          <a:latin typeface="微軟正黑體" panose="020B0604030504040204" pitchFamily="34" charset="-120"/>
                          <a:ea typeface="微軟正黑體" panose="020B0604030504040204" pitchFamily="34" charset="-120"/>
                        </a:rPr>
                        <a:t>預算</a:t>
                      </a:r>
                      <a:r>
                        <a:rPr lang="en-US" altLang="zh-TW" dirty="0" smtClean="0">
                          <a:solidFill>
                            <a:schemeClr val="tx1"/>
                          </a:solidFill>
                          <a:latin typeface="微軟正黑體" panose="020B0604030504040204" pitchFamily="34" charset="-120"/>
                          <a:ea typeface="微軟正黑體" panose="020B0604030504040204" pitchFamily="34" charset="-120"/>
                        </a:rPr>
                        <a:t/>
                      </a:r>
                      <a:br>
                        <a:rPr lang="en-US" altLang="zh-TW" dirty="0" smtClean="0">
                          <a:solidFill>
                            <a:schemeClr val="tx1"/>
                          </a:solidFill>
                          <a:latin typeface="微軟正黑體" panose="020B0604030504040204" pitchFamily="34" charset="-120"/>
                          <a:ea typeface="微軟正黑體" panose="020B0604030504040204" pitchFamily="34" charset="-120"/>
                        </a:rPr>
                      </a:br>
                      <a:r>
                        <a:rPr lang="en-US" altLang="zh-TW" sz="1400" dirty="0" smtClean="0">
                          <a:solidFill>
                            <a:schemeClr val="tx1"/>
                          </a:solidFill>
                          <a:latin typeface="微軟正黑體" panose="020B0604030504040204" pitchFamily="34" charset="-120"/>
                          <a:ea typeface="微軟正黑體" panose="020B0604030504040204" pitchFamily="34" charset="-120"/>
                        </a:rPr>
                        <a:t>(</a:t>
                      </a:r>
                      <a:r>
                        <a:rPr lang="zh-TW" altLang="en-US" sz="1400" dirty="0" smtClean="0">
                          <a:solidFill>
                            <a:schemeClr val="tx1"/>
                          </a:solidFill>
                          <a:latin typeface="微軟正黑體" panose="020B0604030504040204" pitchFamily="34" charset="-120"/>
                          <a:ea typeface="微軟正黑體" panose="020B0604030504040204" pitchFamily="34" charset="-120"/>
                        </a:rPr>
                        <a:t>萬元</a:t>
                      </a:r>
                      <a:r>
                        <a:rPr lang="en-US" altLang="zh-TW" sz="1400" dirty="0">
                          <a:solidFill>
                            <a:schemeClr val="tx1"/>
                          </a:solidFill>
                          <a:latin typeface="微軟正黑體" panose="020B0604030504040204" pitchFamily="34" charset="-120"/>
                          <a:ea typeface="微軟正黑體" panose="020B0604030504040204" pitchFamily="34" charset="-120"/>
                        </a:rPr>
                        <a:t>)</a:t>
                      </a:r>
                      <a:endParaRPr lang="zh-TW" altLang="en-US" sz="1400"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zh-TW" altLang="en-US" sz="1400" dirty="0" smtClean="0">
                          <a:solidFill>
                            <a:schemeClr val="tx1"/>
                          </a:solidFill>
                          <a:latin typeface="微軟正黑體" panose="020B0604030504040204" pitchFamily="34" charset="-120"/>
                          <a:ea typeface="微軟正黑體" panose="020B0604030504040204" pitchFamily="34" charset="-120"/>
                        </a:rPr>
                        <a:t>負責</a:t>
                      </a:r>
                      <a:r>
                        <a:rPr lang="en-US" altLang="zh-TW" sz="1400" dirty="0" smtClean="0">
                          <a:solidFill>
                            <a:schemeClr val="tx1"/>
                          </a:solidFill>
                          <a:latin typeface="微軟正黑體" panose="020B0604030504040204" pitchFamily="34" charset="-120"/>
                          <a:ea typeface="微軟正黑體" panose="020B0604030504040204" pitchFamily="34" charset="-120"/>
                        </a:rPr>
                        <a:t/>
                      </a:r>
                      <a:br>
                        <a:rPr lang="en-US" altLang="zh-TW" sz="1400" dirty="0" smtClean="0">
                          <a:solidFill>
                            <a:schemeClr val="tx1"/>
                          </a:solidFill>
                          <a:latin typeface="微軟正黑體" panose="020B0604030504040204" pitchFamily="34" charset="-120"/>
                          <a:ea typeface="微軟正黑體" panose="020B0604030504040204" pitchFamily="34" charset="-120"/>
                        </a:rPr>
                      </a:br>
                      <a:r>
                        <a:rPr lang="zh-TW" altLang="en-US" sz="1400" dirty="0" smtClean="0">
                          <a:solidFill>
                            <a:schemeClr val="tx1"/>
                          </a:solidFill>
                          <a:latin typeface="微軟正黑體" panose="020B0604030504040204" pitchFamily="34" charset="-120"/>
                          <a:ea typeface="微軟正黑體" panose="020B0604030504040204" pitchFamily="34" charset="-120"/>
                        </a:rPr>
                        <a:t>同仁</a:t>
                      </a:r>
                      <a:endParaRPr lang="zh-TW" altLang="en-US" sz="1400"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 xmlns:a16="http://schemas.microsoft.com/office/drawing/2014/main" val="10000"/>
                  </a:ext>
                </a:extLst>
              </a:tr>
              <a:tr h="26718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dirty="0" smtClean="0">
                          <a:latin typeface="微軟正黑體" panose="020B0604030504040204" pitchFamily="34" charset="-120"/>
                          <a:ea typeface="微軟正黑體" panose="020B0604030504040204" pitchFamily="34" charset="-120"/>
                        </a:rPr>
                        <a:t>子計畫二</a:t>
                      </a:r>
                      <a:endParaRPr lang="zh-TW" altLang="en-US" sz="1800" dirty="0">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zh-TW" sz="1800" kern="1200" dirty="0" smtClean="0">
                          <a:solidFill>
                            <a:schemeClr val="dk1"/>
                          </a:solidFill>
                          <a:effectLst/>
                          <a:latin typeface="+mn-lt"/>
                          <a:ea typeface="+mn-ea"/>
                          <a:cs typeface="+mn-cs"/>
                        </a:rPr>
                        <a:t>研製「區塊鏈結合應用場域服務」的軟體工程關鍵技術</a:t>
                      </a:r>
                      <a:r>
                        <a:rPr lang="zh-TW" altLang="zh-TW" dirty="0" smtClean="0">
                          <a:effectLst/>
                        </a:rPr>
                        <a:t> </a:t>
                      </a:r>
                      <a:endParaRPr lang="zh-TW" altLang="en-US" sz="1800" kern="1200" dirty="0" smtClean="0">
                        <a:solidFill>
                          <a:schemeClr val="dk1"/>
                        </a:solidFill>
                        <a:latin typeface="微軟正黑體" panose="020B0604030504040204" pitchFamily="34" charset="-120"/>
                        <a:ea typeface="微軟正黑體" panose="020B0604030504040204" pitchFamily="34" charset="-120"/>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kern="1200" dirty="0" smtClean="0">
                          <a:solidFill>
                            <a:srgbClr val="FF0000"/>
                          </a:solidFill>
                          <a:latin typeface="微軟正黑體" panose="020B0604030504040204" pitchFamily="34" charset="-120"/>
                          <a:ea typeface="微軟正黑體" panose="020B0604030504040204" pitchFamily="34" charset="-120"/>
                          <a:cs typeface="+mn-cs"/>
                        </a:rPr>
                        <a:t>使用應用案例為主軸，發展與驗證智能合約專屬</a:t>
                      </a:r>
                      <a:r>
                        <a:rPr lang="en-US" altLang="zh-TW" sz="1800" kern="1200" dirty="0" smtClean="0">
                          <a:solidFill>
                            <a:srgbClr val="FF0000"/>
                          </a:solidFill>
                          <a:latin typeface="微軟正黑體" panose="020B0604030504040204" pitchFamily="34" charset="-120"/>
                          <a:ea typeface="微軟正黑體" panose="020B0604030504040204" pitchFamily="34" charset="-120"/>
                          <a:cs typeface="+mn-cs"/>
                        </a:rPr>
                        <a:t>BDD</a:t>
                      </a:r>
                      <a:r>
                        <a:rPr lang="zh-TW" altLang="en-US" sz="1800" kern="1200" dirty="0" smtClean="0">
                          <a:solidFill>
                            <a:srgbClr val="FF0000"/>
                          </a:solidFill>
                          <a:latin typeface="微軟正黑體" panose="020B0604030504040204" pitchFamily="34" charset="-120"/>
                          <a:ea typeface="微軟正黑體" panose="020B0604030504040204" pitchFamily="34" charset="-120"/>
                          <a:cs typeface="+mn-cs"/>
                        </a:rPr>
                        <a:t>工具</a:t>
                      </a:r>
                      <a:endParaRPr lang="en-US" altLang="zh-TW" sz="1800" kern="1200" dirty="0" smtClean="0">
                        <a:solidFill>
                          <a:srgbClr val="FF0000"/>
                        </a:solidFill>
                        <a:latin typeface="微軟正黑體" panose="020B0604030504040204" pitchFamily="34" charset="-120"/>
                        <a:ea typeface="微軟正黑體" panose="020B0604030504040204" pitchFamily="34" charset="-120"/>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TW" altLang="en-US" sz="1600" kern="1200" dirty="0" smtClean="0">
                          <a:solidFill>
                            <a:schemeClr val="dk1"/>
                          </a:solidFill>
                          <a:latin typeface="微軟正黑體" panose="020B0604030504040204" pitchFamily="34" charset="-120"/>
                          <a:ea typeface="微軟正黑體" panose="020B0604030504040204" pitchFamily="34" charset="-120"/>
                          <a:cs typeface="+mn-cs"/>
                        </a:rPr>
                        <a:t>發展智能合約專屬</a:t>
                      </a:r>
                      <a:r>
                        <a:rPr lang="en-US" altLang="zh-TW" sz="1600" kern="1200" dirty="0" smtClean="0">
                          <a:solidFill>
                            <a:schemeClr val="dk1"/>
                          </a:solidFill>
                          <a:latin typeface="微軟正黑體" panose="020B0604030504040204" pitchFamily="34" charset="-120"/>
                          <a:ea typeface="微軟正黑體" panose="020B0604030504040204" pitchFamily="34" charset="-120"/>
                          <a:cs typeface="+mn-cs"/>
                        </a:rPr>
                        <a:t>BDD</a:t>
                      </a:r>
                      <a:r>
                        <a:rPr lang="zh-TW" altLang="en-US" sz="1600" kern="1200" dirty="0" smtClean="0">
                          <a:solidFill>
                            <a:schemeClr val="dk1"/>
                          </a:solidFill>
                          <a:latin typeface="微軟正黑體" panose="020B0604030504040204" pitchFamily="34" charset="-120"/>
                          <a:ea typeface="微軟正黑體" panose="020B0604030504040204" pitchFamily="34" charset="-120"/>
                          <a:cs typeface="+mn-cs"/>
                        </a:rPr>
                        <a:t>工具，將業務邏輯轉化為開發人員「可執行規格」利用</a:t>
                      </a:r>
                      <a:r>
                        <a:rPr lang="zh-TW" altLang="zh-TW" sz="1600" kern="1200" dirty="0" smtClean="0">
                          <a:solidFill>
                            <a:schemeClr val="dk1"/>
                          </a:solidFill>
                          <a:latin typeface="微軟正黑體" panose="020B0604030504040204" pitchFamily="34" charset="-120"/>
                          <a:ea typeface="微軟正黑體" panose="020B0604030504040204" pitchFamily="34" charset="-120"/>
                          <a:cs typeface="+mn-cs"/>
                        </a:rPr>
                        <a:t>信賴交易基礎環境</a:t>
                      </a:r>
                      <a:r>
                        <a:rPr lang="zh-TW" altLang="en-US" sz="1600" kern="1200" dirty="0" smtClean="0">
                          <a:solidFill>
                            <a:schemeClr val="dk1"/>
                          </a:solidFill>
                          <a:latin typeface="微軟正黑體" panose="020B0604030504040204" pitchFamily="34" charset="-120"/>
                          <a:ea typeface="微軟正黑體" panose="020B0604030504040204" pitchFamily="34" charset="-120"/>
                          <a:cs typeface="+mn-cs"/>
                        </a:rPr>
                        <a:t>，開發智能合約時，可同時自動化評測其「業務邏輯正確性」與「功能正確性」，以利導入計畫中介技術之區塊鏈應用快速發展。本計畫將透過實作「紅利交換」來展示並驗證該技術之可行性。</a:t>
                      </a:r>
                      <a:endParaRPr lang="zh-TW" altLang="en-US" sz="1600" kern="1200" dirty="0">
                        <a:solidFill>
                          <a:schemeClr val="dk1"/>
                        </a:solidFill>
                        <a:latin typeface="微軟正黑體" panose="020B0604030504040204" pitchFamily="34" charset="-120"/>
                        <a:ea typeface="微軟正黑體" panose="020B0604030504040204" pitchFamily="34" charset="-120"/>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600" kern="1200" dirty="0" smtClean="0">
                          <a:solidFill>
                            <a:schemeClr val="dk1"/>
                          </a:solidFill>
                          <a:latin typeface="微軟正黑體" panose="020B0604030504040204" pitchFamily="34" charset="-120"/>
                          <a:ea typeface="微軟正黑體" panose="020B0604030504040204" pitchFamily="34" charset="-120"/>
                          <a:cs typeface="+mn-cs"/>
                        </a:rPr>
                        <a:t>富邦？</a:t>
                      </a:r>
                      <a:endParaRPr lang="en-US" altLang="zh-TW" sz="1600" kern="1200" dirty="0" smtClean="0">
                        <a:solidFill>
                          <a:schemeClr val="dk1"/>
                        </a:solidFill>
                        <a:latin typeface="微軟正黑體" panose="020B0604030504040204" pitchFamily="34" charset="-120"/>
                        <a:ea typeface="微軟正黑體" panose="020B0604030504040204" pitchFamily="34" charset="-120"/>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kern="1200" dirty="0" smtClean="0">
                          <a:solidFill>
                            <a:schemeClr val="dk1"/>
                          </a:solidFill>
                          <a:latin typeface="微軟正黑體" panose="020B0604030504040204" pitchFamily="34" charset="-120"/>
                          <a:ea typeface="微軟正黑體" panose="020B0604030504040204" pitchFamily="34" charset="-120"/>
                          <a:cs typeface="+mn-cs"/>
                        </a:rPr>
                        <a:t>AMIS</a:t>
                      </a:r>
                      <a:r>
                        <a:rPr lang="en-US" altLang="zh-TW" sz="1600" kern="1200" baseline="0" dirty="0" smtClean="0">
                          <a:solidFill>
                            <a:schemeClr val="dk1"/>
                          </a:solidFill>
                          <a:latin typeface="微軟正黑體" panose="020B0604030504040204" pitchFamily="34" charset="-120"/>
                          <a:ea typeface="微軟正黑體" panose="020B0604030504040204" pitchFamily="34" charset="-120"/>
                          <a:cs typeface="+mn-cs"/>
                        </a:rPr>
                        <a:t> </a:t>
                      </a:r>
                      <a:r>
                        <a:rPr lang="zh-TW" altLang="en-US" sz="1600" kern="1200" baseline="0" dirty="0" smtClean="0">
                          <a:solidFill>
                            <a:schemeClr val="dk1"/>
                          </a:solidFill>
                          <a:latin typeface="微軟正黑體" panose="020B0604030504040204" pitchFamily="34" charset="-120"/>
                          <a:ea typeface="微軟正黑體" panose="020B0604030504040204" pitchFamily="34" charset="-120"/>
                          <a:cs typeface="+mn-cs"/>
                        </a:rPr>
                        <a:t>？</a:t>
                      </a:r>
                      <a:endParaRPr lang="zh-TW" altLang="en-US" sz="1600" kern="1200" dirty="0">
                        <a:solidFill>
                          <a:schemeClr val="dk1"/>
                        </a:solidFill>
                        <a:latin typeface="微軟正黑體" panose="020B0604030504040204" pitchFamily="34" charset="-120"/>
                        <a:ea typeface="微軟正黑體" panose="020B0604030504040204"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kern="1200" dirty="0" smtClean="0">
                          <a:solidFill>
                            <a:schemeClr val="dk1"/>
                          </a:solidFill>
                          <a:latin typeface="微軟正黑體" panose="020B0604030504040204" pitchFamily="34" charset="-120"/>
                          <a:ea typeface="微軟正黑體" panose="020B0604030504040204" pitchFamily="34" charset="-120"/>
                          <a:cs typeface="+mn-cs"/>
                        </a:rPr>
                        <a:t>？</a:t>
                      </a:r>
                      <a:endParaRPr lang="en-US" altLang="zh-TW" sz="1800" kern="1200" dirty="0">
                        <a:solidFill>
                          <a:schemeClr val="dk1"/>
                        </a:solidFill>
                        <a:latin typeface="微軟正黑體" panose="020B0604030504040204" pitchFamily="34" charset="-120"/>
                        <a:ea typeface="微軟正黑體" panose="020B0604030504040204" pitchFamily="34" charset="-120"/>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kern="1200" dirty="0" smtClean="0">
                          <a:solidFill>
                            <a:schemeClr val="dk1"/>
                          </a:solidFill>
                          <a:latin typeface="微軟正黑體" panose="020B0604030504040204" pitchFamily="34" charset="-120"/>
                          <a:ea typeface="微軟正黑體" panose="020B0604030504040204" pitchFamily="34" charset="-120"/>
                          <a:cs typeface="+mn-cs"/>
                        </a:rPr>
                        <a:t>？</a:t>
                      </a:r>
                      <a:endParaRPr lang="en-US" altLang="zh-TW" sz="1800" kern="1200" dirty="0">
                        <a:solidFill>
                          <a:schemeClr val="dk1"/>
                        </a:solidFill>
                        <a:latin typeface="微軟正黑體" panose="020B0604030504040204" pitchFamily="34" charset="-120"/>
                        <a:ea typeface="微軟正黑體" panose="020B0604030504040204" pitchFamily="34" charset="-120"/>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bl>
          </a:graphicData>
        </a:graphic>
      </p:graphicFrame>
      <p:sp>
        <p:nvSpPr>
          <p:cNvPr id="6" name="文字方塊 5"/>
          <p:cNvSpPr txBox="1"/>
          <p:nvPr/>
        </p:nvSpPr>
        <p:spPr>
          <a:xfrm>
            <a:off x="1559496" y="5373217"/>
            <a:ext cx="8568952" cy="830997"/>
          </a:xfrm>
          <a:prstGeom prst="rect">
            <a:avLst/>
          </a:prstGeom>
          <a:noFill/>
        </p:spPr>
        <p:txBody>
          <a:bodyPr wrap="square" rtlCol="0">
            <a:spAutoFit/>
          </a:bodyPr>
          <a:lstStyle/>
          <a:p>
            <a:r>
              <a:rPr lang="zh-TW" altLang="en-US" sz="1600" b="1" dirty="0">
                <a:latin typeface="微軟正黑體" pitchFamily="34" charset="-120"/>
                <a:ea typeface="微軟正黑體" pitchFamily="34" charset="-120"/>
              </a:rPr>
              <a:t>備註：</a:t>
            </a:r>
            <a:endParaRPr lang="en-US" altLang="zh-TW" sz="1600" b="1" dirty="0">
              <a:latin typeface="微軟正黑體" pitchFamily="34" charset="-120"/>
              <a:ea typeface="微軟正黑體" pitchFamily="34" charset="-120"/>
            </a:endParaRPr>
          </a:p>
          <a:p>
            <a:r>
              <a:rPr lang="zh-TW" altLang="zh-TW" sz="1600" dirty="0">
                <a:solidFill>
                  <a:schemeClr val="dk1"/>
                </a:solidFill>
              </a:rPr>
              <a:t>信賴交易基礎環境</a:t>
            </a:r>
            <a:r>
              <a:rPr lang="zh-TW" altLang="en-US" sz="1600" dirty="0">
                <a:solidFill>
                  <a:schemeClr val="dk1"/>
                </a:solidFill>
              </a:rPr>
              <a:t>，即本計畫將佈署一大型 </a:t>
            </a:r>
            <a:r>
              <a:rPr lang="en-US" altLang="zh-TW" sz="1600" dirty="0">
                <a:solidFill>
                  <a:schemeClr val="dk1"/>
                </a:solidFill>
              </a:rPr>
              <a:t>Ethereum</a:t>
            </a:r>
            <a:r>
              <a:rPr lang="zh-TW" altLang="en-US" sz="1600" dirty="0">
                <a:solidFill>
                  <a:schemeClr val="dk1"/>
                </a:solidFill>
              </a:rPr>
              <a:t>私鏈 </a:t>
            </a:r>
            <a:r>
              <a:rPr lang="en-US" altLang="zh-TW" sz="1600" dirty="0">
                <a:solidFill>
                  <a:schemeClr val="dk1"/>
                </a:solidFill>
              </a:rPr>
              <a:t>(</a:t>
            </a:r>
            <a:r>
              <a:rPr lang="zh-TW" altLang="en-US" sz="1600" dirty="0">
                <a:solidFill>
                  <a:schemeClr val="dk1"/>
                </a:solidFill>
              </a:rPr>
              <a:t>上百</a:t>
            </a:r>
            <a:r>
              <a:rPr lang="en-US" altLang="zh-TW" sz="1600" dirty="0">
                <a:solidFill>
                  <a:schemeClr val="dk1"/>
                </a:solidFill>
              </a:rPr>
              <a:t>nodes)</a:t>
            </a:r>
            <a:r>
              <a:rPr lang="zh-TW" altLang="en-US" sz="1600" dirty="0">
                <a:solidFill>
                  <a:schemeClr val="dk1"/>
                </a:solidFill>
              </a:rPr>
              <a:t>，目前計畫中規劃有</a:t>
            </a:r>
            <a:r>
              <a:rPr lang="zh-TW" altLang="en-US" sz="1600" dirty="0" smtClean="0">
                <a:solidFill>
                  <a:schemeClr val="dk1"/>
                </a:solidFill>
              </a:rPr>
              <a:t>：</a:t>
            </a:r>
            <a:r>
              <a:rPr lang="zh-TW" altLang="en-US" sz="1600" dirty="0" smtClean="0">
                <a:solidFill>
                  <a:srgbClr val="FF0000"/>
                </a:solidFill>
              </a:rPr>
              <a:t>員工叫車、</a:t>
            </a:r>
            <a:r>
              <a:rPr lang="en-US" altLang="zh-TW" sz="1600" dirty="0" err="1" smtClean="0">
                <a:solidFill>
                  <a:srgbClr val="FF0000"/>
                </a:solidFill>
              </a:rPr>
              <a:t>Ubike</a:t>
            </a:r>
            <a:r>
              <a:rPr lang="zh-TW" altLang="en-US" sz="1600" dirty="0" smtClean="0">
                <a:solidFill>
                  <a:srgbClr val="FF0000"/>
                </a:solidFill>
              </a:rPr>
              <a:t>租借、</a:t>
            </a:r>
            <a:r>
              <a:rPr lang="en-US" altLang="zh-TW" sz="1600" dirty="0" smtClean="0">
                <a:solidFill>
                  <a:srgbClr val="FF0000"/>
                </a:solidFill>
              </a:rPr>
              <a:t>P2P</a:t>
            </a:r>
            <a:r>
              <a:rPr lang="zh-TW" altLang="en-US" sz="1600" dirty="0" smtClean="0">
                <a:solidFill>
                  <a:srgbClr val="FF0000"/>
                </a:solidFill>
              </a:rPr>
              <a:t>跨境匯款</a:t>
            </a:r>
            <a:r>
              <a:rPr lang="zh-TW" altLang="en-US" sz="1600" dirty="0" smtClean="0">
                <a:solidFill>
                  <a:schemeClr val="dk1"/>
                </a:solidFill>
              </a:rPr>
              <a:t>等</a:t>
            </a:r>
            <a:r>
              <a:rPr lang="zh-TW" altLang="en-US" sz="1600" dirty="0">
                <a:solidFill>
                  <a:schemeClr val="dk1"/>
                </a:solidFill>
              </a:rPr>
              <a:t>三項應用，將在此環境上運作。</a:t>
            </a:r>
            <a:endParaRPr lang="en-US" altLang="zh-TW" sz="1600" b="1" dirty="0">
              <a:latin typeface="微軟正黑體" pitchFamily="34" charset="-120"/>
              <a:ea typeface="微軟正黑體" pitchFamily="34" charset="-120"/>
            </a:endParaRPr>
          </a:p>
        </p:txBody>
      </p:sp>
      <p:sp>
        <p:nvSpPr>
          <p:cNvPr id="3" name="文字方塊 2"/>
          <p:cNvSpPr txBox="1"/>
          <p:nvPr/>
        </p:nvSpPr>
        <p:spPr>
          <a:xfrm>
            <a:off x="4799857" y="1093386"/>
            <a:ext cx="3544175" cy="369332"/>
          </a:xfrm>
          <a:prstGeom prst="rect">
            <a:avLst/>
          </a:prstGeom>
          <a:noFill/>
        </p:spPr>
        <p:txBody>
          <a:bodyPr wrap="none" rtlCol="0">
            <a:spAutoFit/>
          </a:bodyPr>
          <a:lstStyle/>
          <a:p>
            <a:r>
              <a:rPr lang="en-US" altLang="zh-TW" dirty="0"/>
              <a:t>BDD=Behavior-Driven Development</a:t>
            </a:r>
          </a:p>
        </p:txBody>
      </p:sp>
    </p:spTree>
    <p:extLst>
      <p:ext uri="{BB962C8B-B14F-4D97-AF65-F5344CB8AC3E}">
        <p14:creationId xmlns:p14="http://schemas.microsoft.com/office/powerpoint/2010/main" val="1954051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計畫動機</a:t>
            </a:r>
            <a:endParaRPr lang="zh-TW" altLang="en-US" dirty="0"/>
          </a:p>
        </p:txBody>
      </p:sp>
      <p:sp>
        <p:nvSpPr>
          <p:cNvPr id="3" name="內容版面配置區 2"/>
          <p:cNvSpPr>
            <a:spLocks noGrp="1"/>
          </p:cNvSpPr>
          <p:nvPr>
            <p:ph idx="1"/>
          </p:nvPr>
        </p:nvSpPr>
        <p:spPr>
          <a:xfrm>
            <a:off x="1638300" y="1268761"/>
            <a:ext cx="9210228" cy="4857405"/>
          </a:xfrm>
        </p:spPr>
        <p:txBody>
          <a:bodyPr>
            <a:noAutofit/>
          </a:bodyPr>
          <a:lstStyle/>
          <a:p>
            <a:pPr>
              <a:lnSpc>
                <a:spcPct val="120000"/>
              </a:lnSpc>
              <a:spcBef>
                <a:spcPts val="600"/>
              </a:spcBef>
            </a:pPr>
            <a:r>
              <a:rPr lang="en-US" altLang="zh-TW" sz="2000" dirty="0"/>
              <a:t>Context</a:t>
            </a:r>
          </a:p>
          <a:p>
            <a:pPr lvl="1">
              <a:lnSpc>
                <a:spcPct val="120000"/>
              </a:lnSpc>
              <a:spcBef>
                <a:spcPts val="600"/>
              </a:spcBef>
            </a:pPr>
            <a:r>
              <a:rPr lang="zh-TW" altLang="en-US" sz="1800" dirty="0"/>
              <a:t>當前智能合約開發的自動化測試環境主要仍集中在單元測試</a:t>
            </a:r>
            <a:r>
              <a:rPr lang="en-US" altLang="zh-TW" sz="1800" dirty="0"/>
              <a:t>(</a:t>
            </a:r>
            <a:r>
              <a:rPr lang="zh-TW" altLang="en-US" sz="1800" dirty="0"/>
              <a:t>如</a:t>
            </a:r>
            <a:r>
              <a:rPr lang="en-US" altLang="zh-TW" sz="1800" dirty="0"/>
              <a:t>Mocha</a:t>
            </a:r>
            <a:r>
              <a:rPr lang="zh-TW" altLang="en-US" sz="1800" dirty="0"/>
              <a:t>、</a:t>
            </a:r>
            <a:r>
              <a:rPr lang="en-US" altLang="zh-TW" sz="1800" dirty="0"/>
              <a:t>Chai)</a:t>
            </a:r>
          </a:p>
          <a:p>
            <a:pPr>
              <a:lnSpc>
                <a:spcPct val="120000"/>
              </a:lnSpc>
              <a:spcBef>
                <a:spcPts val="600"/>
              </a:spcBef>
            </a:pPr>
            <a:r>
              <a:rPr lang="en-US" altLang="zh-TW" sz="2000" dirty="0"/>
              <a:t>Problem</a:t>
            </a:r>
          </a:p>
          <a:p>
            <a:pPr lvl="1">
              <a:lnSpc>
                <a:spcPct val="120000"/>
              </a:lnSpc>
              <a:spcBef>
                <a:spcPts val="600"/>
              </a:spcBef>
            </a:pPr>
            <a:r>
              <a:rPr lang="zh-TW" altLang="en-US" sz="1800" dirty="0"/>
              <a:t>即使</a:t>
            </a:r>
            <a:r>
              <a:rPr lang="zh-TW" altLang="en-US" sz="1800" dirty="0"/>
              <a:t>每一個方法都正確被實作與</a:t>
            </a:r>
            <a:r>
              <a:rPr lang="zh-TW" altLang="en-US" sz="1800" dirty="0"/>
              <a:t>測試，</a:t>
            </a:r>
            <a:r>
              <a:rPr lang="zh-TW" altLang="en-US" sz="1800" dirty="0"/>
              <a:t>並不代表整個合約能依照業務邏輯正確運行</a:t>
            </a:r>
            <a:r>
              <a:rPr lang="zh-TW" altLang="en-US" sz="1800" dirty="0"/>
              <a:t>。</a:t>
            </a:r>
            <a:endParaRPr lang="en-US" altLang="zh-TW" sz="1800" dirty="0"/>
          </a:p>
          <a:p>
            <a:pPr lvl="1">
              <a:lnSpc>
                <a:spcPct val="120000"/>
              </a:lnSpc>
              <a:spcBef>
                <a:spcPts val="600"/>
              </a:spcBef>
            </a:pPr>
            <a:r>
              <a:rPr lang="zh-TW" altLang="en-US" sz="1800" dirty="0"/>
              <a:t>合約</a:t>
            </a:r>
            <a:r>
              <a:rPr lang="zh-TW" altLang="en-US" sz="1800" dirty="0"/>
              <a:t>邏輯複雜的情況下，傳統單元</a:t>
            </a:r>
            <a:r>
              <a:rPr lang="zh-TW" altLang="en-US" sz="1800" dirty="0"/>
              <a:t>測試不</a:t>
            </a:r>
            <a:r>
              <a:rPr lang="zh-TW" altLang="en-US" sz="1800" dirty="0"/>
              <a:t>足以確保合約</a:t>
            </a:r>
            <a:r>
              <a:rPr lang="zh-TW" altLang="en-US" sz="1800" dirty="0"/>
              <a:t>整體正確性</a:t>
            </a:r>
            <a:endParaRPr lang="en-US" altLang="zh-TW" sz="1800" dirty="0"/>
          </a:p>
          <a:p>
            <a:pPr>
              <a:lnSpc>
                <a:spcPct val="120000"/>
              </a:lnSpc>
              <a:spcBef>
                <a:spcPts val="600"/>
              </a:spcBef>
            </a:pPr>
            <a:r>
              <a:rPr lang="en-US" altLang="zh-TW" sz="2000" dirty="0"/>
              <a:t>Solution</a:t>
            </a:r>
          </a:p>
          <a:p>
            <a:pPr lvl="1">
              <a:lnSpc>
                <a:spcPct val="120000"/>
              </a:lnSpc>
              <a:spcBef>
                <a:spcPts val="600"/>
              </a:spcBef>
            </a:pPr>
            <a:r>
              <a:rPr lang="zh-TW" altLang="en-US" sz="1800" dirty="0"/>
              <a:t>同時驗證智能合約「業務邏輯」與「功能」的正確性</a:t>
            </a:r>
            <a:endParaRPr lang="en-US" altLang="zh-TW" sz="1800" dirty="0"/>
          </a:p>
          <a:p>
            <a:pPr lvl="1">
              <a:lnSpc>
                <a:spcPct val="120000"/>
              </a:lnSpc>
              <a:spcBef>
                <a:spcPts val="600"/>
              </a:spcBef>
            </a:pPr>
            <a:r>
              <a:rPr lang="zh-TW" altLang="en-US" sz="1800" dirty="0"/>
              <a:t>開發人員與業務領域專家針對業務邏輯溝通後以「情境</a:t>
            </a:r>
            <a:r>
              <a:rPr lang="en-US" altLang="zh-TW" sz="1800" dirty="0"/>
              <a:t>(scenario)</a:t>
            </a:r>
            <a:r>
              <a:rPr lang="zh-TW" altLang="en-US" sz="1800" dirty="0"/>
              <a:t>」為核心，用結構化語句描述「就業務邏輯的角度來看，合約正確運作時應有的行為」</a:t>
            </a:r>
            <a:endParaRPr lang="en-US" altLang="zh-TW" sz="1800" dirty="0"/>
          </a:p>
          <a:p>
            <a:pPr lvl="1">
              <a:lnSpc>
                <a:spcPct val="120000"/>
              </a:lnSpc>
              <a:spcBef>
                <a:spcPts val="600"/>
              </a:spcBef>
            </a:pPr>
            <a:r>
              <a:rPr lang="zh-TW" altLang="en-US" sz="1800" dirty="0"/>
              <a:t>上述</a:t>
            </a:r>
            <a:r>
              <a:rPr lang="zh-TW" altLang="en-US" sz="1800" dirty="0"/>
              <a:t>結構化語句描述</a:t>
            </a:r>
            <a:r>
              <a:rPr lang="zh-TW" altLang="zh-TW" sz="1800" dirty="0"/>
              <a:t>又稱為「可執行的規格</a:t>
            </a:r>
            <a:r>
              <a:rPr lang="en-US" altLang="zh-TW" sz="1800" dirty="0"/>
              <a:t>(running specification)</a:t>
            </a:r>
            <a:r>
              <a:rPr lang="zh-TW" altLang="zh-TW" sz="1800" dirty="0"/>
              <a:t>」</a:t>
            </a:r>
            <a:endParaRPr lang="en-US" altLang="zh-TW" sz="1800" dirty="0"/>
          </a:p>
          <a:p>
            <a:pPr lvl="2">
              <a:lnSpc>
                <a:spcPct val="120000"/>
              </a:lnSpc>
              <a:spcBef>
                <a:spcPts val="600"/>
              </a:spcBef>
            </a:pPr>
            <a:r>
              <a:rPr lang="en-US" altLang="zh-TW" sz="1400" dirty="0"/>
              <a:t>Gherkin</a:t>
            </a:r>
            <a:r>
              <a:rPr lang="zh-TW" altLang="en-US" sz="1400" dirty="0"/>
              <a:t>是是目前最普及</a:t>
            </a:r>
            <a:r>
              <a:rPr lang="zh-TW" altLang="zh-TW" sz="1400" dirty="0"/>
              <a:t>的</a:t>
            </a:r>
            <a:r>
              <a:rPr lang="zh-TW" altLang="zh-TW" sz="1400" dirty="0"/>
              <a:t>「可執行</a:t>
            </a:r>
            <a:r>
              <a:rPr lang="zh-TW" altLang="zh-TW" sz="1400" dirty="0"/>
              <a:t>規格」</a:t>
            </a:r>
            <a:r>
              <a:rPr lang="zh-TW" altLang="zh-TW" sz="1400" dirty="0"/>
              <a:t>格式</a:t>
            </a:r>
            <a:endParaRPr lang="en-US" altLang="zh-TW" sz="1400" dirty="0"/>
          </a:p>
          <a:p>
            <a:pPr lvl="1">
              <a:lnSpc>
                <a:spcPct val="120000"/>
              </a:lnSpc>
              <a:spcBef>
                <a:spcPts val="600"/>
              </a:spcBef>
            </a:pPr>
            <a:endParaRPr lang="zh-TW" altLang="en-US" sz="1800" dirty="0"/>
          </a:p>
        </p:txBody>
      </p:sp>
      <p:sp>
        <p:nvSpPr>
          <p:cNvPr id="4" name="投影片編號版面配置區 3"/>
          <p:cNvSpPr>
            <a:spLocks noGrp="1"/>
          </p:cNvSpPr>
          <p:nvPr>
            <p:ph type="sldNum" sz="quarter" idx="12"/>
          </p:nvPr>
        </p:nvSpPr>
        <p:spPr/>
        <p:txBody>
          <a:bodyPr/>
          <a:lstStyle/>
          <a:p>
            <a:fld id="{7B3BD923-F43A-49A9-AC82-B0527E9D4E36}" type="slidenum">
              <a:rPr lang="zh-TW" altLang="en-US" smtClean="0"/>
              <a:pPr/>
              <a:t>2</a:t>
            </a:fld>
            <a:endParaRPr lang="zh-TW" altLang="en-US" dirty="0"/>
          </a:p>
        </p:txBody>
      </p:sp>
      <p:sp>
        <p:nvSpPr>
          <p:cNvPr id="5" name="矩形 4"/>
          <p:cNvSpPr/>
          <p:nvPr/>
        </p:nvSpPr>
        <p:spPr>
          <a:xfrm>
            <a:off x="1343472" y="6270709"/>
            <a:ext cx="8280920" cy="369332"/>
          </a:xfrm>
          <a:prstGeom prst="rect">
            <a:avLst/>
          </a:prstGeom>
        </p:spPr>
        <p:txBody>
          <a:bodyPr wrap="square">
            <a:spAutoFit/>
          </a:bodyPr>
          <a:lstStyle/>
          <a:p>
            <a:r>
              <a:rPr lang="en-US" altLang="zh-TW" dirty="0"/>
              <a:t>https://github.com/cucumber/cucumber/wiki/Gherkin</a:t>
            </a:r>
            <a:endParaRPr lang="zh-TW" altLang="en-US" dirty="0"/>
          </a:p>
        </p:txBody>
      </p:sp>
    </p:spTree>
    <p:extLst>
      <p:ext uri="{BB962C8B-B14F-4D97-AF65-F5344CB8AC3E}">
        <p14:creationId xmlns:p14="http://schemas.microsoft.com/office/powerpoint/2010/main" val="1624811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68"/>
          <p:cNvSpPr/>
          <p:nvPr/>
        </p:nvSpPr>
        <p:spPr>
          <a:xfrm>
            <a:off x="5569630" y="3222324"/>
            <a:ext cx="1165921" cy="791239"/>
          </a:xfrm>
          <a:prstGeom prst="rect">
            <a:avLst/>
          </a:prstGeom>
          <a:solidFill>
            <a:srgbClr val="A070C3"/>
          </a:solidFill>
          <a:ln>
            <a:noFill/>
          </a:ln>
        </p:spPr>
        <p:txBody>
          <a:bodyPr lIns="74283" tIns="74283" rIns="74283" bIns="74283" anchor="ctr" anchorCtr="0">
            <a:noAutofit/>
          </a:bodyPr>
          <a:lstStyle/>
          <a:p>
            <a:pPr algn="ctr"/>
            <a:r>
              <a:rPr lang="en-US" sz="1138" dirty="0">
                <a:solidFill>
                  <a:schemeClr val="bg1"/>
                </a:solidFill>
                <a:latin typeface="Univers for KPMG" charset="0"/>
                <a:ea typeface="Univers for KPMG" charset="0"/>
                <a:cs typeface="Univers for KPMG" charset="0"/>
                <a:sym typeface="Trebuchet MS"/>
              </a:rPr>
              <a:t>Script</a:t>
            </a:r>
            <a:endParaRPr sz="1138" dirty="0">
              <a:solidFill>
                <a:schemeClr val="bg1"/>
              </a:solidFill>
              <a:latin typeface="Univers for KPMG" charset="0"/>
              <a:ea typeface="Univers for KPMG" charset="0"/>
              <a:cs typeface="Univers for KPMG" charset="0"/>
            </a:endParaRPr>
          </a:p>
        </p:txBody>
      </p:sp>
      <p:sp>
        <p:nvSpPr>
          <p:cNvPr id="3" name="標題 2"/>
          <p:cNvSpPr>
            <a:spLocks noGrp="1"/>
          </p:cNvSpPr>
          <p:nvPr>
            <p:ph type="title"/>
          </p:nvPr>
        </p:nvSpPr>
        <p:spPr>
          <a:xfrm>
            <a:off x="1317642" y="496006"/>
            <a:ext cx="9488785" cy="510746"/>
          </a:xfrm>
        </p:spPr>
        <p:txBody>
          <a:bodyPr>
            <a:noAutofit/>
          </a:bodyPr>
          <a:lstStyle/>
          <a:p>
            <a:r>
              <a:rPr kumimoji="1" lang="zh-TW" altLang="en-US" sz="2800" dirty="0"/>
              <a:t>透過</a:t>
            </a:r>
            <a:r>
              <a:rPr kumimoji="1" lang="en-US" altLang="zh-TW" sz="2800" dirty="0"/>
              <a:t>BDD</a:t>
            </a:r>
            <a:r>
              <a:rPr kumimoji="1" lang="zh-TW" altLang="en-US" sz="2800" dirty="0"/>
              <a:t>的智能合約自動測試架構</a:t>
            </a:r>
            <a:endParaRPr kumimoji="1" lang="zh-TW" altLang="en-US" sz="2800" dirty="0"/>
          </a:p>
        </p:txBody>
      </p:sp>
      <p:grpSp>
        <p:nvGrpSpPr>
          <p:cNvPr id="4" name="群組 3"/>
          <p:cNvGrpSpPr/>
          <p:nvPr/>
        </p:nvGrpSpPr>
        <p:grpSpPr>
          <a:xfrm>
            <a:off x="2312959" y="2808676"/>
            <a:ext cx="7160553" cy="1529964"/>
            <a:chOff x="832022" y="2311685"/>
            <a:chExt cx="9568610" cy="2324404"/>
          </a:xfrm>
        </p:grpSpPr>
        <p:sp>
          <p:nvSpPr>
            <p:cNvPr id="5" name="Shape 54"/>
            <p:cNvSpPr/>
            <p:nvPr/>
          </p:nvSpPr>
          <p:spPr>
            <a:xfrm>
              <a:off x="7620177" y="2311685"/>
              <a:ext cx="2491104" cy="2324404"/>
            </a:xfrm>
            <a:prstGeom prst="cloud">
              <a:avLst/>
            </a:prstGeom>
            <a:solidFill>
              <a:schemeClr val="tx2">
                <a:lumMod val="20000"/>
                <a:lumOff val="80000"/>
              </a:schemeClr>
            </a:solidFill>
            <a:ln>
              <a:noFill/>
            </a:ln>
          </p:spPr>
          <p:txBody>
            <a:bodyPr lIns="74283" tIns="74283" rIns="74283" bIns="74283" anchor="ctr" anchorCtr="0">
              <a:noAutofit/>
            </a:bodyPr>
            <a:lstStyle/>
            <a:p>
              <a:pPr algn="ctr"/>
              <a:endParaRPr sz="1138">
                <a:solidFill>
                  <a:schemeClr val="bg1"/>
                </a:solidFill>
                <a:latin typeface="Univers for KPMG" charset="0"/>
                <a:ea typeface="Univers for KPMG" charset="0"/>
                <a:cs typeface="Univers for KPMG" charset="0"/>
                <a:sym typeface="Trebuchet MS"/>
              </a:endParaRPr>
            </a:p>
          </p:txBody>
        </p:sp>
        <p:sp>
          <p:nvSpPr>
            <p:cNvPr id="64" name="Shape 56"/>
            <p:cNvSpPr/>
            <p:nvPr/>
          </p:nvSpPr>
          <p:spPr>
            <a:xfrm>
              <a:off x="832022" y="2714666"/>
              <a:ext cx="1143600" cy="805200"/>
            </a:xfrm>
            <a:prstGeom prst="rect">
              <a:avLst/>
            </a:prstGeom>
            <a:solidFill>
              <a:srgbClr val="00338D"/>
            </a:solidFill>
            <a:ln>
              <a:noFill/>
            </a:ln>
          </p:spPr>
          <p:txBody>
            <a:bodyPr lIns="74283" tIns="74283" rIns="74283" bIns="74283" anchor="ctr" anchorCtr="0">
              <a:noAutofit/>
            </a:bodyPr>
            <a:lstStyle/>
            <a:p>
              <a:pPr algn="ctr"/>
              <a:r>
                <a:rPr lang="en-US" altLang="zh-TW" sz="1138" dirty="0">
                  <a:solidFill>
                    <a:schemeClr val="bg1"/>
                  </a:solidFill>
                  <a:latin typeface="Univers for KPMG" charset="0"/>
                  <a:ea typeface="Univers for KPMG" charset="0"/>
                  <a:cs typeface="Univers for KPMG" charset="0"/>
                  <a:sym typeface="Trebuchet MS"/>
                </a:rPr>
                <a:t>Gherkin</a:t>
              </a:r>
            </a:p>
          </p:txBody>
        </p:sp>
        <p:sp>
          <p:nvSpPr>
            <p:cNvPr id="62" name="Shape 59"/>
            <p:cNvSpPr/>
            <p:nvPr/>
          </p:nvSpPr>
          <p:spPr>
            <a:xfrm>
              <a:off x="2505875" y="2778599"/>
              <a:ext cx="1852706" cy="805200"/>
            </a:xfrm>
            <a:prstGeom prst="rect">
              <a:avLst/>
            </a:prstGeom>
            <a:solidFill>
              <a:srgbClr val="005EB8"/>
            </a:solidFill>
            <a:ln>
              <a:noFill/>
            </a:ln>
          </p:spPr>
          <p:txBody>
            <a:bodyPr lIns="74283" tIns="74283" rIns="74283" bIns="74283" anchor="ctr" anchorCtr="0">
              <a:noAutofit/>
            </a:bodyPr>
            <a:lstStyle/>
            <a:p>
              <a:r>
                <a:rPr lang="en-US" altLang="zh-TW" sz="1138" dirty="0">
                  <a:solidFill>
                    <a:schemeClr val="bg1"/>
                  </a:solidFill>
                  <a:latin typeface="Univers for KPMG" charset="0"/>
                  <a:ea typeface="Univers for KPMG" charset="0"/>
                  <a:cs typeface="Univers for KPMG" charset="0"/>
                  <a:sym typeface="Trebuchet MS"/>
                </a:rPr>
                <a:t>Define </a:t>
              </a:r>
              <a:r>
                <a:rPr lang="en-US" altLang="zh-TW" sz="1138" dirty="0">
                  <a:solidFill>
                    <a:schemeClr val="bg1"/>
                  </a:solidFill>
                  <a:latin typeface="Univers for KPMG" charset="0"/>
                  <a:ea typeface="Univers for KPMG" charset="0"/>
                  <a:cs typeface="Univers for KPMG" charset="0"/>
                  <a:sym typeface="Trebuchet MS"/>
                </a:rPr>
                <a:t>Support Code (Cucumber)</a:t>
              </a:r>
              <a:endParaRPr lang="en-US" altLang="zh-TW" sz="1138" dirty="0">
                <a:solidFill>
                  <a:schemeClr val="bg1"/>
                </a:solidFill>
                <a:latin typeface="Univers for KPMG" charset="0"/>
                <a:ea typeface="Univers for KPMG" charset="0"/>
                <a:cs typeface="Univers for KPMG" charset="0"/>
                <a:sym typeface="Trebuchet MS"/>
              </a:endParaRPr>
            </a:p>
          </p:txBody>
        </p:sp>
        <p:sp>
          <p:nvSpPr>
            <p:cNvPr id="60" name="Shape 62"/>
            <p:cNvSpPr/>
            <p:nvPr/>
          </p:nvSpPr>
          <p:spPr>
            <a:xfrm>
              <a:off x="2507140" y="3830889"/>
              <a:ext cx="1851441" cy="805200"/>
            </a:xfrm>
            <a:prstGeom prst="rect">
              <a:avLst/>
            </a:prstGeom>
            <a:solidFill>
              <a:srgbClr val="C00000"/>
            </a:solidFill>
            <a:ln>
              <a:noFill/>
            </a:ln>
          </p:spPr>
          <p:txBody>
            <a:bodyPr lIns="74283" tIns="74283" rIns="74283" bIns="74283" anchor="ctr" anchorCtr="0">
              <a:noAutofit/>
            </a:bodyPr>
            <a:lstStyle/>
            <a:p>
              <a:r>
                <a:rPr lang="en-US" altLang="zh-TW" sz="1138" dirty="0">
                  <a:solidFill>
                    <a:schemeClr val="bg1"/>
                  </a:solidFill>
                  <a:latin typeface="Univers for KPMG" charset="0"/>
                  <a:ea typeface="Univers for KPMG" charset="0"/>
                  <a:cs typeface="Univers for KPMG" charset="0"/>
                  <a:sym typeface="Trebuchet MS"/>
                </a:rPr>
                <a:t>BDD-like </a:t>
              </a:r>
              <a:r>
                <a:rPr lang="en-US" altLang="zh-TW" sz="1138" dirty="0">
                  <a:solidFill>
                    <a:schemeClr val="bg1"/>
                  </a:solidFill>
                  <a:latin typeface="Univers for KPMG" charset="0"/>
                  <a:ea typeface="Univers for KPMG" charset="0"/>
                  <a:cs typeface="Univers for KPMG" charset="0"/>
                  <a:sym typeface="Trebuchet MS"/>
                </a:rPr>
                <a:t>unit </a:t>
              </a:r>
              <a:r>
                <a:rPr lang="en-US" altLang="zh-TW" sz="1138" dirty="0">
                  <a:solidFill>
                    <a:schemeClr val="bg1"/>
                  </a:solidFill>
                  <a:latin typeface="Univers for KPMG" charset="0"/>
                  <a:ea typeface="Univers for KPMG" charset="0"/>
                  <a:cs typeface="Univers for KPMG" charset="0"/>
                  <a:sym typeface="Trebuchet MS"/>
                </a:rPr>
                <a:t>test</a:t>
              </a:r>
            </a:p>
            <a:p>
              <a:r>
                <a:rPr lang="en-US" altLang="zh-TW" sz="1138" dirty="0">
                  <a:solidFill>
                    <a:schemeClr val="bg1"/>
                  </a:solidFill>
                  <a:latin typeface="Univers for KPMG" charset="0"/>
                  <a:ea typeface="Univers for KPMG" charset="0"/>
                  <a:cs typeface="Univers for KPMG" charset="0"/>
                  <a:sym typeface="Trebuchet MS"/>
                </a:rPr>
                <a:t>(Mocha)</a:t>
              </a:r>
              <a:endParaRPr lang="en-US" altLang="zh-TW" sz="1138" dirty="0">
                <a:solidFill>
                  <a:schemeClr val="bg1"/>
                </a:solidFill>
                <a:latin typeface="Univers for KPMG" charset="0"/>
                <a:ea typeface="Univers for KPMG" charset="0"/>
                <a:cs typeface="Univers for KPMG" charset="0"/>
                <a:sym typeface="Trebuchet MS"/>
              </a:endParaRPr>
            </a:p>
          </p:txBody>
        </p:sp>
        <p:sp>
          <p:nvSpPr>
            <p:cNvPr id="56" name="Shape 68"/>
            <p:cNvSpPr/>
            <p:nvPr/>
          </p:nvSpPr>
          <p:spPr>
            <a:xfrm>
              <a:off x="5961750" y="3765771"/>
              <a:ext cx="1143600" cy="805200"/>
            </a:xfrm>
            <a:prstGeom prst="rect">
              <a:avLst/>
            </a:prstGeom>
            <a:solidFill>
              <a:srgbClr val="7030A0"/>
            </a:solidFill>
            <a:ln>
              <a:noFill/>
            </a:ln>
          </p:spPr>
          <p:txBody>
            <a:bodyPr lIns="74283" tIns="74283" rIns="74283" bIns="74283" anchor="ctr" anchorCtr="0">
              <a:noAutofit/>
            </a:bodyPr>
            <a:lstStyle/>
            <a:p>
              <a:pPr algn="ctr"/>
              <a:r>
                <a:rPr lang="en-US" altLang="zh-TW" sz="1138" dirty="0">
                  <a:solidFill>
                    <a:schemeClr val="bg1"/>
                  </a:solidFill>
                  <a:latin typeface="Univers for KPMG" charset="0"/>
                  <a:ea typeface="Univers for KPMG" charset="0"/>
                  <a:cs typeface="Univers for KPMG" charset="0"/>
                  <a:sym typeface="Trebuchet MS"/>
                </a:rPr>
                <a:t>Web3.js</a:t>
              </a:r>
              <a:endParaRPr sz="1138" dirty="0">
                <a:solidFill>
                  <a:schemeClr val="bg1"/>
                </a:solidFill>
                <a:latin typeface="Univers for KPMG" charset="0"/>
                <a:ea typeface="Univers for KPMG" charset="0"/>
                <a:cs typeface="Univers for KPMG" charset="0"/>
              </a:endParaRPr>
            </a:p>
          </p:txBody>
        </p:sp>
        <p:cxnSp>
          <p:nvCxnSpPr>
            <p:cNvPr id="13" name="Shape 79"/>
            <p:cNvCxnSpPr/>
            <p:nvPr/>
          </p:nvCxnSpPr>
          <p:spPr>
            <a:xfrm flipV="1">
              <a:off x="4390835" y="3100341"/>
              <a:ext cx="269486" cy="1"/>
            </a:xfrm>
            <a:prstGeom prst="straightConnector1">
              <a:avLst/>
            </a:prstGeom>
            <a:noFill/>
            <a:ln w="9525" cap="flat" cmpd="sng">
              <a:solidFill>
                <a:schemeClr val="dk2"/>
              </a:solidFill>
              <a:prstDash val="solid"/>
              <a:round/>
              <a:headEnd type="triangle" w="lg" len="lg"/>
              <a:tailEnd type="none" w="lg" len="lg"/>
            </a:ln>
          </p:spPr>
        </p:cxnSp>
        <p:cxnSp>
          <p:nvCxnSpPr>
            <p:cNvPr id="14" name="Shape 80"/>
            <p:cNvCxnSpPr/>
            <p:nvPr/>
          </p:nvCxnSpPr>
          <p:spPr>
            <a:xfrm>
              <a:off x="4663722" y="3100341"/>
              <a:ext cx="0" cy="479099"/>
            </a:xfrm>
            <a:prstGeom prst="straightConnector1">
              <a:avLst/>
            </a:prstGeom>
            <a:noFill/>
            <a:ln w="9525" cap="flat" cmpd="sng">
              <a:solidFill>
                <a:schemeClr val="dk2"/>
              </a:solidFill>
              <a:prstDash val="solid"/>
              <a:round/>
              <a:headEnd type="none" w="lg" len="lg"/>
              <a:tailEnd type="none" w="lg" len="lg"/>
            </a:ln>
          </p:spPr>
        </p:cxnSp>
        <p:cxnSp>
          <p:nvCxnSpPr>
            <p:cNvPr id="15" name="Shape 81"/>
            <p:cNvCxnSpPr/>
            <p:nvPr/>
          </p:nvCxnSpPr>
          <p:spPr>
            <a:xfrm>
              <a:off x="4663711" y="3579441"/>
              <a:ext cx="231475" cy="0"/>
            </a:xfrm>
            <a:prstGeom prst="straightConnector1">
              <a:avLst/>
            </a:prstGeom>
            <a:noFill/>
            <a:ln w="9525" cap="flat" cmpd="sng">
              <a:solidFill>
                <a:schemeClr val="dk2"/>
              </a:solidFill>
              <a:prstDash val="solid"/>
              <a:round/>
              <a:headEnd type="none" w="lg" len="lg"/>
              <a:tailEnd type="triangle" w="lg" len="lg"/>
            </a:ln>
          </p:spPr>
        </p:cxnSp>
        <p:cxnSp>
          <p:nvCxnSpPr>
            <p:cNvPr id="16" name="Shape 82"/>
            <p:cNvCxnSpPr/>
            <p:nvPr/>
          </p:nvCxnSpPr>
          <p:spPr>
            <a:xfrm>
              <a:off x="4391356" y="4267713"/>
              <a:ext cx="268965" cy="0"/>
            </a:xfrm>
            <a:prstGeom prst="straightConnector1">
              <a:avLst/>
            </a:prstGeom>
            <a:noFill/>
            <a:ln w="9525" cap="flat" cmpd="sng">
              <a:solidFill>
                <a:schemeClr val="dk2"/>
              </a:solidFill>
              <a:prstDash val="solid"/>
              <a:round/>
              <a:headEnd type="triangle" w="lg" len="lg"/>
              <a:tailEnd type="none" w="lg" len="lg"/>
            </a:ln>
          </p:spPr>
        </p:cxnSp>
        <p:cxnSp>
          <p:nvCxnSpPr>
            <p:cNvPr id="17" name="Shape 83"/>
            <p:cNvCxnSpPr/>
            <p:nvPr/>
          </p:nvCxnSpPr>
          <p:spPr>
            <a:xfrm rot="10800000">
              <a:off x="4660334" y="3788611"/>
              <a:ext cx="0" cy="479100"/>
            </a:xfrm>
            <a:prstGeom prst="straightConnector1">
              <a:avLst/>
            </a:prstGeom>
            <a:noFill/>
            <a:ln w="9525" cap="flat" cmpd="sng">
              <a:solidFill>
                <a:schemeClr val="dk2"/>
              </a:solidFill>
              <a:prstDash val="solid"/>
              <a:round/>
              <a:headEnd type="none" w="lg" len="lg"/>
              <a:tailEnd type="none" w="lg" len="lg"/>
            </a:ln>
          </p:spPr>
        </p:cxnSp>
        <p:cxnSp>
          <p:nvCxnSpPr>
            <p:cNvPr id="18" name="Shape 84"/>
            <p:cNvCxnSpPr/>
            <p:nvPr/>
          </p:nvCxnSpPr>
          <p:spPr>
            <a:xfrm>
              <a:off x="4660321" y="3788611"/>
              <a:ext cx="234865" cy="0"/>
            </a:xfrm>
            <a:prstGeom prst="straightConnector1">
              <a:avLst/>
            </a:prstGeom>
            <a:noFill/>
            <a:ln w="9525" cap="flat" cmpd="sng">
              <a:solidFill>
                <a:schemeClr val="dk2"/>
              </a:solidFill>
              <a:prstDash val="solid"/>
              <a:round/>
              <a:headEnd type="none" w="lg" len="lg"/>
              <a:tailEnd type="triangle" w="lg" len="lg"/>
            </a:ln>
          </p:spPr>
        </p:cxnSp>
        <p:cxnSp>
          <p:nvCxnSpPr>
            <p:cNvPr id="19" name="Shape 85"/>
            <p:cNvCxnSpPr/>
            <p:nvPr/>
          </p:nvCxnSpPr>
          <p:spPr>
            <a:xfrm>
              <a:off x="2054078" y="3099373"/>
              <a:ext cx="440652" cy="0"/>
            </a:xfrm>
            <a:prstGeom prst="straightConnector1">
              <a:avLst/>
            </a:prstGeom>
            <a:noFill/>
            <a:ln w="9525" cap="flat" cmpd="sng">
              <a:solidFill>
                <a:schemeClr val="dk2"/>
              </a:solidFill>
              <a:prstDash val="solid"/>
              <a:round/>
              <a:headEnd type="triangle" w="lg" len="lg"/>
              <a:tailEnd type="triangle" w="lg" len="lg"/>
            </a:ln>
          </p:spPr>
        </p:cxnSp>
        <p:cxnSp>
          <p:nvCxnSpPr>
            <p:cNvPr id="20" name="Shape 86"/>
            <p:cNvCxnSpPr/>
            <p:nvPr/>
          </p:nvCxnSpPr>
          <p:spPr>
            <a:xfrm>
              <a:off x="7201652" y="3579441"/>
              <a:ext cx="418524" cy="0"/>
            </a:xfrm>
            <a:prstGeom prst="straightConnector1">
              <a:avLst/>
            </a:prstGeom>
            <a:noFill/>
            <a:ln w="9525" cap="flat" cmpd="sng">
              <a:solidFill>
                <a:schemeClr val="dk2"/>
              </a:solidFill>
              <a:prstDash val="solid"/>
              <a:round/>
              <a:headEnd type="triangle" w="lg" len="lg"/>
              <a:tailEnd type="triangle" w="lg" len="lg"/>
            </a:ln>
          </p:spPr>
        </p:cxnSp>
        <p:sp>
          <p:nvSpPr>
            <p:cNvPr id="22" name="Shape 88"/>
            <p:cNvSpPr/>
            <p:nvPr/>
          </p:nvSpPr>
          <p:spPr>
            <a:xfrm>
              <a:off x="8114487" y="3279658"/>
              <a:ext cx="1131721" cy="727398"/>
            </a:xfrm>
            <a:prstGeom prst="verticalScroll">
              <a:avLst>
                <a:gd name="adj" fmla="val 12500"/>
              </a:avLst>
            </a:prstGeom>
            <a:solidFill>
              <a:srgbClr val="FF2F92"/>
            </a:solidFill>
            <a:ln w="9525" cap="flat" cmpd="sng">
              <a:solidFill>
                <a:srgbClr val="F3F3F3"/>
              </a:solidFill>
              <a:prstDash val="solid"/>
              <a:round/>
              <a:headEnd type="none" w="med" len="med"/>
              <a:tailEnd type="none" w="med" len="med"/>
            </a:ln>
          </p:spPr>
          <p:txBody>
            <a:bodyPr lIns="74283" tIns="74283" rIns="74283" bIns="74283" anchor="ctr" anchorCtr="0">
              <a:noAutofit/>
            </a:bodyPr>
            <a:lstStyle/>
            <a:p>
              <a:r>
                <a:rPr lang="en-US" altLang="zh-TW" sz="975" b="1" dirty="0">
                  <a:solidFill>
                    <a:schemeClr val="bg1"/>
                  </a:solidFill>
                  <a:latin typeface="Univers for KPMG" charset="0"/>
                  <a:ea typeface="Univers for KPMG" charset="0"/>
                  <a:cs typeface="Univers for KPMG" charset="0"/>
                  <a:sym typeface="Trebuchet MS"/>
                </a:rPr>
                <a:t>Contract</a:t>
              </a:r>
              <a:endParaRPr lang="zh-TW" altLang="en-US" sz="975" b="1" dirty="0">
                <a:solidFill>
                  <a:schemeClr val="bg1"/>
                </a:solidFill>
                <a:latin typeface="Univers for KPMG" charset="0"/>
                <a:ea typeface="Univers for KPMG" charset="0"/>
                <a:cs typeface="Univers for KPMG" charset="0"/>
                <a:sym typeface="Trebuchet MS"/>
              </a:endParaRPr>
            </a:p>
          </p:txBody>
        </p:sp>
        <p:sp>
          <p:nvSpPr>
            <p:cNvPr id="43" name="Shape 109"/>
            <p:cNvSpPr txBox="1"/>
            <p:nvPr/>
          </p:nvSpPr>
          <p:spPr>
            <a:xfrm>
              <a:off x="8769688" y="2377378"/>
              <a:ext cx="1630944" cy="721994"/>
            </a:xfrm>
            <a:prstGeom prst="rect">
              <a:avLst/>
            </a:prstGeom>
            <a:noFill/>
            <a:ln>
              <a:noFill/>
            </a:ln>
          </p:spPr>
          <p:txBody>
            <a:bodyPr lIns="74283" tIns="74283" rIns="74283" bIns="74283" anchor="t" anchorCtr="0">
              <a:noAutofit/>
            </a:bodyPr>
            <a:lstStyle/>
            <a:p>
              <a:r>
                <a:rPr lang="en-US" altLang="zh-TW" sz="1463" dirty="0" err="1">
                  <a:latin typeface="Univers for KPMG" charset="0"/>
                  <a:ea typeface="Univers for KPMG" charset="0"/>
                  <a:cs typeface="Univers for KPMG" charset="0"/>
                  <a:sym typeface="Trebuchet MS"/>
                </a:rPr>
                <a:t>Ethereum</a:t>
              </a:r>
              <a:r>
                <a:rPr lang="en-US" altLang="zh-TW" sz="1463" dirty="0">
                  <a:latin typeface="Univers for KPMG" charset="0"/>
                  <a:ea typeface="Univers for KPMG" charset="0"/>
                  <a:cs typeface="Univers for KPMG" charset="0"/>
                  <a:sym typeface="Trebuchet MS"/>
                </a:rPr>
                <a:t> Network</a:t>
              </a:r>
            </a:p>
          </p:txBody>
        </p:sp>
      </p:grpSp>
      <p:sp>
        <p:nvSpPr>
          <p:cNvPr id="69" name="矩形 68"/>
          <p:cNvSpPr/>
          <p:nvPr/>
        </p:nvSpPr>
        <p:spPr>
          <a:xfrm>
            <a:off x="7940884" y="5784333"/>
            <a:ext cx="2529263" cy="267446"/>
          </a:xfrm>
          <a:prstGeom prst="rect">
            <a:avLst/>
          </a:prstGeom>
        </p:spPr>
        <p:txBody>
          <a:bodyPr wrap="square">
            <a:spAutoFit/>
          </a:bodyPr>
          <a:lstStyle/>
          <a:p>
            <a:r>
              <a:rPr lang="zh-TW" altLang="en-US" sz="1138" dirty="0">
                <a:latin typeface="Univers for KPMG" charset="0"/>
                <a:ea typeface="Univers for KPMG" charset="0"/>
                <a:cs typeface="Univers for KPMG" charset="0"/>
              </a:rPr>
              <a:t>使用 </a:t>
            </a:r>
            <a:r>
              <a:rPr lang="en-US" altLang="zh-TW" sz="1138" dirty="0">
                <a:latin typeface="Univers for KPMG" charset="0"/>
                <a:ea typeface="Univers for KPMG" charset="0"/>
                <a:cs typeface="Univers for KPMG" charset="0"/>
              </a:rPr>
              <a:t>Cucumber.js </a:t>
            </a:r>
            <a:r>
              <a:rPr lang="zh-TW" altLang="en-US" sz="1138" dirty="0">
                <a:latin typeface="Univers for KPMG" charset="0"/>
                <a:ea typeface="Univers for KPMG" charset="0"/>
                <a:cs typeface="Univers for KPMG" charset="0"/>
              </a:rPr>
              <a:t>結合</a:t>
            </a:r>
            <a:r>
              <a:rPr lang="en-US" altLang="zh-TW" sz="1138" dirty="0">
                <a:latin typeface="Univers for KPMG" charset="0"/>
                <a:ea typeface="Univers for KPMG" charset="0"/>
                <a:cs typeface="Univers for KPMG" charset="0"/>
              </a:rPr>
              <a:t>web3.js</a:t>
            </a:r>
            <a:endParaRPr lang="en-US" altLang="zh-TW" sz="1138" dirty="0">
              <a:latin typeface="Univers for KPMG" charset="0"/>
              <a:ea typeface="Univers for KPMG" charset="0"/>
              <a:cs typeface="Univers for KPMG" charset="0"/>
            </a:endParaRPr>
          </a:p>
        </p:txBody>
      </p:sp>
      <p:sp>
        <p:nvSpPr>
          <p:cNvPr id="70" name="矩形 69"/>
          <p:cNvSpPr/>
          <p:nvPr/>
        </p:nvSpPr>
        <p:spPr>
          <a:xfrm rot="5400000">
            <a:off x="9682732" y="2852258"/>
            <a:ext cx="1470216" cy="442557"/>
          </a:xfrm>
          <a:prstGeom prst="rect">
            <a:avLst/>
          </a:prstGeom>
        </p:spPr>
        <p:txBody>
          <a:bodyPr wrap="square">
            <a:spAutoFit/>
          </a:bodyPr>
          <a:lstStyle/>
          <a:p>
            <a:r>
              <a:rPr lang="en-US" altLang="zh-TW" sz="1138" dirty="0">
                <a:latin typeface="Univers for KPMG" charset="0"/>
                <a:ea typeface="Univers for KPMG" charset="0"/>
                <a:cs typeface="Univers for KPMG" charset="0"/>
              </a:rPr>
              <a:t>.features file </a:t>
            </a:r>
            <a:r>
              <a:rPr lang="en-US" altLang="zh-TW" sz="1138" dirty="0">
                <a:latin typeface="Univers for KPMG" charset="0"/>
                <a:ea typeface="Univers for KPMG" charset="0"/>
                <a:cs typeface="Univers for KPMG" charset="0"/>
              </a:rPr>
              <a:t>(</a:t>
            </a:r>
            <a:r>
              <a:rPr lang="zh-TW" altLang="en-US" sz="1138" dirty="0">
                <a:latin typeface="Univers for KPMG" charset="0"/>
                <a:ea typeface="Univers for KPMG" charset="0"/>
                <a:cs typeface="Univers for KPMG" charset="0"/>
              </a:rPr>
              <a:t>使用</a:t>
            </a:r>
            <a:r>
              <a:rPr lang="en-US" altLang="zh-TW" sz="1138" dirty="0">
                <a:latin typeface="Univers for KPMG" charset="0"/>
                <a:ea typeface="Univers for KPMG" charset="0"/>
                <a:cs typeface="Univers for KPMG" charset="0"/>
              </a:rPr>
              <a:t>Gherkin</a:t>
            </a:r>
            <a:r>
              <a:rPr lang="en-US" altLang="zh-TW" sz="1138" dirty="0">
                <a:latin typeface="Univers for KPMG" charset="0"/>
                <a:ea typeface="Univers for KPMG" charset="0"/>
                <a:cs typeface="Univers for KPMG" charset="0"/>
              </a:rPr>
              <a:t>)</a:t>
            </a:r>
          </a:p>
        </p:txBody>
      </p:sp>
      <p:sp>
        <p:nvSpPr>
          <p:cNvPr id="71" name="矩形 70"/>
          <p:cNvSpPr/>
          <p:nvPr/>
        </p:nvSpPr>
        <p:spPr>
          <a:xfrm>
            <a:off x="5168692" y="5772860"/>
            <a:ext cx="2279329" cy="442557"/>
          </a:xfrm>
          <a:prstGeom prst="rect">
            <a:avLst/>
          </a:prstGeom>
        </p:spPr>
        <p:txBody>
          <a:bodyPr wrap="square">
            <a:spAutoFit/>
          </a:bodyPr>
          <a:lstStyle/>
          <a:p>
            <a:r>
              <a:rPr lang="zh-TW" altLang="en-US" sz="1138" dirty="0">
                <a:latin typeface="Univers for KPMG" charset="0"/>
                <a:ea typeface="Univers for KPMG" charset="0"/>
                <a:cs typeface="Univers for KPMG" charset="0"/>
              </a:rPr>
              <a:t>使用</a:t>
            </a:r>
            <a:r>
              <a:rPr lang="en-US" altLang="zh-TW" sz="1138" dirty="0">
                <a:latin typeface="Univers for KPMG" charset="0"/>
                <a:ea typeface="Univers for KPMG" charset="0"/>
                <a:cs typeface="Univers for KPMG" charset="0"/>
              </a:rPr>
              <a:t>Mocha </a:t>
            </a:r>
            <a:r>
              <a:rPr lang="zh-TW" altLang="en-US" sz="1138" dirty="0">
                <a:latin typeface="Univers for KPMG" charset="0"/>
                <a:ea typeface="Univers for KPMG" charset="0"/>
                <a:cs typeface="Univers for KPMG" charset="0"/>
              </a:rPr>
              <a:t>結合</a:t>
            </a:r>
            <a:r>
              <a:rPr lang="en-US" altLang="zh-TW" sz="1138" dirty="0">
                <a:latin typeface="Univers for KPMG" charset="0"/>
                <a:ea typeface="Univers for KPMG" charset="0"/>
                <a:cs typeface="Univers for KPMG" charset="0"/>
              </a:rPr>
              <a:t>web3.js</a:t>
            </a:r>
            <a:r>
              <a:rPr lang="zh-TW" altLang="en-US" sz="1138" dirty="0">
                <a:latin typeface="Univers for KPMG" charset="0"/>
                <a:ea typeface="Univers for KPMG" charset="0"/>
                <a:cs typeface="Univers for KPMG" charset="0"/>
              </a:rPr>
              <a:t>進行單元測試</a:t>
            </a:r>
            <a:endParaRPr lang="en-US" altLang="zh-TW" sz="1138" dirty="0">
              <a:latin typeface="Univers for KPMG" charset="0"/>
              <a:ea typeface="Univers for KPMG" charset="0"/>
              <a:cs typeface="Univers for KPMG" charset="0"/>
            </a:endParaRPr>
          </a:p>
        </p:txBody>
      </p:sp>
      <p:sp>
        <p:nvSpPr>
          <p:cNvPr id="72" name="矩形 71"/>
          <p:cNvSpPr/>
          <p:nvPr/>
        </p:nvSpPr>
        <p:spPr>
          <a:xfrm>
            <a:off x="2312958" y="5783360"/>
            <a:ext cx="2198866" cy="267446"/>
          </a:xfrm>
          <a:prstGeom prst="rect">
            <a:avLst/>
          </a:prstGeom>
        </p:spPr>
        <p:txBody>
          <a:bodyPr wrap="square">
            <a:spAutoFit/>
          </a:bodyPr>
          <a:lstStyle/>
          <a:p>
            <a:r>
              <a:rPr lang="zh-TW" altLang="en-US" sz="1138" dirty="0">
                <a:latin typeface="Univers for KPMG" charset="0"/>
                <a:ea typeface="Univers for KPMG" charset="0"/>
                <a:cs typeface="Univers for KPMG" charset="0"/>
              </a:rPr>
              <a:t>使用</a:t>
            </a:r>
            <a:r>
              <a:rPr lang="en-US" altLang="zh-TW" sz="1138" dirty="0">
                <a:latin typeface="Univers for KPMG" charset="0"/>
                <a:ea typeface="Univers for KPMG" charset="0"/>
                <a:cs typeface="Univers for KPMG" charset="0"/>
              </a:rPr>
              <a:t>Node.js </a:t>
            </a:r>
            <a:r>
              <a:rPr lang="en-US" altLang="zh-TW" sz="1138" dirty="0">
                <a:latin typeface="Univers for KPMG" charset="0"/>
                <a:ea typeface="Univers for KPMG" charset="0"/>
                <a:cs typeface="Univers for KPMG" charset="0"/>
              </a:rPr>
              <a:t>+ Solidity</a:t>
            </a:r>
          </a:p>
        </p:txBody>
      </p:sp>
      <p:grpSp>
        <p:nvGrpSpPr>
          <p:cNvPr id="51" name="群組 50"/>
          <p:cNvGrpSpPr/>
          <p:nvPr/>
        </p:nvGrpSpPr>
        <p:grpSpPr>
          <a:xfrm>
            <a:off x="1143000" y="1259154"/>
            <a:ext cx="9190042" cy="4696337"/>
            <a:chOff x="-5022" y="792172"/>
            <a:chExt cx="11310821" cy="5780107"/>
          </a:xfrm>
        </p:grpSpPr>
        <p:sp>
          <p:nvSpPr>
            <p:cNvPr id="99" name="Rectangle 12"/>
            <p:cNvSpPr/>
            <p:nvPr/>
          </p:nvSpPr>
          <p:spPr>
            <a:xfrm>
              <a:off x="1067107" y="5350989"/>
              <a:ext cx="3394579" cy="865196"/>
            </a:xfrm>
            <a:custGeom>
              <a:avLst/>
              <a:gdLst/>
              <a:ahLst/>
              <a:cxnLst/>
              <a:rect l="l" t="t" r="r" b="b"/>
              <a:pathLst>
                <a:path w="1583255" h="1124712">
                  <a:moveTo>
                    <a:pt x="0" y="1124712"/>
                  </a:moveTo>
                  <a:lnTo>
                    <a:pt x="0" y="0"/>
                  </a:lnTo>
                  <a:lnTo>
                    <a:pt x="1583255" y="0"/>
                  </a:lnTo>
                  <a:lnTo>
                    <a:pt x="1583255" y="1124712"/>
                  </a:lnTo>
                  <a:close/>
                </a:path>
              </a:pathLst>
            </a:custGeom>
            <a:gradFill flip="none" rotWithShape="1">
              <a:gsLst>
                <a:gs pos="81000">
                  <a:srgbClr val="910808"/>
                </a:gs>
                <a:gs pos="0">
                  <a:srgbClr val="ED1111"/>
                </a:gs>
                <a:gs pos="100000">
                  <a:srgbClr val="3E00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p>
          </p:txBody>
        </p:sp>
        <p:sp>
          <p:nvSpPr>
            <p:cNvPr id="100" name="Right Arrow 7"/>
            <p:cNvSpPr/>
            <p:nvPr/>
          </p:nvSpPr>
          <p:spPr>
            <a:xfrm rot="16200000">
              <a:off x="-641370" y="4265694"/>
              <a:ext cx="2597069" cy="1324374"/>
            </a:xfrm>
            <a:custGeom>
              <a:avLst/>
              <a:gdLst/>
              <a:ahLst/>
              <a:cxnLst/>
              <a:rect l="l" t="t" r="r" b="b"/>
              <a:pathLst>
                <a:path w="3376062" h="1721621">
                  <a:moveTo>
                    <a:pt x="2566108" y="0"/>
                  </a:moveTo>
                  <a:lnTo>
                    <a:pt x="3376062" y="860811"/>
                  </a:lnTo>
                  <a:lnTo>
                    <a:pt x="2566108" y="1721621"/>
                  </a:lnTo>
                  <a:lnTo>
                    <a:pt x="2566108" y="1423953"/>
                  </a:lnTo>
                  <a:lnTo>
                    <a:pt x="0" y="1423953"/>
                  </a:lnTo>
                  <a:lnTo>
                    <a:pt x="0" y="1422191"/>
                  </a:lnTo>
                  <a:lnTo>
                    <a:pt x="1124523" y="297668"/>
                  </a:lnTo>
                  <a:lnTo>
                    <a:pt x="2566108" y="297668"/>
                  </a:lnTo>
                  <a:close/>
                </a:path>
              </a:pathLst>
            </a:custGeom>
            <a:gradFill flip="none" rotWithShape="1">
              <a:gsLst>
                <a:gs pos="77000">
                  <a:srgbClr val="A90808"/>
                </a:gs>
                <a:gs pos="0">
                  <a:srgbClr val="EF2525"/>
                </a:gs>
                <a:gs pos="100000">
                  <a:srgbClr val="6800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p>
          </p:txBody>
        </p:sp>
        <p:sp>
          <p:nvSpPr>
            <p:cNvPr id="97" name="向右箭號 96"/>
            <p:cNvSpPr/>
            <p:nvPr/>
          </p:nvSpPr>
          <p:spPr>
            <a:xfrm rot="10800000">
              <a:off x="3972502" y="4890781"/>
              <a:ext cx="4729311" cy="1681498"/>
            </a:xfrm>
            <a:prstGeom prst="rightArrow">
              <a:avLst/>
            </a:prstGeom>
            <a:gradFill>
              <a:gsLst>
                <a:gs pos="95000">
                  <a:srgbClr val="FF9300"/>
                </a:gs>
                <a:gs pos="3000">
                  <a:srgbClr val="212121"/>
                </a:gs>
                <a:gs pos="32000">
                  <a:srgbClr val="F87C05"/>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463"/>
            </a:p>
          </p:txBody>
        </p:sp>
        <p:sp>
          <p:nvSpPr>
            <p:cNvPr id="93" name="Rectangle 12"/>
            <p:cNvSpPr/>
            <p:nvPr/>
          </p:nvSpPr>
          <p:spPr>
            <a:xfrm rot="16200000">
              <a:off x="9583695" y="3844914"/>
              <a:ext cx="2096687" cy="865196"/>
            </a:xfrm>
            <a:custGeom>
              <a:avLst/>
              <a:gdLst/>
              <a:ahLst/>
              <a:cxnLst/>
              <a:rect l="l" t="t" r="r" b="b"/>
              <a:pathLst>
                <a:path w="1583255" h="1124712">
                  <a:moveTo>
                    <a:pt x="0" y="1124712"/>
                  </a:moveTo>
                  <a:lnTo>
                    <a:pt x="0" y="0"/>
                  </a:lnTo>
                  <a:lnTo>
                    <a:pt x="1583255" y="0"/>
                  </a:lnTo>
                  <a:lnTo>
                    <a:pt x="1583255" y="1124712"/>
                  </a:lnTo>
                  <a:close/>
                </a:path>
              </a:pathLst>
            </a:custGeom>
            <a:gradFill flip="none" rotWithShape="1">
              <a:gsLst>
                <a:gs pos="78000">
                  <a:srgbClr val="D9A803"/>
                </a:gs>
                <a:gs pos="0">
                  <a:srgbClr val="FFE101"/>
                </a:gs>
                <a:gs pos="100000">
                  <a:schemeClr val="accent6">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p>
          </p:txBody>
        </p:sp>
        <p:sp>
          <p:nvSpPr>
            <p:cNvPr id="94" name="Right Arrow 7"/>
            <p:cNvSpPr/>
            <p:nvPr/>
          </p:nvSpPr>
          <p:spPr>
            <a:xfrm rot="10800000">
              <a:off x="7162976" y="5075896"/>
              <a:ext cx="3912105" cy="1324373"/>
            </a:xfrm>
            <a:custGeom>
              <a:avLst/>
              <a:gdLst/>
              <a:ahLst/>
              <a:cxnLst/>
              <a:rect l="l" t="t" r="r" b="b"/>
              <a:pathLst>
                <a:path w="3376062" h="1721621">
                  <a:moveTo>
                    <a:pt x="2566108" y="0"/>
                  </a:moveTo>
                  <a:lnTo>
                    <a:pt x="3376062" y="860811"/>
                  </a:lnTo>
                  <a:lnTo>
                    <a:pt x="2566108" y="1721621"/>
                  </a:lnTo>
                  <a:lnTo>
                    <a:pt x="2566108" y="1423953"/>
                  </a:lnTo>
                  <a:lnTo>
                    <a:pt x="0" y="1423953"/>
                  </a:lnTo>
                  <a:lnTo>
                    <a:pt x="0" y="1422191"/>
                  </a:lnTo>
                  <a:lnTo>
                    <a:pt x="1124523" y="297668"/>
                  </a:lnTo>
                  <a:lnTo>
                    <a:pt x="2566108" y="297668"/>
                  </a:lnTo>
                  <a:close/>
                </a:path>
              </a:pathLst>
            </a:custGeom>
            <a:gradFill flip="none" rotWithShape="1">
              <a:gsLst>
                <a:gs pos="72000">
                  <a:srgbClr val="DB9602"/>
                </a:gs>
                <a:gs pos="0">
                  <a:srgbClr val="FFC000"/>
                </a:gs>
                <a:gs pos="100000">
                  <a:schemeClr val="accent6">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p>
          </p:txBody>
        </p:sp>
        <p:sp>
          <p:nvSpPr>
            <p:cNvPr id="90" name="Rectangle 12"/>
            <p:cNvSpPr/>
            <p:nvPr/>
          </p:nvSpPr>
          <p:spPr>
            <a:xfrm rot="10800000">
              <a:off x="7328518" y="1220186"/>
              <a:ext cx="2907018" cy="835425"/>
            </a:xfrm>
            <a:custGeom>
              <a:avLst/>
              <a:gdLst/>
              <a:ahLst/>
              <a:cxnLst/>
              <a:rect l="l" t="t" r="r" b="b"/>
              <a:pathLst>
                <a:path w="1583255" h="1124712">
                  <a:moveTo>
                    <a:pt x="0" y="1124712"/>
                  </a:moveTo>
                  <a:lnTo>
                    <a:pt x="0" y="0"/>
                  </a:lnTo>
                  <a:lnTo>
                    <a:pt x="1583255" y="0"/>
                  </a:lnTo>
                  <a:lnTo>
                    <a:pt x="1583255" y="1124712"/>
                  </a:lnTo>
                  <a:close/>
                </a:path>
              </a:pathLst>
            </a:custGeom>
            <a:gradFill flip="none" rotWithShape="1">
              <a:gsLst>
                <a:gs pos="81000">
                  <a:srgbClr val="0E618F"/>
                </a:gs>
                <a:gs pos="0">
                  <a:srgbClr val="00B0F0"/>
                </a:gs>
                <a:gs pos="100000">
                  <a:srgbClr val="182848"/>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p>
          </p:txBody>
        </p:sp>
        <p:sp>
          <p:nvSpPr>
            <p:cNvPr id="91" name="Right Arrow 7"/>
            <p:cNvSpPr/>
            <p:nvPr/>
          </p:nvSpPr>
          <p:spPr>
            <a:xfrm rot="5400000">
              <a:off x="8882297" y="2275985"/>
              <a:ext cx="3522630" cy="1324374"/>
            </a:xfrm>
            <a:custGeom>
              <a:avLst/>
              <a:gdLst/>
              <a:ahLst/>
              <a:cxnLst/>
              <a:rect l="l" t="t" r="r" b="b"/>
              <a:pathLst>
                <a:path w="3376062" h="1721621">
                  <a:moveTo>
                    <a:pt x="2566108" y="0"/>
                  </a:moveTo>
                  <a:lnTo>
                    <a:pt x="3376062" y="860811"/>
                  </a:lnTo>
                  <a:lnTo>
                    <a:pt x="2566108" y="1721621"/>
                  </a:lnTo>
                  <a:lnTo>
                    <a:pt x="2566108" y="1423953"/>
                  </a:lnTo>
                  <a:lnTo>
                    <a:pt x="0" y="1423953"/>
                  </a:lnTo>
                  <a:lnTo>
                    <a:pt x="0" y="1422191"/>
                  </a:lnTo>
                  <a:lnTo>
                    <a:pt x="1124523" y="297668"/>
                  </a:lnTo>
                  <a:lnTo>
                    <a:pt x="2566108" y="297668"/>
                  </a:lnTo>
                  <a:close/>
                </a:path>
              </a:pathLst>
            </a:custGeom>
            <a:gradFill flip="none" rotWithShape="1">
              <a:gsLst>
                <a:gs pos="81000">
                  <a:srgbClr val="0E618F"/>
                </a:gs>
                <a:gs pos="0">
                  <a:srgbClr val="00B0F0"/>
                </a:gs>
                <a:gs pos="100000">
                  <a:srgbClr val="18284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p>
          </p:txBody>
        </p:sp>
        <p:sp>
          <p:nvSpPr>
            <p:cNvPr id="88" name="向右箭號 87"/>
            <p:cNvSpPr/>
            <p:nvPr/>
          </p:nvSpPr>
          <p:spPr>
            <a:xfrm>
              <a:off x="4235111" y="797624"/>
              <a:ext cx="4729311" cy="1681498"/>
            </a:xfrm>
            <a:prstGeom prst="rightArrow">
              <a:avLst/>
            </a:prstGeom>
            <a:gradFill>
              <a:gsLst>
                <a:gs pos="96000">
                  <a:srgbClr val="14D511"/>
                </a:gs>
                <a:gs pos="3000">
                  <a:srgbClr val="212121"/>
                </a:gs>
                <a:gs pos="32000">
                  <a:srgbClr val="008F00"/>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463"/>
            </a:p>
          </p:txBody>
        </p:sp>
        <p:sp>
          <p:nvSpPr>
            <p:cNvPr id="12" name="向右箭號 11"/>
            <p:cNvSpPr/>
            <p:nvPr/>
          </p:nvSpPr>
          <p:spPr>
            <a:xfrm>
              <a:off x="1161406" y="801214"/>
              <a:ext cx="4449735" cy="1672174"/>
            </a:xfrm>
            <a:prstGeom prst="rightArrow">
              <a:avLst/>
            </a:prstGeom>
            <a:gradFill>
              <a:gsLst>
                <a:gs pos="30000">
                  <a:schemeClr val="tx2">
                    <a:lumMod val="75000"/>
                  </a:schemeClr>
                </a:gs>
                <a:gs pos="100000">
                  <a:schemeClr val="tx2">
                    <a:lumMod val="60000"/>
                    <a:lumOff val="40000"/>
                  </a:schemeClr>
                </a:gs>
                <a:gs pos="0">
                  <a:schemeClr val="bg2">
                    <a:lumMod val="1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463"/>
            </a:p>
          </p:txBody>
        </p:sp>
        <p:sp>
          <p:nvSpPr>
            <p:cNvPr id="84" name="TextBox 38"/>
            <p:cNvSpPr txBox="1"/>
            <p:nvPr/>
          </p:nvSpPr>
          <p:spPr>
            <a:xfrm>
              <a:off x="1842704" y="1258784"/>
              <a:ext cx="2812887" cy="544528"/>
            </a:xfrm>
            <a:prstGeom prst="rect">
              <a:avLst/>
            </a:prstGeom>
            <a:noFill/>
          </p:spPr>
          <p:txBody>
            <a:bodyPr wrap="square" rtlCol="0" anchor="ctr">
              <a:spAutoFit/>
            </a:bodyPr>
            <a:lstStyle/>
            <a:p>
              <a:pPr algn="ctr"/>
              <a:r>
                <a:rPr lang="zh-TW" altLang="en-US" sz="2275"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rPr>
                <a:t>業務目標</a:t>
              </a:r>
              <a:endParaRPr lang="en-US" sz="2275"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endParaRPr>
            </a:p>
          </p:txBody>
        </p:sp>
        <p:sp>
          <p:nvSpPr>
            <p:cNvPr id="89" name="TextBox 38"/>
            <p:cNvSpPr txBox="1"/>
            <p:nvPr/>
          </p:nvSpPr>
          <p:spPr>
            <a:xfrm>
              <a:off x="5304147" y="1257873"/>
              <a:ext cx="2812887" cy="544528"/>
            </a:xfrm>
            <a:prstGeom prst="rect">
              <a:avLst/>
            </a:prstGeom>
            <a:noFill/>
          </p:spPr>
          <p:txBody>
            <a:bodyPr wrap="square" rtlCol="0" anchor="ctr">
              <a:spAutoFit/>
            </a:bodyPr>
            <a:lstStyle/>
            <a:p>
              <a:pPr algn="ctr"/>
              <a:r>
                <a:rPr lang="zh-TW" altLang="en-US" sz="2275"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rPr>
                <a:t>功能 </a:t>
              </a:r>
              <a:r>
                <a:rPr lang="en-US" sz="2275"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rPr>
                <a:t>Features</a:t>
              </a:r>
              <a:endParaRPr lang="en-US" sz="2275"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endParaRPr>
            </a:p>
          </p:txBody>
        </p:sp>
        <p:sp>
          <p:nvSpPr>
            <p:cNvPr id="95" name="TextBox 39"/>
            <p:cNvSpPr txBox="1"/>
            <p:nvPr/>
          </p:nvSpPr>
          <p:spPr>
            <a:xfrm rot="5400000">
              <a:off x="9677387" y="2379585"/>
              <a:ext cx="1886729" cy="975415"/>
            </a:xfrm>
            <a:prstGeom prst="rect">
              <a:avLst/>
            </a:prstGeom>
            <a:noFill/>
          </p:spPr>
          <p:txBody>
            <a:bodyPr wrap="square" rtlCol="0" anchor="ctr">
              <a:spAutoFit/>
            </a:bodyPr>
            <a:lstStyle/>
            <a:p>
              <a:pPr algn="ctr"/>
              <a:r>
                <a:rPr lang="zh-TW" altLang="en-US" sz="2275"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rPr>
                <a:t>功能案例</a:t>
              </a:r>
              <a:r>
                <a:rPr lang="en-US" sz="2275"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rPr>
                <a:t>Examples</a:t>
              </a:r>
              <a:endParaRPr lang="en-US" sz="2275"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endParaRPr>
            </a:p>
          </p:txBody>
        </p:sp>
        <p:sp>
          <p:nvSpPr>
            <p:cNvPr id="96" name="TextBox 40"/>
            <p:cNvSpPr txBox="1"/>
            <p:nvPr/>
          </p:nvSpPr>
          <p:spPr>
            <a:xfrm>
              <a:off x="7627109" y="5297037"/>
              <a:ext cx="2716830" cy="871244"/>
            </a:xfrm>
            <a:prstGeom prst="rect">
              <a:avLst/>
            </a:prstGeom>
            <a:noFill/>
          </p:spPr>
          <p:txBody>
            <a:bodyPr wrap="square" rtlCol="0" anchor="ctr">
              <a:spAutoFit/>
            </a:bodyPr>
            <a:lstStyle/>
            <a:p>
              <a:pPr algn="ctr"/>
              <a:r>
                <a:rPr lang="zh-TW" altLang="en-US" sz="1600"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rPr>
                <a:t>高階可執行需求</a:t>
              </a:r>
              <a:r>
                <a:rPr lang="en-US" sz="1200"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rPr>
                <a:t>Executable</a:t>
              </a:r>
              <a:endParaRPr lang="en-US" sz="1200"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endParaRPr>
            </a:p>
            <a:p>
              <a:pPr algn="ctr"/>
              <a:r>
                <a:rPr lang="en-US" sz="1200"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rPr>
                <a:t>S</a:t>
              </a:r>
              <a:r>
                <a:rPr lang="en-US" sz="1200"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rPr>
                <a:t>pecifications</a:t>
              </a:r>
              <a:endParaRPr lang="en-US" sz="1200"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endParaRPr>
            </a:p>
          </p:txBody>
        </p:sp>
        <p:sp>
          <p:nvSpPr>
            <p:cNvPr id="98" name="TextBox 38"/>
            <p:cNvSpPr txBox="1"/>
            <p:nvPr/>
          </p:nvSpPr>
          <p:spPr>
            <a:xfrm>
              <a:off x="4758738" y="5264952"/>
              <a:ext cx="2812887" cy="947004"/>
            </a:xfrm>
            <a:prstGeom prst="rect">
              <a:avLst/>
            </a:prstGeom>
            <a:noFill/>
          </p:spPr>
          <p:txBody>
            <a:bodyPr wrap="square" rtlCol="0" anchor="ctr">
              <a:spAutoFit/>
            </a:bodyPr>
            <a:lstStyle/>
            <a:p>
              <a:pPr algn="ctr"/>
              <a:r>
                <a:rPr lang="zh-TW" altLang="en-US" sz="1600"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rPr>
                <a:t>低階可執行需求</a:t>
              </a:r>
              <a:endParaRPr lang="en-US" altLang="zh-TW" sz="1600"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endParaRPr>
            </a:p>
            <a:p>
              <a:pPr algn="ctr"/>
              <a:r>
                <a:rPr lang="en-US" sz="1400"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rPr>
                <a:t>Low-level</a:t>
              </a:r>
              <a:endParaRPr lang="en-US" sz="1400"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endParaRPr>
            </a:p>
            <a:p>
              <a:pPr algn="ctr"/>
              <a:r>
                <a:rPr lang="en-US" sz="1400"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rPr>
                <a:t>specifications</a:t>
              </a:r>
            </a:p>
          </p:txBody>
        </p:sp>
        <p:sp>
          <p:nvSpPr>
            <p:cNvPr id="101" name="TextBox 38"/>
            <p:cNvSpPr txBox="1"/>
            <p:nvPr/>
          </p:nvSpPr>
          <p:spPr>
            <a:xfrm>
              <a:off x="1199773" y="5294801"/>
              <a:ext cx="2812887" cy="909125"/>
            </a:xfrm>
            <a:prstGeom prst="rect">
              <a:avLst/>
            </a:prstGeom>
            <a:noFill/>
          </p:spPr>
          <p:txBody>
            <a:bodyPr wrap="square" rtlCol="0" anchor="ctr">
              <a:spAutoFit/>
            </a:bodyPr>
            <a:lstStyle/>
            <a:p>
              <a:pPr algn="ctr"/>
              <a:r>
                <a:rPr lang="zh-TW" altLang="en-US" sz="1400"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rPr>
                <a:t>程式碼</a:t>
              </a:r>
              <a:endParaRPr lang="en-US" altLang="zh-TW" sz="1400"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endParaRPr>
            </a:p>
            <a:p>
              <a:pPr algn="ctr"/>
              <a:r>
                <a:rPr lang="en-US" sz="1400"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rPr>
                <a:t>Application</a:t>
              </a:r>
              <a:endParaRPr lang="en-US" sz="1400"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endParaRPr>
            </a:p>
            <a:p>
              <a:pPr algn="ctr"/>
              <a:r>
                <a:rPr lang="en-US" sz="1400"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rPr>
                <a:t>Code</a:t>
              </a:r>
            </a:p>
          </p:txBody>
        </p:sp>
        <p:pic>
          <p:nvPicPr>
            <p:cNvPr id="38" name="圖片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22" y="792172"/>
              <a:ext cx="1735715" cy="1685160"/>
            </a:xfrm>
            <a:prstGeom prst="rect">
              <a:avLst/>
            </a:prstGeom>
          </p:spPr>
        </p:pic>
      </p:grpSp>
      <p:sp>
        <p:nvSpPr>
          <p:cNvPr id="114" name="文字方塊 113"/>
          <p:cNvSpPr txBox="1"/>
          <p:nvPr/>
        </p:nvSpPr>
        <p:spPr>
          <a:xfrm>
            <a:off x="1327934" y="3027065"/>
            <a:ext cx="682174" cy="317459"/>
          </a:xfrm>
          <a:prstGeom prst="rect">
            <a:avLst/>
          </a:prstGeom>
          <a:noFill/>
        </p:spPr>
        <p:txBody>
          <a:bodyPr wrap="none" rtlCol="0">
            <a:spAutoFit/>
          </a:bodyPr>
          <a:lstStyle/>
          <a:p>
            <a:r>
              <a:rPr kumimoji="1" lang="en-US" altLang="zh-TW" sz="1463" dirty="0"/>
              <a:t>repeat</a:t>
            </a:r>
            <a:endParaRPr kumimoji="1" lang="zh-TW" altLang="en-US" sz="1463" dirty="0"/>
          </a:p>
        </p:txBody>
      </p:sp>
    </p:spTree>
    <p:extLst>
      <p:ext uri="{BB962C8B-B14F-4D97-AF65-F5344CB8AC3E}">
        <p14:creationId xmlns:p14="http://schemas.microsoft.com/office/powerpoint/2010/main" val="151082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204488"/>
            <a:ext cx="10515600" cy="1105328"/>
          </a:xfrm>
        </p:spPr>
        <p:txBody>
          <a:bodyPr/>
          <a:lstStyle/>
          <a:p>
            <a:r>
              <a:rPr lang="zh-TW" altLang="en-US" dirty="0"/>
              <a:t>補充說明</a:t>
            </a:r>
          </a:p>
        </p:txBody>
      </p:sp>
      <p:sp>
        <p:nvSpPr>
          <p:cNvPr id="3" name="內容版面配置區 2"/>
          <p:cNvSpPr>
            <a:spLocks noGrp="1"/>
          </p:cNvSpPr>
          <p:nvPr>
            <p:ph idx="1"/>
          </p:nvPr>
        </p:nvSpPr>
        <p:spPr>
          <a:xfrm>
            <a:off x="939114" y="1309816"/>
            <a:ext cx="9981422" cy="5028102"/>
          </a:xfrm>
        </p:spPr>
        <p:txBody>
          <a:bodyPr>
            <a:normAutofit fontScale="92500" lnSpcReduction="20000"/>
          </a:bodyPr>
          <a:lstStyle/>
          <a:p>
            <a:pPr>
              <a:lnSpc>
                <a:spcPct val="120000"/>
              </a:lnSpc>
              <a:spcBef>
                <a:spcPts val="600"/>
              </a:spcBef>
            </a:pPr>
            <a:r>
              <a:rPr lang="zh-TW" altLang="en-US" dirty="0" smtClean="0"/>
              <a:t>研究貢獻</a:t>
            </a:r>
            <a:endParaRPr lang="en-US" altLang="zh-TW" dirty="0"/>
          </a:p>
          <a:p>
            <a:pPr lvl="1">
              <a:lnSpc>
                <a:spcPct val="120000"/>
              </a:lnSpc>
              <a:spcBef>
                <a:spcPts val="600"/>
              </a:spcBef>
            </a:pPr>
            <a:r>
              <a:rPr lang="zh-TW" altLang="en-US" dirty="0"/>
              <a:t>智能</a:t>
            </a:r>
            <a:r>
              <a:rPr lang="zh-TW" altLang="en-US" dirty="0" smtClean="0"/>
              <a:t>合約語言</a:t>
            </a:r>
            <a:r>
              <a:rPr lang="en-US" altLang="zh-TW" dirty="0" smtClean="0"/>
              <a:t>(</a:t>
            </a:r>
            <a:r>
              <a:rPr lang="zh-TW" altLang="en-US" dirty="0" smtClean="0"/>
              <a:t>如</a:t>
            </a:r>
            <a:r>
              <a:rPr lang="en-US" altLang="zh-TW" dirty="0" smtClean="0"/>
              <a:t>solidity)</a:t>
            </a:r>
            <a:r>
              <a:rPr lang="zh-TW" altLang="en-US" dirty="0" smtClean="0"/>
              <a:t>發展</a:t>
            </a:r>
            <a:r>
              <a:rPr lang="zh-TW" altLang="en-US" dirty="0"/>
              <a:t>尚未健全，連技術人員也不見得能完全掌握</a:t>
            </a:r>
            <a:endParaRPr lang="en-US" altLang="zh-TW" dirty="0"/>
          </a:p>
          <a:p>
            <a:pPr lvl="2">
              <a:lnSpc>
                <a:spcPct val="120000"/>
              </a:lnSpc>
              <a:spcBef>
                <a:spcPts val="600"/>
              </a:spcBef>
            </a:pPr>
            <a:r>
              <a:rPr lang="zh-TW" altLang="en-US" dirty="0"/>
              <a:t>目前無有效方法確認智能合約是否真的符合業務邏輯</a:t>
            </a:r>
            <a:endParaRPr lang="en-US" altLang="zh-TW" dirty="0"/>
          </a:p>
          <a:p>
            <a:pPr lvl="1">
              <a:lnSpc>
                <a:spcPct val="120000"/>
              </a:lnSpc>
              <a:spcBef>
                <a:spcPts val="600"/>
              </a:spcBef>
            </a:pPr>
            <a:r>
              <a:rPr lang="zh-TW" altLang="en-US" dirty="0"/>
              <a:t>透過</a:t>
            </a:r>
            <a:r>
              <a:rPr lang="en-US" altLang="zh-TW" dirty="0"/>
              <a:t>Gherkin</a:t>
            </a:r>
            <a:r>
              <a:rPr lang="zh-TW" altLang="en-US" dirty="0"/>
              <a:t>，非技術人員的</a:t>
            </a:r>
            <a:r>
              <a:rPr lang="en-US" altLang="zh-TW" dirty="0"/>
              <a:t>domain experts</a:t>
            </a:r>
            <a:r>
              <a:rPr lang="zh-TW" altLang="en-US" dirty="0"/>
              <a:t>可以很輕易確認「可執行規格」是否符合領域邏輯，再由此「可執行規格」來驗證業務邏輯</a:t>
            </a:r>
            <a:r>
              <a:rPr lang="zh-TW" altLang="en-US" dirty="0" smtClean="0"/>
              <a:t>正確性</a:t>
            </a:r>
            <a:endParaRPr lang="en-US" altLang="zh-TW" dirty="0" smtClean="0"/>
          </a:p>
          <a:p>
            <a:pPr>
              <a:lnSpc>
                <a:spcPct val="120000"/>
              </a:lnSpc>
              <a:spcBef>
                <a:spcPts val="600"/>
              </a:spcBef>
            </a:pPr>
            <a:r>
              <a:rPr lang="zh-TW" altLang="en-US" dirty="0" smtClean="0"/>
              <a:t>具體產出</a:t>
            </a:r>
            <a:endParaRPr lang="en-US" altLang="zh-TW" dirty="0" smtClean="0"/>
          </a:p>
          <a:p>
            <a:pPr lvl="1">
              <a:lnSpc>
                <a:spcPct val="120000"/>
              </a:lnSpc>
              <a:spcBef>
                <a:spcPts val="600"/>
              </a:spcBef>
            </a:pPr>
            <a:r>
              <a:rPr lang="zh-TW" altLang="en-US" dirty="0" smtClean="0"/>
              <a:t>可支援</a:t>
            </a:r>
            <a:r>
              <a:rPr lang="en-US" altLang="zh-TW" dirty="0"/>
              <a:t>Solidity</a:t>
            </a:r>
            <a:r>
              <a:rPr lang="zh-TW" altLang="en-US" dirty="0"/>
              <a:t>的</a:t>
            </a:r>
            <a:r>
              <a:rPr lang="en-US" altLang="zh-TW" dirty="0"/>
              <a:t>Gherkin</a:t>
            </a:r>
            <a:r>
              <a:rPr lang="zh-TW" altLang="en-US" dirty="0"/>
              <a:t>工具</a:t>
            </a:r>
            <a:endParaRPr lang="en-US" altLang="zh-TW" dirty="0"/>
          </a:p>
          <a:p>
            <a:pPr lvl="2">
              <a:lnSpc>
                <a:spcPct val="120000"/>
              </a:lnSpc>
              <a:spcBef>
                <a:spcPts val="600"/>
              </a:spcBef>
            </a:pPr>
            <a:r>
              <a:rPr lang="zh-TW" altLang="en-US" dirty="0" smtClean="0"/>
              <a:t>目前並沒有直接支援</a:t>
            </a:r>
            <a:r>
              <a:rPr lang="en-US" altLang="zh-TW" dirty="0" smtClean="0"/>
              <a:t>Solidity</a:t>
            </a:r>
            <a:r>
              <a:rPr lang="zh-TW" altLang="en-US" dirty="0" smtClean="0"/>
              <a:t>的</a:t>
            </a:r>
            <a:r>
              <a:rPr lang="en-US" altLang="zh-TW" dirty="0" smtClean="0"/>
              <a:t>Gherkin</a:t>
            </a:r>
            <a:r>
              <a:rPr lang="zh-TW" altLang="en-US" dirty="0" smtClean="0"/>
              <a:t>工具</a:t>
            </a:r>
            <a:endParaRPr lang="en-US" altLang="zh-TW" dirty="0" smtClean="0"/>
          </a:p>
          <a:p>
            <a:pPr lvl="2">
              <a:lnSpc>
                <a:spcPct val="120000"/>
              </a:lnSpc>
              <a:spcBef>
                <a:spcPts val="600"/>
              </a:spcBef>
            </a:pPr>
            <a:r>
              <a:rPr lang="zh-TW" altLang="en-US" dirty="0" smtClean="0"/>
              <a:t>開發人員寫作</a:t>
            </a:r>
            <a:r>
              <a:rPr lang="en-US" altLang="zh-TW" dirty="0" smtClean="0"/>
              <a:t>Gherkin</a:t>
            </a:r>
            <a:r>
              <a:rPr lang="zh-TW" altLang="en-US" dirty="0" smtClean="0"/>
              <a:t>、開發合約後，進行自動化測試，再依據回報的錯誤來修正</a:t>
            </a:r>
            <a:endParaRPr lang="en-US" altLang="zh-TW" dirty="0" smtClean="0"/>
          </a:p>
          <a:p>
            <a:pPr lvl="1">
              <a:lnSpc>
                <a:spcPct val="120000"/>
              </a:lnSpc>
              <a:spcBef>
                <a:spcPts val="600"/>
              </a:spcBef>
            </a:pPr>
            <a:r>
              <a:rPr lang="zh-TW" altLang="en-US" dirty="0" smtClean="0"/>
              <a:t>實作型式</a:t>
            </a:r>
            <a:endParaRPr lang="en-US" altLang="zh-TW" dirty="0"/>
          </a:p>
          <a:p>
            <a:pPr lvl="2">
              <a:lnSpc>
                <a:spcPct val="120000"/>
              </a:lnSpc>
              <a:spcBef>
                <a:spcPts val="600"/>
              </a:spcBef>
            </a:pPr>
            <a:r>
              <a:rPr lang="zh-TW" altLang="en-US" dirty="0" smtClean="0"/>
              <a:t>基於</a:t>
            </a:r>
            <a:r>
              <a:rPr lang="en-US" altLang="zh-TW" dirty="0" smtClean="0"/>
              <a:t>web-based</a:t>
            </a:r>
            <a:r>
              <a:rPr lang="zh-TW" altLang="en-US" dirty="0" smtClean="0"/>
              <a:t>工具，嵌入一個專屬頁籤 </a:t>
            </a:r>
            <a:r>
              <a:rPr lang="zh-TW" altLang="en-US" dirty="0" smtClean="0"/>
              <a:t>。</a:t>
            </a:r>
            <a:endParaRPr lang="en-US" altLang="zh-TW" dirty="0" smtClean="0"/>
          </a:p>
          <a:p>
            <a:pPr lvl="2">
              <a:lnSpc>
                <a:spcPct val="120000"/>
              </a:lnSpc>
              <a:spcBef>
                <a:spcPts val="600"/>
              </a:spcBef>
            </a:pPr>
            <a:r>
              <a:rPr lang="zh-TW" altLang="en-US" dirty="0" smtClean="0"/>
              <a:t>以「</a:t>
            </a:r>
            <a:r>
              <a:rPr lang="zh-TW" altLang="en-US" dirty="0" smtClean="0"/>
              <a:t>跨境匯款</a:t>
            </a:r>
            <a:r>
              <a:rPr lang="zh-TW" altLang="en-US" dirty="0" smtClean="0"/>
              <a:t>」做為應用</a:t>
            </a:r>
            <a:r>
              <a:rPr lang="zh-TW" altLang="en-US" dirty="0" smtClean="0"/>
              <a:t>案例來引導開發</a:t>
            </a:r>
            <a:endParaRPr lang="en-US" altLang="zh-TW" dirty="0" smtClean="0"/>
          </a:p>
          <a:p>
            <a:pPr lvl="1">
              <a:lnSpc>
                <a:spcPct val="120000"/>
              </a:lnSpc>
              <a:spcBef>
                <a:spcPts val="600"/>
              </a:spcBef>
            </a:pPr>
            <a:endParaRPr lang="zh-TW" altLang="en-US" dirty="0"/>
          </a:p>
        </p:txBody>
      </p:sp>
      <p:sp>
        <p:nvSpPr>
          <p:cNvPr id="4" name="投影片編號版面配置區 3"/>
          <p:cNvSpPr>
            <a:spLocks noGrp="1"/>
          </p:cNvSpPr>
          <p:nvPr>
            <p:ph type="sldNum" sz="quarter" idx="12"/>
          </p:nvPr>
        </p:nvSpPr>
        <p:spPr/>
        <p:txBody>
          <a:bodyPr/>
          <a:lstStyle/>
          <a:p>
            <a:fld id="{7B3BD923-F43A-49A9-AC82-B0527E9D4E36}" type="slidenum">
              <a:rPr lang="zh-TW" altLang="en-US" smtClean="0"/>
              <a:pPr/>
              <a:t>4</a:t>
            </a:fld>
            <a:endParaRPr lang="zh-TW" altLang="en-US" dirty="0"/>
          </a:p>
        </p:txBody>
      </p:sp>
    </p:spTree>
    <p:extLst>
      <p:ext uri="{BB962C8B-B14F-4D97-AF65-F5344CB8AC3E}">
        <p14:creationId xmlns:p14="http://schemas.microsoft.com/office/powerpoint/2010/main" val="923553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45169"/>
            <a:ext cx="10515600" cy="903605"/>
          </a:xfrm>
        </p:spPr>
        <p:txBody>
          <a:bodyPr/>
          <a:lstStyle/>
          <a:p>
            <a:r>
              <a:rPr kumimoji="1" lang="zh-TW" altLang="en-US" dirty="0" smtClean="0"/>
              <a:t>實作形式</a:t>
            </a:r>
            <a:endParaRPr kumimoji="1" lang="zh-TW" altLang="en-US" dirty="0"/>
          </a:p>
        </p:txBody>
      </p:sp>
      <p:sp>
        <p:nvSpPr>
          <p:cNvPr id="3" name="內容版面配置區 2"/>
          <p:cNvSpPr>
            <a:spLocks noGrp="1"/>
          </p:cNvSpPr>
          <p:nvPr>
            <p:ph idx="1"/>
          </p:nvPr>
        </p:nvSpPr>
        <p:spPr>
          <a:xfrm>
            <a:off x="838200" y="989472"/>
            <a:ext cx="10515600" cy="837565"/>
          </a:xfrm>
        </p:spPr>
        <p:txBody>
          <a:bodyPr>
            <a:normAutofit/>
          </a:bodyPr>
          <a:lstStyle/>
          <a:p>
            <a:r>
              <a:rPr lang="zh-TW" altLang="en-US" sz="2000" dirty="0" smtClean="0"/>
              <a:t>基</a:t>
            </a:r>
            <a:r>
              <a:rPr lang="zh-TW" altLang="en-US" sz="2000" dirty="0" smtClean="0"/>
              <a:t>於</a:t>
            </a:r>
            <a:r>
              <a:rPr lang="en-US" altLang="zh-TW" sz="2000" dirty="0" smtClean="0"/>
              <a:t>web-based</a:t>
            </a:r>
            <a:r>
              <a:rPr lang="zh-TW" altLang="en-US" sz="2000" dirty="0" smtClean="0"/>
              <a:t>工具，嵌入一個專屬頁籤 。</a:t>
            </a:r>
            <a:endParaRPr lang="en-US" altLang="zh-TW" sz="2000" dirty="0" smtClean="0"/>
          </a:p>
          <a:p>
            <a:r>
              <a:rPr lang="zh-TW" altLang="en-US" sz="2000" dirty="0" smtClean="0"/>
              <a:t>以「跨境匯款」做為應用案例來引導開發</a:t>
            </a:r>
            <a:endParaRPr kumimoji="1" lang="zh-TW" altLang="en-US" sz="2000"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920" y="1827037"/>
            <a:ext cx="9662160" cy="4773446"/>
          </a:xfrm>
          <a:prstGeom prst="rect">
            <a:avLst/>
          </a:prstGeom>
          <a:ln w="12700">
            <a:solidFill>
              <a:schemeClr val="tx1"/>
            </a:solidFill>
          </a:ln>
        </p:spPr>
      </p:pic>
    </p:spTree>
    <p:extLst>
      <p:ext uri="{BB962C8B-B14F-4D97-AF65-F5344CB8AC3E}">
        <p14:creationId xmlns:p14="http://schemas.microsoft.com/office/powerpoint/2010/main" val="1690578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1703512" y="332656"/>
            <a:ext cx="7875270" cy="514562"/>
          </a:xfrm>
        </p:spPr>
        <p:txBody>
          <a:bodyPr>
            <a:normAutofit fontScale="90000"/>
          </a:bodyPr>
          <a:lstStyle/>
          <a:p>
            <a:r>
              <a:rPr kumimoji="1" lang="en-US" altLang="zh-TW" dirty="0" smtClean="0"/>
              <a:t>As-is vs. To-be</a:t>
            </a:r>
            <a:endParaRPr kumimoji="1" lang="zh-TW" altLang="en-US" dirty="0"/>
          </a:p>
        </p:txBody>
      </p:sp>
      <p:graphicFrame>
        <p:nvGraphicFramePr>
          <p:cNvPr id="7" name="內容版面配置區 6"/>
          <p:cNvGraphicFramePr>
            <a:graphicFrameLocks noGrp="1"/>
          </p:cNvGraphicFramePr>
          <p:nvPr>
            <p:ph idx="1"/>
            <p:extLst/>
          </p:nvPr>
        </p:nvGraphicFramePr>
        <p:xfrm>
          <a:off x="1559496" y="1095664"/>
          <a:ext cx="8799834" cy="5110893"/>
        </p:xfrm>
        <a:graphic>
          <a:graphicData uri="http://schemas.openxmlformats.org/drawingml/2006/table">
            <a:tbl>
              <a:tblPr firstRow="1" bandRow="1">
                <a:tableStyleId>{5C22544A-7EE6-4342-B048-85BDC9FD1C3A}</a:tableStyleId>
              </a:tblPr>
              <a:tblGrid>
                <a:gridCol w="4399917"/>
                <a:gridCol w="4399917"/>
              </a:tblGrid>
              <a:tr h="415495">
                <a:tc>
                  <a:txBody>
                    <a:bodyPr/>
                    <a:lstStyle/>
                    <a:p>
                      <a:r>
                        <a:rPr lang="en-US" altLang="zh-TW" sz="2000" dirty="0" smtClean="0"/>
                        <a:t>As is</a:t>
                      </a:r>
                      <a:endParaRPr lang="zh-TW" altLang="en-US" sz="2000" dirty="0"/>
                    </a:p>
                  </a:txBody>
                  <a:tcPr marL="74295" marR="74295" marT="37148" marB="37148"/>
                </a:tc>
                <a:tc>
                  <a:txBody>
                    <a:bodyPr/>
                    <a:lstStyle/>
                    <a:p>
                      <a:r>
                        <a:rPr lang="en-US" altLang="zh-TW" sz="2000" dirty="0" smtClean="0"/>
                        <a:t>To be</a:t>
                      </a:r>
                      <a:endParaRPr lang="zh-TW" altLang="en-US" sz="2000" dirty="0"/>
                    </a:p>
                  </a:txBody>
                  <a:tcPr marL="74295" marR="74295" marT="37148" marB="37148"/>
                </a:tc>
              </a:tr>
              <a:tr h="1114425">
                <a:tc>
                  <a:txBody>
                    <a:bodyPr/>
                    <a:lstStyle/>
                    <a:p>
                      <a:r>
                        <a:rPr lang="zh-TW" altLang="en-US" sz="2000" dirty="0" smtClean="0"/>
                        <a:t>對於客戶的需求誤解 </a:t>
                      </a:r>
                      <a:r>
                        <a:rPr lang="en-US" altLang="zh-TW" sz="2000" dirty="0" smtClean="0"/>
                        <a:t>&amp;</a:t>
                      </a:r>
                      <a:r>
                        <a:rPr lang="zh-TW" altLang="en-US" sz="2000" dirty="0" smtClean="0"/>
                        <a:t> 溝通不良</a:t>
                      </a:r>
                      <a:endParaRPr lang="en-US" altLang="zh-TW" sz="2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zh-TW" altLang="en-US" sz="1600" dirty="0" smtClean="0">
                          <a:solidFill>
                            <a:schemeClr val="tx1">
                              <a:lumMod val="50000"/>
                              <a:lumOff val="50000"/>
                            </a:schemeClr>
                          </a:solidFill>
                        </a:rPr>
                        <a:t>系統分析階段與系統設計階段使用不同文件，分析師傳達客戶需求給開發人員時可能因使用詞彙或敘述不同造成誤解</a:t>
                      </a:r>
                      <a:endParaRPr lang="zh-TW" altLang="en-US" sz="2300" dirty="0"/>
                    </a:p>
                  </a:txBody>
                  <a:tcPr marL="74295" marR="74295" marT="37148" marB="37148"/>
                </a:tc>
                <a:tc>
                  <a:txBody>
                    <a:bodyPr/>
                    <a:lstStyle/>
                    <a:p>
                      <a:r>
                        <a:rPr lang="zh-TW" altLang="en-US" sz="2000" dirty="0" smtClean="0"/>
                        <a:t>建立客戶、分析師、開發人員的</a:t>
                      </a:r>
                      <a:r>
                        <a:rPr lang="en-US" altLang="zh-TW" sz="2000" dirty="0" smtClean="0"/>
                        <a:t>Ubiquitous</a:t>
                      </a:r>
                      <a:r>
                        <a:rPr lang="en-US" altLang="zh-TW" sz="2000" baseline="0" dirty="0" smtClean="0"/>
                        <a:t> Language (Evan, 2004)</a:t>
                      </a:r>
                      <a:endParaRPr lang="en-US" altLang="zh-TW" sz="1500" dirty="0" smtClean="0">
                        <a:solidFill>
                          <a:schemeClr val="tx1">
                            <a:lumMod val="50000"/>
                            <a:lumOff val="50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zh-TW" altLang="en-US" sz="1600" dirty="0" smtClean="0">
                          <a:solidFill>
                            <a:schemeClr val="tx1">
                              <a:lumMod val="50000"/>
                              <a:lumOff val="50000"/>
                            </a:schemeClr>
                          </a:solidFill>
                        </a:rPr>
                        <a:t>團隊使用溝通的方式共同領域專用詞彙，且出現在共同看得到規格中，並建立具體例子，</a:t>
                      </a:r>
                      <a:r>
                        <a:rPr lang="zh-TW" altLang="en-US" sz="1600" dirty="0" smtClean="0">
                          <a:solidFill>
                            <a:schemeClr val="tx1">
                              <a:lumMod val="50000"/>
                              <a:lumOff val="50000"/>
                            </a:schemeClr>
                          </a:solidFill>
                        </a:rPr>
                        <a:t>減少對於客戶需求的誤解＆資訊遺失</a:t>
                      </a:r>
                      <a:r>
                        <a:rPr kumimoji="1" lang="zh-TW" altLang="en-US" sz="1600" dirty="0" smtClean="0">
                          <a:solidFill>
                            <a:schemeClr val="tx1">
                              <a:lumMod val="50000"/>
                              <a:lumOff val="50000"/>
                            </a:schemeClr>
                          </a:solidFill>
                        </a:rPr>
                        <a:t>。</a:t>
                      </a:r>
                    </a:p>
                  </a:txBody>
                  <a:tcPr marL="74295" marR="74295" marT="37148" marB="37148"/>
                </a:tc>
              </a:tr>
              <a:tr h="817245">
                <a:tc>
                  <a:txBody>
                    <a:bodyPr/>
                    <a:lstStyle/>
                    <a:p>
                      <a:r>
                        <a:rPr lang="zh-TW" altLang="en-US" sz="2000" dirty="0" smtClean="0"/>
                        <a:t>需求文件不夠精確</a:t>
                      </a:r>
                      <a:endParaRPr lang="en-US" altLang="zh-TW" sz="1500" dirty="0" smtClean="0"/>
                    </a:p>
                    <a:p>
                      <a:r>
                        <a:rPr kumimoji="1" lang="zh-TW" altLang="en-US" sz="1500" dirty="0" smtClean="0">
                          <a:solidFill>
                            <a:schemeClr val="tx1">
                              <a:lumMod val="50000"/>
                              <a:lumOff val="50000"/>
                            </a:schemeClr>
                          </a:solidFill>
                        </a:rPr>
                        <a:t>通常只是使用文件的方式以自然語言敘述功能要求，因此若使用了模糊不清的語句則易使開發人員誤解。</a:t>
                      </a:r>
                      <a:endParaRPr lang="zh-TW" altLang="en-US" sz="1500" dirty="0"/>
                    </a:p>
                  </a:txBody>
                  <a:tcPr marL="74295" marR="74295" marT="37148" marB="37148"/>
                </a:tc>
                <a:tc>
                  <a:txBody>
                    <a:bodyPr/>
                    <a:lstStyle/>
                    <a:p>
                      <a:r>
                        <a:rPr lang="zh-TW" altLang="en-US" sz="2000" dirty="0" smtClean="0"/>
                        <a:t>使用相同結構寫作需求文件</a:t>
                      </a:r>
                      <a:endParaRPr lang="en-US" altLang="zh-TW" sz="2000" dirty="0" smtClean="0"/>
                    </a:p>
                    <a:p>
                      <a:r>
                        <a:rPr kumimoji="1" lang="zh-TW" altLang="en-US" sz="1500" baseline="0" dirty="0" smtClean="0">
                          <a:solidFill>
                            <a:schemeClr val="tx1">
                              <a:lumMod val="50000"/>
                              <a:lumOff val="50000"/>
                            </a:schemeClr>
                          </a:solidFill>
                        </a:rPr>
                        <a:t>基於共同結構撰寫需求</a:t>
                      </a:r>
                      <a:r>
                        <a:rPr kumimoji="1" lang="en-US" altLang="zh-TW" sz="1500" baseline="0" dirty="0" smtClean="0">
                          <a:solidFill>
                            <a:schemeClr val="tx1">
                              <a:lumMod val="50000"/>
                              <a:lumOff val="50000"/>
                            </a:schemeClr>
                          </a:solidFill>
                        </a:rPr>
                        <a:t>(</a:t>
                      </a:r>
                      <a:r>
                        <a:rPr kumimoji="1" lang="zh-TW" altLang="en-US" sz="1500" baseline="0" dirty="0" smtClean="0">
                          <a:solidFill>
                            <a:schemeClr val="tx1">
                              <a:lumMod val="50000"/>
                              <a:lumOff val="50000"/>
                            </a:schemeClr>
                          </a:solidFill>
                        </a:rPr>
                        <a:t>如</a:t>
                      </a:r>
                      <a:r>
                        <a:rPr kumimoji="1" lang="en-US" altLang="zh-TW" sz="1500" baseline="0" dirty="0" smtClean="0">
                          <a:solidFill>
                            <a:schemeClr val="tx1">
                              <a:lumMod val="50000"/>
                              <a:lumOff val="50000"/>
                            </a:schemeClr>
                          </a:solidFill>
                        </a:rPr>
                        <a:t>Gherkin)</a:t>
                      </a:r>
                      <a:r>
                        <a:rPr kumimoji="1" lang="zh-TW" altLang="en-US" sz="1500" baseline="0" dirty="0" smtClean="0">
                          <a:solidFill>
                            <a:schemeClr val="tx1">
                              <a:lumMod val="50000"/>
                              <a:lumOff val="50000"/>
                            </a:schemeClr>
                          </a:solidFill>
                        </a:rPr>
                        <a:t>，明確敘述在什麼情況遇到何種事件應產出什麼結果。</a:t>
                      </a:r>
                      <a:endParaRPr lang="zh-TW" altLang="en-US" sz="1500" dirty="0"/>
                    </a:p>
                  </a:txBody>
                  <a:tcPr marL="74295" marR="74295" marT="37148" marB="37148"/>
                </a:tc>
              </a:tr>
              <a:tr h="921590">
                <a:tc>
                  <a:txBody>
                    <a:bodyPr/>
                    <a:lstStyle/>
                    <a:p>
                      <a:r>
                        <a:rPr lang="zh-TW" altLang="en-US" sz="2000" dirty="0" smtClean="0"/>
                        <a:t>智能合約邏輯正確性不易驗證</a:t>
                      </a:r>
                      <a:endParaRPr lang="en-US" altLang="zh-TW" sz="2000" dirty="0" smtClean="0"/>
                    </a:p>
                    <a:p>
                      <a:r>
                        <a:rPr lang="zh-TW" altLang="en-US" sz="1500" dirty="0" smtClean="0">
                          <a:solidFill>
                            <a:schemeClr val="tx1">
                              <a:lumMod val="50000"/>
                              <a:lumOff val="50000"/>
                            </a:schemeClr>
                          </a:solidFill>
                        </a:rPr>
                        <a:t>智能合約邏輯若包含一連串交易過程時，僅使用單元測試的方式不易確保整體正確性。</a:t>
                      </a:r>
                      <a:endParaRPr lang="zh-TW" altLang="en-US" sz="1500" dirty="0">
                        <a:solidFill>
                          <a:schemeClr val="tx1">
                            <a:lumMod val="50000"/>
                            <a:lumOff val="50000"/>
                          </a:schemeClr>
                        </a:solidFill>
                      </a:endParaRPr>
                    </a:p>
                  </a:txBody>
                  <a:tcPr marL="74295" marR="74295" marT="37148" marB="37148"/>
                </a:tc>
                <a:tc>
                  <a:txBody>
                    <a:bodyPr/>
                    <a:lstStyle/>
                    <a:p>
                      <a:r>
                        <a:rPr lang="zh-TW" altLang="en-US" sz="2000" dirty="0" smtClean="0"/>
                        <a:t>自動化整合測試</a:t>
                      </a:r>
                      <a:endParaRPr lang="en-US" altLang="zh-TW" sz="2000" dirty="0" smtClean="0"/>
                    </a:p>
                    <a:p>
                      <a:r>
                        <a:rPr lang="zh-TW" altLang="en-US" sz="1500" dirty="0" smtClean="0">
                          <a:solidFill>
                            <a:schemeClr val="tx1">
                              <a:lumMod val="50000"/>
                              <a:lumOff val="50000"/>
                            </a:schemeClr>
                          </a:solidFill>
                        </a:rPr>
                        <a:t>每修改過合約邏輯則以自動測試方式確保整隻系統運作結果仍為通過，且符合需求。</a:t>
                      </a:r>
                      <a:endParaRPr lang="zh-TW" altLang="en-US" sz="1500" dirty="0">
                        <a:solidFill>
                          <a:schemeClr val="tx1">
                            <a:lumMod val="50000"/>
                            <a:lumOff val="50000"/>
                          </a:schemeClr>
                        </a:solidFill>
                      </a:endParaRPr>
                    </a:p>
                  </a:txBody>
                  <a:tcPr marL="74295" marR="74295" marT="37148" marB="37148"/>
                </a:tc>
              </a:tr>
              <a:tr h="1485900">
                <a:tc>
                  <a:txBody>
                    <a:bodyPr/>
                    <a:lstStyle/>
                    <a:p>
                      <a:r>
                        <a:rPr lang="zh-TW" altLang="en-US" sz="2000" dirty="0" smtClean="0"/>
                        <a:t>程式碼與說明文件不一致</a:t>
                      </a:r>
                      <a:endParaRPr lang="en-US" altLang="zh-TW" sz="2000" dirty="0" smtClean="0"/>
                    </a:p>
                    <a:p>
                      <a:r>
                        <a:rPr lang="zh-TW" altLang="en-US" sz="1500" dirty="0" smtClean="0">
                          <a:solidFill>
                            <a:schemeClr val="tx1">
                              <a:lumMod val="50000"/>
                              <a:lumOff val="50000"/>
                            </a:schemeClr>
                          </a:solidFill>
                        </a:rPr>
                        <a:t>在大多數狀況下，開發者並不會邊修改程式碼並同時修改說明文件，日積月累造成下一位維護者需要耗費龐大成本才能維護。</a:t>
                      </a:r>
                      <a:endParaRPr lang="zh-TW" altLang="en-US" sz="1500" dirty="0">
                        <a:solidFill>
                          <a:schemeClr val="tx1">
                            <a:lumMod val="50000"/>
                            <a:lumOff val="50000"/>
                          </a:schemeClr>
                        </a:solidFill>
                      </a:endParaRPr>
                    </a:p>
                  </a:txBody>
                  <a:tcPr marL="74295" marR="74295" marT="37148" marB="37148"/>
                </a:tc>
                <a:tc>
                  <a:txBody>
                    <a:bodyPr/>
                    <a:lstStyle/>
                    <a:p>
                      <a:r>
                        <a:rPr lang="zh-TW" altLang="en-US" sz="2000" dirty="0" smtClean="0"/>
                        <a:t>即時更新的文件</a:t>
                      </a:r>
                      <a:r>
                        <a:rPr lang="en-US" altLang="zh-TW" sz="2000" dirty="0" smtClean="0"/>
                        <a:t>(Living Documentation)</a:t>
                      </a:r>
                    </a:p>
                    <a:p>
                      <a:r>
                        <a:rPr lang="zh-TW" altLang="en-US" sz="1500" dirty="0" smtClean="0">
                          <a:solidFill>
                            <a:schemeClr val="tx1">
                              <a:lumMod val="50000"/>
                              <a:lumOff val="50000"/>
                            </a:schemeClr>
                          </a:solidFill>
                        </a:rPr>
                        <a:t>若開發人員修改了其中一項功能，則將造成原本寫好的例子無法順利通過，進而必須一併更改範例，而範例又成為說明文件的一部份，故程式碼與文件較為一致。</a:t>
                      </a:r>
                      <a:endParaRPr lang="en-US" altLang="zh-TW" sz="1500" dirty="0" smtClean="0">
                        <a:solidFill>
                          <a:schemeClr val="tx1">
                            <a:lumMod val="50000"/>
                            <a:lumOff val="50000"/>
                          </a:schemeClr>
                        </a:solidFill>
                      </a:endParaRPr>
                    </a:p>
                    <a:p>
                      <a:endParaRPr lang="zh-TW" altLang="en-US" sz="1500" dirty="0">
                        <a:solidFill>
                          <a:schemeClr val="tx1">
                            <a:lumMod val="50000"/>
                            <a:lumOff val="50000"/>
                          </a:schemeClr>
                        </a:solidFill>
                      </a:endParaRPr>
                    </a:p>
                  </a:txBody>
                  <a:tcPr marL="74295" marR="74295" marT="37148" marB="37148"/>
                </a:tc>
              </a:tr>
            </a:tbl>
          </a:graphicData>
        </a:graphic>
      </p:graphicFrame>
      <p:sp>
        <p:nvSpPr>
          <p:cNvPr id="8" name="文字方塊 7"/>
          <p:cNvSpPr txBox="1"/>
          <p:nvPr/>
        </p:nvSpPr>
        <p:spPr>
          <a:xfrm>
            <a:off x="4678893" y="1095664"/>
            <a:ext cx="184731" cy="317459"/>
          </a:xfrm>
          <a:prstGeom prst="rect">
            <a:avLst/>
          </a:prstGeom>
          <a:noFill/>
        </p:spPr>
        <p:txBody>
          <a:bodyPr wrap="none" rtlCol="0">
            <a:spAutoFit/>
          </a:bodyPr>
          <a:lstStyle/>
          <a:p>
            <a:endParaRPr kumimoji="1" lang="zh-TW" altLang="en-US" sz="1463" dirty="0"/>
          </a:p>
        </p:txBody>
      </p:sp>
      <p:sp>
        <p:nvSpPr>
          <p:cNvPr id="2" name="文字方塊 1"/>
          <p:cNvSpPr txBox="1"/>
          <p:nvPr/>
        </p:nvSpPr>
        <p:spPr>
          <a:xfrm>
            <a:off x="1504177" y="6206557"/>
            <a:ext cx="6534161" cy="276999"/>
          </a:xfrm>
          <a:prstGeom prst="rect">
            <a:avLst/>
          </a:prstGeom>
          <a:noFill/>
        </p:spPr>
        <p:txBody>
          <a:bodyPr wrap="none" rtlCol="0">
            <a:spAutoFit/>
          </a:bodyPr>
          <a:lstStyle/>
          <a:p>
            <a:r>
              <a:rPr lang="en-US" altLang="zh-TW" sz="1200" dirty="0"/>
              <a:t>Evans, E. (2004). Domain-driven Design: Tackling Complexity in the heart of Software. Addison-Wesley</a:t>
            </a:r>
            <a:endParaRPr lang="zh-TW" altLang="en-US" sz="1200" dirty="0"/>
          </a:p>
        </p:txBody>
      </p:sp>
    </p:spTree>
    <p:extLst>
      <p:ext uri="{BB962C8B-B14F-4D97-AF65-F5344CB8AC3E}">
        <p14:creationId xmlns:p14="http://schemas.microsoft.com/office/powerpoint/2010/main" val="15856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圖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8181" y="681579"/>
            <a:ext cx="6290427" cy="1747341"/>
          </a:xfrm>
          <a:prstGeom prst="rect">
            <a:avLst/>
          </a:prstGeom>
          <a:ln w="19050">
            <a:solidFill>
              <a:schemeClr val="tx1"/>
            </a:solidFill>
          </a:ln>
        </p:spPr>
      </p:pic>
      <p:pic>
        <p:nvPicPr>
          <p:cNvPr id="13" name="圖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9644" y="2517700"/>
            <a:ext cx="5880149" cy="1912975"/>
          </a:xfrm>
          <a:prstGeom prst="rect">
            <a:avLst/>
          </a:prstGeom>
          <a:ln w="19050">
            <a:solidFill>
              <a:schemeClr val="tx1"/>
            </a:solidFill>
          </a:ln>
        </p:spPr>
      </p:pic>
      <p:pic>
        <p:nvPicPr>
          <p:cNvPr id="14" name="圖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3605" y="4460617"/>
            <a:ext cx="8400834" cy="2315190"/>
          </a:xfrm>
          <a:prstGeom prst="rect">
            <a:avLst/>
          </a:prstGeom>
          <a:ln w="19050">
            <a:solidFill>
              <a:schemeClr val="tx1"/>
            </a:solidFill>
          </a:ln>
        </p:spPr>
      </p:pic>
      <p:sp>
        <p:nvSpPr>
          <p:cNvPr id="8" name="文字方塊 7"/>
          <p:cNvSpPr txBox="1"/>
          <p:nvPr/>
        </p:nvSpPr>
        <p:spPr>
          <a:xfrm>
            <a:off x="4944602" y="1533165"/>
            <a:ext cx="184731" cy="275332"/>
          </a:xfrm>
          <a:prstGeom prst="rect">
            <a:avLst/>
          </a:prstGeom>
          <a:noFill/>
        </p:spPr>
        <p:txBody>
          <a:bodyPr wrap="none" rtlCol="0">
            <a:spAutoFit/>
          </a:bodyPr>
          <a:lstStyle/>
          <a:p>
            <a:endParaRPr kumimoji="1" lang="zh-TW" altLang="en-US" sz="1189" dirty="0"/>
          </a:p>
        </p:txBody>
      </p:sp>
      <p:graphicFrame>
        <p:nvGraphicFramePr>
          <p:cNvPr id="9" name="資料圖表 8"/>
          <p:cNvGraphicFramePr/>
          <p:nvPr>
            <p:extLst>
              <p:ext uri="{D42A27DB-BD31-4B8C-83A1-F6EECF244321}">
                <p14:modId xmlns:p14="http://schemas.microsoft.com/office/powerpoint/2010/main" val="750740449"/>
              </p:ext>
            </p:extLst>
          </p:nvPr>
        </p:nvGraphicFramePr>
        <p:xfrm>
          <a:off x="433709" y="1526206"/>
          <a:ext cx="1800000" cy="39487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標題 1"/>
          <p:cNvSpPr>
            <a:spLocks noGrp="1"/>
          </p:cNvSpPr>
          <p:nvPr>
            <p:ph type="title"/>
          </p:nvPr>
        </p:nvSpPr>
        <p:spPr>
          <a:xfrm>
            <a:off x="1931249" y="39154"/>
            <a:ext cx="7243763" cy="553645"/>
          </a:xfrm>
        </p:spPr>
        <p:txBody>
          <a:bodyPr>
            <a:normAutofit/>
          </a:bodyPr>
          <a:lstStyle/>
          <a:p>
            <a:r>
              <a:rPr lang="en-US" altLang="zh-TW" sz="2925" dirty="0"/>
              <a:t>BDD</a:t>
            </a:r>
            <a:r>
              <a:rPr lang="zh-TW" altLang="en-US" sz="2925" dirty="0" smtClean="0"/>
              <a:t>開發跨境匯款智能</a:t>
            </a:r>
            <a:r>
              <a:rPr lang="zh-TW" altLang="en-US" sz="2925" dirty="0"/>
              <a:t>合約簡易情境範例</a:t>
            </a:r>
            <a:endParaRPr lang="zh-TW" altLang="en-US" sz="2925" dirty="0"/>
          </a:p>
        </p:txBody>
      </p:sp>
      <p:sp>
        <p:nvSpPr>
          <p:cNvPr id="4" name="圓角矩形 3"/>
          <p:cNvSpPr/>
          <p:nvPr/>
        </p:nvSpPr>
        <p:spPr>
          <a:xfrm>
            <a:off x="2544136" y="6170983"/>
            <a:ext cx="2682771" cy="260187"/>
          </a:xfrm>
          <a:prstGeom prst="round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sp>
        <p:nvSpPr>
          <p:cNvPr id="6" name="橢圓圖說文字 5"/>
          <p:cNvSpPr/>
          <p:nvPr/>
        </p:nvSpPr>
        <p:spPr>
          <a:xfrm>
            <a:off x="5663394" y="6165303"/>
            <a:ext cx="3728864" cy="531734"/>
          </a:xfrm>
          <a:prstGeom prst="wedgeEllipseCallout">
            <a:avLst>
              <a:gd name="adj1" fmla="val -58969"/>
              <a:gd name="adj2" fmla="val -167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a:t>Not a function (</a:t>
            </a:r>
            <a:r>
              <a:rPr kumimoji="1" lang="zh-TW" altLang="en-US" dirty="0"/>
              <a:t>尚未開發</a:t>
            </a:r>
            <a:r>
              <a:rPr kumimoji="1" lang="en-US" altLang="zh-TW" dirty="0"/>
              <a:t>)</a:t>
            </a:r>
            <a:endParaRPr kumimoji="1" lang="zh-TW" altLang="en-US" dirty="0"/>
          </a:p>
        </p:txBody>
      </p:sp>
    </p:spTree>
    <p:extLst>
      <p:ext uri="{BB962C8B-B14F-4D97-AF65-F5344CB8AC3E}">
        <p14:creationId xmlns:p14="http://schemas.microsoft.com/office/powerpoint/2010/main" val="2091475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圖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350" y="3400854"/>
            <a:ext cx="7785542" cy="2507991"/>
          </a:xfrm>
          <a:prstGeom prst="rect">
            <a:avLst/>
          </a:prstGeom>
          <a:ln w="19050">
            <a:solidFill>
              <a:schemeClr val="tx1"/>
            </a:solidFill>
          </a:ln>
        </p:spPr>
      </p:pic>
      <p:sp>
        <p:nvSpPr>
          <p:cNvPr id="8" name="文字方塊 7"/>
          <p:cNvSpPr txBox="1"/>
          <p:nvPr/>
        </p:nvSpPr>
        <p:spPr>
          <a:xfrm>
            <a:off x="4944602" y="1533165"/>
            <a:ext cx="184731" cy="275332"/>
          </a:xfrm>
          <a:prstGeom prst="rect">
            <a:avLst/>
          </a:prstGeom>
          <a:noFill/>
        </p:spPr>
        <p:txBody>
          <a:bodyPr wrap="none" rtlCol="0">
            <a:spAutoFit/>
          </a:bodyPr>
          <a:lstStyle/>
          <a:p>
            <a:endParaRPr kumimoji="1" lang="zh-TW" altLang="en-US" sz="1189" dirty="0"/>
          </a:p>
        </p:txBody>
      </p:sp>
      <p:graphicFrame>
        <p:nvGraphicFramePr>
          <p:cNvPr id="9" name="資料圖表 8"/>
          <p:cNvGraphicFramePr/>
          <p:nvPr>
            <p:extLst>
              <p:ext uri="{D42A27DB-BD31-4B8C-83A1-F6EECF244321}">
                <p14:modId xmlns:p14="http://schemas.microsoft.com/office/powerpoint/2010/main" val="1976020641"/>
              </p:ext>
            </p:extLst>
          </p:nvPr>
        </p:nvGraphicFramePr>
        <p:xfrm>
          <a:off x="496599" y="1306016"/>
          <a:ext cx="1800000" cy="3948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圓角矩形 9"/>
          <p:cNvSpPr/>
          <p:nvPr/>
        </p:nvSpPr>
        <p:spPr>
          <a:xfrm>
            <a:off x="3274541" y="5575631"/>
            <a:ext cx="3446762" cy="318562"/>
          </a:xfrm>
          <a:prstGeom prst="round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sp>
        <p:nvSpPr>
          <p:cNvPr id="11" name="橢圓圖說文字 10"/>
          <p:cNvSpPr/>
          <p:nvPr/>
        </p:nvSpPr>
        <p:spPr>
          <a:xfrm>
            <a:off x="6969121" y="5575631"/>
            <a:ext cx="2607457" cy="637124"/>
          </a:xfrm>
          <a:prstGeom prst="wedgeEllipseCallout">
            <a:avLst>
              <a:gd name="adj1" fmla="val -58969"/>
              <a:gd name="adj2" fmla="val -167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a:t>Not a function (</a:t>
            </a:r>
            <a:r>
              <a:rPr kumimoji="1" lang="zh-TW" altLang="en-US" dirty="0"/>
              <a:t>尚未開發</a:t>
            </a:r>
            <a:r>
              <a:rPr kumimoji="1" lang="en-US" altLang="zh-TW" dirty="0"/>
              <a:t>)</a:t>
            </a:r>
            <a:endParaRPr kumimoji="1" lang="zh-TW" altLang="en-US" dirty="0"/>
          </a:p>
        </p:txBody>
      </p:sp>
      <p:pic>
        <p:nvPicPr>
          <p:cNvPr id="12" name="圖片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76350" y="174979"/>
            <a:ext cx="5074814" cy="2991703"/>
          </a:xfrm>
          <a:prstGeom prst="rect">
            <a:avLst/>
          </a:prstGeom>
          <a:ln w="19050">
            <a:solidFill>
              <a:schemeClr val="tx1"/>
            </a:solidFill>
          </a:ln>
        </p:spPr>
      </p:pic>
    </p:spTree>
    <p:extLst>
      <p:ext uri="{BB962C8B-B14F-4D97-AF65-F5344CB8AC3E}">
        <p14:creationId xmlns:p14="http://schemas.microsoft.com/office/powerpoint/2010/main" val="1423285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p:cNvSpPr txBox="1"/>
          <p:nvPr/>
        </p:nvSpPr>
        <p:spPr>
          <a:xfrm>
            <a:off x="4944602" y="1533165"/>
            <a:ext cx="184731" cy="275332"/>
          </a:xfrm>
          <a:prstGeom prst="rect">
            <a:avLst/>
          </a:prstGeom>
          <a:noFill/>
        </p:spPr>
        <p:txBody>
          <a:bodyPr wrap="none" rtlCol="0">
            <a:spAutoFit/>
          </a:bodyPr>
          <a:lstStyle/>
          <a:p>
            <a:endParaRPr kumimoji="1" lang="zh-TW" altLang="en-US" sz="1189" dirty="0"/>
          </a:p>
        </p:txBody>
      </p:sp>
      <p:graphicFrame>
        <p:nvGraphicFramePr>
          <p:cNvPr id="9" name="資料圖表 8"/>
          <p:cNvGraphicFramePr/>
          <p:nvPr>
            <p:extLst>
              <p:ext uri="{D42A27DB-BD31-4B8C-83A1-F6EECF244321}">
                <p14:modId xmlns:p14="http://schemas.microsoft.com/office/powerpoint/2010/main" val="229439482"/>
              </p:ext>
            </p:extLst>
          </p:nvPr>
        </p:nvGraphicFramePr>
        <p:xfrm>
          <a:off x="449082" y="1483738"/>
          <a:ext cx="1800000" cy="3948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圖片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65070" y="188640"/>
            <a:ext cx="4142988" cy="1865717"/>
          </a:xfrm>
          <a:prstGeom prst="rect">
            <a:avLst/>
          </a:prstGeom>
          <a:ln w="19050">
            <a:solidFill>
              <a:schemeClr val="tx1"/>
            </a:solidFill>
          </a:ln>
        </p:spPr>
      </p:pic>
      <p:pic>
        <p:nvPicPr>
          <p:cNvPr id="11" name="圖片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94767" y="2180430"/>
            <a:ext cx="5264016" cy="2231671"/>
          </a:xfrm>
          <a:prstGeom prst="rect">
            <a:avLst/>
          </a:prstGeom>
          <a:ln w="19050">
            <a:solidFill>
              <a:schemeClr val="tx1"/>
            </a:solidFill>
          </a:ln>
        </p:spPr>
      </p:pic>
      <p:pic>
        <p:nvPicPr>
          <p:cNvPr id="13" name="圖片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65070" y="4538174"/>
            <a:ext cx="6783007" cy="2139477"/>
          </a:xfrm>
          <a:prstGeom prst="rect">
            <a:avLst/>
          </a:prstGeom>
          <a:ln w="19050">
            <a:solidFill>
              <a:schemeClr val="tx1"/>
            </a:solidFill>
          </a:ln>
        </p:spPr>
      </p:pic>
    </p:spTree>
    <p:extLst>
      <p:ext uri="{BB962C8B-B14F-4D97-AF65-F5344CB8AC3E}">
        <p14:creationId xmlns:p14="http://schemas.microsoft.com/office/powerpoint/2010/main" val="33525618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TotalTime>
  <Words>983</Words>
  <Application>Microsoft Macintosh PowerPoint</Application>
  <PresentationFormat>寬螢幕</PresentationFormat>
  <Paragraphs>108</Paragraphs>
  <Slides>9</Slides>
  <Notes>1</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9</vt:i4>
      </vt:variant>
    </vt:vector>
  </HeadingPairs>
  <TitlesOfParts>
    <vt:vector size="20" baseType="lpstr">
      <vt:lpstr>Arial Black</vt:lpstr>
      <vt:lpstr>Calibri</vt:lpstr>
      <vt:lpstr>Calibri Light</vt:lpstr>
      <vt:lpstr>Kozuka Gothic Pro M</vt:lpstr>
      <vt:lpstr>Tahoma</vt:lpstr>
      <vt:lpstr>Trebuchet MS</vt:lpstr>
      <vt:lpstr>Univers for KPMG</vt:lpstr>
      <vt:lpstr>微軟正黑體</vt:lpstr>
      <vt:lpstr>新細明體</vt:lpstr>
      <vt:lpstr>Arial</vt:lpstr>
      <vt:lpstr>Office 佈景主題</vt:lpstr>
      <vt:lpstr>研究規劃</vt:lpstr>
      <vt:lpstr>計畫動機</vt:lpstr>
      <vt:lpstr>透過BDD的智能合約自動測試架構</vt:lpstr>
      <vt:lpstr>補充說明</vt:lpstr>
      <vt:lpstr>實作形式</vt:lpstr>
      <vt:lpstr>As-is vs. To-be</vt:lpstr>
      <vt:lpstr>BDD開發跨境匯款智能合約簡易情境範例</vt:lpstr>
      <vt:lpstr>PowerPoint 簡報</vt:lpstr>
      <vt:lpstr>PowerPoint 簡報</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合作研究規劃</dc:title>
  <dc:creator>Ruby Cheng</dc:creator>
  <cp:lastModifiedBy>Ruby Cheng</cp:lastModifiedBy>
  <cp:revision>17</cp:revision>
  <dcterms:created xsi:type="dcterms:W3CDTF">2017-04-12T10:43:49Z</dcterms:created>
  <dcterms:modified xsi:type="dcterms:W3CDTF">2017-04-12T11:35:12Z</dcterms:modified>
</cp:coreProperties>
</file>