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4"/>
    <p:restoredTop sz="94708"/>
  </p:normalViewPr>
  <p:slideViewPr>
    <p:cSldViewPr snapToGrid="0" snapToObjects="1">
      <p:cViewPr>
        <p:scale>
          <a:sx n="120" d="100"/>
          <a:sy n="120" d="100"/>
        </p:scale>
        <p:origin x="132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7F40-C9F4-6448-B000-72F884326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13626-E097-D846-A10F-E7B70FB3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1678-40A4-F843-840A-7E7E6D34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76E81-24E7-C546-9EBA-3CEB56C8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875432"/>
            <a:ext cx="552450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258F2-7483-0344-9767-6A77AB52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13" y="3906309"/>
            <a:ext cx="3116424" cy="16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B2EB-3101-2B46-88E5-09B4D2A5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808B-FF52-4142-B27B-46F860DC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 and the raven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pick out the following words: </a:t>
            </a:r>
          </a:p>
          <a:p>
            <a:pPr lvl="1"/>
            <a:r>
              <a:rPr lang="en-US" dirty="0"/>
              <a:t>magnificently,” “gleamed,” “</a:t>
            </a:r>
            <a:r>
              <a:rPr lang="en-US" dirty="0" err="1"/>
              <a:t>intimi</a:t>
            </a:r>
            <a:r>
              <a:rPr lang="en-US" dirty="0"/>
              <a:t>‐ dated,” “tentatively,” and “reigned,”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7EE12-30FD-7D48-B0D9-0265C025E487}"/>
              </a:ext>
            </a:extLst>
          </p:cNvPr>
          <p:cNvSpPr txBox="1"/>
          <p:nvPr/>
        </p:nvSpPr>
        <p:spPr>
          <a:xfrm>
            <a:off x="1436914" y="3368350"/>
            <a:ext cx="3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65F05-06D2-CC4A-AFF3-1DA9860305F5}"/>
              </a:ext>
            </a:extLst>
          </p:cNvPr>
          <p:cNvSpPr txBox="1"/>
          <p:nvPr/>
        </p:nvSpPr>
        <p:spPr>
          <a:xfrm>
            <a:off x="3079098" y="3368350"/>
            <a:ext cx="3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F49A0-0D21-D449-AA91-ABEEB4A1E151}"/>
              </a:ext>
            </a:extLst>
          </p:cNvPr>
          <p:cNvSpPr txBox="1"/>
          <p:nvPr/>
        </p:nvSpPr>
        <p:spPr>
          <a:xfrm>
            <a:off x="2077614" y="3368350"/>
            <a:ext cx="3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F2547-FFC0-384E-99B1-2D694BD1089B}"/>
              </a:ext>
            </a:extLst>
          </p:cNvPr>
          <p:cNvSpPr txBox="1"/>
          <p:nvPr/>
        </p:nvSpPr>
        <p:spPr>
          <a:xfrm>
            <a:off x="2578356" y="3368350"/>
            <a:ext cx="3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2435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11B-53BC-0C48-AD36-43DC7E44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: A simple Twist on 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19F-8B8F-CA4E-98D3-2F190B82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= # times word </a:t>
            </a:r>
            <a:r>
              <a:rPr lang="en-US" i="1" dirty="0"/>
              <a:t>w </a:t>
            </a:r>
            <a:r>
              <a:rPr lang="en-US" dirty="0"/>
              <a:t>appears in document </a:t>
            </a:r>
            <a:r>
              <a:rPr lang="en-US" i="1" dirty="0"/>
              <a:t>d</a:t>
            </a:r>
          </a:p>
          <a:p>
            <a:r>
              <a:rPr lang="en-US" dirty="0" err="1"/>
              <a:t>tf-idf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= bow(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* </a:t>
            </a:r>
            <a:r>
              <a:rPr lang="en-US" i="1" dirty="0"/>
              <a:t>N </a:t>
            </a:r>
            <a:r>
              <a:rPr lang="en-US" dirty="0"/>
              <a:t>/ (# documents in which word </a:t>
            </a:r>
            <a:r>
              <a:rPr lang="en-US" i="1" dirty="0"/>
              <a:t>w </a:t>
            </a:r>
            <a:r>
              <a:rPr lang="en-US" dirty="0"/>
              <a:t>appears) </a:t>
            </a:r>
            <a:br>
              <a:rPr lang="en-US" i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514BB-EF47-214B-A43A-B8FC34C158E4}"/>
              </a:ext>
            </a:extLst>
          </p:cNvPr>
          <p:cNvSpPr/>
          <p:nvPr/>
        </p:nvSpPr>
        <p:spPr>
          <a:xfrm>
            <a:off x="3977640" y="3909060"/>
            <a:ext cx="5013960" cy="426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21F43-CD9F-0548-9410-3D623C61878E}"/>
              </a:ext>
            </a:extLst>
          </p:cNvPr>
          <p:cNvSpPr txBox="1"/>
          <p:nvPr/>
        </p:nvSpPr>
        <p:spPr>
          <a:xfrm>
            <a:off x="7747258" y="4543291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34573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CB4C-448E-D841-94D7-EDB62F0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E320-1492-044E-B12B-F630C1C4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inverse document frequency</a:t>
            </a:r>
          </a:p>
          <a:p>
            <a:pPr lvl="1"/>
            <a:r>
              <a:rPr lang="en-US" dirty="0"/>
              <a:t>Words appears in many docs: </a:t>
            </a:r>
            <a:r>
              <a:rPr lang="en-US" dirty="0" err="1"/>
              <a:t>Idf</a:t>
            </a:r>
            <a:r>
              <a:rPr lang="en-US" dirty="0"/>
              <a:t> is close to 1</a:t>
            </a:r>
          </a:p>
          <a:p>
            <a:pPr lvl="1"/>
            <a:r>
              <a:rPr lang="en-US" dirty="0"/>
              <a:t>Words appears in a few docs: </a:t>
            </a:r>
            <a:r>
              <a:rPr lang="en-US" dirty="0" err="1"/>
              <a:t>Idf</a:t>
            </a:r>
            <a:r>
              <a:rPr lang="en-US" dirty="0"/>
              <a:t> is much higher</a:t>
            </a:r>
          </a:p>
          <a:p>
            <a:r>
              <a:rPr lang="en-US" dirty="0"/>
              <a:t>Take a log transform: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= bow(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* log (</a:t>
            </a:r>
            <a:r>
              <a:rPr lang="en-US" i="1" dirty="0"/>
              <a:t>N </a:t>
            </a:r>
            <a:r>
              <a:rPr lang="en-US" dirty="0"/>
              <a:t>/ # documents in which word </a:t>
            </a:r>
            <a:r>
              <a:rPr lang="en-US" i="1" dirty="0"/>
              <a:t>w </a:t>
            </a:r>
            <a:r>
              <a:rPr lang="en-US" dirty="0"/>
              <a:t>appears) </a:t>
            </a:r>
          </a:p>
        </p:txBody>
      </p:sp>
    </p:spTree>
    <p:extLst>
      <p:ext uri="{BB962C8B-B14F-4D97-AF65-F5344CB8AC3E}">
        <p14:creationId xmlns:p14="http://schemas.microsoft.com/office/powerpoint/2010/main" val="29798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77CC-20EC-8249-A4B0-B6010260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56268-F8BB-BA43-862C-FFFCDCCF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88" y="2343798"/>
            <a:ext cx="5100109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C02A6-A6E2-0D44-926B-55C00A7F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64" y="2343797"/>
            <a:ext cx="5091748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744BD-D177-3C49-B033-AB3D0576B49C}"/>
              </a:ext>
            </a:extLst>
          </p:cNvPr>
          <p:cNvSpPr txBox="1"/>
          <p:nvPr/>
        </p:nvSpPr>
        <p:spPr>
          <a:xfrm>
            <a:off x="1362269" y="6204857"/>
            <a:ext cx="84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related to the frequency-based filtering methods in Ch.3, but much more mathematically elegant than placing hard cutoff thresholds.</a:t>
            </a:r>
          </a:p>
        </p:txBody>
      </p:sp>
    </p:spTree>
    <p:extLst>
      <p:ext uri="{BB962C8B-B14F-4D97-AF65-F5344CB8AC3E}">
        <p14:creationId xmlns:p14="http://schemas.microsoft.com/office/powerpoint/2010/main" val="33549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E106-7517-0340-9A1D-4025E90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8377-5A51-9A41-9693-252E408F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Yelp reviews dataset</a:t>
            </a:r>
          </a:p>
          <a:p>
            <a:pPr lvl="1"/>
            <a:r>
              <a:rPr lang="en-US" dirty="0"/>
              <a:t>Round 6 of the Yelp dataset challenge contains close to 1.6 million reviews of businesses in six US cities. </a:t>
            </a:r>
          </a:p>
          <a:p>
            <a:r>
              <a:rPr lang="en-US" dirty="0"/>
              <a:t>Creating a classification dataset</a:t>
            </a:r>
          </a:p>
          <a:p>
            <a:pPr lvl="1"/>
            <a:r>
              <a:rPr lang="en-US" dirty="0"/>
              <a:t>Nightlife and restaurant business</a:t>
            </a:r>
          </a:p>
          <a:p>
            <a:pPr lvl="1"/>
            <a:r>
              <a:rPr lang="en-US" dirty="0"/>
              <a:t>Imbalanced</a:t>
            </a:r>
          </a:p>
          <a:p>
            <a:pPr lvl="1"/>
            <a:r>
              <a:rPr lang="en-US" dirty="0"/>
              <a:t>How to …..</a:t>
            </a:r>
          </a:p>
        </p:txBody>
      </p:sp>
    </p:spTree>
    <p:extLst>
      <p:ext uri="{BB962C8B-B14F-4D97-AF65-F5344CB8AC3E}">
        <p14:creationId xmlns:p14="http://schemas.microsoft.com/office/powerpoint/2010/main" val="13436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F368-D1DF-194D-9AA8-99B5C509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E057-B1EE-AA41-A920-9D3743F5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Resample the class-imbalanced dataset:</a:t>
            </a:r>
          </a:p>
          <a:p>
            <a:pPr lvl="1"/>
            <a:r>
              <a:rPr lang="en-US" dirty="0"/>
              <a:t>Down-sample the restaurant class to be roughly the same size as the nightlife class</a:t>
            </a:r>
          </a:p>
          <a:p>
            <a:r>
              <a:rPr lang="en-US" dirty="0"/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a random sample of 10% of nightlife reviews and 2.1% of restaurant 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Splitting training and testing data to 7:3 (29264 and12542)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unique words in Training dataset : 46924</a:t>
            </a:r>
          </a:p>
        </p:txBody>
      </p:sp>
    </p:spTree>
    <p:extLst>
      <p:ext uri="{BB962C8B-B14F-4D97-AF65-F5344CB8AC3E}">
        <p14:creationId xmlns:p14="http://schemas.microsoft.com/office/powerpoint/2010/main" val="5887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EFD-5F5A-044F-BA6D-8F943FD9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64256"/>
            <a:ext cx="10571998" cy="1258031"/>
          </a:xfrm>
        </p:spPr>
        <p:txBody>
          <a:bodyPr/>
          <a:lstStyle/>
          <a:p>
            <a:r>
              <a:rPr lang="en-US" dirty="0"/>
              <a:t>Scaling Bag-of-Words with </a:t>
            </a:r>
            <a:r>
              <a:rPr lang="en-US" dirty="0" err="1"/>
              <a:t>Tf-Idf</a:t>
            </a:r>
            <a:r>
              <a:rPr lang="en-US" dirty="0"/>
              <a:t>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2D68-5926-414A-BC3C-1E80E021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BOW, </a:t>
            </a:r>
            <a:r>
              <a:rPr lang="en-US" dirty="0" err="1"/>
              <a:t>tf-idf</a:t>
            </a:r>
            <a:r>
              <a:rPr lang="en-US" dirty="0"/>
              <a:t> and word-wise </a:t>
            </a:r>
            <a:r>
              <a:rPr lang="en-US" i="1" dirty="0"/>
              <a:t>L</a:t>
            </a:r>
            <a:r>
              <a:rPr lang="en-US" dirty="0"/>
              <a:t>2 normalization on top of bag-of- words</a:t>
            </a:r>
          </a:p>
          <a:p>
            <a:r>
              <a:rPr lang="en-US" dirty="0"/>
              <a:t>Classification with Logistic Regression: Taking a weighted combination of the input features, and passing it through a </a:t>
            </a:r>
            <a:r>
              <a:rPr lang="en-US" i="1" dirty="0"/>
              <a:t>sigmoid function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EAA01-F663-C14E-8667-8E282E15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03" y="4236692"/>
            <a:ext cx="3529563" cy="21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60DE-6970-6840-9A4C-FD5F320D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E863-E42E-A245-A30B-D39AB3B8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 is the best???</a:t>
            </a:r>
          </a:p>
          <a:p>
            <a:r>
              <a:rPr lang="en-US" dirty="0"/>
              <a:t>The classifiers are lack of well-tuned </a:t>
            </a:r>
          </a:p>
          <a:p>
            <a:r>
              <a:rPr lang="en-US" dirty="0"/>
              <a:t>How to solve the problem that the number of features is greater than the number of data points</a:t>
            </a:r>
          </a:p>
          <a:p>
            <a:pPr lvl="1"/>
            <a:r>
              <a:rPr lang="en-US" dirty="0"/>
              <a:t>regularization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B086C-265B-8349-AB97-E99E072B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53" y="4683968"/>
            <a:ext cx="281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469</TotalTime>
  <Words>345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Tf-Idf</vt:lpstr>
      <vt:lpstr>Previously</vt:lpstr>
      <vt:lpstr>Tf-Idf: A simple Twist on BOW</vt:lpstr>
      <vt:lpstr>Inverse document frequency</vt:lpstr>
      <vt:lpstr>Inverse document frequency</vt:lpstr>
      <vt:lpstr>Putting It to the Test</vt:lpstr>
      <vt:lpstr>Putting It to the Test</vt:lpstr>
      <vt:lpstr>Scaling Bag-of-Words with Tf-Idf Transformation </vt:lpstr>
      <vt:lpstr>Surprising…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</dc:title>
  <dc:creator>Microsoft Office User</dc:creator>
  <cp:lastModifiedBy>Microsoft Office User</cp:lastModifiedBy>
  <cp:revision>8</cp:revision>
  <dcterms:created xsi:type="dcterms:W3CDTF">2019-04-29T00:54:16Z</dcterms:created>
  <dcterms:modified xsi:type="dcterms:W3CDTF">2019-04-29T08:43:24Z</dcterms:modified>
</cp:coreProperties>
</file>