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6"/>
  </p:notesMasterIdLst>
  <p:sldIdLst>
    <p:sldId id="267" r:id="rId2"/>
    <p:sldId id="269" r:id="rId3"/>
    <p:sldId id="273" r:id="rId4"/>
    <p:sldId id="27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789AD61-495E-44B5-A4E5-33688C3AE03E}">
          <p14:sldIdLst>
            <p14:sldId id="267"/>
            <p14:sldId id="269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87332" autoAdjust="0"/>
  </p:normalViewPr>
  <p:slideViewPr>
    <p:cSldViewPr snapToGrid="0">
      <p:cViewPr varScale="1">
        <p:scale>
          <a:sx n="85" d="100"/>
          <a:sy n="85" d="100"/>
        </p:scale>
        <p:origin x="1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4EE4-4D98-4D5A-886F-2F9437F3846E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9C4D-5909-4F20-A2D6-5DE2C3087E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44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7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4D-5909-4F20-A2D6-5DE2C3087E8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85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4D-5909-4F20-A2D6-5DE2C3087E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02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4D-5909-4F20-A2D6-5DE2C3087E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7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0874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4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3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82FCF50-3C2B-439D-ACA3-2FD3367F585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CEFF940-8976-4FD3-B6C0-C5119E122C3C}"/>
              </a:ext>
            </a:extLst>
          </p:cNvPr>
          <p:cNvSpPr/>
          <p:nvPr userDrawn="1"/>
        </p:nvSpPr>
        <p:spPr>
          <a:xfrm>
            <a:off x="237744" y="332232"/>
            <a:ext cx="11716512" cy="61935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90303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5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43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6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5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6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1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26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D99947-4486-464D-93C6-97560B351F4F}" type="datetimeFigureOut">
              <a:rPr lang="zh-TW" altLang="en-US" smtClean="0"/>
              <a:t>2019/6/3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F4FC35-CD59-4234-AA4D-AEE132E6A9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49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8477" y="836874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4079153" y="4302145"/>
            <a:ext cx="3936469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06" tIns="60953" rIns="121906" bIns="60953"/>
          <a:lstStyle/>
          <a:p>
            <a:pPr>
              <a:defRPr/>
            </a:pPr>
            <a:endParaRPr lang="zh-CN" altLang="en-US" sz="2399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20" name="原创设计师QQ598969553      _12"/>
          <p:cNvSpPr>
            <a:spLocks noChangeArrowheads="1"/>
          </p:cNvSpPr>
          <p:nvPr/>
        </p:nvSpPr>
        <p:spPr bwMode="auto">
          <a:xfrm>
            <a:off x="1828297" y="2824591"/>
            <a:ext cx="8917029" cy="221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479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 panose="02040603050505030304" pitchFamily="18" charset="0"/>
                <a:ea typeface="微软雅黑" pitchFamily="34" charset="-122"/>
                <a:cs typeface="宋体" charset="-122"/>
              </a:rPr>
              <a:t>Nonlinear </a:t>
            </a:r>
            <a:r>
              <a:rPr lang="en-US" altLang="zh-CN" sz="4798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 panose="02040603050505030304" pitchFamily="18" charset="0"/>
                <a:ea typeface="微软雅黑" pitchFamily="34" charset="-122"/>
                <a:cs typeface="宋体" charset="-122"/>
              </a:rPr>
              <a:t>Featurization</a:t>
            </a:r>
            <a:r>
              <a:rPr lang="en-US" altLang="zh-CN" sz="479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 panose="02040603050505030304" pitchFamily="18" charset="0"/>
                <a:ea typeface="微软雅黑" pitchFamily="34" charset="-122"/>
                <a:cs typeface="宋体" charset="-122"/>
              </a:rPr>
              <a:t> via</a:t>
            </a:r>
          </a:p>
          <a:p>
            <a:r>
              <a:rPr lang="en-US" altLang="zh-CN" sz="4798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sto MT" panose="02040603050505030304" pitchFamily="18" charset="0"/>
                <a:ea typeface="微软雅黑" pitchFamily="34" charset="-122"/>
                <a:cs typeface="宋体" charset="-122"/>
              </a:rPr>
              <a:t>K-Means Model Stacking</a:t>
            </a:r>
          </a:p>
          <a:p>
            <a:endParaRPr lang="en-US" altLang="zh-CN" sz="4798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00956" y="1279940"/>
            <a:ext cx="1645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Lucida Fax" panose="02060602050505020204" pitchFamily="18" charset="0"/>
              </a:rPr>
              <a:t>CHAPTER 7</a:t>
            </a:r>
            <a:endParaRPr lang="zh-TW" altLang="en-US" b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7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7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F0A0F34D-04C9-4B6F-9537-C4B94B15C82E}"/>
              </a:ext>
            </a:extLst>
          </p:cNvPr>
          <p:cNvCxnSpPr/>
          <p:nvPr/>
        </p:nvCxnSpPr>
        <p:spPr>
          <a:xfrm flipH="1">
            <a:off x="416016" y="1170652"/>
            <a:ext cx="3005208" cy="12441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28BF9B-EF97-4747-AD9D-72C93554A059}"/>
              </a:ext>
            </a:extLst>
          </p:cNvPr>
          <p:cNvSpPr txBox="1"/>
          <p:nvPr/>
        </p:nvSpPr>
        <p:spPr>
          <a:xfrm>
            <a:off x="412067" y="553574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k-Means Clustering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0873" y="1642750"/>
            <a:ext cx="112138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unsupervised in that they do not require any sort of label—it’s the algorithm’s job to infer cluster labels based solely on the geometry of the data itself.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clustering algorithm depends on a </a:t>
            </a:r>
            <a:r>
              <a:rPr lang="en-US" altLang="zh-TW" sz="2400" i="1" dirty="0">
                <a:latin typeface="Times New Roman" charset="0"/>
                <a:ea typeface="Times New Roman" charset="0"/>
                <a:cs typeface="Times New Roman" charset="0"/>
              </a:rPr>
              <a:t>metric</a:t>
            </a:r>
            <a:r>
              <a:rPr lang="en-US" altLang="zh-TW" sz="2400" dirty="0">
                <a:latin typeface="Times New Roman" charset="0"/>
                <a:ea typeface="Times New Roman" charset="0"/>
                <a:cs typeface="Times New Roman" charset="0"/>
              </a:rPr>
              <a:t>—a</a:t>
            </a:r>
            <a:r>
              <a:rPr lang="en-US" altLang="zh-TW" sz="2400" dirty="0"/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closeness between data points.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metric is the Euclidean distance or Euclidean metric.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934" y="4320406"/>
            <a:ext cx="6003754" cy="15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kmeans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" y="1381667"/>
            <a:ext cx="92011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F0A0F34D-04C9-4B6F-9537-C4B94B15C82E}"/>
              </a:ext>
            </a:extLst>
          </p:cNvPr>
          <p:cNvCxnSpPr/>
          <p:nvPr/>
        </p:nvCxnSpPr>
        <p:spPr>
          <a:xfrm flipH="1">
            <a:off x="416016" y="1170652"/>
            <a:ext cx="3005208" cy="12441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28BF9B-EF97-4747-AD9D-72C93554A059}"/>
              </a:ext>
            </a:extLst>
          </p:cNvPr>
          <p:cNvSpPr txBox="1"/>
          <p:nvPr/>
        </p:nvSpPr>
        <p:spPr>
          <a:xfrm>
            <a:off x="412067" y="553574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k-Means Clustering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25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F0A0F34D-04C9-4B6F-9537-C4B94B15C82E}"/>
              </a:ext>
            </a:extLst>
          </p:cNvPr>
          <p:cNvCxnSpPr/>
          <p:nvPr/>
        </p:nvCxnSpPr>
        <p:spPr>
          <a:xfrm flipH="1">
            <a:off x="416016" y="1170652"/>
            <a:ext cx="3005208" cy="12441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28BF9B-EF97-4747-AD9D-72C93554A059}"/>
              </a:ext>
            </a:extLst>
          </p:cNvPr>
          <p:cNvSpPr txBox="1"/>
          <p:nvPr/>
        </p:nvSpPr>
        <p:spPr>
          <a:xfrm>
            <a:off x="412067" y="553574"/>
            <a:ext cx="6922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+mj-lt"/>
              </a:rPr>
              <a:t>k-Means </a:t>
            </a:r>
            <a:r>
              <a:rPr lang="en-US" altLang="zh-CN" sz="2800" dirty="0" err="1" smtClean="0">
                <a:latin typeface="+mj-lt"/>
              </a:rPr>
              <a:t>Featurization</a:t>
            </a:r>
            <a:r>
              <a:rPr lang="en-US" altLang="zh-CN" sz="2800" dirty="0" smtClean="0">
                <a:latin typeface="+mj-lt"/>
              </a:rPr>
              <a:t> for Classification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0873" y="1642750"/>
            <a:ext cx="11213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k-means as a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featurization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procedure, a data point can be represented by its cluster membership.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If </a:t>
            </a:r>
            <a:r>
              <a:rPr lang="en-US" altLang="zh-TW" sz="2400" dirty="0"/>
              <a:t>a target variable is also available, then we have the choice of giving that information as a hint to the clustering procedure. </a:t>
            </a:r>
            <a:endParaRPr lang="en-US" altLang="zh-TW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One </a:t>
            </a:r>
            <a:r>
              <a:rPr lang="en-US" altLang="zh-TW" sz="2400" dirty="0"/>
              <a:t>way to incorporate target information is to simply include the target variable as an additional input feature to the </a:t>
            </a:r>
            <a:r>
              <a:rPr lang="en-US" altLang="zh-TW" sz="2400" i="1" dirty="0"/>
              <a:t>k</a:t>
            </a:r>
            <a:r>
              <a:rPr lang="en-US" altLang="zh-TW" sz="2400" dirty="0"/>
              <a:t>-means </a:t>
            </a:r>
            <a:r>
              <a:rPr lang="en-US" altLang="zh-TW" sz="2400" dirty="0" smtClean="0"/>
              <a:t>algorithm</a:t>
            </a:r>
            <a:r>
              <a:rPr lang="en-US" altLang="zh-TW" sz="24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2074983" y="5185410"/>
            <a:ext cx="8335164" cy="879232"/>
            <a:chOff x="926122" y="2992864"/>
            <a:chExt cx="8335164" cy="879232"/>
          </a:xfrm>
        </p:grpSpPr>
        <p:grpSp>
          <p:nvGrpSpPr>
            <p:cNvPr id="6" name="群組 5"/>
            <p:cNvGrpSpPr/>
            <p:nvPr/>
          </p:nvGrpSpPr>
          <p:grpSpPr>
            <a:xfrm>
              <a:off x="926122" y="2992865"/>
              <a:ext cx="1219200" cy="879231"/>
              <a:chOff x="926122" y="2992865"/>
              <a:chExt cx="1219200" cy="87923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926122" y="2992865"/>
                <a:ext cx="1219200" cy="8792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" name="文字方塊 2"/>
              <p:cNvSpPr txBox="1"/>
              <p:nvPr/>
            </p:nvSpPr>
            <p:spPr>
              <a:xfrm>
                <a:off x="1203740" y="3224368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 smtClean="0"/>
                  <a:t>data</a:t>
                </a:r>
                <a:endParaRPr kumimoji="1" lang="zh-TW" altLang="en-US" dirty="0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2569477" y="2992865"/>
              <a:ext cx="1219200" cy="879231"/>
              <a:chOff x="926122" y="2992865"/>
              <a:chExt cx="1219200" cy="87923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926122" y="2992865"/>
                <a:ext cx="1219200" cy="8792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037326" y="322436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k-Means</a:t>
                </a:r>
                <a:endParaRPr kumimoji="1" lang="zh-TW" altLang="en-US" dirty="0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4212832" y="2992865"/>
              <a:ext cx="2876108" cy="879231"/>
              <a:chOff x="926122" y="2992865"/>
              <a:chExt cx="2876108" cy="87923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926122" y="2992865"/>
                <a:ext cx="2833424" cy="8792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926122" y="3224890"/>
                <a:ext cx="2876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[Data+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cluster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membership]</a:t>
                </a:r>
                <a:endParaRPr kumimoji="1" lang="zh-TW" altLang="en-US" dirty="0"/>
              </a:p>
            </p:txBody>
          </p:sp>
        </p:grpSp>
        <p:cxnSp>
          <p:nvCxnSpPr>
            <p:cNvPr id="15" name="直線箭頭接點 14"/>
            <p:cNvCxnSpPr>
              <a:stCxn id="2" idx="3"/>
              <a:endCxn id="9" idx="1"/>
            </p:cNvCxnSpPr>
            <p:nvPr/>
          </p:nvCxnSpPr>
          <p:spPr>
            <a:xfrm>
              <a:off x="2145322" y="3432481"/>
              <a:ext cx="424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箭頭接點 16"/>
            <p:cNvCxnSpPr>
              <a:stCxn id="17" idx="3"/>
            </p:cNvCxnSpPr>
            <p:nvPr/>
          </p:nvCxnSpPr>
          <p:spPr>
            <a:xfrm>
              <a:off x="3788677" y="3409034"/>
              <a:ext cx="424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7513094" y="2992864"/>
              <a:ext cx="1748192" cy="879231"/>
              <a:chOff x="926121" y="2992865"/>
              <a:chExt cx="1748192" cy="87923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926121" y="2992865"/>
                <a:ext cx="1748191" cy="8792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1037326" y="3224368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Classification</a:t>
                </a:r>
                <a:endParaRPr kumimoji="1" lang="zh-TW" altLang="en-US" dirty="0"/>
              </a:p>
            </p:txBody>
          </p:sp>
        </p:grpSp>
        <p:cxnSp>
          <p:nvCxnSpPr>
            <p:cNvPr id="21" name="直線箭頭接點 20"/>
            <p:cNvCxnSpPr>
              <a:stCxn id="13" idx="3"/>
            </p:cNvCxnSpPr>
            <p:nvPr/>
          </p:nvCxnSpPr>
          <p:spPr>
            <a:xfrm flipV="1">
              <a:off x="7088940" y="3409034"/>
              <a:ext cx="424155" cy="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線接點 26"/>
            <p:cNvCxnSpPr>
              <a:stCxn id="2" idx="2"/>
              <a:endCxn id="19" idx="2"/>
            </p:cNvCxnSpPr>
            <p:nvPr/>
          </p:nvCxnSpPr>
          <p:spPr>
            <a:xfrm rot="5400000" flipH="1" flipV="1">
              <a:off x="4961455" y="446362"/>
              <a:ext cx="1" cy="6851468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6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968</TotalTime>
  <Words>152</Words>
  <Application>Microsoft Macintosh PowerPoint</Application>
  <PresentationFormat>寬螢幕</PresentationFormat>
  <Paragraphs>24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7" baseType="lpstr">
      <vt:lpstr>Calibri</vt:lpstr>
      <vt:lpstr>Calisto MT</vt:lpstr>
      <vt:lpstr>Century Schoolbook</vt:lpstr>
      <vt:lpstr>Impact</vt:lpstr>
      <vt:lpstr>Lucida Fax</vt:lpstr>
      <vt:lpstr>Times New Roman</vt:lpstr>
      <vt:lpstr>Wingdings 2</vt:lpstr>
      <vt:lpstr>宋体</vt:lpstr>
      <vt:lpstr>等线</vt:lpstr>
      <vt:lpstr>微软雅黑</vt:lpstr>
      <vt:lpstr>新細明體</vt:lpstr>
      <vt:lpstr>Arial</vt:lpstr>
      <vt:lpstr>View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Tom</dc:creator>
  <cp:lastModifiedBy>Microsoft Office 使用者</cp:lastModifiedBy>
  <cp:revision>30</cp:revision>
  <dcterms:created xsi:type="dcterms:W3CDTF">2019-06-02T08:50:16Z</dcterms:created>
  <dcterms:modified xsi:type="dcterms:W3CDTF">2019-06-03T01:47:47Z</dcterms:modified>
</cp:coreProperties>
</file>