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8"/>
    <p:restoredTop sz="58509"/>
  </p:normalViewPr>
  <p:slideViewPr>
    <p:cSldViewPr snapToGrid="0" snapToObjects="1">
      <p:cViewPr varScale="1">
        <p:scale>
          <a:sx n="60" d="100"/>
          <a:sy n="60" d="100"/>
        </p:scale>
        <p:origin x="2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67BCF-3059-474E-94DD-7FDA80EF800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26003-D9E7-BC4A-84ED-B51F4587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6003-D9E7-BC4A-84ED-B51F45877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6003-D9E7-BC4A-84ED-B51F45877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6003-D9E7-BC4A-84ED-B51F45877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3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6003-D9E7-BC4A-84ED-B51F45877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6003-D9E7-BC4A-84ED-B51F45877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6003-D9E7-BC4A-84ED-B51F45877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2D29-6B41-6F44-98AE-40FE0934A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CAFE-395C-524F-A3BA-DA7F0D1D2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Technology derives from humanity</a:t>
            </a:r>
          </a:p>
          <a:p>
            <a:r>
              <a:rPr lang="en-US" sz="2000" dirty="0">
                <a:effectLst/>
              </a:rPr>
              <a:t>ruby chou  </a:t>
            </a:r>
          </a:p>
          <a:p>
            <a:r>
              <a:rPr lang="en-US" sz="1600" dirty="0">
                <a:effectLst/>
              </a:rPr>
              <a:t>2019.08.12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432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BBD-4426-114C-A116-BE15485F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D289-3A82-EA4F-A183-EDB60331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8524"/>
            <a:ext cx="9905998" cy="39998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WHY TRANSFER LEARNING NOW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TRANSFER LEARNING</a:t>
            </a:r>
          </a:p>
          <a:p>
            <a:pPr>
              <a:lnSpc>
                <a:spcPct val="200000"/>
              </a:lnSpc>
            </a:pPr>
            <a:r>
              <a:rPr lang="en-US" dirty="0"/>
              <a:t>TRANSFER LEARNING SCENARIOS [PROBLEMS AND SOLUTIONS]</a:t>
            </a:r>
          </a:p>
          <a:p>
            <a:pPr>
              <a:lnSpc>
                <a:spcPct val="200000"/>
              </a:lnSpc>
            </a:pPr>
            <a:r>
              <a:rPr lang="en-US" dirty="0"/>
              <a:t>REAL APPLICATIONS OF TRANSFER LEARNING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97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4C2-5525-7541-8830-DAB1112D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6" y="187568"/>
            <a:ext cx="9905998" cy="1189219"/>
          </a:xfrm>
        </p:spPr>
        <p:txBody>
          <a:bodyPr>
            <a:normAutofit/>
          </a:bodyPr>
          <a:lstStyle/>
          <a:p>
            <a:r>
              <a:rPr lang="en-US" sz="4000" dirty="0"/>
              <a:t>WHY TRANSFER LEARNING NOW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BEFF42-EBE0-EA46-B8BF-4BD40297D0C3}"/>
              </a:ext>
            </a:extLst>
          </p:cNvPr>
          <p:cNvSpPr/>
          <p:nvPr/>
        </p:nvSpPr>
        <p:spPr>
          <a:xfrm>
            <a:off x="934599" y="2056724"/>
            <a:ext cx="3563816" cy="4449581"/>
          </a:xfrm>
          <a:prstGeom prst="rect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8C473-9FBF-4A44-ACCB-77C95D033DA6}"/>
              </a:ext>
            </a:extLst>
          </p:cNvPr>
          <p:cNvSpPr/>
          <p:nvPr/>
        </p:nvSpPr>
        <p:spPr>
          <a:xfrm>
            <a:off x="4501662" y="2056724"/>
            <a:ext cx="3563816" cy="4449581"/>
          </a:xfrm>
          <a:prstGeom prst="rect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47101C-440F-2E48-96DB-0FF8FF9B1839}"/>
              </a:ext>
            </a:extLst>
          </p:cNvPr>
          <p:cNvSpPr/>
          <p:nvPr/>
        </p:nvSpPr>
        <p:spPr>
          <a:xfrm>
            <a:off x="8065478" y="2056724"/>
            <a:ext cx="3563816" cy="4449581"/>
          </a:xfrm>
          <a:prstGeom prst="rect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E437C-3769-8C46-81AE-144A73EABED3}"/>
              </a:ext>
            </a:extLst>
          </p:cNvPr>
          <p:cNvSpPr txBox="1"/>
          <p:nvPr/>
        </p:nvSpPr>
        <p:spPr>
          <a:xfrm>
            <a:off x="1009149" y="1649319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Technology V.S. Humanity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8F1B9-31D9-304E-8569-60E62A168506}"/>
              </a:ext>
            </a:extLst>
          </p:cNvPr>
          <p:cNvSpPr txBox="1"/>
          <p:nvPr/>
        </p:nvSpPr>
        <p:spPr>
          <a:xfrm>
            <a:off x="4954520" y="1649319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Three Great Benefits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BE484-3ED9-874F-8EF8-50618FEC8333}"/>
              </a:ext>
            </a:extLst>
          </p:cNvPr>
          <p:cNvSpPr txBox="1"/>
          <p:nvPr/>
        </p:nvSpPr>
        <p:spPr>
          <a:xfrm>
            <a:off x="8404523" y="1633961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Two Real World Cases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1D9E327-9569-CB42-91CC-D7A4E284B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5944"/>
          <a:stretch/>
        </p:blipFill>
        <p:spPr>
          <a:xfrm>
            <a:off x="2610309" y="2918307"/>
            <a:ext cx="355327" cy="41814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B78FC50-9585-314E-897F-6EF6045182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4200"/>
          <a:stretch/>
        </p:blipFill>
        <p:spPr>
          <a:xfrm>
            <a:off x="2617648" y="5091018"/>
            <a:ext cx="427133" cy="45374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69BBFAB-71C7-714B-874A-4838EC94A8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4762"/>
          <a:stretch/>
        </p:blipFill>
        <p:spPr>
          <a:xfrm>
            <a:off x="1068998" y="2953439"/>
            <a:ext cx="915298" cy="97522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B947ACF-69D4-2D40-9523-86D802670824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8625" t="10770" r="19060" b="27047"/>
          <a:stretch/>
        </p:blipFill>
        <p:spPr>
          <a:xfrm>
            <a:off x="3550631" y="2890399"/>
            <a:ext cx="808204" cy="110130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E9AA14-13E3-5448-950E-44EE6E8B89D4}"/>
              </a:ext>
            </a:extLst>
          </p:cNvPr>
          <p:cNvCxnSpPr/>
          <p:nvPr/>
        </p:nvCxnSpPr>
        <p:spPr>
          <a:xfrm>
            <a:off x="2115448" y="3423140"/>
            <a:ext cx="1345049" cy="0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4E8722C9-8232-A94A-8A3A-3EE463C9BA3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15733"/>
          <a:stretch/>
        </p:blipFill>
        <p:spPr>
          <a:xfrm>
            <a:off x="1176704" y="5078415"/>
            <a:ext cx="907663" cy="97158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066DD0-7791-0049-A9FA-CAACA8F8EB1A}"/>
              </a:ext>
            </a:extLst>
          </p:cNvPr>
          <p:cNvCxnSpPr/>
          <p:nvPr/>
        </p:nvCxnSpPr>
        <p:spPr>
          <a:xfrm>
            <a:off x="2158690" y="5615315"/>
            <a:ext cx="1345049" cy="0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6EC61F48-AAC9-DB44-9145-BAC0D65E0FA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b="17424"/>
          <a:stretch/>
        </p:blipFill>
        <p:spPr>
          <a:xfrm>
            <a:off x="3641879" y="5236836"/>
            <a:ext cx="721643" cy="75695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EA7418A-81C6-FF45-B862-8E19959E1069}"/>
              </a:ext>
            </a:extLst>
          </p:cNvPr>
          <p:cNvSpPr txBox="1"/>
          <p:nvPr/>
        </p:nvSpPr>
        <p:spPr>
          <a:xfrm>
            <a:off x="4661091" y="2652062"/>
            <a:ext cx="3244958" cy="312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 Lack of Target Data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/>
              <a:t>Synthesis Voice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/>
              <a:t>Diagnostic Radiology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Time Efficiency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  <a:p>
            <a:pPr marL="400050" indent="-400050">
              <a:lnSpc>
                <a:spcPct val="300000"/>
              </a:lnSpc>
              <a:buFont typeface="+mj-lt"/>
              <a:buAutoNum type="arabicPeriod"/>
            </a:pPr>
            <a:r>
              <a:rPr lang="en-US" b="1" dirty="0"/>
              <a:t>Poor Computing Power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93EB2B-4BBE-524C-81ED-F798EA05553A}"/>
              </a:ext>
            </a:extLst>
          </p:cNvPr>
          <p:cNvSpPr txBox="1"/>
          <p:nvPr/>
        </p:nvSpPr>
        <p:spPr>
          <a:xfrm>
            <a:off x="8121797" y="2652061"/>
            <a:ext cx="324495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Natural Language Processing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16986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4C2-5525-7541-8830-DAB1112D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6" y="187568"/>
            <a:ext cx="9905998" cy="1189219"/>
          </a:xfrm>
        </p:spPr>
        <p:txBody>
          <a:bodyPr>
            <a:normAutofit/>
          </a:bodyPr>
          <a:lstStyle/>
          <a:p>
            <a:r>
              <a:rPr lang="en-US" sz="4000" dirty="0"/>
              <a:t>WHAT IS TRANSFER LEARNING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F0417D-22FD-D044-94D0-DD1AA0328814}"/>
              </a:ext>
            </a:extLst>
          </p:cNvPr>
          <p:cNvGrpSpPr/>
          <p:nvPr/>
        </p:nvGrpSpPr>
        <p:grpSpPr>
          <a:xfrm>
            <a:off x="472208" y="1649319"/>
            <a:ext cx="3779832" cy="3997916"/>
            <a:chOff x="472208" y="1649319"/>
            <a:chExt cx="3779832" cy="39979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DA40EF-32FF-CA43-8826-D14B18A3FEFF}"/>
                </a:ext>
              </a:extLst>
            </p:cNvPr>
            <p:cNvGrpSpPr/>
            <p:nvPr/>
          </p:nvGrpSpPr>
          <p:grpSpPr>
            <a:xfrm>
              <a:off x="472208" y="2224739"/>
              <a:ext cx="3779832" cy="3422496"/>
              <a:chOff x="600782" y="1719663"/>
              <a:chExt cx="4517845" cy="3985693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2540FEF-DF44-7D4E-A7BE-BFC457695CBD}"/>
                  </a:ext>
                </a:extLst>
              </p:cNvPr>
              <p:cNvSpPr/>
              <p:nvPr/>
            </p:nvSpPr>
            <p:spPr>
              <a:xfrm>
                <a:off x="612634" y="1719663"/>
                <a:ext cx="2079751" cy="5340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Domain 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0E34DFE-B91E-4148-B244-A9AC267ADE60}"/>
                  </a:ext>
                </a:extLst>
              </p:cNvPr>
              <p:cNvSpPr/>
              <p:nvPr/>
            </p:nvSpPr>
            <p:spPr>
              <a:xfrm>
                <a:off x="852616" y="4825712"/>
                <a:ext cx="1610170" cy="640761"/>
              </a:xfrm>
              <a:prstGeom prst="rect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Learned</a:t>
                </a:r>
              </a:p>
              <a:p>
                <a:pPr algn="ctr"/>
                <a:r>
                  <a:rPr lang="en-US" sz="1400" b="1" dirty="0"/>
                  <a:t>Model for D1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48239AC-F34E-AE4F-8897-6111485A1E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90" y="2257646"/>
                <a:ext cx="1833720" cy="173029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A6AF4942-DAC2-544B-8211-A1ADE6C92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150" y="4090690"/>
                <a:ext cx="0" cy="640184"/>
              </a:xfrm>
              <a:prstGeom prst="straightConnector1">
                <a:avLst/>
              </a:prstGeom>
              <a:ln w="7620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1070AF8-AC89-0642-9AD6-FF345AA6E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962" y="2561313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BA3236BC-F8E8-AE48-BA4A-4673EFEB9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5421" y="2438015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D1C6BED-EEF4-6B4F-849D-5E85FC3B7C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9131" y="2787359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298F182-D220-3547-A2DA-D89B6D043C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5187" y="3075054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B8C75FA-13FB-D14D-BFAB-373A1F72B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3825" y="2396916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A8ADE56-3368-6043-9508-E99FFE009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0914" y="2561313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712AE55-1A98-0946-8EC0-3B2DDA2E8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8050" y="2746260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632A553-ED49-4E43-9FC0-5AF6B455E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4905" y="2931206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697BA01-BBF0-E842-97A6-DEAD6B8716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26220" y="3218902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3FA20AE-1AC0-CD41-A3C7-0CBC283FE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5139" y="2705160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1237B74-8E98-4E4E-9051-366F46190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075" y="3424398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BC9ED94-8526-AA4B-8B20-43BDBEA761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2276" y="3609345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758658D-30F9-8542-B4D2-746DD1C629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3309" y="3362749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BDE1839D-149C-1C4A-B1F0-8C8863A9A3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8567" y="3033955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F0E5A40-2306-F84B-A6C3-75F71EC45C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2744" y="2766809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E63F3BE-2BA9-F94D-92DF-E4CE92670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6970" y="2910657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2E774BF-AAAB-C94C-93C6-2B12128A4B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0680" y="3650444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1ECB6A0-EC17-1F43-9175-F5E7D4775F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6454" y="3670994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2A87649-147B-814F-9C6B-3945E7789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0397" y="3321650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52EC5C4-AF14-8B42-B3D0-12FB93D24F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002" y="3013405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1541A65-69A7-3B40-8D12-47FE8DFC0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6172" y="3157253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7471557-5017-BD44-BA13-9669A3F67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0914" y="3547696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61642F5-16DF-1E40-B5B2-307F92BAF5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73" y="3362749"/>
                <a:ext cx="154140" cy="145627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3309EDD-CE3E-014C-95CB-7C1CEA1FD2FC}"/>
                  </a:ext>
                </a:extLst>
              </p:cNvPr>
              <p:cNvSpPr/>
              <p:nvPr/>
            </p:nvSpPr>
            <p:spPr>
              <a:xfrm>
                <a:off x="600782" y="1782893"/>
                <a:ext cx="4517845" cy="3922463"/>
              </a:xfrm>
              <a:prstGeom prst="rect">
                <a:avLst/>
              </a:prstGeom>
              <a:noFill/>
              <a:ln w="57150"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4C21DDA-D524-5C43-9E42-F6AF014A37E8}"/>
                  </a:ext>
                </a:extLst>
              </p:cNvPr>
              <p:cNvSpPr/>
              <p:nvPr/>
            </p:nvSpPr>
            <p:spPr>
              <a:xfrm>
                <a:off x="3038876" y="1728370"/>
                <a:ext cx="2079751" cy="5340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Domain 2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85ECBB6-B886-BC47-8196-E55121EF62AA}"/>
                  </a:ext>
                </a:extLst>
              </p:cNvPr>
              <p:cNvSpPr/>
              <p:nvPr/>
            </p:nvSpPr>
            <p:spPr>
              <a:xfrm>
                <a:off x="3278858" y="4834419"/>
                <a:ext cx="1610170" cy="640761"/>
              </a:xfrm>
              <a:prstGeom prst="rect">
                <a:avLst/>
              </a:prstGeom>
              <a:solidFill>
                <a:srgbClr val="70C1B3"/>
              </a:solidFill>
              <a:ln>
                <a:solidFill>
                  <a:srgbClr val="70C1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Learned</a:t>
                </a:r>
              </a:p>
              <a:p>
                <a:pPr algn="ctr"/>
                <a:r>
                  <a:rPr lang="en-US" sz="1400" b="1" dirty="0"/>
                  <a:t>Model for D2</a:t>
                </a: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5A0B05C6-1DD2-024E-A336-9AF138A5B6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4532" y="2266353"/>
                <a:ext cx="1833720" cy="173029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5EDCE55A-3186-724A-8B75-BEAC5087A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392" y="4099397"/>
                <a:ext cx="0" cy="640184"/>
              </a:xfrm>
              <a:prstGeom prst="straightConnector1">
                <a:avLst/>
              </a:prstGeom>
              <a:ln w="7620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FA6DCFA-0A32-7949-90C6-749BD133A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7204" y="2570020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8BA4776-007A-2A44-82B0-41B3C8E467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1663" y="2446722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D1F27B6-5E2B-3944-B2C4-3BDE85C33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5373" y="2796066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519891-1EA7-2248-8D24-12A403BAB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1429" y="3083761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2A31047-8607-364A-8EE6-8960DF5B7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0067" y="2405623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98F6741-5E90-6F4D-B2C1-8172324B8D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7156" y="2570020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753538C-0AC4-2742-834B-5DB2F8D3DB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4292" y="2754967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38DA1AB-E38C-2045-B226-98169BC67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1147" y="2939913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F2D42BC-5A10-4440-B3A0-E7DB8E40D7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2462" y="3227609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8439321-8724-B841-9C35-290D796129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1381" y="2713867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8FA84EB0-E51F-9E41-8AE5-F0CD4D93C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9317" y="3433105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128FB80-1C7E-0740-941E-60C7FB1E1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8518" y="3618052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0B8F3EDF-748D-704F-AF6E-4E163B3A90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9551" y="3371456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A27C51C-4F49-0140-A6ED-622C43DA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4809" y="3042662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AFDEE7B-47B0-9641-87C0-0CDF1D124E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68986" y="2775516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4A2A449-6C6E-7A40-91EF-F02F8CD57C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212" y="2919364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8207963D-4062-084B-8B6D-D2E8490686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6922" y="3659151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064DAFA-986E-5B4E-9776-6FE8CB7559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696" y="3679701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B28F08A-C595-4F45-AB85-E8178ECCA7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6639" y="3330357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044C864-00CF-4649-A983-2CA14EC0A7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4244" y="3022112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9988B8ED-7F29-A940-8630-93B7481991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2414" y="3165960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1E2ADF71-342E-1444-8D3A-66E9EB9422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7156" y="3556403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B91070E-D44C-624E-826D-62EB5BF51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1615" y="3371456"/>
                <a:ext cx="154140" cy="145627"/>
              </a:xfrm>
              <a:prstGeom prst="ellipse">
                <a:avLst/>
              </a:prstGeom>
              <a:solidFill>
                <a:srgbClr val="70C0B3"/>
              </a:solidFill>
              <a:ln>
                <a:solidFill>
                  <a:srgbClr val="70C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0BCE611-8647-DF4A-9B66-EC202B0D97A0}"/>
                </a:ext>
              </a:extLst>
            </p:cNvPr>
            <p:cNvSpPr txBox="1"/>
            <p:nvPr/>
          </p:nvSpPr>
          <p:spPr>
            <a:xfrm>
              <a:off x="1424207" y="1649319"/>
              <a:ext cx="1875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Traditional ML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31E3D8-816F-2F41-A2AF-E127EC4FA373}"/>
              </a:ext>
            </a:extLst>
          </p:cNvPr>
          <p:cNvGrpSpPr/>
          <p:nvPr/>
        </p:nvGrpSpPr>
        <p:grpSpPr>
          <a:xfrm>
            <a:off x="4481074" y="1673870"/>
            <a:ext cx="4158051" cy="4005623"/>
            <a:chOff x="4693724" y="1673870"/>
            <a:chExt cx="4158051" cy="40056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E3ED56-C93E-B04F-A743-514701ADFF41}"/>
                </a:ext>
              </a:extLst>
            </p:cNvPr>
            <p:cNvGrpSpPr/>
            <p:nvPr/>
          </p:nvGrpSpPr>
          <p:grpSpPr>
            <a:xfrm>
              <a:off x="4693724" y="2232216"/>
              <a:ext cx="4158051" cy="3447277"/>
              <a:chOff x="4693724" y="2232216"/>
              <a:chExt cx="4158051" cy="344727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228208A-2D69-7B48-AEED-34E54D0F1F98}"/>
                  </a:ext>
                </a:extLst>
              </p:cNvPr>
              <p:cNvSpPr/>
              <p:nvPr/>
            </p:nvSpPr>
            <p:spPr>
              <a:xfrm>
                <a:off x="4703640" y="2232216"/>
                <a:ext cx="1739822" cy="438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Source Domain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DF8C7E3-D2F0-874E-8C6F-F24B163C7295}"/>
                  </a:ext>
                </a:extLst>
              </p:cNvPr>
              <p:cNvSpPr/>
              <p:nvPr/>
            </p:nvSpPr>
            <p:spPr>
              <a:xfrm>
                <a:off x="7091364" y="2249677"/>
                <a:ext cx="1739822" cy="438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Target Domain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E808C3E-9B42-0547-844C-EB9E40686667}"/>
                  </a:ext>
                </a:extLst>
              </p:cNvPr>
              <p:cNvSpPr/>
              <p:nvPr/>
            </p:nvSpPr>
            <p:spPr>
              <a:xfrm>
                <a:off x="4904398" y="4780550"/>
                <a:ext cx="1346992" cy="438189"/>
              </a:xfrm>
              <a:prstGeom prst="rect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Learned</a:t>
                </a:r>
              </a:p>
              <a:p>
                <a:pPr algn="ctr"/>
                <a:r>
                  <a:rPr lang="en-US" sz="1400" b="1" dirty="0"/>
                  <a:t>Knowledge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11A7F3C-7D26-9E41-9F20-D1C36419A3D9}"/>
                  </a:ext>
                </a:extLst>
              </p:cNvPr>
              <p:cNvSpPr/>
              <p:nvPr/>
            </p:nvSpPr>
            <p:spPr>
              <a:xfrm>
                <a:off x="7313512" y="4770181"/>
                <a:ext cx="1346992" cy="438190"/>
              </a:xfrm>
              <a:prstGeom prst="rect">
                <a:avLst/>
              </a:prstGeom>
              <a:solidFill>
                <a:srgbClr val="70C1B3"/>
              </a:solidFill>
              <a:ln>
                <a:solidFill>
                  <a:srgbClr val="70C1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Learned</a:t>
                </a:r>
              </a:p>
              <a:p>
                <a:pPr algn="ctr"/>
                <a:r>
                  <a:rPr lang="en-US" sz="1400" b="1" dirty="0"/>
                  <a:t>Target Model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F95C469-CB83-8E46-8488-9EDD85C5D1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5936" y="2978542"/>
                <a:ext cx="859244" cy="79516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02D3D85-B750-BF4F-9434-CC443A3DE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83661" y="2673600"/>
                <a:ext cx="1534004" cy="1419608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1C71473-4FD5-0943-A896-37BCCFA95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663" y="4177507"/>
                <a:ext cx="0" cy="525234"/>
              </a:xfrm>
              <a:prstGeom prst="straightConnector1">
                <a:avLst/>
              </a:prstGeom>
              <a:ln w="7620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D1FDBEA-3767-4A4F-9666-19729F68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6680" y="4093208"/>
                <a:ext cx="0" cy="525234"/>
              </a:xfrm>
              <a:prstGeom prst="straightConnector1">
                <a:avLst/>
              </a:prstGeom>
              <a:ln w="7620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999232F-8BD9-7D46-9B64-6CE1289A6D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11841" y="4755293"/>
                <a:ext cx="0" cy="555481"/>
              </a:xfrm>
              <a:prstGeom prst="straightConnector1">
                <a:avLst/>
              </a:prstGeom>
              <a:ln w="7620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8D1BF2D-AD49-2741-AB50-148EB49D56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5614" y="2922741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1D9C8FC-C90A-BA42-A997-123E6505D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1752" y="2821582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C0C1006-DC19-1847-9F65-FE9D48632C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5137" y="3108199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8EC5240-9997-3347-8052-CC1542C3CB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1645" y="3344236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F58064D-9326-254C-A21B-A211B69BC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382" y="2787863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1E0D0D2-7337-ED40-BD6E-3AB953CEB8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3181" y="2922741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6CDD61D-54C6-D340-966D-0837EFCF83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413" y="3074479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9BE2CA5-88B0-3546-90BB-D048763DD2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9106" y="3226218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A9678E8-5CD4-9F4C-9898-24DD8027E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6937" y="3462255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5FABB15-8B6F-974A-AAA8-E2BEC62C4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9213" y="3040760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0E79479-F774-2242-BFB9-B7756550FA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8629" y="3630853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4B872F8-EC08-FE47-BA26-D457F855F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3445" y="3782591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030B111-F865-FA41-8756-E61C379E7F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8736" y="3580273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F6C9D7D-1EDE-C942-9D00-FFF96CA14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20059" y="3310517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DF9E867-6F2B-6741-8196-DBF92BBB6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658" y="3091339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A8415B9-A222-F64A-BE6C-EE6B866B0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689" y="3209358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206DA94-B2AD-F944-96E5-7C333010C8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3075" y="3816311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0CA8233-6709-A94B-B00B-87F3CD36B8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7043" y="3833170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96ECC3D-128C-D744-9B29-64F833153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0536" y="3546554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06F0299-7D6D-3042-9390-00F3DD5D2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54981" y="3293657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E88DD48-D284-2448-8FAB-7D6636B520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4504" y="3411675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CCC79F2-C2D7-CC42-9C64-6D425CEAA8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3181" y="3732012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9436B8F-C964-E646-A4FB-275EC865C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9319" y="3580273"/>
                <a:ext cx="128946" cy="119479"/>
              </a:xfrm>
              <a:prstGeom prst="ellipse">
                <a:avLst/>
              </a:prstGeom>
              <a:solidFill>
                <a:srgbClr val="F25F5C"/>
              </a:solidFill>
              <a:ln>
                <a:solidFill>
                  <a:srgbClr val="F25F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FE3F174-7082-3C45-BA3F-4E65225201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238" y="3243077"/>
                <a:ext cx="128946" cy="119479"/>
              </a:xfrm>
              <a:prstGeom prst="ellipse">
                <a:avLst/>
              </a:prstGeom>
              <a:solidFill>
                <a:srgbClr val="70C1B3"/>
              </a:solidFill>
              <a:ln>
                <a:solidFill>
                  <a:srgbClr val="70C1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6F81816-2425-D64F-BBE9-5F57E7E1D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59006" y="3192498"/>
                <a:ext cx="128946" cy="119479"/>
              </a:xfrm>
              <a:prstGeom prst="ellipse">
                <a:avLst/>
              </a:prstGeom>
              <a:solidFill>
                <a:srgbClr val="70C1B3"/>
              </a:solidFill>
              <a:ln>
                <a:solidFill>
                  <a:srgbClr val="70C1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8BCF234-56B8-DA4B-A383-A16B12F4C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4561" y="3479115"/>
                <a:ext cx="128946" cy="119479"/>
              </a:xfrm>
              <a:prstGeom prst="ellipse">
                <a:avLst/>
              </a:prstGeom>
              <a:solidFill>
                <a:srgbClr val="70C1B3"/>
              </a:solidFill>
              <a:ln>
                <a:solidFill>
                  <a:srgbClr val="70C1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953FF6E-31A0-8B4C-82DE-7066D10BC4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5514" y="3495974"/>
                <a:ext cx="128946" cy="119479"/>
              </a:xfrm>
              <a:prstGeom prst="ellipse">
                <a:avLst/>
              </a:prstGeom>
              <a:solidFill>
                <a:srgbClr val="70C1B3"/>
              </a:solidFill>
              <a:ln>
                <a:solidFill>
                  <a:srgbClr val="70C1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A5C4BF0-B529-3E40-8FB6-1DD777D84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9376" y="3057620"/>
                <a:ext cx="128946" cy="119479"/>
              </a:xfrm>
              <a:prstGeom prst="ellipse">
                <a:avLst/>
              </a:prstGeom>
              <a:solidFill>
                <a:srgbClr val="70C1B3"/>
              </a:solidFill>
              <a:ln>
                <a:solidFill>
                  <a:srgbClr val="70C1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BBC0B48-CC76-7F4A-A259-9B278674C4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45038" y="3293657"/>
                <a:ext cx="128946" cy="119479"/>
              </a:xfrm>
              <a:prstGeom prst="ellipse">
                <a:avLst/>
              </a:prstGeom>
              <a:solidFill>
                <a:srgbClr val="70C1B3"/>
              </a:solidFill>
              <a:ln>
                <a:solidFill>
                  <a:srgbClr val="70C1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C4178AF-0B8F-C34F-871D-1531BE09A331}"/>
                  </a:ext>
                </a:extLst>
              </p:cNvPr>
              <p:cNvSpPr/>
              <p:nvPr/>
            </p:nvSpPr>
            <p:spPr>
              <a:xfrm>
                <a:off x="4693724" y="2284092"/>
                <a:ext cx="4137461" cy="3363142"/>
              </a:xfrm>
              <a:prstGeom prst="rect">
                <a:avLst/>
              </a:prstGeom>
              <a:noFill/>
              <a:ln w="57150">
                <a:solidFill>
                  <a:schemeClr val="bg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2B7067C-77F2-6A41-9A14-03FC64B558F3}"/>
                  </a:ext>
                </a:extLst>
              </p:cNvPr>
              <p:cNvSpPr/>
              <p:nvPr/>
            </p:nvSpPr>
            <p:spPr>
              <a:xfrm>
                <a:off x="4703640" y="5220039"/>
                <a:ext cx="1739822" cy="438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Pre-Train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E6969C-BFA2-2341-A088-DA0AFAF2B763}"/>
                  </a:ext>
                </a:extLst>
              </p:cNvPr>
              <p:cNvSpPr/>
              <p:nvPr/>
            </p:nvSpPr>
            <p:spPr>
              <a:xfrm>
                <a:off x="7111953" y="5241304"/>
                <a:ext cx="1739822" cy="438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Fine-Tune</a:t>
                </a: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228A660-408B-0B4E-8E24-578D14C8A362}"/>
                </a:ext>
              </a:extLst>
            </p:cNvPr>
            <p:cNvSpPr txBox="1"/>
            <p:nvPr/>
          </p:nvSpPr>
          <p:spPr>
            <a:xfrm>
              <a:off x="5640067" y="1673870"/>
              <a:ext cx="2265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Transfer Learning</a:t>
              </a: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B79F184E-0185-014C-9DDD-ACBBC168BF88}"/>
              </a:ext>
            </a:extLst>
          </p:cNvPr>
          <p:cNvSpPr txBox="1"/>
          <p:nvPr/>
        </p:nvSpPr>
        <p:spPr>
          <a:xfrm>
            <a:off x="9035634" y="1673870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Implicit Assumptions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CE01ED-B5FF-2B4D-BA35-45BB2723AEE7}"/>
              </a:ext>
            </a:extLst>
          </p:cNvPr>
          <p:cNvSpPr txBox="1"/>
          <p:nvPr/>
        </p:nvSpPr>
        <p:spPr>
          <a:xfrm>
            <a:off x="8803524" y="2090022"/>
            <a:ext cx="3167859" cy="353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/>
              <a:t>The</a:t>
            </a:r>
            <a:r>
              <a:rPr lang="en-US" b="1" dirty="0"/>
              <a:t> </a:t>
            </a:r>
            <a:r>
              <a:rPr lang="en-US" sz="2800" b="1" dirty="0">
                <a:solidFill>
                  <a:schemeClr val="accent4"/>
                </a:solidFill>
              </a:rPr>
              <a:t>Similarities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sz="1400" b="1" dirty="0"/>
              <a:t>Between</a:t>
            </a:r>
          </a:p>
          <a:p>
            <a:pPr algn="ctr">
              <a:lnSpc>
                <a:spcPct val="200000"/>
              </a:lnSpc>
            </a:pPr>
            <a:r>
              <a:rPr lang="en-US" sz="2400" b="1" u="sng" dirty="0">
                <a:solidFill>
                  <a:schemeClr val="accent4"/>
                </a:solidFill>
              </a:rPr>
              <a:t>Feature Spaces</a:t>
            </a:r>
          </a:p>
          <a:p>
            <a:pPr algn="ctr">
              <a:lnSpc>
                <a:spcPct val="200000"/>
              </a:lnSpc>
            </a:pPr>
            <a:r>
              <a:rPr lang="en-US" sz="2400" b="1" u="sng" dirty="0">
                <a:solidFill>
                  <a:schemeClr val="accent4"/>
                </a:solidFill>
              </a:rPr>
              <a:t>Models</a:t>
            </a:r>
          </a:p>
          <a:p>
            <a:pPr algn="ctr">
              <a:lnSpc>
                <a:spcPct val="200000"/>
              </a:lnSpc>
            </a:pPr>
            <a:r>
              <a:rPr lang="en-US" sz="2400" b="1" u="sng" dirty="0">
                <a:solidFill>
                  <a:schemeClr val="accent4"/>
                </a:solidFill>
              </a:rPr>
              <a:t>Tasks</a:t>
            </a:r>
            <a:r>
              <a:rPr lang="en-US" sz="1400" b="1" u="sng" dirty="0">
                <a:solidFill>
                  <a:schemeClr val="accent4"/>
                </a:solidFill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sz="1400" b="1" dirty="0"/>
              <a:t>of the Target &amp; Source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8D36D7-5FAF-3049-8A77-C4FB00806495}"/>
              </a:ext>
            </a:extLst>
          </p:cNvPr>
          <p:cNvCxnSpPr>
            <a:cxnSpLocks/>
          </p:cNvCxnSpPr>
          <p:nvPr/>
        </p:nvCxnSpPr>
        <p:spPr>
          <a:xfrm>
            <a:off x="6096000" y="2082910"/>
            <a:ext cx="0" cy="48867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970F3C-446A-6D40-93C8-FFE2700E4603}"/>
              </a:ext>
            </a:extLst>
          </p:cNvPr>
          <p:cNvSpPr/>
          <p:nvPr/>
        </p:nvSpPr>
        <p:spPr>
          <a:xfrm>
            <a:off x="143104" y="1445368"/>
            <a:ext cx="5687872" cy="661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Concepts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52DED46-152A-394E-A36C-FF1C1BFA045E}"/>
              </a:ext>
            </a:extLst>
          </p:cNvPr>
          <p:cNvSpPr/>
          <p:nvPr/>
        </p:nvSpPr>
        <p:spPr>
          <a:xfrm>
            <a:off x="6224217" y="1415721"/>
            <a:ext cx="5824679" cy="6618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/>
              <a:t>Scenarios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1E4C2-5525-7541-8830-DAB1112D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6" y="187568"/>
            <a:ext cx="9905998" cy="1189219"/>
          </a:xfrm>
        </p:spPr>
        <p:txBody>
          <a:bodyPr>
            <a:normAutofit/>
          </a:bodyPr>
          <a:lstStyle/>
          <a:p>
            <a:r>
              <a:rPr lang="en-US" sz="4000" dirty="0"/>
              <a:t>TRANSFER LEARNING SCENARIOS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F1ABD-CA0B-5742-BDCA-78148459E7C3}"/>
              </a:ext>
            </a:extLst>
          </p:cNvPr>
          <p:cNvGrpSpPr/>
          <p:nvPr/>
        </p:nvGrpSpPr>
        <p:grpSpPr>
          <a:xfrm>
            <a:off x="5663163" y="1265326"/>
            <a:ext cx="957115" cy="957394"/>
            <a:chOff x="5647565" y="1745386"/>
            <a:chExt cx="957115" cy="95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999F7A-5B78-CF4F-B75F-91B301075F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7565" y="1745386"/>
              <a:ext cx="957115" cy="9573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CFF565-90D4-384F-98A0-2E7E95D99F5A}"/>
                </a:ext>
              </a:extLst>
            </p:cNvPr>
            <p:cNvGrpSpPr/>
            <p:nvPr/>
          </p:nvGrpSpPr>
          <p:grpSpPr>
            <a:xfrm>
              <a:off x="5783672" y="1990083"/>
              <a:ext cx="593460" cy="468000"/>
              <a:chOff x="5720943" y="2137854"/>
              <a:chExt cx="593460" cy="468000"/>
            </a:xfrm>
          </p:grpSpPr>
          <p:sp>
            <p:nvSpPr>
              <p:cNvPr id="4" name="L-shape 3">
                <a:extLst>
                  <a:ext uri="{FF2B5EF4-FFF2-40B4-BE49-F238E27FC236}">
                    <a16:creationId xmlns:a16="http://schemas.microsoft.com/office/drawing/2014/main" id="{F87DFCD9-09D3-834A-B2FE-DA0A1923A20E}"/>
                  </a:ext>
                </a:extLst>
              </p:cNvPr>
              <p:cNvSpPr>
                <a:spLocks/>
              </p:cNvSpPr>
              <p:nvPr/>
            </p:nvSpPr>
            <p:spPr>
              <a:xfrm rot="13494808">
                <a:off x="5846403" y="2137854"/>
                <a:ext cx="468000" cy="468000"/>
              </a:xfrm>
              <a:prstGeom prst="corne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L-shape 122">
                <a:extLst>
                  <a:ext uri="{FF2B5EF4-FFF2-40B4-BE49-F238E27FC236}">
                    <a16:creationId xmlns:a16="http://schemas.microsoft.com/office/drawing/2014/main" id="{835B06AE-BC0E-A449-9190-042DC5EA11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494808">
                <a:off x="5720943" y="2264462"/>
                <a:ext cx="216000" cy="214785"/>
              </a:xfrm>
              <a:prstGeom prst="corner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C758A-26BA-544F-AFC3-435F4782560A}"/>
              </a:ext>
            </a:extLst>
          </p:cNvPr>
          <p:cNvSpPr/>
          <p:nvPr/>
        </p:nvSpPr>
        <p:spPr>
          <a:xfrm>
            <a:off x="407527" y="2222720"/>
            <a:ext cx="4706738" cy="1755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Domain: 𝔇 = {𝑋, P(Ｘ)} is defined by: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feature space 𝑋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marginal probability distribution P(Ｘ)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where Ｘ={𝑥₁, 𝑥₂, 𝑥₃, …, 𝑥𝚗} ∈ 𝑋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EEB9E4-63EE-1A44-B9B3-BCBA8E55C5D7}"/>
              </a:ext>
            </a:extLst>
          </p:cNvPr>
          <p:cNvSpPr/>
          <p:nvPr/>
        </p:nvSpPr>
        <p:spPr>
          <a:xfrm>
            <a:off x="407527" y="4534635"/>
            <a:ext cx="5028941" cy="1755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Task:  𝒯={𝑌, 𝒇(.)} consists of: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a label space 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a predictive function 𝒇(.) </a:t>
            </a:r>
          </a:p>
          <a:p>
            <a:pPr>
              <a:lnSpc>
                <a:spcPct val="150000"/>
              </a:lnSpc>
            </a:pPr>
            <a:r>
              <a:rPr lang="en-US" dirty="0"/>
              <a:t>	 we can rewrite task 𝒯 as 𝒯={𝑌, P(𝖸|Ｘ)}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68C7D8-62C9-1B4A-8ED0-DB70DC0B92ED}"/>
              </a:ext>
            </a:extLst>
          </p:cNvPr>
          <p:cNvSpPr txBox="1"/>
          <p:nvPr/>
        </p:nvSpPr>
        <p:spPr>
          <a:xfrm>
            <a:off x="6620278" y="2188938"/>
            <a:ext cx="5164187" cy="457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𝑋t ≠ 𝑋s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e.g. POS Tagging in German Documents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2. P(</a:t>
            </a:r>
            <a:r>
              <a:rPr lang="en-US" sz="2000" b="1" dirty="0" err="1"/>
              <a:t>Ｘt</a:t>
            </a:r>
            <a:r>
              <a:rPr lang="en-US" sz="2000" b="1" dirty="0"/>
              <a:t>) ≠ P(</a:t>
            </a:r>
            <a:r>
              <a:rPr lang="en-US" sz="2000" b="1" dirty="0" err="1"/>
              <a:t>Ｘs</a:t>
            </a:r>
            <a:r>
              <a:rPr lang="en-US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e.g. Using </a:t>
            </a:r>
            <a:r>
              <a:rPr lang="en-US" altLang="ja-JP" sz="1500" dirty="0"/>
              <a:t>Cartoon Images to Improve 		Photo Images Classification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3. </a:t>
            </a:r>
            <a:r>
              <a:rPr lang="en-US" sz="2400" b="1" dirty="0"/>
              <a:t>𝑌t ≠ 𝑌s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e.g. </a:t>
            </a:r>
            <a:r>
              <a:rPr lang="en-US" altLang="ja-JP" sz="1500" dirty="0"/>
              <a:t>Using Different Object Classes to Improve 		Specific Set of Classes (animals </a:t>
            </a:r>
            <a:r>
              <a:rPr lang="en-US" altLang="ja-JP" sz="1500" dirty="0">
                <a:sym typeface="Wingdings" pitchFamily="2" charset="2"/>
              </a:rPr>
              <a:t></a:t>
            </a:r>
            <a:r>
              <a:rPr lang="en-US" altLang="ja-JP" sz="1500" dirty="0"/>
              <a:t> chair)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4. P(𝖸</a:t>
            </a:r>
            <a:r>
              <a:rPr lang="en-US" sz="2000" b="1" dirty="0" err="1"/>
              <a:t>t|Ｘt</a:t>
            </a:r>
            <a:r>
              <a:rPr lang="en-US" sz="2000" b="1" dirty="0"/>
              <a:t>) ≠ P(𝖸</a:t>
            </a:r>
            <a:r>
              <a:rPr lang="en-US" sz="2000" b="1" dirty="0" err="1"/>
              <a:t>s|Ｘs</a:t>
            </a:r>
            <a:r>
              <a:rPr lang="en-US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sz="1500" dirty="0"/>
              <a:t>e.g. Context Feature Bias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 	(Conditional Distribution Between </a:t>
            </a:r>
            <a:r>
              <a:rPr lang="en-US" sz="1500" b="1" dirty="0"/>
              <a:t>𝔇 </a:t>
            </a:r>
            <a:r>
              <a:rPr lang="en-US" sz="1500" dirty="0"/>
              <a:t>&amp;</a:t>
            </a:r>
            <a:r>
              <a:rPr lang="en-US" sz="1500" b="1" dirty="0"/>
              <a:t> 𝒯 </a:t>
            </a:r>
            <a:r>
              <a:rPr lang="en-US" sz="1500" dirty="0"/>
              <a:t>)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9066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4C2-5525-7541-8830-DAB1112D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6" y="187568"/>
            <a:ext cx="9905998" cy="1189219"/>
          </a:xfrm>
        </p:spPr>
        <p:txBody>
          <a:bodyPr>
            <a:normAutofit/>
          </a:bodyPr>
          <a:lstStyle/>
          <a:p>
            <a:r>
              <a:rPr lang="en-US" sz="4000" dirty="0"/>
              <a:t>TRANSFER LEARNING SCENARIOS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CA66F-EC67-6942-BDFF-572220915849}"/>
              </a:ext>
            </a:extLst>
          </p:cNvPr>
          <p:cNvSpPr txBox="1"/>
          <p:nvPr/>
        </p:nvSpPr>
        <p:spPr>
          <a:xfrm>
            <a:off x="2877010" y="1581109"/>
            <a:ext cx="643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The Final Special Case : P(</a:t>
            </a:r>
            <a:r>
              <a:rPr lang="en-US" sz="2800" b="1" dirty="0" err="1">
                <a:solidFill>
                  <a:schemeClr val="accent4"/>
                </a:solidFill>
              </a:rPr>
              <a:t>Yt</a:t>
            </a:r>
            <a:r>
              <a:rPr lang="en-US" sz="2800" b="1" dirty="0">
                <a:solidFill>
                  <a:schemeClr val="accent4"/>
                </a:solidFill>
              </a:rPr>
              <a:t>) ≠ P(Ys)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DA7184-AA02-C241-AD01-88DB33902B4E}"/>
              </a:ext>
            </a:extLst>
          </p:cNvPr>
          <p:cNvSpPr/>
          <p:nvPr/>
        </p:nvSpPr>
        <p:spPr>
          <a:xfrm>
            <a:off x="653867" y="3006303"/>
            <a:ext cx="5428089" cy="2825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b="1" dirty="0"/>
              <a:t>Balanced </a:t>
            </a:r>
            <a:r>
              <a:rPr lang="en-US" sz="1600" b="1" dirty="0"/>
              <a:t>samples in </a:t>
            </a:r>
            <a:r>
              <a:rPr lang="en-US" sz="2800" b="1" dirty="0"/>
              <a:t>Source</a:t>
            </a:r>
            <a:r>
              <a:rPr lang="en-US" sz="2000" b="1" dirty="0"/>
              <a:t> </a:t>
            </a:r>
            <a:r>
              <a:rPr lang="en-US" sz="1600" b="1" dirty="0"/>
              <a:t>Dataset </a:t>
            </a:r>
            <a:endParaRPr lang="en-US" sz="2000" b="1" dirty="0"/>
          </a:p>
          <a:p>
            <a:pPr algn="ctr">
              <a:lnSpc>
                <a:spcPct val="250000"/>
              </a:lnSpc>
            </a:pPr>
            <a:r>
              <a:rPr lang="en-US" sz="2000" b="1" dirty="0"/>
              <a:t>V.S.</a:t>
            </a:r>
          </a:p>
          <a:p>
            <a:pPr>
              <a:lnSpc>
                <a:spcPct val="250000"/>
              </a:lnSpc>
            </a:pPr>
            <a:r>
              <a:rPr lang="en-US" sz="2800" b="1" dirty="0"/>
              <a:t>Imbalanced</a:t>
            </a:r>
            <a:r>
              <a:rPr lang="en-US" sz="2000" b="1" dirty="0"/>
              <a:t> </a:t>
            </a:r>
            <a:r>
              <a:rPr lang="en-US" sz="1600" b="1" dirty="0"/>
              <a:t>samples in </a:t>
            </a:r>
            <a:r>
              <a:rPr lang="en-US" sz="2800" b="1" dirty="0"/>
              <a:t>Target</a:t>
            </a:r>
            <a:r>
              <a:rPr lang="en-US" sz="2000" b="1" dirty="0"/>
              <a:t> </a:t>
            </a:r>
            <a:r>
              <a:rPr lang="en-US" sz="1600" b="1" dirty="0"/>
              <a:t>Dataset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5B34C5-2C75-CA42-A86A-7F330526124B}"/>
              </a:ext>
            </a:extLst>
          </p:cNvPr>
          <p:cNvSpPr/>
          <p:nvPr/>
        </p:nvSpPr>
        <p:spPr>
          <a:xfrm>
            <a:off x="7319784" y="2992076"/>
            <a:ext cx="3288080" cy="313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Down-Sampling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Up-Sampling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SMOTE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6E8717-F544-9646-88FB-5DB9BB16736F}"/>
              </a:ext>
            </a:extLst>
          </p:cNvPr>
          <p:cNvCxnSpPr>
            <a:cxnSpLocks/>
          </p:cNvCxnSpPr>
          <p:nvPr/>
        </p:nvCxnSpPr>
        <p:spPr>
          <a:xfrm>
            <a:off x="6134910" y="2977848"/>
            <a:ext cx="0" cy="3492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904550-C9B5-7544-A2FE-EB6418086A06}"/>
              </a:ext>
            </a:extLst>
          </p:cNvPr>
          <p:cNvCxnSpPr>
            <a:cxnSpLocks/>
          </p:cNvCxnSpPr>
          <p:nvPr/>
        </p:nvCxnSpPr>
        <p:spPr>
          <a:xfrm rot="16200000">
            <a:off x="6096000" y="-2407924"/>
            <a:ext cx="0" cy="1080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5ADA92-31FD-2F44-B563-B782D4E55E10}"/>
              </a:ext>
            </a:extLst>
          </p:cNvPr>
          <p:cNvSpPr txBox="1"/>
          <p:nvPr/>
        </p:nvSpPr>
        <p:spPr>
          <a:xfrm>
            <a:off x="7948162" y="24339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Approaches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557B13-733E-DA4C-8D89-C7E100802F70}"/>
              </a:ext>
            </a:extLst>
          </p:cNvPr>
          <p:cNvSpPr txBox="1"/>
          <p:nvPr/>
        </p:nvSpPr>
        <p:spPr>
          <a:xfrm>
            <a:off x="2552624" y="2441420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22883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4C2-5525-7541-8830-DAB1112D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187568"/>
            <a:ext cx="11027175" cy="11892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TRANSFER LEARNING PROBLEMS AND SOLUTIONS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26FF8-F764-D44E-BE12-802BDDB56327}"/>
              </a:ext>
            </a:extLst>
          </p:cNvPr>
          <p:cNvSpPr txBox="1"/>
          <p:nvPr/>
        </p:nvSpPr>
        <p:spPr>
          <a:xfrm>
            <a:off x="713264" y="1255958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Problems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C1EC69-52F8-5247-9EC3-CB82CB129940}"/>
              </a:ext>
            </a:extLst>
          </p:cNvPr>
          <p:cNvSpPr txBox="1"/>
          <p:nvPr/>
        </p:nvSpPr>
        <p:spPr>
          <a:xfrm>
            <a:off x="6867558" y="124060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Solutions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EE945-3169-814B-8AFE-95417E216113}"/>
              </a:ext>
            </a:extLst>
          </p:cNvPr>
          <p:cNvGrpSpPr/>
          <p:nvPr/>
        </p:nvGrpSpPr>
        <p:grpSpPr>
          <a:xfrm>
            <a:off x="124088" y="1860388"/>
            <a:ext cx="3076483" cy="1683507"/>
            <a:chOff x="490373" y="1873781"/>
            <a:chExt cx="3076483" cy="168350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2BF1228-D832-4449-B6A0-8CE361154A5E}"/>
                </a:ext>
              </a:extLst>
            </p:cNvPr>
            <p:cNvSpPr/>
            <p:nvPr/>
          </p:nvSpPr>
          <p:spPr>
            <a:xfrm>
              <a:off x="661480" y="2368069"/>
              <a:ext cx="2315183" cy="1189219"/>
            </a:xfrm>
            <a:prstGeom prst="ellipse">
              <a:avLst/>
            </a:prstGeom>
            <a:solidFill>
              <a:srgbClr val="F25F5C"/>
            </a:solidFill>
            <a:ln>
              <a:solidFill>
                <a:srgbClr val="F25F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4D48B9-7E3E-8548-8A57-77F5FF28E147}"/>
                </a:ext>
              </a:extLst>
            </p:cNvPr>
            <p:cNvSpPr/>
            <p:nvPr/>
          </p:nvSpPr>
          <p:spPr>
            <a:xfrm>
              <a:off x="1819071" y="2622290"/>
              <a:ext cx="1335623" cy="705255"/>
            </a:xfrm>
            <a:prstGeom prst="ellipse">
              <a:avLst/>
            </a:prstGeom>
            <a:solidFill>
              <a:srgbClr val="70C1B3">
                <a:alpha val="80000"/>
              </a:srgbClr>
            </a:solidFill>
            <a:ln>
              <a:solidFill>
                <a:srgbClr val="70C1B3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BF832A-4069-1A43-AF8F-F73346CF33EF}"/>
                    </a:ext>
                  </a:extLst>
                </p:cNvPr>
                <p:cNvSpPr txBox="1"/>
                <p:nvPr/>
              </p:nvSpPr>
              <p:spPr>
                <a:xfrm>
                  <a:off x="490373" y="1873781"/>
                  <a:ext cx="30764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Homogeneous 𝑋t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sz="2000" b="1" dirty="0"/>
                    <a:t> 𝑋s 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BF832A-4069-1A43-AF8F-F73346CF3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73" y="1873781"/>
                  <a:ext cx="3076483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058" t="-6061" r="-823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E3277-2920-B94A-A995-3875259801C7}"/>
              </a:ext>
            </a:extLst>
          </p:cNvPr>
          <p:cNvGrpSpPr/>
          <p:nvPr/>
        </p:nvGrpSpPr>
        <p:grpSpPr>
          <a:xfrm>
            <a:off x="162998" y="4307265"/>
            <a:ext cx="3314913" cy="2188072"/>
            <a:chOff x="661481" y="4114362"/>
            <a:chExt cx="3314913" cy="2188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443DE4-0327-244C-8051-CE437BC10EEF}"/>
                </a:ext>
              </a:extLst>
            </p:cNvPr>
            <p:cNvSpPr/>
            <p:nvPr/>
          </p:nvSpPr>
          <p:spPr>
            <a:xfrm>
              <a:off x="661481" y="4544160"/>
              <a:ext cx="2315183" cy="1189219"/>
            </a:xfrm>
            <a:prstGeom prst="ellipse">
              <a:avLst/>
            </a:prstGeom>
            <a:solidFill>
              <a:srgbClr val="F25F5C"/>
            </a:solidFill>
            <a:ln>
              <a:solidFill>
                <a:srgbClr val="F25F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57EFE5-EF2E-7740-B272-0770E3BB322B}"/>
                </a:ext>
              </a:extLst>
            </p:cNvPr>
            <p:cNvSpPr/>
            <p:nvPr/>
          </p:nvSpPr>
          <p:spPr>
            <a:xfrm>
              <a:off x="2350698" y="5597179"/>
              <a:ext cx="1335623" cy="705255"/>
            </a:xfrm>
            <a:prstGeom prst="ellipse">
              <a:avLst/>
            </a:prstGeom>
            <a:solidFill>
              <a:srgbClr val="70C1B3"/>
            </a:solidFill>
            <a:ln>
              <a:solidFill>
                <a:srgbClr val="70C1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713B48-B004-8048-AC9D-9B34ACB87972}"/>
                </a:ext>
              </a:extLst>
            </p:cNvPr>
            <p:cNvSpPr txBox="1"/>
            <p:nvPr/>
          </p:nvSpPr>
          <p:spPr>
            <a:xfrm>
              <a:off x="794113" y="4114362"/>
              <a:ext cx="3182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Heterogeneous  𝑋t ≠ 𝑋s  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D515B8-36A2-9B4B-B387-5F47D1D20932}"/>
              </a:ext>
            </a:extLst>
          </p:cNvPr>
          <p:cNvCxnSpPr>
            <a:cxnSpLocks/>
          </p:cNvCxnSpPr>
          <p:nvPr/>
        </p:nvCxnSpPr>
        <p:spPr>
          <a:xfrm rot="16200000">
            <a:off x="6182265" y="-1840426"/>
            <a:ext cx="0" cy="11844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49E1A7-E44E-4147-AAA7-05691AC9B2AD}"/>
              </a:ext>
            </a:extLst>
          </p:cNvPr>
          <p:cNvSpPr txBox="1"/>
          <p:nvPr/>
        </p:nvSpPr>
        <p:spPr>
          <a:xfrm>
            <a:off x="3631423" y="1847559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Instance Base (In Data Level)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DD70D2-923A-EE47-8A84-E418B84EC136}"/>
              </a:ext>
            </a:extLst>
          </p:cNvPr>
          <p:cNvSpPr txBox="1"/>
          <p:nvPr/>
        </p:nvSpPr>
        <p:spPr>
          <a:xfrm>
            <a:off x="7851110" y="1860388"/>
            <a:ext cx="341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Parameter Base (In Model Level)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80503-E064-2746-9F6E-0E814086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906" y="2239943"/>
            <a:ext cx="3316722" cy="1733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0D59D-0395-E74E-8622-504007C7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856" y="2239942"/>
            <a:ext cx="5100829" cy="173397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0F03F2-AEA7-7743-9797-E6C6DEAEE528}"/>
              </a:ext>
            </a:extLst>
          </p:cNvPr>
          <p:cNvCxnSpPr>
            <a:cxnSpLocks/>
          </p:cNvCxnSpPr>
          <p:nvPr/>
        </p:nvCxnSpPr>
        <p:spPr>
          <a:xfrm rot="16200000">
            <a:off x="6143354" y="-4180578"/>
            <a:ext cx="0" cy="11844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810829-7B4E-4A4A-A499-AB5F7FF32076}"/>
              </a:ext>
            </a:extLst>
          </p:cNvPr>
          <p:cNvSpPr txBox="1"/>
          <p:nvPr/>
        </p:nvSpPr>
        <p:spPr>
          <a:xfrm>
            <a:off x="4526896" y="4297338"/>
            <a:ext cx="2972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Base (In Data Level)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4B4A09-CF80-6842-BED5-271EEE9903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61"/>
          <a:stretch/>
        </p:blipFill>
        <p:spPr>
          <a:xfrm>
            <a:off x="3512906" y="4737063"/>
            <a:ext cx="5000268" cy="190817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A8D1AB7-FCDF-A842-99FF-4217A491D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5541" y="4739921"/>
            <a:ext cx="3498724" cy="105016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7514DA-96D8-DD4D-9C20-C36EC9ADC148}"/>
              </a:ext>
            </a:extLst>
          </p:cNvPr>
          <p:cNvCxnSpPr>
            <a:cxnSpLocks/>
          </p:cNvCxnSpPr>
          <p:nvPr/>
        </p:nvCxnSpPr>
        <p:spPr>
          <a:xfrm>
            <a:off x="3330507" y="1794101"/>
            <a:ext cx="0" cy="496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6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4C2-5525-7541-8830-DAB1112D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187568"/>
            <a:ext cx="11027175" cy="1189219"/>
          </a:xfrm>
        </p:spPr>
        <p:txBody>
          <a:bodyPr>
            <a:normAutofit/>
          </a:bodyPr>
          <a:lstStyle/>
          <a:p>
            <a:r>
              <a:rPr lang="en-US" sz="4000" dirty="0"/>
              <a:t>REAL APPLICATIONS OF TRANSFER LEARNING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18416-45D1-984F-99C5-E83F33C5D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5" r="61173" b="12014"/>
          <a:stretch/>
        </p:blipFill>
        <p:spPr>
          <a:xfrm>
            <a:off x="6287842" y="1376788"/>
            <a:ext cx="2573345" cy="1996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09761-7DC8-1345-9AA8-627BE90C9D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017" b="8095"/>
          <a:stretch/>
        </p:blipFill>
        <p:spPr>
          <a:xfrm>
            <a:off x="6287841" y="3676758"/>
            <a:ext cx="2573345" cy="29883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1C9F2E-0601-514F-956E-B440B761F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02" t="8356" r="792" b="10492"/>
          <a:stretch/>
        </p:blipFill>
        <p:spPr>
          <a:xfrm>
            <a:off x="9363061" y="1376787"/>
            <a:ext cx="2601959" cy="19962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A102DF-B2AF-0944-AB96-11E464DCD7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35" r="1572" b="8095"/>
          <a:stretch/>
        </p:blipFill>
        <p:spPr>
          <a:xfrm>
            <a:off x="9363061" y="3676758"/>
            <a:ext cx="2601958" cy="29883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0E4BCF-1605-F245-83EA-1F211A95E420}"/>
              </a:ext>
            </a:extLst>
          </p:cNvPr>
          <p:cNvCxnSpPr>
            <a:cxnSpLocks/>
          </p:cNvCxnSpPr>
          <p:nvPr/>
        </p:nvCxnSpPr>
        <p:spPr>
          <a:xfrm rot="16200000">
            <a:off x="6148981" y="-2402211"/>
            <a:ext cx="0" cy="11844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09D5FF-D08D-814A-97C7-96EF36B813F5}"/>
              </a:ext>
            </a:extLst>
          </p:cNvPr>
          <p:cNvSpPr txBox="1"/>
          <p:nvPr/>
        </p:nvSpPr>
        <p:spPr>
          <a:xfrm>
            <a:off x="270943" y="2115121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A23077-70C0-3D4B-B16B-13E54FFF07EF}"/>
              </a:ext>
            </a:extLst>
          </p:cNvPr>
          <p:cNvSpPr txBox="1"/>
          <p:nvPr/>
        </p:nvSpPr>
        <p:spPr>
          <a:xfrm>
            <a:off x="2406460" y="1353694"/>
            <a:ext cx="3652016" cy="21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Leverage existing information from </a:t>
            </a:r>
            <a:r>
              <a:rPr lang="en-US" b="1" dirty="0">
                <a:solidFill>
                  <a:schemeClr val="accent4"/>
                </a:solidFill>
              </a:rPr>
              <a:t>other customers (𝔇s) 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when building the model for the </a:t>
            </a:r>
            <a:r>
              <a:rPr lang="en-US" b="1" dirty="0">
                <a:solidFill>
                  <a:schemeClr val="accent4"/>
                </a:solidFill>
              </a:rPr>
              <a:t>new customer (𝔇t)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ED6606-BF1D-0C4B-9173-8A696FC8394D}"/>
              </a:ext>
            </a:extLst>
          </p:cNvPr>
          <p:cNvSpPr txBox="1"/>
          <p:nvPr/>
        </p:nvSpPr>
        <p:spPr>
          <a:xfrm>
            <a:off x="270943" y="49401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Domain Shift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D0DDD-1190-0C4B-972F-734CD7761925}"/>
              </a:ext>
            </a:extLst>
          </p:cNvPr>
          <p:cNvSpPr txBox="1"/>
          <p:nvPr/>
        </p:nvSpPr>
        <p:spPr>
          <a:xfrm>
            <a:off x="2406460" y="4060521"/>
            <a:ext cx="3689540" cy="222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4"/>
                </a:solidFill>
              </a:rPr>
              <a:t>domain adaptation </a:t>
            </a:r>
            <a:r>
              <a:rPr lang="en-US" sz="1600" dirty="0"/>
              <a:t>methods can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reduce the gap </a:t>
            </a:r>
            <a:r>
              <a:rPr lang="en-US" sz="1600" dirty="0"/>
              <a:t>between two domains and</a:t>
            </a:r>
            <a:r>
              <a:rPr lang="en-US" sz="1600" b="1" dirty="0"/>
              <a:t> </a:t>
            </a:r>
            <a:r>
              <a:rPr lang="en-US" b="1" dirty="0">
                <a:solidFill>
                  <a:schemeClr val="accent4"/>
                </a:solidFill>
              </a:rPr>
              <a:t>improve</a:t>
            </a:r>
            <a:r>
              <a:rPr lang="zh-TW" altLang="en-US" b="1" dirty="0">
                <a:solidFill>
                  <a:schemeClr val="accent4"/>
                </a:solidFill>
              </a:rPr>
              <a:t> </a:t>
            </a:r>
            <a:r>
              <a:rPr lang="en-US" altLang="zh-TW" b="1" dirty="0">
                <a:solidFill>
                  <a:schemeClr val="accent4"/>
                </a:solidFill>
              </a:rPr>
              <a:t>model</a:t>
            </a:r>
            <a:r>
              <a:rPr lang="en-US" b="1" dirty="0">
                <a:solidFill>
                  <a:schemeClr val="accent4"/>
                </a:solidFill>
              </a:rPr>
              <a:t> performance </a:t>
            </a:r>
            <a:r>
              <a:rPr lang="en-US" sz="1600" dirty="0"/>
              <a:t>on</a:t>
            </a:r>
            <a:r>
              <a:rPr lang="zh-TW" altLang="en-US" sz="1600" dirty="0"/>
              <a:t> </a:t>
            </a:r>
            <a:r>
              <a:rPr lang="en-US" sz="1600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080516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2102</TotalTime>
  <Words>316</Words>
  <Application>Microsoft Macintosh PowerPoint</Application>
  <PresentationFormat>Widescreen</PresentationFormat>
  <Paragraphs>97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Mesh</vt:lpstr>
      <vt:lpstr>Transfer learning</vt:lpstr>
      <vt:lpstr>AGENDA</vt:lpstr>
      <vt:lpstr>WHY TRANSFER LEARNING NOW</vt:lpstr>
      <vt:lpstr>WHAT IS TRANSFER LEARNING</vt:lpstr>
      <vt:lpstr>TRANSFER LEARNING SCENARIOS</vt:lpstr>
      <vt:lpstr>TRANSFER LEARNING SCENARIOS</vt:lpstr>
      <vt:lpstr>TRANSFER LEARNING PROBLEMS AND SOLUTIONS</vt:lpstr>
      <vt:lpstr>REAL APPLICATIONS OF TRANSFER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data.analyst.ruby@outlook.com</dc:creator>
  <cp:lastModifiedBy>data.analyst.ruby@outlook.com</cp:lastModifiedBy>
  <cp:revision>63</cp:revision>
  <dcterms:created xsi:type="dcterms:W3CDTF">2019-08-10T09:51:36Z</dcterms:created>
  <dcterms:modified xsi:type="dcterms:W3CDTF">2019-08-12T06:50:57Z</dcterms:modified>
</cp:coreProperties>
</file>