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78" r:id="rId5"/>
    <p:sldId id="269" r:id="rId6"/>
    <p:sldId id="276" r:id="rId7"/>
    <p:sldId id="277" r:id="rId8"/>
    <p:sldId id="257" r:id="rId9"/>
    <p:sldId id="267" r:id="rId10"/>
    <p:sldId id="270" r:id="rId11"/>
    <p:sldId id="259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A944-C8D8-4E33-B895-3814739D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0C691-DA5C-4A41-9C01-CC66D8984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D638-B783-46F7-83DA-8503C04F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977F-35F1-4B66-BA01-AAFAC464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5C17-BBA4-4CFE-A585-187D0BA7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9054-7A88-4CDA-B70C-F6B75377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21C21-6F1E-43D9-A9AD-B4DB2839A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7E24A-D606-4B55-84D1-C9E7A4B8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6356-2888-42B8-AECA-DA98E6E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C328-C196-4E29-AB91-CB419D6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9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FD862-4F5B-4D19-858C-F50247324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C50ED-CAC7-4E7F-B637-42DDD05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DD01-9FF1-40FE-9DE3-C5E3C6D0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532A-F1C6-43EB-B97B-D5841ED9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8EB4-CDD3-4EDE-ACFC-BCA1A60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FF9B-DDD0-46B0-8598-CFA9093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8004-3796-4640-A261-29AFF284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CD54-4F9B-44DE-8A86-C8FD9B5C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F587-0BF1-428E-BCC3-262E43D1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EA71-883E-48FD-BA29-20088E5A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5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F4A1-F162-4383-BBB5-8D6A08F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8471-503F-4AB6-BF8F-2EE919956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6111-6B9C-44A3-A4C7-00E23189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4E6C-B0CD-4902-AEEE-5699EFE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91A6-7F52-4BE9-8159-A572455B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5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9B5F-58F6-4EE3-8B32-876042B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937F-8A2E-4410-BB4E-BE498701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88B09-AF30-434D-BB1F-E0F31ED89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2D374-26A6-40ED-B8F9-31D09CF5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0D1D3-E8DB-46DC-ACE1-77ED0CB3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68AE-715B-46E3-A649-B3D36597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7FD6-17E9-46C8-BE6B-2562CA44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6352-90AF-4B00-88A8-09E99FBF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4008F-ADD0-478E-95AE-DAFF9A618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4920C-44DC-460E-BA8B-E74CF73E3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F6D23-8B60-4CAA-8642-550268153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5D964-4F37-4725-83E1-26F2127E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62009-B67F-4F06-B23D-488A027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5546A-5D7F-4834-BCE2-469FDDB5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54CC-FF9B-481A-92B5-849BCB13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B5E12-0643-4306-A017-33F8A24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8B6A8-16B6-4316-852A-38669734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4EFBF-DF04-4B7C-8527-C832C3C2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E25FF-B5F1-4038-BEB2-19025912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86FB0-E7C7-445E-ABCC-41F9F965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B03DF-3255-4FBA-89B8-EA01A31B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F90-174D-4B22-B513-160025A9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3EE3-5FE0-43C3-B1DD-E2ED3A79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77B22-A794-4741-AE3D-944C7225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EDE03-56B9-4522-8155-10906FE0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C0E3-A320-4B94-82AF-AFF8FC1F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9F33-051E-4874-98CE-E691FB34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0CA1-D323-4F86-9063-C0453E67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42C5-6A1C-4CD9-828D-4521CF92F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8AAA0-765B-4CC0-AC48-1DF8494B9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F14DD-AE78-44C8-B1AF-A142F5FE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9EA4B-FDF7-46F0-9673-3E123036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DBBA1-7521-4DD9-ACB5-2C950657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04E87-72F5-425C-824E-9A921190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9C71-0FF5-408F-8940-32CD430A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931C8-6FDC-4C80-96C8-EC248E740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3A8F-E7EE-460A-B4DC-E9F8961F8CD9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232C-9C41-4B91-98A3-0FD3E9CB3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3593-86AA-4251-8CA0-81F54C1B7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9AD3-5E35-49C0-8CF0-D8411B2FC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0CF8E-A501-4BDD-8AA1-9CA0A475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194"/>
            <a:ext cx="12192000" cy="318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1D571C-26FB-4A8F-A8BA-FB24E48442E1}"/>
              </a:ext>
            </a:extLst>
          </p:cNvPr>
          <p:cNvSpPr/>
          <p:nvPr/>
        </p:nvSpPr>
        <p:spPr>
          <a:xfrm>
            <a:off x="6656108" y="2317074"/>
            <a:ext cx="1331650" cy="34554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Take2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Recomm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BAC6D-5297-4DC4-B5C3-E7321D020E32}"/>
              </a:ext>
            </a:extLst>
          </p:cNvPr>
          <p:cNvSpPr/>
          <p:nvPr/>
        </p:nvSpPr>
        <p:spPr>
          <a:xfrm>
            <a:off x="4829456" y="2317074"/>
            <a:ext cx="1331650" cy="34554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Take1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Recomm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6" y="373227"/>
            <a:ext cx="249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Overview</a:t>
            </a:r>
            <a:endParaRPr 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778AD-1FC7-48C6-841E-E22519228FEC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C8EA2-581B-4222-BF54-10FA504C71F7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217295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C5399E-6AC4-465B-8168-2F7512F9FD8F}"/>
              </a:ext>
            </a:extLst>
          </p:cNvPr>
          <p:cNvSpPr/>
          <p:nvPr/>
        </p:nvSpPr>
        <p:spPr>
          <a:xfrm>
            <a:off x="3058362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33081-8604-4ADD-AFD8-E5D704CE2B63}"/>
              </a:ext>
            </a:extLst>
          </p:cNvPr>
          <p:cNvSpPr/>
          <p:nvPr/>
        </p:nvSpPr>
        <p:spPr>
          <a:xfrm>
            <a:off x="3431037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Keep </a:t>
            </a:r>
          </a:p>
          <a:p>
            <a:pPr algn="ctr"/>
            <a:r>
              <a:rPr lang="en-US" sz="1600" dirty="0"/>
              <a:t>6 features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B7C282-2301-4907-BA68-0CA2C1B0D107}"/>
              </a:ext>
            </a:extLst>
          </p:cNvPr>
          <p:cNvSpPr/>
          <p:nvPr/>
        </p:nvSpPr>
        <p:spPr>
          <a:xfrm>
            <a:off x="2000819" y="3055423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37A5ED-DA7D-45D2-99FC-886822DBD14F}"/>
              </a:ext>
            </a:extLst>
          </p:cNvPr>
          <p:cNvSpPr/>
          <p:nvPr/>
        </p:nvSpPr>
        <p:spPr>
          <a:xfrm>
            <a:off x="4488580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DF88AC-370F-4D0C-A029-55BF24E3B970}"/>
              </a:ext>
            </a:extLst>
          </p:cNvPr>
          <p:cNvSpPr/>
          <p:nvPr/>
        </p:nvSpPr>
        <p:spPr>
          <a:xfrm>
            <a:off x="4975751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7371DD-C24F-4B89-8243-0A09B6A79A53}"/>
              </a:ext>
            </a:extLst>
          </p:cNvPr>
          <p:cNvSpPr/>
          <p:nvPr/>
        </p:nvSpPr>
        <p:spPr>
          <a:xfrm>
            <a:off x="4975751" y="24471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B623D7-BA16-44EE-AF6E-72A6F44385EE}"/>
              </a:ext>
            </a:extLst>
          </p:cNvPr>
          <p:cNvSpPr/>
          <p:nvPr/>
        </p:nvSpPr>
        <p:spPr>
          <a:xfrm>
            <a:off x="6268363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BB4499-FFB1-479A-B668-6F8E7BF67317}"/>
              </a:ext>
            </a:extLst>
          </p:cNvPr>
          <p:cNvSpPr/>
          <p:nvPr/>
        </p:nvSpPr>
        <p:spPr>
          <a:xfrm>
            <a:off x="6775118" y="24471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binning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A27DC4-539F-4E94-BC42-4E14BBC8A218}"/>
              </a:ext>
            </a:extLst>
          </p:cNvPr>
          <p:cNvSpPr/>
          <p:nvPr/>
        </p:nvSpPr>
        <p:spPr>
          <a:xfrm>
            <a:off x="6774839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r>
              <a:rPr lang="en-US" dirty="0" err="1"/>
              <a:t>fos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7EF203-6619-476D-AEB8-CF69631FFEED}"/>
              </a:ext>
            </a:extLst>
          </p:cNvPr>
          <p:cNvSpPr/>
          <p:nvPr/>
        </p:nvSpPr>
        <p:spPr>
          <a:xfrm>
            <a:off x="8433875" y="124287"/>
            <a:ext cx="1331650" cy="564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Take3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Recomm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62E86F2-182F-4265-B0E0-14D783B37BD4}"/>
              </a:ext>
            </a:extLst>
          </p:cNvPr>
          <p:cNvSpPr/>
          <p:nvPr/>
        </p:nvSpPr>
        <p:spPr>
          <a:xfrm>
            <a:off x="8046130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F9DDA0-F8AD-4A06-AF0A-2A83BFFA537C}"/>
              </a:ext>
            </a:extLst>
          </p:cNvPr>
          <p:cNvSpPr/>
          <p:nvPr/>
        </p:nvSpPr>
        <p:spPr>
          <a:xfrm>
            <a:off x="8552885" y="24471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binning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8B7F56-896A-4161-9501-919D830BB392}"/>
              </a:ext>
            </a:extLst>
          </p:cNvPr>
          <p:cNvSpPr/>
          <p:nvPr/>
        </p:nvSpPr>
        <p:spPr>
          <a:xfrm>
            <a:off x="8579240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r>
              <a:rPr lang="en-US" dirty="0" err="1"/>
              <a:t>fos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939DD0-DC67-4E45-BB26-691A966F7092}"/>
              </a:ext>
            </a:extLst>
          </p:cNvPr>
          <p:cNvSpPr/>
          <p:nvPr/>
        </p:nvSpPr>
        <p:spPr>
          <a:xfrm>
            <a:off x="8579519" y="1325212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B2B08EA-3C39-49AE-B3FB-15F461857357}"/>
              </a:ext>
            </a:extLst>
          </p:cNvPr>
          <p:cNvSpPr/>
          <p:nvPr/>
        </p:nvSpPr>
        <p:spPr>
          <a:xfrm>
            <a:off x="8579519" y="20325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abstract</a:t>
            </a:r>
          </a:p>
          <a:p>
            <a:pPr algn="ctr"/>
            <a:r>
              <a:rPr lang="en-US" sz="1600" dirty="0"/>
              <a:t>TF-IDF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52DD50-A92A-4645-9665-513C2D29D15A}"/>
              </a:ext>
            </a:extLst>
          </p:cNvPr>
          <p:cNvSpPr/>
          <p:nvPr/>
        </p:nvSpPr>
        <p:spPr>
          <a:xfrm>
            <a:off x="8579519" y="24426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binning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231CC0-1888-44FB-A24E-22E8FBF0D9B3}"/>
              </a:ext>
            </a:extLst>
          </p:cNvPr>
          <p:cNvSpPr/>
          <p:nvPr/>
        </p:nvSpPr>
        <p:spPr>
          <a:xfrm>
            <a:off x="3431037" y="2443717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English</a:t>
            </a:r>
          </a:p>
          <a:p>
            <a:pPr algn="ctr"/>
            <a:r>
              <a:rPr lang="en-US" dirty="0"/>
              <a:t>Paper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B780FF-D387-43E6-A93F-65965679C75C}"/>
              </a:ext>
            </a:extLst>
          </p:cNvPr>
          <p:cNvSpPr txBox="1"/>
          <p:nvPr/>
        </p:nvSpPr>
        <p:spPr>
          <a:xfrm>
            <a:off x="3177484" y="1997489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只取</a:t>
            </a:r>
            <a:r>
              <a:rPr lang="en-US" altLang="zh-TW" b="1" dirty="0"/>
              <a:t>20,000</a:t>
            </a:r>
            <a:r>
              <a:rPr lang="zh-TW" altLang="en-US" b="1" dirty="0"/>
              <a:t>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236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5" y="2441727"/>
            <a:ext cx="1279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First Pass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r>
              <a:rPr lang="en-US" sz="4000" dirty="0"/>
              <a:t>Data Import, Cleaning and Feature Parsing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3E10D-E6A5-441C-A8F6-BC74388A432F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A59EB1-38DB-48D8-8430-BFF8D0A1EC1E}"/>
              </a:ext>
            </a:extLst>
          </p:cNvPr>
          <p:cNvCxnSpPr>
            <a:cxnSpLocks/>
          </p:cNvCxnSpPr>
          <p:nvPr/>
        </p:nvCxnSpPr>
        <p:spPr>
          <a:xfrm>
            <a:off x="774436" y="3154013"/>
            <a:ext cx="1095296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5" y="2441727"/>
            <a:ext cx="1279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Second Pass: More Engineering and a Smarter Model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3E10D-E6A5-441C-A8F6-BC74388A432F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A59EB1-38DB-48D8-8430-BFF8D0A1EC1E}"/>
              </a:ext>
            </a:extLst>
          </p:cNvPr>
          <p:cNvCxnSpPr>
            <a:cxnSpLocks/>
          </p:cNvCxnSpPr>
          <p:nvPr/>
        </p:nvCxnSpPr>
        <p:spPr>
          <a:xfrm>
            <a:off x="774436" y="3154013"/>
            <a:ext cx="1095296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9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5" y="2441727"/>
            <a:ext cx="1279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Third Pass: More Features = More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3E10D-E6A5-441C-A8F6-BC74388A432F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A59EB1-38DB-48D8-8430-BFF8D0A1EC1E}"/>
              </a:ext>
            </a:extLst>
          </p:cNvPr>
          <p:cNvCxnSpPr>
            <a:cxnSpLocks/>
          </p:cNvCxnSpPr>
          <p:nvPr/>
        </p:nvCxnSpPr>
        <p:spPr>
          <a:xfrm>
            <a:off x="774436" y="3154013"/>
            <a:ext cx="963907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8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1D571C-26FB-4A8F-A8BA-FB24E48442E1}"/>
              </a:ext>
            </a:extLst>
          </p:cNvPr>
          <p:cNvSpPr/>
          <p:nvPr/>
        </p:nvSpPr>
        <p:spPr>
          <a:xfrm>
            <a:off x="6656108" y="2317074"/>
            <a:ext cx="1331650" cy="34554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Take2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Recomm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BAC6D-5297-4DC4-B5C3-E7321D020E32}"/>
              </a:ext>
            </a:extLst>
          </p:cNvPr>
          <p:cNvSpPr/>
          <p:nvPr/>
        </p:nvSpPr>
        <p:spPr>
          <a:xfrm>
            <a:off x="4829456" y="2317074"/>
            <a:ext cx="1331650" cy="34554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Take1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Recomm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6" y="373227"/>
            <a:ext cx="249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Recap</a:t>
            </a:r>
            <a:endParaRPr 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778AD-1FC7-48C6-841E-E22519228FEC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C8EA2-581B-4222-BF54-10FA504C71F7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129406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C5399E-6AC4-465B-8168-2F7512F9FD8F}"/>
              </a:ext>
            </a:extLst>
          </p:cNvPr>
          <p:cNvSpPr/>
          <p:nvPr/>
        </p:nvSpPr>
        <p:spPr>
          <a:xfrm>
            <a:off x="3058362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33081-8604-4ADD-AFD8-E5D704CE2B63}"/>
              </a:ext>
            </a:extLst>
          </p:cNvPr>
          <p:cNvSpPr/>
          <p:nvPr/>
        </p:nvSpPr>
        <p:spPr>
          <a:xfrm>
            <a:off x="3431037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Keep </a:t>
            </a:r>
          </a:p>
          <a:p>
            <a:pPr algn="ctr"/>
            <a:r>
              <a:rPr lang="en-US" sz="1600" dirty="0"/>
              <a:t>6 features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B7C282-2301-4907-BA68-0CA2C1B0D107}"/>
              </a:ext>
            </a:extLst>
          </p:cNvPr>
          <p:cNvSpPr/>
          <p:nvPr/>
        </p:nvSpPr>
        <p:spPr>
          <a:xfrm>
            <a:off x="2000819" y="3055423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37A5ED-DA7D-45D2-99FC-886822DBD14F}"/>
              </a:ext>
            </a:extLst>
          </p:cNvPr>
          <p:cNvSpPr/>
          <p:nvPr/>
        </p:nvSpPr>
        <p:spPr>
          <a:xfrm>
            <a:off x="4488580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DF88AC-370F-4D0C-A029-55BF24E3B970}"/>
              </a:ext>
            </a:extLst>
          </p:cNvPr>
          <p:cNvSpPr/>
          <p:nvPr/>
        </p:nvSpPr>
        <p:spPr>
          <a:xfrm>
            <a:off x="4975751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7371DD-C24F-4B89-8243-0A09B6A79A53}"/>
              </a:ext>
            </a:extLst>
          </p:cNvPr>
          <p:cNvSpPr/>
          <p:nvPr/>
        </p:nvSpPr>
        <p:spPr>
          <a:xfrm>
            <a:off x="4975751" y="24471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B623D7-BA16-44EE-AF6E-72A6F44385EE}"/>
              </a:ext>
            </a:extLst>
          </p:cNvPr>
          <p:cNvSpPr/>
          <p:nvPr/>
        </p:nvSpPr>
        <p:spPr>
          <a:xfrm>
            <a:off x="6268363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BB4499-FFB1-479A-B668-6F8E7BF67317}"/>
              </a:ext>
            </a:extLst>
          </p:cNvPr>
          <p:cNvSpPr/>
          <p:nvPr/>
        </p:nvSpPr>
        <p:spPr>
          <a:xfrm>
            <a:off x="6775118" y="24471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binning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A27DC4-539F-4E94-BC42-4E14BBC8A218}"/>
              </a:ext>
            </a:extLst>
          </p:cNvPr>
          <p:cNvSpPr/>
          <p:nvPr/>
        </p:nvSpPr>
        <p:spPr>
          <a:xfrm>
            <a:off x="6774839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r>
              <a:rPr lang="en-US" dirty="0" err="1"/>
              <a:t>fos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7EF203-6619-476D-AEB8-CF69631FFEED}"/>
              </a:ext>
            </a:extLst>
          </p:cNvPr>
          <p:cNvSpPr/>
          <p:nvPr/>
        </p:nvSpPr>
        <p:spPr>
          <a:xfrm>
            <a:off x="8433875" y="124287"/>
            <a:ext cx="1331650" cy="564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Take3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Recomm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62E86F2-182F-4265-B0E0-14D783B37BD4}"/>
              </a:ext>
            </a:extLst>
          </p:cNvPr>
          <p:cNvSpPr/>
          <p:nvPr/>
        </p:nvSpPr>
        <p:spPr>
          <a:xfrm>
            <a:off x="8046130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F9DDA0-F8AD-4A06-AF0A-2A83BFFA537C}"/>
              </a:ext>
            </a:extLst>
          </p:cNvPr>
          <p:cNvSpPr/>
          <p:nvPr/>
        </p:nvSpPr>
        <p:spPr>
          <a:xfrm>
            <a:off x="8552885" y="24471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binning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8B7F56-896A-4161-9501-919D830BB392}"/>
              </a:ext>
            </a:extLst>
          </p:cNvPr>
          <p:cNvSpPr/>
          <p:nvPr/>
        </p:nvSpPr>
        <p:spPr>
          <a:xfrm>
            <a:off x="8579240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r>
              <a:rPr lang="en-US" dirty="0" err="1"/>
              <a:t>fos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939DD0-DC67-4E45-BB26-691A966F7092}"/>
              </a:ext>
            </a:extLst>
          </p:cNvPr>
          <p:cNvSpPr/>
          <p:nvPr/>
        </p:nvSpPr>
        <p:spPr>
          <a:xfrm>
            <a:off x="8579519" y="1325212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B2B08EA-3C39-49AE-B3FB-15F461857357}"/>
              </a:ext>
            </a:extLst>
          </p:cNvPr>
          <p:cNvSpPr/>
          <p:nvPr/>
        </p:nvSpPr>
        <p:spPr>
          <a:xfrm>
            <a:off x="8579519" y="20325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abstract</a:t>
            </a:r>
          </a:p>
          <a:p>
            <a:pPr algn="ctr"/>
            <a:r>
              <a:rPr lang="en-US" sz="1600" dirty="0"/>
              <a:t>TF-IDF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52DD50-A92A-4645-9665-513C2D29D15A}"/>
              </a:ext>
            </a:extLst>
          </p:cNvPr>
          <p:cNvSpPr/>
          <p:nvPr/>
        </p:nvSpPr>
        <p:spPr>
          <a:xfrm>
            <a:off x="8579519" y="24426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binning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231CC0-1888-44FB-A24E-22E8FBF0D9B3}"/>
              </a:ext>
            </a:extLst>
          </p:cNvPr>
          <p:cNvSpPr/>
          <p:nvPr/>
        </p:nvSpPr>
        <p:spPr>
          <a:xfrm>
            <a:off x="3431037" y="2443717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English</a:t>
            </a:r>
          </a:p>
          <a:p>
            <a:pPr algn="ctr"/>
            <a:r>
              <a:rPr lang="en-US" dirty="0"/>
              <a:t>Paper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DCCEAA-DEA8-4335-BDD0-ABC30A92998F}"/>
              </a:ext>
            </a:extLst>
          </p:cNvPr>
          <p:cNvSpPr txBox="1"/>
          <p:nvPr/>
        </p:nvSpPr>
        <p:spPr>
          <a:xfrm>
            <a:off x="3177484" y="1997489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只取</a:t>
            </a:r>
            <a:r>
              <a:rPr lang="en-US" altLang="zh-TW" b="1" dirty="0"/>
              <a:t>20,000</a:t>
            </a:r>
            <a:r>
              <a:rPr lang="zh-TW" altLang="en-US" b="1" dirty="0"/>
              <a:t>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69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96EF15-94DF-4855-AD50-C4614D5CA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2719626"/>
            <a:ext cx="10106025" cy="15335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C0A72-537B-48A3-B110-15A539BE03A8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1875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F21A0-22F5-4E58-ADBF-62D944411D90}"/>
              </a:ext>
            </a:extLst>
          </p:cNvPr>
          <p:cNvSpPr txBox="1"/>
          <p:nvPr/>
        </p:nvSpPr>
        <p:spPr>
          <a:xfrm>
            <a:off x="447866" y="373227"/>
            <a:ext cx="2015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Goal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F763C-659B-4D7B-8A64-C403CBC04C8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BCE8D8-34D0-4896-928C-807F644F7095}"/>
              </a:ext>
            </a:extLst>
          </p:cNvPr>
          <p:cNvSpPr txBox="1"/>
          <p:nvPr/>
        </p:nvSpPr>
        <p:spPr>
          <a:xfrm>
            <a:off x="1073787" y="1669002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建一個推薦相似論文的推薦系統</a:t>
            </a:r>
            <a:endParaRPr 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70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6" y="373227"/>
            <a:ext cx="2015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42842-AC0A-4685-BD01-0254626E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80" y="1833512"/>
            <a:ext cx="11377098" cy="33870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852800-9206-4531-8082-06BD0FB916DA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D8F5A-24F3-4A6A-B42B-68207FC846E1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1875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5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1D571C-26FB-4A8F-A8BA-FB24E48442E1}"/>
              </a:ext>
            </a:extLst>
          </p:cNvPr>
          <p:cNvSpPr/>
          <p:nvPr/>
        </p:nvSpPr>
        <p:spPr>
          <a:xfrm>
            <a:off x="6656108" y="2317074"/>
            <a:ext cx="1331650" cy="34554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Take2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Recomm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BAC6D-5297-4DC4-B5C3-E7321D020E32}"/>
              </a:ext>
            </a:extLst>
          </p:cNvPr>
          <p:cNvSpPr/>
          <p:nvPr/>
        </p:nvSpPr>
        <p:spPr>
          <a:xfrm>
            <a:off x="4829456" y="2317074"/>
            <a:ext cx="1331650" cy="34554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Take1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Recomm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6" y="373227"/>
            <a:ext cx="249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Overview</a:t>
            </a:r>
            <a:endParaRPr lang="en-US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778AD-1FC7-48C6-841E-E22519228FEC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C8EA2-581B-4222-BF54-10FA504C71F7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217295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C5399E-6AC4-465B-8168-2F7512F9FD8F}"/>
              </a:ext>
            </a:extLst>
          </p:cNvPr>
          <p:cNvSpPr/>
          <p:nvPr/>
        </p:nvSpPr>
        <p:spPr>
          <a:xfrm>
            <a:off x="3058362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33081-8604-4ADD-AFD8-E5D704CE2B63}"/>
              </a:ext>
            </a:extLst>
          </p:cNvPr>
          <p:cNvSpPr/>
          <p:nvPr/>
        </p:nvSpPr>
        <p:spPr>
          <a:xfrm>
            <a:off x="3431037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Keep </a:t>
            </a:r>
          </a:p>
          <a:p>
            <a:pPr algn="ctr"/>
            <a:r>
              <a:rPr lang="en-US" sz="1600" dirty="0"/>
              <a:t>6 features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B7C282-2301-4907-BA68-0CA2C1B0D107}"/>
              </a:ext>
            </a:extLst>
          </p:cNvPr>
          <p:cNvSpPr/>
          <p:nvPr/>
        </p:nvSpPr>
        <p:spPr>
          <a:xfrm>
            <a:off x="2000819" y="3055423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37A5ED-DA7D-45D2-99FC-886822DBD14F}"/>
              </a:ext>
            </a:extLst>
          </p:cNvPr>
          <p:cNvSpPr/>
          <p:nvPr/>
        </p:nvSpPr>
        <p:spPr>
          <a:xfrm>
            <a:off x="4488580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DF88AC-370F-4D0C-A029-55BF24E3B970}"/>
              </a:ext>
            </a:extLst>
          </p:cNvPr>
          <p:cNvSpPr/>
          <p:nvPr/>
        </p:nvSpPr>
        <p:spPr>
          <a:xfrm>
            <a:off x="4975751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7371DD-C24F-4B89-8243-0A09B6A79A53}"/>
              </a:ext>
            </a:extLst>
          </p:cNvPr>
          <p:cNvSpPr/>
          <p:nvPr/>
        </p:nvSpPr>
        <p:spPr>
          <a:xfrm>
            <a:off x="4975751" y="24471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B623D7-BA16-44EE-AF6E-72A6F44385EE}"/>
              </a:ext>
            </a:extLst>
          </p:cNvPr>
          <p:cNvSpPr/>
          <p:nvPr/>
        </p:nvSpPr>
        <p:spPr>
          <a:xfrm>
            <a:off x="6268363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BB4499-FFB1-479A-B668-6F8E7BF67317}"/>
              </a:ext>
            </a:extLst>
          </p:cNvPr>
          <p:cNvSpPr/>
          <p:nvPr/>
        </p:nvSpPr>
        <p:spPr>
          <a:xfrm>
            <a:off x="6775118" y="24471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binning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A27DC4-539F-4E94-BC42-4E14BBC8A218}"/>
              </a:ext>
            </a:extLst>
          </p:cNvPr>
          <p:cNvSpPr/>
          <p:nvPr/>
        </p:nvSpPr>
        <p:spPr>
          <a:xfrm>
            <a:off x="6774839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r>
              <a:rPr lang="en-US" dirty="0" err="1"/>
              <a:t>fos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7EF203-6619-476D-AEB8-CF69631FFEED}"/>
              </a:ext>
            </a:extLst>
          </p:cNvPr>
          <p:cNvSpPr/>
          <p:nvPr/>
        </p:nvSpPr>
        <p:spPr>
          <a:xfrm>
            <a:off x="8433875" y="124287"/>
            <a:ext cx="1331650" cy="564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Take3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Recomm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62E86F2-182F-4265-B0E0-14D783B37BD4}"/>
              </a:ext>
            </a:extLst>
          </p:cNvPr>
          <p:cNvSpPr/>
          <p:nvPr/>
        </p:nvSpPr>
        <p:spPr>
          <a:xfrm>
            <a:off x="8046130" y="3350786"/>
            <a:ext cx="328474" cy="3066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F9DDA0-F8AD-4A06-AF0A-2A83BFFA537C}"/>
              </a:ext>
            </a:extLst>
          </p:cNvPr>
          <p:cNvSpPr/>
          <p:nvPr/>
        </p:nvSpPr>
        <p:spPr>
          <a:xfrm>
            <a:off x="8552885" y="24471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binning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8B7F56-896A-4161-9501-919D830BB392}"/>
              </a:ext>
            </a:extLst>
          </p:cNvPr>
          <p:cNvSpPr/>
          <p:nvPr/>
        </p:nvSpPr>
        <p:spPr>
          <a:xfrm>
            <a:off x="8579240" y="365742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  <a:p>
            <a:pPr algn="ctr"/>
            <a:r>
              <a:rPr lang="en-US" dirty="0" err="1"/>
              <a:t>fos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939DD0-DC67-4E45-BB26-691A966F7092}"/>
              </a:ext>
            </a:extLst>
          </p:cNvPr>
          <p:cNvSpPr/>
          <p:nvPr/>
        </p:nvSpPr>
        <p:spPr>
          <a:xfrm>
            <a:off x="8579519" y="1325212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B2B08EA-3C39-49AE-B3FB-15F461857357}"/>
              </a:ext>
            </a:extLst>
          </p:cNvPr>
          <p:cNvSpPr/>
          <p:nvPr/>
        </p:nvSpPr>
        <p:spPr>
          <a:xfrm>
            <a:off x="8579519" y="203254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abstract</a:t>
            </a:r>
          </a:p>
          <a:p>
            <a:pPr algn="ctr"/>
            <a:r>
              <a:rPr lang="en-US" sz="1600" dirty="0"/>
              <a:t>TF-IDF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52DD50-A92A-4645-9665-513C2D29D15A}"/>
              </a:ext>
            </a:extLst>
          </p:cNvPr>
          <p:cNvSpPr/>
          <p:nvPr/>
        </p:nvSpPr>
        <p:spPr>
          <a:xfrm>
            <a:off x="8579519" y="2442670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binning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231CC0-1888-44FB-A24E-22E8FBF0D9B3}"/>
              </a:ext>
            </a:extLst>
          </p:cNvPr>
          <p:cNvSpPr/>
          <p:nvPr/>
        </p:nvSpPr>
        <p:spPr>
          <a:xfrm>
            <a:off x="3431037" y="2443717"/>
            <a:ext cx="1013342" cy="9036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English</a:t>
            </a:r>
          </a:p>
          <a:p>
            <a:pPr algn="ctr"/>
            <a:r>
              <a:rPr lang="en-US" dirty="0"/>
              <a:t>Paper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53CE0-A793-4C03-B2EF-ACCEBAAB5F6E}"/>
              </a:ext>
            </a:extLst>
          </p:cNvPr>
          <p:cNvSpPr txBox="1"/>
          <p:nvPr/>
        </p:nvSpPr>
        <p:spPr>
          <a:xfrm>
            <a:off x="3177484" y="1997489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只取</a:t>
            </a:r>
            <a:r>
              <a:rPr lang="en-US" altLang="zh-TW" b="1" dirty="0"/>
              <a:t>20,000</a:t>
            </a:r>
            <a:r>
              <a:rPr lang="zh-TW" altLang="en-US" b="1" dirty="0"/>
              <a:t>筆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314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6" y="373227"/>
            <a:ext cx="2015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80DE4-922B-4E6B-B2C2-9C18B9AE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4" y="1980553"/>
            <a:ext cx="9610725" cy="10858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1E587F-1178-4891-A6FE-C2BDDC52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4" y="3319972"/>
            <a:ext cx="6838950" cy="2686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76FD69-55A1-441C-88E9-0F2EF06F1964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ECAC22-8677-489E-ADB3-7652DA1D3CB1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1875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15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6" y="373227"/>
            <a:ext cx="830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Item-Based Collaborative Filtering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20F56F-81BE-4389-8743-5047806B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50" y="1792937"/>
            <a:ext cx="10817290" cy="46918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7442CF-9EEF-459C-B043-2DC8E868E8C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A87A33-BFE5-4829-8B33-B6D4FEFE8344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868028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9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6" y="373227"/>
            <a:ext cx="8304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Content-based</a:t>
            </a:r>
          </a:p>
          <a:p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442CF-9EEF-459C-B043-2DC8E868E8C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A87A33-BFE5-4829-8B33-B6D4FEFE8344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868028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141ED94-3CF5-4213-B7C0-514C54EBE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63118"/>
              </p:ext>
            </p:extLst>
          </p:nvPr>
        </p:nvGraphicFramePr>
        <p:xfrm>
          <a:off x="1632219" y="1654724"/>
          <a:ext cx="580571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575057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589226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84666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545575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4137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Romance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Mystery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4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7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1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7342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4E8C1FA-7179-4571-B0DD-EEFD1AB40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95809"/>
              </p:ext>
            </p:extLst>
          </p:nvPr>
        </p:nvGraphicFramePr>
        <p:xfrm>
          <a:off x="1632219" y="3749854"/>
          <a:ext cx="580571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575057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589226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84666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545575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4137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Romance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Mystery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4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7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66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6" y="373227"/>
            <a:ext cx="830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Collaborative Filtering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442CF-9EEF-459C-B043-2DC8E868E8C2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A87A33-BFE5-4829-8B33-B6D4FEFE8344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513809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141ED94-3CF5-4213-B7C0-514C54EBE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34937"/>
              </p:ext>
            </p:extLst>
          </p:nvPr>
        </p:nvGraphicFramePr>
        <p:xfrm>
          <a:off x="1632219" y="1654724"/>
          <a:ext cx="580571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5750570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589226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84666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545575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4137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4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7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1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7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5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C1E663-616E-48F7-818B-CFF64B94DE55}"/>
              </a:ext>
            </a:extLst>
          </p:cNvPr>
          <p:cNvSpPr txBox="1"/>
          <p:nvPr/>
        </p:nvSpPr>
        <p:spPr>
          <a:xfrm>
            <a:off x="447866" y="373227"/>
            <a:ext cx="8304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Cosine Similarity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005AF-76E7-4535-89F3-7618C7BA6921}"/>
              </a:ext>
            </a:extLst>
          </p:cNvPr>
          <p:cNvSpPr/>
          <p:nvPr/>
        </p:nvSpPr>
        <p:spPr>
          <a:xfrm>
            <a:off x="-328474" y="6484773"/>
            <a:ext cx="12792723" cy="439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39BEC0-B31F-44FD-91AC-AAD9E512A513}"/>
              </a:ext>
            </a:extLst>
          </p:cNvPr>
          <p:cNvCxnSpPr>
            <a:cxnSpLocks/>
          </p:cNvCxnSpPr>
          <p:nvPr/>
        </p:nvCxnSpPr>
        <p:spPr>
          <a:xfrm>
            <a:off x="774436" y="1085513"/>
            <a:ext cx="402838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 - Cosine similarity &#10;To measure how similar two words are, we need a way to measure the degree of similarity between two embedding vectors for the two words. Given two &#10;vectors u and v, cosine similarity is defined as follows: &#10;CosineSimilarity(u, v) = &#10;= cos(O) &#10;where u. v is the dot product (or inner product) of two vectors, llu112 is the norm (or length) of the vector u, and O is the angle between u and v. This similarity &#10;depends on the angle between u and v. If u and v are very similar, their cosine similarity will be close to 1; if they are dissimilar, the cosine similarity will take a &#10;smaller value. &#10;France &#10;9 &#10;France and Italy are quite similar &#10;•s close to 00 &#10;cos(9) 1 &#10;Italy &#10;ball &#10;crocodile &#10;ball and crocodile are not similar &#10;is close to 900 &#10;France - Paris &#10;Rome - Italy &#10;the two vectors are similar but opposite &#10;the first one encodes (city - country) &#10;while the second one encodes (country - city) &#10;is close to 1800 &#10;cos(9) —1 &#10;Figure 1: The cosine of the angle between two vectors is a measure of how similar they are &#10;Exercise. Implement the function cosine_similarity() to evaluate similarity between word vectors. &#10;Reminder: The norm of u is defined as llu112 = ">
            <a:extLst>
              <a:ext uri="{FF2B5EF4-FFF2-40B4-BE49-F238E27FC236}">
                <a16:creationId xmlns:a16="http://schemas.microsoft.com/office/drawing/2014/main" id="{59D8DD0B-578E-4975-97DC-EB7479141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7" r="1080" b="14563"/>
          <a:stretch/>
        </p:blipFill>
        <p:spPr bwMode="auto">
          <a:xfrm>
            <a:off x="136340" y="1307455"/>
            <a:ext cx="12055660" cy="47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8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11358</TotalTime>
  <Words>214</Words>
  <Application>Microsoft Office PowerPoint</Application>
  <PresentationFormat>Widescreen</PresentationFormat>
  <Paragraphs>257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Kuan-Ju Chiu</dc:creator>
  <cp:lastModifiedBy>Kuan-Ju Chiu</cp:lastModifiedBy>
  <cp:revision>50</cp:revision>
  <dcterms:created xsi:type="dcterms:W3CDTF">2019-05-13T13:04:58Z</dcterms:created>
  <dcterms:modified xsi:type="dcterms:W3CDTF">2019-05-31T08:30:57Z</dcterms:modified>
</cp:coreProperties>
</file>