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73" r:id="rId5"/>
    <p:sldId id="263" r:id="rId6"/>
    <p:sldId id="262" r:id="rId7"/>
    <p:sldId id="264" r:id="rId8"/>
    <p:sldId id="266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5"/>
    <p:restoredTop sz="94643"/>
  </p:normalViewPr>
  <p:slideViewPr>
    <p:cSldViewPr snapToGrid="0" snapToObjects="1">
      <p:cViewPr>
        <p:scale>
          <a:sx n="64" d="100"/>
          <a:sy n="64" d="100"/>
        </p:scale>
        <p:origin x="15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9662-1DBE-C34E-B53F-C601F3532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56BEC-D2BC-8C4C-BA78-6157CE56F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EBC2-E81B-E448-ABCE-79CF08B9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C8A9-EE94-A84B-A40F-BFDAA41F6C2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AD10-946D-B04B-BF0C-80A583E9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D7DE5-86EB-DA41-B189-BA5DD7B0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580E-4C27-5440-96E3-1CC1ADA3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6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2B94-5EC8-5C45-8069-D8FA559F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62359-A52A-5D47-B552-6EDF8DA49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D257-2608-EB4F-A45D-4E132DEB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C8A9-EE94-A84B-A40F-BFDAA41F6C2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E58D-E598-DB4E-A538-72997300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882E-0D33-B74D-9462-E9F4BF59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580E-4C27-5440-96E3-1CC1ADA3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9EA1D-9BB4-5140-8202-3F1F36BFB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5E149-8382-1E4A-8CBB-FD16A75D8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3292C-AAA0-4047-9170-64A383A9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C8A9-EE94-A84B-A40F-BFDAA41F6C2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96F5-B54A-A34A-8BC9-2700519D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E8FF-CCBC-0444-9216-59EC7ADA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580E-4C27-5440-96E3-1CC1ADA3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CF9C-B178-3C42-A5F4-1B54C0FA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47DE-DA58-3A4E-B815-ADE419B7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DFD2-AEE5-F346-959D-A4FAD2EB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C8A9-EE94-A84B-A40F-BFDAA41F6C2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35FC-28B1-6340-889E-40C7FDF4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ED99-E50A-014F-8000-7001FCAE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580E-4C27-5440-96E3-1CC1ADA3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8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8700-1F6D-9348-AB48-BC736FFB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30E1-4513-5247-B0EF-42991EC8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3B6D-644E-334C-A844-9291DA7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C8A9-EE94-A84B-A40F-BFDAA41F6C2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69717-73D3-A04C-A7EA-CD452686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A047-C08C-5446-9D2C-9D11A9E8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580E-4C27-5440-96E3-1CC1ADA3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EA17-CF5C-1649-8C58-D359370C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B7C2-A331-8646-A0D9-3CB354C9F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3679A-C316-9A4E-84A9-0D166B589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31ACA-EEAD-8049-9E2E-9679DAB2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C8A9-EE94-A84B-A40F-BFDAA41F6C2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A42CC-7E39-3A44-9164-EB1A950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3BCE4-68A6-EA4D-80B4-E2199077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580E-4C27-5440-96E3-1CC1ADA3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3EE1-3C47-3E41-BC21-0A273181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40AC3-9BBA-8846-9C0A-D13D40E8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4C6DD-03C1-CA42-B650-C3C69DC44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E9AA0-3839-0844-A5C8-25C82C703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D0458-5821-A142-A83C-52EAFF285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372CB-C912-EB40-BF0A-D64990B8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C8A9-EE94-A84B-A40F-BFDAA41F6C2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FAB5A-5621-A845-98E2-18CCBBC7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5365B-7F6B-464F-A445-C6F5701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580E-4C27-5440-96E3-1CC1ADA3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FEE5-BAEA-B74B-8EFA-A229BA04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92000-DF33-8B45-AA08-21BDC5AA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C8A9-EE94-A84B-A40F-BFDAA41F6C2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5ADEA-0663-BF4D-8CAA-1389EBBE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295E7-591B-AF42-B94D-F855C261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580E-4C27-5440-96E3-1CC1ADA3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A339C-08C4-AF46-A498-BC9875E6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C8A9-EE94-A84B-A40F-BFDAA41F6C2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6A383-AB6E-0541-AEBE-D35271B8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E5B03-D8D6-084D-8223-8F033CC2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580E-4C27-5440-96E3-1CC1ADA3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4937-9538-6F46-9DBC-7BA35DA2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2819-5FF5-7F44-9293-47496EEB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BDA90-F9DD-ED48-8816-618762296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6B214-83CA-1645-81FB-9334CA83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C8A9-EE94-A84B-A40F-BFDAA41F6C2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4299F-E432-4A43-9DFA-E356D4B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8457C-7468-E941-81CE-0A1C317A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580E-4C27-5440-96E3-1CC1ADA3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6D12-8351-A241-8C89-A09DC6E9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B7ECD-8724-D644-942A-376D829AE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2534E-7D54-F540-A2E3-ECCAE903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6B2C-39F4-0349-90C8-7BAE8394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C8A9-EE94-A84B-A40F-BFDAA41F6C2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06B28-B37E-974A-9D54-3BA3AA5B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4F5C-B483-CE4E-8544-7385916B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580E-4C27-5440-96E3-1CC1ADA3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181AB-F109-0849-8D41-A9DA9305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C67F-ECFD-AF41-90E4-F0E81D17F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B9F-F60E-5242-9C41-4A175501B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7C8A9-EE94-A84B-A40F-BFDAA41F6C22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DEC78-D7C5-2448-BE91-A0A7862AD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08AB-8D30-BF4C-9BC4-6CDB9B4E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580E-4C27-5440-96E3-1CC1ADA31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9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53ED-333E-8747-B687-0CD08244F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6761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陣列</a:t>
            </a:r>
            <a:r>
              <a:rPr lang="zh-TW" altLang="en-US" b="1" dirty="0"/>
              <a:t> </a:t>
            </a:r>
            <a:r>
              <a:rPr lang="en-US" altLang="zh-TW" b="1" dirty="0"/>
              <a:t>( Array 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304C1-0FB1-F849-A650-A7D9CEF70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6706"/>
            <a:ext cx="9144000" cy="1655762"/>
          </a:xfrm>
        </p:spPr>
        <p:txBody>
          <a:bodyPr/>
          <a:lstStyle/>
          <a:p>
            <a:r>
              <a:rPr lang="en-US" dirty="0"/>
              <a:t>NT83716 </a:t>
            </a:r>
            <a:r>
              <a:rPr lang="zh-CN" altLang="en-US" dirty="0"/>
              <a:t>吳薰德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8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EC3DE-1C94-E04A-988C-CDB361EACC8D}"/>
              </a:ext>
            </a:extLst>
          </p:cNvPr>
          <p:cNvSpPr txBox="1"/>
          <p:nvPr/>
        </p:nvSpPr>
        <p:spPr>
          <a:xfrm>
            <a:off x="4618669" y="138583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稀疏矩陣</a:t>
            </a:r>
            <a:endParaRPr lang="en-US" sz="5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83E8E-A812-D344-A683-703F26214323}"/>
              </a:ext>
            </a:extLst>
          </p:cNvPr>
          <p:cNvSpPr txBox="1"/>
          <p:nvPr/>
        </p:nvSpPr>
        <p:spPr>
          <a:xfrm>
            <a:off x="2824908" y="4825838"/>
            <a:ext cx="6542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大多數元素為零的矩陣，使用二維陣列儲存很浪費空間，</a:t>
            </a:r>
            <a:endParaRPr lang="en-US" altLang="zh-CN" dirty="0"/>
          </a:p>
          <a:p>
            <a:pPr algn="ctr"/>
            <a:r>
              <a:rPr lang="zh-CN" altLang="en-US" dirty="0"/>
              <a:t>要改善記憶體空間浪費的方法就是用三項式</a:t>
            </a:r>
            <a:r>
              <a:rPr lang="en-US" altLang="zh-CN" dirty="0"/>
              <a:t>(3-tuple)</a:t>
            </a:r>
            <a:r>
              <a:rPr lang="zh-CN" altLang="en-US" dirty="0"/>
              <a:t>的資料結構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81675-2F1B-5045-AB5E-5FAFE3F5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06" y="2285828"/>
            <a:ext cx="5077780" cy="23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EC3DE-1C94-E04A-988C-CDB361EACC8D}"/>
              </a:ext>
            </a:extLst>
          </p:cNvPr>
          <p:cNvSpPr txBox="1"/>
          <p:nvPr/>
        </p:nvSpPr>
        <p:spPr>
          <a:xfrm>
            <a:off x="4618669" y="1385831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稀疏矩陣</a:t>
            </a:r>
            <a:endParaRPr lang="en-US"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23B77-29D0-E242-A228-8C23C3FC6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47" y="3832037"/>
            <a:ext cx="5842000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231CF-11A5-CE4A-9592-F6F8A3C4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324" y="3607545"/>
            <a:ext cx="2641600" cy="23241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B9C565C-C6D0-4C44-89A3-BEEB1F804D9F}"/>
              </a:ext>
            </a:extLst>
          </p:cNvPr>
          <p:cNvSpPr/>
          <p:nvPr/>
        </p:nvSpPr>
        <p:spPr>
          <a:xfrm>
            <a:off x="6257365" y="4445745"/>
            <a:ext cx="770964" cy="44898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E7ADE-2DD6-9442-9C98-062A3C4CB775}"/>
              </a:ext>
            </a:extLst>
          </p:cNvPr>
          <p:cNvSpPr/>
          <p:nvPr/>
        </p:nvSpPr>
        <p:spPr>
          <a:xfrm>
            <a:off x="2081571" y="2476775"/>
            <a:ext cx="9122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把每一個非零項目以</a:t>
            </a:r>
            <a:r>
              <a:rPr lang="en-US" altLang="zh-CN" b="1" dirty="0"/>
              <a:t>(I,</a:t>
            </a:r>
            <a:r>
              <a:rPr lang="zh-TW" altLang="en-US" b="1" dirty="0"/>
              <a:t> </a:t>
            </a:r>
            <a:r>
              <a:rPr lang="en-US" altLang="zh-CN" b="1" dirty="0"/>
              <a:t>j,</a:t>
            </a:r>
            <a:r>
              <a:rPr lang="zh-TW" altLang="en-US" b="1" dirty="0"/>
              <a:t> </a:t>
            </a:r>
            <a:r>
              <a:rPr lang="en-US" altLang="zh-CN" b="1" dirty="0"/>
              <a:t>item-value)</a:t>
            </a:r>
            <a:r>
              <a:rPr lang="zh-CN" altLang="en-US" dirty="0"/>
              <a:t>來表示，</a:t>
            </a:r>
            <a:r>
              <a:rPr lang="en-US" altLang="zh-CN" dirty="0" err="1"/>
              <a:t>i</a:t>
            </a:r>
            <a:r>
              <a:rPr lang="en-US" dirty="0"/>
              <a:t> = </a:t>
            </a:r>
            <a:r>
              <a:rPr lang="zh-CN" altLang="en-US" dirty="0"/>
              <a:t>列數、</a:t>
            </a:r>
            <a:r>
              <a:rPr lang="en-US" dirty="0"/>
              <a:t>j = </a:t>
            </a:r>
            <a:r>
              <a:rPr lang="zh-CN" altLang="en-US" dirty="0"/>
              <a:t>行數，做運算時可以更有效率</a:t>
            </a:r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05F7C-9F92-2045-BC29-415AD9F3DE91}"/>
              </a:ext>
            </a:extLst>
          </p:cNvPr>
          <p:cNvSpPr txBox="1"/>
          <p:nvPr/>
        </p:nvSpPr>
        <p:spPr>
          <a:xfrm>
            <a:off x="2079608" y="2881123"/>
            <a:ext cx="801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例如稀疏矩陣的轉置，原本需使用兩個</a:t>
            </a:r>
            <a:r>
              <a:rPr lang="en-US" altLang="zh-CN" dirty="0"/>
              <a:t>for</a:t>
            </a:r>
            <a:r>
              <a:rPr lang="zh-CN" altLang="en-US" dirty="0"/>
              <a:t>迴圈，時間複雜度為</a:t>
            </a:r>
            <a:r>
              <a:rPr lang="en-US" altLang="zh-CN" dirty="0"/>
              <a:t>O(row x column)</a:t>
            </a:r>
          </a:p>
          <a:p>
            <a:r>
              <a:rPr lang="zh-CN" altLang="en-US" dirty="0"/>
              <a:t>使用壓縮矩陣，可以降低到</a:t>
            </a:r>
            <a:r>
              <a:rPr lang="en-US" altLang="zh-CN" dirty="0"/>
              <a:t>O(row + column)</a:t>
            </a:r>
          </a:p>
        </p:txBody>
      </p:sp>
    </p:spTree>
    <p:extLst>
      <p:ext uri="{BB962C8B-B14F-4D97-AF65-F5344CB8AC3E}">
        <p14:creationId xmlns:p14="http://schemas.microsoft.com/office/powerpoint/2010/main" val="220141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EC3DE-1C94-E04A-988C-CDB361EACC8D}"/>
              </a:ext>
            </a:extLst>
          </p:cNvPr>
          <p:cNvSpPr txBox="1"/>
          <p:nvPr/>
        </p:nvSpPr>
        <p:spPr>
          <a:xfrm>
            <a:off x="4087540" y="1401154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上三角形矩陣</a:t>
            </a:r>
            <a:endParaRPr lang="en-US" sz="5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4E7ADE-2DD6-9442-9C98-062A3C4CB775}"/>
              </a:ext>
            </a:extLst>
          </p:cNvPr>
          <p:cNvSpPr/>
          <p:nvPr/>
        </p:nvSpPr>
        <p:spPr>
          <a:xfrm>
            <a:off x="2081571" y="2476775"/>
            <a:ext cx="9122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對角線以下的元素都為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n x n</a:t>
            </a:r>
            <a:r>
              <a:rPr lang="zh-CN" altLang="en-US" dirty="0"/>
              <a:t>矩陣</a:t>
            </a:r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05F7C-9F92-2045-BC29-415AD9F3DE91}"/>
              </a:ext>
            </a:extLst>
          </p:cNvPr>
          <p:cNvSpPr txBox="1"/>
          <p:nvPr/>
        </p:nvSpPr>
        <p:spPr>
          <a:xfrm>
            <a:off x="2079608" y="2881123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為了避免浪費空間，可以把三角形矩陣的二維模式，儲存在一維陣列中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44503-8C5E-B14F-B187-A4ED1EA1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11" y="3710519"/>
            <a:ext cx="5121354" cy="2373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645455-71E1-9C4B-8AB6-DA13EFD35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259" y="4048134"/>
            <a:ext cx="1212120" cy="2373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D92B6E-6FA1-944B-A2F4-B8E727DD9921}"/>
              </a:ext>
            </a:extLst>
          </p:cNvPr>
          <p:cNvSpPr txBox="1"/>
          <p:nvPr/>
        </p:nvSpPr>
        <p:spPr>
          <a:xfrm>
            <a:off x="8027080" y="45110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以列為主</a:t>
            </a: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9E65A0-A3DC-404A-8263-F3E87A78C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669" y="4401874"/>
            <a:ext cx="1752600" cy="495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2BCEB8-F98C-FC45-8CE5-E8BF3130C7F2}"/>
              </a:ext>
            </a:extLst>
          </p:cNvPr>
          <p:cNvSpPr txBox="1"/>
          <p:nvPr/>
        </p:nvSpPr>
        <p:spPr>
          <a:xfrm>
            <a:off x="6413109" y="3481581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一維陣列中對應的值要如何取？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374C92-CE87-0341-833E-84FF43B60933}"/>
              </a:ext>
            </a:extLst>
          </p:cNvPr>
          <p:cNvSpPr txBox="1"/>
          <p:nvPr/>
        </p:nvSpPr>
        <p:spPr>
          <a:xfrm>
            <a:off x="8027080" y="55205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以行為主</a:t>
            </a:r>
            <a:endParaRPr lang="en-US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366E99-7C5B-3F4B-9D31-39AA4BB78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669" y="5378225"/>
            <a:ext cx="1257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9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n \times n">
            <a:extLst>
              <a:ext uri="{FF2B5EF4-FFF2-40B4-BE49-F238E27FC236}">
                <a16:creationId xmlns:a16="http://schemas.microsoft.com/office/drawing/2014/main" id="{528EAD5A-B2ED-FC44-92DA-19A66F0043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7319" y="2982913"/>
            <a:ext cx="800100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181723-07E7-9F43-86D1-106354647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38" y="3125473"/>
            <a:ext cx="658765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</a:rPr>
              <a:t>Given a square matrix of size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le Chancery" panose="03020702040506060504" pitchFamily="66" charset="-79"/>
                <a:ea typeface="Roboto" panose="02000000000000000000" pitchFamily="2" charset="0"/>
                <a:cs typeface="Apple Chancery" panose="03020702040506060504" pitchFamily="66" charset="-79"/>
              </a:rPr>
              <a:t>n x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</a:rPr>
              <a:t>Find minimum number of operation are required such that sum of elements on each row and column becomes equals.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</a:rPr>
              <a:t>In one operation, increment any value of cell of matrix by 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</a:rPr>
              <a:t>In first line print minimum operation required and in next ‘n’ lines print ‘n’ integers representing the final matrix after operation.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4" descr="n \times n">
            <a:extLst>
              <a:ext uri="{FF2B5EF4-FFF2-40B4-BE49-F238E27FC236}">
                <a16:creationId xmlns:a16="http://schemas.microsoft.com/office/drawing/2014/main" id="{71333F82-E204-D24E-8042-FA57334C5B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2800" y="-92075"/>
            <a:ext cx="800100" cy="16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567954-E0D8-E741-B72A-86AD1771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374" y="2183857"/>
            <a:ext cx="3257110" cy="42990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09E348-866F-8240-97DD-188876D7FB34}"/>
              </a:ext>
            </a:extLst>
          </p:cNvPr>
          <p:cNvSpPr/>
          <p:nvPr/>
        </p:nvSpPr>
        <p:spPr>
          <a:xfrm>
            <a:off x="463539" y="2205778"/>
            <a:ext cx="65876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000" b="1" i="0" u="none" strike="noStrike" dirty="0">
                <a:effectLst/>
                <a:latin typeface="Roboto" panose="02000000000000000000" pitchFamily="2" charset="0"/>
              </a:rPr>
              <a:t>Minimum operations required to make each row and column of matrix equals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C05E6-F504-F546-ABE2-3E7A88D1EBB9}"/>
              </a:ext>
            </a:extLst>
          </p:cNvPr>
          <p:cNvSpPr txBox="1"/>
          <p:nvPr/>
        </p:nvSpPr>
        <p:spPr>
          <a:xfrm>
            <a:off x="4313959" y="82621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回家作業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86075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04421-077C-B546-BD9C-5395C83F87EB}"/>
              </a:ext>
            </a:extLst>
          </p:cNvPr>
          <p:cNvSpPr txBox="1"/>
          <p:nvPr/>
        </p:nvSpPr>
        <p:spPr>
          <a:xfrm>
            <a:off x="4741765" y="132931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靜態資料結構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EDB22-FC93-9242-9037-2BAB204FFDAB}"/>
              </a:ext>
            </a:extLst>
          </p:cNvPr>
          <p:cNvSpPr txBox="1"/>
          <p:nvPr/>
        </p:nvSpPr>
        <p:spPr>
          <a:xfrm>
            <a:off x="4741765" y="383148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動態資料結構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F0839-78E3-F842-8138-0519CBB024BA}"/>
              </a:ext>
            </a:extLst>
          </p:cNvPr>
          <p:cNvSpPr txBox="1"/>
          <p:nvPr/>
        </p:nvSpPr>
        <p:spPr>
          <a:xfrm>
            <a:off x="5961971" y="3274426"/>
            <a:ext cx="51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V.S.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62591-8A45-3447-8FFC-60A60FCE513D}"/>
              </a:ext>
            </a:extLst>
          </p:cNvPr>
          <p:cNvSpPr txBox="1"/>
          <p:nvPr/>
        </p:nvSpPr>
        <p:spPr>
          <a:xfrm>
            <a:off x="1894832" y="2163372"/>
            <a:ext cx="86485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儲存資料時使用連續記憶空間，在建立時就要宣告最大可能的固定記憶空間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B050"/>
                </a:solidFill>
              </a:rPr>
              <a:t>優：讀取修改串列任一元素的時間都固定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缺：刪除或加入資料時，需要移動大量資料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84E56-CF6C-D64F-BF09-40753A1AAC85}"/>
              </a:ext>
            </a:extLst>
          </p:cNvPr>
          <p:cNvSpPr txBox="1"/>
          <p:nvPr/>
        </p:nvSpPr>
        <p:spPr>
          <a:xfrm>
            <a:off x="2151312" y="4665537"/>
            <a:ext cx="8135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使用不連續記憶空間來儲存，記憶體是執行當下才配置，不需事先宣告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B050"/>
                </a:solidFill>
              </a:rPr>
              <a:t>優：刪除或加入資料時，不需移動大量資料，節省記憶體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缺：設計時較麻煩，搜尋資料時，需透過循序方法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0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40528-77D6-0145-B564-0833AB8A5EE4}"/>
              </a:ext>
            </a:extLst>
          </p:cNvPr>
          <p:cNvSpPr txBox="1"/>
          <p:nvPr/>
        </p:nvSpPr>
        <p:spPr>
          <a:xfrm>
            <a:off x="5311170" y="121443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陣列</a:t>
            </a:r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905F2-3A89-2245-96DC-2B937E556C93}"/>
              </a:ext>
            </a:extLst>
          </p:cNvPr>
          <p:cNvSpPr txBox="1"/>
          <p:nvPr/>
        </p:nvSpPr>
        <p:spPr>
          <a:xfrm>
            <a:off x="1515259" y="2514600"/>
            <a:ext cx="9161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一排緊密相鄰的可數記憶體，並提供一個可以直接存取單一資料內容的計算方法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B8F85-BFAD-4B44-B881-9A59DA99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2914710"/>
            <a:ext cx="75184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DB666F-268F-1945-B023-183BCAFC9242}"/>
              </a:ext>
            </a:extLst>
          </p:cNvPr>
          <p:cNvSpPr txBox="1"/>
          <p:nvPr/>
        </p:nvSpPr>
        <p:spPr>
          <a:xfrm>
            <a:off x="3820762" y="4648320"/>
            <a:ext cx="4550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對</a:t>
            </a:r>
            <a:r>
              <a:rPr lang="en-US" altLang="zh-CN" sz="2400" dirty="0"/>
              <a:t>Python</a:t>
            </a:r>
            <a:r>
              <a:rPr lang="zh-CN" altLang="en-US" sz="2400" dirty="0"/>
              <a:t>來說，就是</a:t>
            </a:r>
            <a:r>
              <a:rPr lang="zh-CN" altLang="en-US" sz="2800" b="1" dirty="0">
                <a:solidFill>
                  <a:srgbClr val="C00000"/>
                </a:solidFill>
              </a:rPr>
              <a:t>串列（</a:t>
            </a:r>
            <a:r>
              <a:rPr lang="en-US" altLang="zh-CN" sz="2800" b="1" dirty="0">
                <a:solidFill>
                  <a:srgbClr val="C00000"/>
                </a:solidFill>
              </a:rPr>
              <a:t>list)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5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CEA84-4EB4-114D-BCFA-D62D3708D32A}"/>
              </a:ext>
            </a:extLst>
          </p:cNvPr>
          <p:cNvSpPr txBox="1"/>
          <p:nvPr/>
        </p:nvSpPr>
        <p:spPr>
          <a:xfrm>
            <a:off x="4618672" y="123431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串列方法</a:t>
            </a:r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2537A-199A-8F47-B4DE-0BF55750D125}"/>
              </a:ext>
            </a:extLst>
          </p:cNvPr>
          <p:cNvSpPr txBox="1"/>
          <p:nvPr/>
        </p:nvSpPr>
        <p:spPr>
          <a:xfrm>
            <a:off x="1630017" y="3196273"/>
            <a:ext cx="2408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.append()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A583F-8839-C147-A8C4-9DA1BBFC3776}"/>
              </a:ext>
            </a:extLst>
          </p:cNvPr>
          <p:cNvSpPr txBox="1"/>
          <p:nvPr/>
        </p:nvSpPr>
        <p:spPr>
          <a:xfrm>
            <a:off x="1630017" y="4735154"/>
            <a:ext cx="1984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.insert()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297D8-26E0-1B4B-8906-542A4F07B92C}"/>
              </a:ext>
            </a:extLst>
          </p:cNvPr>
          <p:cNvSpPr txBox="1"/>
          <p:nvPr/>
        </p:nvSpPr>
        <p:spPr>
          <a:xfrm>
            <a:off x="5315176" y="3160644"/>
            <a:ext cx="1561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.pop()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3B6EC-EF48-A34E-A4FB-F718876F24A8}"/>
              </a:ext>
            </a:extLst>
          </p:cNvPr>
          <p:cNvSpPr txBox="1"/>
          <p:nvPr/>
        </p:nvSpPr>
        <p:spPr>
          <a:xfrm>
            <a:off x="4887687" y="4700354"/>
            <a:ext cx="2416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.remove()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49DEF8-61F6-6B4B-94D7-D769564F96E1}"/>
              </a:ext>
            </a:extLst>
          </p:cNvPr>
          <p:cNvSpPr txBox="1"/>
          <p:nvPr/>
        </p:nvSpPr>
        <p:spPr>
          <a:xfrm>
            <a:off x="8468139" y="3160643"/>
            <a:ext cx="2357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.reverse()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039A3-0622-4F4B-BDA0-2E639EF839B6}"/>
              </a:ext>
            </a:extLst>
          </p:cNvPr>
          <p:cNvSpPr txBox="1"/>
          <p:nvPr/>
        </p:nvSpPr>
        <p:spPr>
          <a:xfrm>
            <a:off x="8468139" y="4700354"/>
            <a:ext cx="1576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.sort()</a:t>
            </a:r>
          </a:p>
        </p:txBody>
      </p:sp>
    </p:spTree>
    <p:extLst>
      <p:ext uri="{BB962C8B-B14F-4D97-AF65-F5344CB8AC3E}">
        <p14:creationId xmlns:p14="http://schemas.microsoft.com/office/powerpoint/2010/main" val="200492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40528-77D6-0145-B564-0833AB8A5EE4}"/>
              </a:ext>
            </a:extLst>
          </p:cNvPr>
          <p:cNvSpPr txBox="1"/>
          <p:nvPr/>
        </p:nvSpPr>
        <p:spPr>
          <a:xfrm>
            <a:off x="4745020" y="118110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二維陣列</a:t>
            </a:r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905F2-3A89-2245-96DC-2B937E556C93}"/>
              </a:ext>
            </a:extLst>
          </p:cNvPr>
          <p:cNvSpPr txBox="1"/>
          <p:nvPr/>
        </p:nvSpPr>
        <p:spPr>
          <a:xfrm>
            <a:off x="1702194" y="2325420"/>
            <a:ext cx="951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一維陣列的延伸，只差在維度的宣告，並依不同程式語言分為以列為主</a:t>
            </a:r>
            <a:r>
              <a:rPr lang="en-US" altLang="zh-CN" sz="2000" dirty="0"/>
              <a:t>/</a:t>
            </a:r>
            <a:r>
              <a:rPr lang="zh-CN" altLang="en-US" sz="2000" dirty="0"/>
              <a:t>以行為主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85FB6-8BBF-1E45-96D7-2B90EA05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04" y="3111620"/>
            <a:ext cx="3687417" cy="134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905E82-0438-DC41-9073-4B8194D64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8" y="3111620"/>
            <a:ext cx="6586706" cy="3089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DDA4A9-0E18-AF4D-81DC-4AD0CAE091B1}"/>
              </a:ext>
            </a:extLst>
          </p:cNvPr>
          <p:cNvSpPr txBox="1"/>
          <p:nvPr/>
        </p:nvSpPr>
        <p:spPr>
          <a:xfrm>
            <a:off x="7196104" y="4656476"/>
            <a:ext cx="4023439" cy="1296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Q: </a:t>
            </a:r>
            <a:r>
              <a:rPr lang="zh-CN" altLang="en-US" dirty="0"/>
              <a:t>二維陣列</a:t>
            </a:r>
            <a:r>
              <a:rPr lang="en-US" altLang="zh-CN" dirty="0"/>
              <a:t>A[1:5, 1:6]</a:t>
            </a:r>
            <a:r>
              <a:rPr lang="zh-CN" altLang="en-US" dirty="0"/>
              <a:t>，如果以</a:t>
            </a:r>
            <a:r>
              <a:rPr lang="en-US" altLang="zh-CN" dirty="0"/>
              <a:t>column-major</a:t>
            </a:r>
            <a:r>
              <a:rPr lang="zh-CN" altLang="en-US" dirty="0"/>
              <a:t>存放，則</a:t>
            </a:r>
            <a:r>
              <a:rPr lang="en-US" altLang="zh-CN" dirty="0"/>
              <a:t>A(4,5)</a:t>
            </a:r>
            <a:r>
              <a:rPr lang="zh-CN" altLang="en-US" dirty="0"/>
              <a:t>排在此陣列的第幾個位置？（</a:t>
            </a:r>
            <a:r>
              <a:rPr lang="en-US" altLang="zh-CN" dirty="0"/>
              <a:t>a=0; d=1)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98C0A-09CF-5B4C-8065-34DA466B48AC}"/>
              </a:ext>
            </a:extLst>
          </p:cNvPr>
          <p:cNvSpPr txBox="1"/>
          <p:nvPr/>
        </p:nvSpPr>
        <p:spPr>
          <a:xfrm>
            <a:off x="5311170" y="11811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矩陣</a:t>
            </a:r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C2862-2139-424F-9BBD-ED9BDCFE79BC}"/>
              </a:ext>
            </a:extLst>
          </p:cNvPr>
          <p:cNvSpPr txBox="1"/>
          <p:nvPr/>
        </p:nvSpPr>
        <p:spPr>
          <a:xfrm>
            <a:off x="4124146" y="2362200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* n</a:t>
            </a:r>
            <a:r>
              <a:rPr lang="zh-CN" altLang="en-US" dirty="0"/>
              <a:t>的矩陣，就可以用二維陣列呈現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2330C-5AC6-1241-A353-2FA182A5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712" y="3211036"/>
            <a:ext cx="4290575" cy="20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EC3DE-1C94-E04A-988C-CDB361EACC8D}"/>
              </a:ext>
            </a:extLst>
          </p:cNvPr>
          <p:cNvSpPr txBox="1"/>
          <p:nvPr/>
        </p:nvSpPr>
        <p:spPr>
          <a:xfrm>
            <a:off x="2887428" y="1349112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兩個矩陣如何相加？</a:t>
            </a:r>
            <a:endParaRPr lang="en-US"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BA637-26C4-0748-805A-A1F73262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49" y="2436515"/>
            <a:ext cx="5575300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9381A1-621C-5B46-8901-4C58B0FC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2" y="4876799"/>
            <a:ext cx="39751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080FA-9596-F845-BA4D-299BCC76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99" y="4048388"/>
            <a:ext cx="4089401" cy="260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9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EC3DE-1C94-E04A-988C-CDB361EACC8D}"/>
              </a:ext>
            </a:extLst>
          </p:cNvPr>
          <p:cNvSpPr txBox="1"/>
          <p:nvPr/>
        </p:nvSpPr>
        <p:spPr>
          <a:xfrm>
            <a:off x="2887428" y="1349112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兩個矩陣如何相乘？</a:t>
            </a:r>
            <a:endParaRPr lang="en-US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0B52C-5121-2940-AB4D-FC39B6A9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8" y="2655159"/>
            <a:ext cx="6705600" cy="193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83E8E-A812-D344-A683-703F26214323}"/>
              </a:ext>
            </a:extLst>
          </p:cNvPr>
          <p:cNvSpPr txBox="1"/>
          <p:nvPr/>
        </p:nvSpPr>
        <p:spPr>
          <a:xfrm>
            <a:off x="4132159" y="5324222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限制：產生的為一個</a:t>
            </a:r>
            <a:r>
              <a:rPr lang="en-US" altLang="zh-CN" dirty="0"/>
              <a:t>m x p</a:t>
            </a:r>
            <a:r>
              <a:rPr lang="zh-CN" altLang="en-US" dirty="0"/>
              <a:t>的二維矩陣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926D4-3ED3-C94B-932E-BACAA8B78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50" y="4574576"/>
            <a:ext cx="3467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EC3DE-1C94-E04A-988C-CDB361EACC8D}"/>
              </a:ext>
            </a:extLst>
          </p:cNvPr>
          <p:cNvSpPr txBox="1"/>
          <p:nvPr/>
        </p:nvSpPr>
        <p:spPr>
          <a:xfrm>
            <a:off x="4618670" y="136249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轉置矩陣</a:t>
            </a:r>
            <a:endParaRPr lang="en-US" sz="5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83E8E-A812-D344-A683-703F26214323}"/>
              </a:ext>
            </a:extLst>
          </p:cNvPr>
          <p:cNvSpPr txBox="1"/>
          <p:nvPr/>
        </p:nvSpPr>
        <p:spPr>
          <a:xfrm>
            <a:off x="4618670" y="457217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把列座標軸和欄座標軸互換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3EC46-F27C-CB46-8FE0-14CDBEFD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92" y="2520863"/>
            <a:ext cx="7128015" cy="181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5326</TotalTime>
  <Words>343</Words>
  <Application>Microsoft Macintosh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Apple Chancery</vt:lpstr>
      <vt:lpstr>Arial</vt:lpstr>
      <vt:lpstr>Calibri</vt:lpstr>
      <vt:lpstr>Calibri Light</vt:lpstr>
      <vt:lpstr>Roboto</vt:lpstr>
      <vt:lpstr>Office Theme</vt:lpstr>
      <vt:lpstr>陣列 ( Array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Winnie Wu</dc:creator>
  <cp:lastModifiedBy>Winnie Wu</cp:lastModifiedBy>
  <cp:revision>23</cp:revision>
  <dcterms:created xsi:type="dcterms:W3CDTF">2019-06-20T08:47:50Z</dcterms:created>
  <dcterms:modified xsi:type="dcterms:W3CDTF">2019-06-24T01:33:54Z</dcterms:modified>
</cp:coreProperties>
</file>