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1" r:id="rId2"/>
    <p:sldId id="300" r:id="rId3"/>
    <p:sldId id="279" r:id="rId4"/>
    <p:sldId id="280" r:id="rId5"/>
    <p:sldId id="282" r:id="rId6"/>
    <p:sldId id="283" r:id="rId7"/>
    <p:sldId id="285" r:id="rId8"/>
    <p:sldId id="289" r:id="rId9"/>
    <p:sldId id="290" r:id="rId10"/>
    <p:sldId id="301" r:id="rId11"/>
    <p:sldId id="302" r:id="rId12"/>
    <p:sldId id="303" r:id="rId13"/>
    <p:sldId id="304" r:id="rId14"/>
    <p:sldId id="306" r:id="rId15"/>
    <p:sldId id="294" r:id="rId16"/>
    <p:sldId id="313" r:id="rId17"/>
    <p:sldId id="295" r:id="rId18"/>
    <p:sldId id="307" r:id="rId19"/>
    <p:sldId id="308" r:id="rId20"/>
    <p:sldId id="310" r:id="rId21"/>
    <p:sldId id="311" r:id="rId22"/>
    <p:sldId id="297" r:id="rId23"/>
    <p:sldId id="298" r:id="rId24"/>
    <p:sldId id="31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FAB48-6660-45FA-8B70-E3D9BBF28E14}" type="datetimeFigureOut">
              <a:rPr lang="en-US" smtClean="0"/>
              <a:t>2019-07-19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1B68C-AFC7-45EE-827C-ABEC462AB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81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lrightchiu.github.io/SecondRound/binary-tree-introjian-jie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http://alrightchiu.github.io/SecondRound/binary-tree-introjian-jie.html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1B68C-AFC7-45EE-827C-ABEC462AB6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74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8A944-C8D8-4E33-B895-3814739D7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0C691-DA5C-4A41-9C01-CC66D8984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3D638-B783-46F7-83DA-8503C04FF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A8F-E7EE-460A-B4DC-E9F8961F8CD9}" type="datetimeFigureOut">
              <a:rPr lang="en-US" smtClean="0"/>
              <a:t>2019-07-15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2977F-35F1-4B66-BA01-AAFAC464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65C17-BBA4-4CFE-A585-187D0BA7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9AD3-5E35-49C0-8CF0-D8411B2F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3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9054-7A88-4CDA-B70C-F6B75377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21C21-6F1E-43D9-A9AD-B4DB2839A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7E24A-D606-4B55-84D1-C9E7A4B8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A8F-E7EE-460A-B4DC-E9F8961F8CD9}" type="datetimeFigureOut">
              <a:rPr lang="en-US" smtClean="0"/>
              <a:t>2019-07-15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56356-2888-42B8-AECA-DA98E6E9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2C328-C196-4E29-AB91-CB419D65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9AD3-5E35-49C0-8CF0-D8411B2F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9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2FD862-4F5B-4D19-858C-F50247324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C50ED-CAC7-4E7F-B637-42DDD0507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7DD01-9FF1-40FE-9DE3-C5E3C6D0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A8F-E7EE-460A-B4DC-E9F8961F8CD9}" type="datetimeFigureOut">
              <a:rPr lang="en-US" smtClean="0"/>
              <a:t>2019-07-15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E532A-F1C6-43EB-B97B-D5841ED9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78EB4-CDD3-4EDE-ACFC-BCA1A603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9AD3-5E35-49C0-8CF0-D8411B2F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9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BFF9B-DDD0-46B0-8598-CFA90936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F8004-3796-4640-A261-29AFF284E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7CD54-4F9B-44DE-8A86-C8FD9B5C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A8F-E7EE-460A-B4DC-E9F8961F8CD9}" type="datetimeFigureOut">
              <a:rPr lang="en-US" smtClean="0"/>
              <a:t>2019-07-15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FF587-0BF1-428E-BCC3-262E43D1D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7EA71-883E-48FD-BA29-20088E5A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9AD3-5E35-49C0-8CF0-D8411B2F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5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F4A1-F162-4383-BBB5-8D6A08FB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F8471-503F-4AB6-BF8F-2EE919956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66111-6B9C-44A3-A4C7-00E23189A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A8F-E7EE-460A-B4DC-E9F8961F8CD9}" type="datetimeFigureOut">
              <a:rPr lang="en-US" smtClean="0"/>
              <a:t>2019-07-15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84E6C-B0CD-4902-AEEE-5699EFE8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191A6-7F52-4BE9-8159-A572455B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9AD3-5E35-49C0-8CF0-D8411B2F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5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29B5F-58F6-4EE3-8B32-876042BD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B937F-8A2E-4410-BB4E-BE4987013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88B09-AF30-434D-BB1F-E0F31ED89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2D374-26A6-40ED-B8F9-31D09CF5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A8F-E7EE-460A-B4DC-E9F8961F8CD9}" type="datetimeFigureOut">
              <a:rPr lang="en-US" smtClean="0"/>
              <a:t>2019-07-15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0D1D3-E8DB-46DC-ACE1-77ED0CB3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E68AE-715B-46E3-A649-B3D36597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9AD3-5E35-49C0-8CF0-D8411B2F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9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7FD6-17E9-46C8-BE6B-2562CA447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86352-90AF-4B00-88A8-09E99FBF6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4008F-ADD0-478E-95AE-DAFF9A618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4920C-44DC-460E-BA8B-E74CF73E3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EF6D23-8B60-4CAA-8642-550268153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5D964-4F37-4725-83E1-26F2127E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A8F-E7EE-460A-B4DC-E9F8961F8CD9}" type="datetimeFigureOut">
              <a:rPr lang="en-US" smtClean="0"/>
              <a:t>2019-07-15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C62009-B67F-4F06-B23D-488A027C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5546A-5D7F-4834-BCE2-469FDDB5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9AD3-5E35-49C0-8CF0-D8411B2F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5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54CC-FF9B-481A-92B5-849BCB13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B5E12-0643-4306-A017-33F8A240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A8F-E7EE-460A-B4DC-E9F8961F8CD9}" type="datetimeFigureOut">
              <a:rPr lang="en-US" smtClean="0"/>
              <a:t>2019-07-15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8B6A8-16B6-4316-852A-38669734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4EFBF-DF04-4B7C-8527-C832C3C2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9AD3-5E35-49C0-8CF0-D8411B2F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9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9E25FF-B5F1-4038-BEB2-190259129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A8F-E7EE-460A-B4DC-E9F8961F8CD9}" type="datetimeFigureOut">
              <a:rPr lang="en-US" smtClean="0"/>
              <a:t>2019-07-15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686FB0-E7C7-445E-ABCC-41F9F965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B03DF-3255-4FBA-89B8-EA01A31B3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9AD3-5E35-49C0-8CF0-D8411B2F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1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7F90-174D-4B22-B513-160025A9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F3EE3-5FE0-43C3-B1DD-E2ED3A79A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77B22-A794-4741-AE3D-944C7225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EDE03-56B9-4522-8155-10906FE0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A8F-E7EE-460A-B4DC-E9F8961F8CD9}" type="datetimeFigureOut">
              <a:rPr lang="en-US" smtClean="0"/>
              <a:t>2019-07-15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CC0E3-A320-4B94-82AF-AFF8FC1F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09F33-051E-4874-98CE-E691FB34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9AD3-5E35-49C0-8CF0-D8411B2F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4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0CA1-D323-4F86-9063-C0453E67E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642C5-6A1C-4CD9-828D-4521CF92F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8AAA0-765B-4CC0-AC48-1DF8494B9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F14DD-AE78-44C8-B1AF-A142F5FE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A8F-E7EE-460A-B4DC-E9F8961F8CD9}" type="datetimeFigureOut">
              <a:rPr lang="en-US" smtClean="0"/>
              <a:t>2019-07-15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9EA4B-FDF7-46F0-9673-3E123036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DBBA1-7521-4DD9-ACB5-2C950657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9AD3-5E35-49C0-8CF0-D8411B2F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3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104E87-72F5-425C-824E-9A921190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99C71-0FF5-408F-8940-32CD430AA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931C8-6FDC-4C80-96C8-EC248E740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3A8F-E7EE-460A-B4DC-E9F8961F8CD9}" type="datetimeFigureOut">
              <a:rPr lang="en-US" smtClean="0"/>
              <a:t>2019-07-15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D232C-9C41-4B91-98A3-0FD3E9CB3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23593-86AA-4251-8CA0-81F54C1B7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F9AD3-5E35-49C0-8CF0-D8411B2F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7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5C0A72-537B-48A3-B110-15A539BE03A8}"/>
              </a:ext>
            </a:extLst>
          </p:cNvPr>
          <p:cNvCxnSpPr>
            <a:cxnSpLocks/>
          </p:cNvCxnSpPr>
          <p:nvPr/>
        </p:nvCxnSpPr>
        <p:spPr>
          <a:xfrm>
            <a:off x="774436" y="1085513"/>
            <a:ext cx="245703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0F21A0-22F5-4E58-ADBF-62D944411D90}"/>
              </a:ext>
            </a:extLst>
          </p:cNvPr>
          <p:cNvSpPr txBox="1"/>
          <p:nvPr/>
        </p:nvSpPr>
        <p:spPr>
          <a:xfrm>
            <a:off x="447866" y="373227"/>
            <a:ext cx="27836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Tree Basics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0F763C-659B-4D7B-8A64-C403CBC04C82}"/>
              </a:ext>
            </a:extLst>
          </p:cNvPr>
          <p:cNvSpPr/>
          <p:nvPr/>
        </p:nvSpPr>
        <p:spPr>
          <a:xfrm>
            <a:off x="-328474" y="6484773"/>
            <a:ext cx="12792723" cy="439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6365F-D755-47DC-B010-B5D23445E0C8}"/>
              </a:ext>
            </a:extLst>
          </p:cNvPr>
          <p:cNvSpPr txBox="1"/>
          <p:nvPr/>
        </p:nvSpPr>
        <p:spPr>
          <a:xfrm>
            <a:off x="5775384" y="1935055"/>
            <a:ext cx="62094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Tree</a:t>
            </a:r>
            <a:r>
              <a:rPr lang="zh-TW" altLang="en-US" sz="2400" dirty="0"/>
              <a:t>是由</a:t>
            </a:r>
            <a:r>
              <a:rPr lang="en-US" altLang="zh-TW" sz="2400" dirty="0"/>
              <a:t>1</a:t>
            </a:r>
            <a:r>
              <a:rPr lang="zh-TW" altLang="en-US" sz="2400" dirty="0"/>
              <a:t>個或</a:t>
            </a:r>
            <a:r>
              <a:rPr lang="en-US" altLang="zh-TW" sz="2400" dirty="0"/>
              <a:t>1</a:t>
            </a:r>
            <a:r>
              <a:rPr lang="zh-TW" altLang="en-US" sz="2400" dirty="0"/>
              <a:t>個以上的節點</a:t>
            </a:r>
            <a:r>
              <a:rPr lang="en-US" altLang="zh-TW" sz="2400" dirty="0"/>
              <a:t>(nodes)</a:t>
            </a:r>
            <a:r>
              <a:rPr lang="zh-TW" altLang="en-US" sz="2400" dirty="0"/>
              <a:t>組成</a:t>
            </a:r>
            <a:endParaRPr lang="en-US" altLang="zh-TW" sz="2400" dirty="0"/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/>
              <a:t>只能有一個</a:t>
            </a:r>
            <a:r>
              <a:rPr lang="en-US" altLang="zh-TW" sz="2400" dirty="0"/>
              <a:t>root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/>
              <a:t>不能有</a:t>
            </a:r>
            <a:r>
              <a:rPr lang="en-US" altLang="zh-TW" sz="2400" dirty="0"/>
              <a:t>cycle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F2EDFA-1794-4242-AE79-7BD369605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66" y="1935055"/>
            <a:ext cx="40862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57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5C0A72-537B-48A3-B110-15A539BE03A8}"/>
              </a:ext>
            </a:extLst>
          </p:cNvPr>
          <p:cNvCxnSpPr>
            <a:cxnSpLocks/>
          </p:cNvCxnSpPr>
          <p:nvPr/>
        </p:nvCxnSpPr>
        <p:spPr>
          <a:xfrm>
            <a:off x="774436" y="1085513"/>
            <a:ext cx="439236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0F21A0-22F5-4E58-ADBF-62D944411D90}"/>
              </a:ext>
            </a:extLst>
          </p:cNvPr>
          <p:cNvSpPr txBox="1"/>
          <p:nvPr/>
        </p:nvSpPr>
        <p:spPr>
          <a:xfrm>
            <a:off x="447866" y="373227"/>
            <a:ext cx="46479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Skewed Binary Tree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0F763C-659B-4D7B-8A64-C403CBC04C82}"/>
              </a:ext>
            </a:extLst>
          </p:cNvPr>
          <p:cNvSpPr/>
          <p:nvPr/>
        </p:nvSpPr>
        <p:spPr>
          <a:xfrm>
            <a:off x="-328474" y="6484773"/>
            <a:ext cx="12792723" cy="439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448D6F6-1D14-4E5E-8EB8-2BE229384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" y="229311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53D7E8-621F-472C-A258-667071F5F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66" y="1699424"/>
            <a:ext cx="4424218" cy="31338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478256-1D9D-40E6-BF8E-296544F39361}"/>
              </a:ext>
            </a:extLst>
          </p:cNvPr>
          <p:cNvSpPr txBox="1"/>
          <p:nvPr/>
        </p:nvSpPr>
        <p:spPr>
          <a:xfrm>
            <a:off x="5779008" y="1632851"/>
            <a:ext cx="6488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完全沒有左節點</a:t>
            </a:r>
            <a:r>
              <a:rPr lang="en-US" altLang="zh-TW" sz="2400" dirty="0"/>
              <a:t>:</a:t>
            </a:r>
            <a:r>
              <a:rPr lang="zh-TW" altLang="en-US" sz="2400" dirty="0"/>
              <a:t> 右歪斜樹</a:t>
            </a:r>
            <a:endParaRPr lang="en-US" altLang="zh-TW" sz="2400" dirty="0"/>
          </a:p>
          <a:p>
            <a:r>
              <a:rPr lang="en-US" altLang="zh-TW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完全沒有右節點</a:t>
            </a:r>
            <a:r>
              <a:rPr lang="en-US" altLang="zh-TW" sz="2400" dirty="0"/>
              <a:t>:</a:t>
            </a:r>
            <a:r>
              <a:rPr lang="zh-TW" altLang="en-US" sz="2400" dirty="0"/>
              <a:t> 左歪斜樹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2041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5C0A72-537B-48A3-B110-15A539BE03A8}"/>
              </a:ext>
            </a:extLst>
          </p:cNvPr>
          <p:cNvCxnSpPr>
            <a:cxnSpLocks/>
          </p:cNvCxnSpPr>
          <p:nvPr/>
        </p:nvCxnSpPr>
        <p:spPr>
          <a:xfrm>
            <a:off x="774436" y="1085513"/>
            <a:ext cx="19421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0F21A0-22F5-4E58-ADBF-62D944411D90}"/>
              </a:ext>
            </a:extLst>
          </p:cNvPr>
          <p:cNvSpPr txBox="1"/>
          <p:nvPr/>
        </p:nvSpPr>
        <p:spPr>
          <a:xfrm>
            <a:off x="447866" y="373227"/>
            <a:ext cx="27836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Traversal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0F763C-659B-4D7B-8A64-C403CBC04C82}"/>
              </a:ext>
            </a:extLst>
          </p:cNvPr>
          <p:cNvSpPr/>
          <p:nvPr/>
        </p:nvSpPr>
        <p:spPr>
          <a:xfrm>
            <a:off x="-328474" y="6484773"/>
            <a:ext cx="12792723" cy="439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448D6F6-1D14-4E5E-8EB8-2BE229384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" y="229311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DF8D57-2C5E-41EB-99A3-66E5773D2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18" y="1108840"/>
            <a:ext cx="4772025" cy="2990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38BA7-284A-49F2-855A-A45C07AEC2AE}"/>
              </a:ext>
            </a:extLst>
          </p:cNvPr>
          <p:cNvSpPr txBox="1"/>
          <p:nvPr/>
        </p:nvSpPr>
        <p:spPr>
          <a:xfrm>
            <a:off x="5769678" y="895733"/>
            <a:ext cx="53710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Traversal: </a:t>
            </a:r>
            <a:r>
              <a:rPr lang="zh-TW" altLang="en-US" sz="2400" dirty="0"/>
              <a:t>從某</a:t>
            </a:r>
            <a:r>
              <a:rPr lang="en-US" altLang="zh-TW" sz="2400" dirty="0"/>
              <a:t>node</a:t>
            </a:r>
            <a:r>
              <a:rPr lang="zh-TW" altLang="en-US" sz="2400" dirty="0"/>
              <a:t>出發，往所有相連的</a:t>
            </a:r>
            <a:r>
              <a:rPr lang="en-US" altLang="zh-TW" sz="2400" dirty="0"/>
              <a:t>node</a:t>
            </a:r>
            <a:r>
              <a:rPr lang="zh-TW" altLang="en-US" sz="2400" dirty="0"/>
              <a:t>移動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移動到特定</a:t>
            </a:r>
            <a:r>
              <a:rPr lang="en-US" altLang="zh-TW" sz="2400" dirty="0"/>
              <a:t>node</a:t>
            </a:r>
            <a:r>
              <a:rPr lang="zh-TW" altLang="en-US" sz="2400" dirty="0"/>
              <a:t>後通常會再執行特定動作</a:t>
            </a:r>
            <a:r>
              <a:rPr lang="en-US" altLang="zh-TW" sz="2400" dirty="0"/>
              <a:t>(print</a:t>
            </a:r>
            <a:r>
              <a:rPr lang="zh-TW" altLang="en-US" sz="2400" dirty="0"/>
              <a:t>、</a:t>
            </a:r>
            <a:r>
              <a:rPr lang="en-US" altLang="zh-TW" sz="2400" dirty="0"/>
              <a:t>assign</a:t>
            </a:r>
            <a:r>
              <a:rPr lang="zh-TW" altLang="en-US" sz="2400" dirty="0"/>
              <a:t>、</a:t>
            </a:r>
            <a:r>
              <a:rPr lang="en-US" altLang="zh-TW" sz="2400" dirty="0"/>
              <a:t>delete…)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Pre-Order</a:t>
            </a:r>
            <a:r>
              <a:rPr lang="zh-TW" altLang="en-US" sz="2400" dirty="0"/>
              <a:t>、</a:t>
            </a:r>
            <a:r>
              <a:rPr lang="en-US" altLang="zh-TW" sz="2400" dirty="0"/>
              <a:t>In-Order</a:t>
            </a:r>
            <a:r>
              <a:rPr lang="zh-TW" altLang="en-US" sz="2400" dirty="0"/>
              <a:t>、</a:t>
            </a:r>
            <a:r>
              <a:rPr lang="en-US" altLang="zh-TW" sz="2400" dirty="0"/>
              <a:t>Post-Order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A810F2-23A5-4E2C-9181-65ABD33A3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18" y="4263531"/>
            <a:ext cx="74199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56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0F21A0-22F5-4E58-ADBF-62D944411D90}"/>
              </a:ext>
            </a:extLst>
          </p:cNvPr>
          <p:cNvSpPr txBox="1"/>
          <p:nvPr/>
        </p:nvSpPr>
        <p:spPr>
          <a:xfrm>
            <a:off x="447865" y="373227"/>
            <a:ext cx="70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Traversal – Post-Order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0F763C-659B-4D7B-8A64-C403CBC04C82}"/>
              </a:ext>
            </a:extLst>
          </p:cNvPr>
          <p:cNvSpPr/>
          <p:nvPr/>
        </p:nvSpPr>
        <p:spPr>
          <a:xfrm>
            <a:off x="-328474" y="6484773"/>
            <a:ext cx="12792723" cy="439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448D6F6-1D14-4E5E-8EB8-2BE229384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" y="229311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328505-8393-46A6-A2F4-15E5FD249F21}"/>
              </a:ext>
            </a:extLst>
          </p:cNvPr>
          <p:cNvCxnSpPr>
            <a:cxnSpLocks/>
          </p:cNvCxnSpPr>
          <p:nvPr/>
        </p:nvCxnSpPr>
        <p:spPr>
          <a:xfrm>
            <a:off x="774436" y="1085513"/>
            <a:ext cx="505719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t_a">
            <a:extLst>
              <a:ext uri="{FF2B5EF4-FFF2-40B4-BE49-F238E27FC236}">
                <a16:creationId xmlns:a16="http://schemas.microsoft.com/office/drawing/2014/main" id="{56E1F6EF-8D40-413B-ADF6-A095F1725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17" y="2138997"/>
            <a:ext cx="300037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t_b">
            <a:extLst>
              <a:ext uri="{FF2B5EF4-FFF2-40B4-BE49-F238E27FC236}">
                <a16:creationId xmlns:a16="http://schemas.microsoft.com/office/drawing/2014/main" id="{00026010-78C8-43AF-B76E-70A5B4EDD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522" y="2024697"/>
            <a:ext cx="300037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t_c">
            <a:extLst>
              <a:ext uri="{FF2B5EF4-FFF2-40B4-BE49-F238E27FC236}">
                <a16:creationId xmlns:a16="http://schemas.microsoft.com/office/drawing/2014/main" id="{D8EBCFAF-C948-4BEB-A0C8-9F473E677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527" y="2153284"/>
            <a:ext cx="30003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563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0F21A0-22F5-4E58-ADBF-62D944411D90}"/>
              </a:ext>
            </a:extLst>
          </p:cNvPr>
          <p:cNvSpPr txBox="1"/>
          <p:nvPr/>
        </p:nvSpPr>
        <p:spPr>
          <a:xfrm>
            <a:off x="447865" y="373227"/>
            <a:ext cx="70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Traversal – Post-Order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0F763C-659B-4D7B-8A64-C403CBC04C82}"/>
              </a:ext>
            </a:extLst>
          </p:cNvPr>
          <p:cNvSpPr/>
          <p:nvPr/>
        </p:nvSpPr>
        <p:spPr>
          <a:xfrm>
            <a:off x="-328474" y="6484773"/>
            <a:ext cx="12792723" cy="439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448D6F6-1D14-4E5E-8EB8-2BE229384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" y="229311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328505-8393-46A6-A2F4-15E5FD249F21}"/>
              </a:ext>
            </a:extLst>
          </p:cNvPr>
          <p:cNvCxnSpPr>
            <a:cxnSpLocks/>
          </p:cNvCxnSpPr>
          <p:nvPr/>
        </p:nvCxnSpPr>
        <p:spPr>
          <a:xfrm>
            <a:off x="774436" y="1085513"/>
            <a:ext cx="505719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bt_d">
            <a:extLst>
              <a:ext uri="{FF2B5EF4-FFF2-40B4-BE49-F238E27FC236}">
                <a16:creationId xmlns:a16="http://schemas.microsoft.com/office/drawing/2014/main" id="{52A6C7A1-2D1F-43E7-AF44-E90E7171D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07" y="2242746"/>
            <a:ext cx="3000375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bt_e">
            <a:extLst>
              <a:ext uri="{FF2B5EF4-FFF2-40B4-BE49-F238E27FC236}">
                <a16:creationId xmlns:a16="http://schemas.microsoft.com/office/drawing/2014/main" id="{4AFBFF07-8B16-4333-9B2F-20D353630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117" y="2304658"/>
            <a:ext cx="30003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bt_f">
            <a:extLst>
              <a:ext uri="{FF2B5EF4-FFF2-40B4-BE49-F238E27FC236}">
                <a16:creationId xmlns:a16="http://schemas.microsoft.com/office/drawing/2014/main" id="{8BC2290D-3F24-4C1C-A50B-1DD8D09DB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526" y="2304658"/>
            <a:ext cx="30003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638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0F21A0-22F5-4E58-ADBF-62D944411D90}"/>
              </a:ext>
            </a:extLst>
          </p:cNvPr>
          <p:cNvSpPr txBox="1"/>
          <p:nvPr/>
        </p:nvSpPr>
        <p:spPr>
          <a:xfrm>
            <a:off x="447865" y="373227"/>
            <a:ext cx="70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Traversal – Post-Order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0F763C-659B-4D7B-8A64-C403CBC04C82}"/>
              </a:ext>
            </a:extLst>
          </p:cNvPr>
          <p:cNvSpPr/>
          <p:nvPr/>
        </p:nvSpPr>
        <p:spPr>
          <a:xfrm>
            <a:off x="-328474" y="6484773"/>
            <a:ext cx="12792723" cy="439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448D6F6-1D14-4E5E-8EB8-2BE229384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" y="229311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328505-8393-46A6-A2F4-15E5FD249F21}"/>
              </a:ext>
            </a:extLst>
          </p:cNvPr>
          <p:cNvCxnSpPr>
            <a:cxnSpLocks/>
          </p:cNvCxnSpPr>
          <p:nvPr/>
        </p:nvCxnSpPr>
        <p:spPr>
          <a:xfrm>
            <a:off x="774436" y="1085513"/>
            <a:ext cx="505719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bt_g">
            <a:extLst>
              <a:ext uri="{FF2B5EF4-FFF2-40B4-BE49-F238E27FC236}">
                <a16:creationId xmlns:a16="http://schemas.microsoft.com/office/drawing/2014/main" id="{84FB66CC-3484-484D-A251-8FB35D9E3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35" y="2277350"/>
            <a:ext cx="300037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t_h">
            <a:extLst>
              <a:ext uri="{FF2B5EF4-FFF2-40B4-BE49-F238E27FC236}">
                <a16:creationId xmlns:a16="http://schemas.microsoft.com/office/drawing/2014/main" id="{E0340F97-FE69-4386-B96E-3E07372F5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588" y="2277350"/>
            <a:ext cx="30003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bt_j">
            <a:extLst>
              <a:ext uri="{FF2B5EF4-FFF2-40B4-BE49-F238E27FC236}">
                <a16:creationId xmlns:a16="http://schemas.microsoft.com/office/drawing/2014/main" id="{F23A0B4E-270F-4485-AF4A-7C4FDD9EC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841" y="2263354"/>
            <a:ext cx="30003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493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0F21A0-22F5-4E58-ADBF-62D944411D90}"/>
              </a:ext>
            </a:extLst>
          </p:cNvPr>
          <p:cNvSpPr txBox="1"/>
          <p:nvPr/>
        </p:nvSpPr>
        <p:spPr>
          <a:xfrm>
            <a:off x="447865" y="373227"/>
            <a:ext cx="48964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Traversal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0F763C-659B-4D7B-8A64-C403CBC04C82}"/>
              </a:ext>
            </a:extLst>
          </p:cNvPr>
          <p:cNvSpPr/>
          <p:nvPr/>
        </p:nvSpPr>
        <p:spPr>
          <a:xfrm>
            <a:off x="-328474" y="6484773"/>
            <a:ext cx="12792723" cy="439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448D6F6-1D14-4E5E-8EB8-2BE229384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" y="229311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328505-8393-46A6-A2F4-15E5FD249F21}"/>
              </a:ext>
            </a:extLst>
          </p:cNvPr>
          <p:cNvCxnSpPr>
            <a:cxnSpLocks/>
          </p:cNvCxnSpPr>
          <p:nvPr/>
        </p:nvCxnSpPr>
        <p:spPr>
          <a:xfrm>
            <a:off x="774436" y="1085513"/>
            <a:ext cx="19421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ex_pre">
            <a:extLst>
              <a:ext uri="{FF2B5EF4-FFF2-40B4-BE49-F238E27FC236}">
                <a16:creationId xmlns:a16="http://schemas.microsoft.com/office/drawing/2014/main" id="{954FFF9B-4518-453D-8AAF-0AADC0FF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65" y="1677372"/>
            <a:ext cx="337185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x_in">
            <a:extLst>
              <a:ext uri="{FF2B5EF4-FFF2-40B4-BE49-F238E27FC236}">
                <a16:creationId xmlns:a16="http://schemas.microsoft.com/office/drawing/2014/main" id="{31A7A76A-EB0E-4544-A808-A49F04FD5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263" y="1677372"/>
            <a:ext cx="337185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x_post">
            <a:extLst>
              <a:ext uri="{FF2B5EF4-FFF2-40B4-BE49-F238E27FC236}">
                <a16:creationId xmlns:a16="http://schemas.microsoft.com/office/drawing/2014/main" id="{F9F3A5FC-E1A0-4472-AD9A-E2F63101B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662" y="1677372"/>
            <a:ext cx="337185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315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5C0A72-537B-48A3-B110-15A539BE03A8}"/>
              </a:ext>
            </a:extLst>
          </p:cNvPr>
          <p:cNvCxnSpPr>
            <a:cxnSpLocks/>
          </p:cNvCxnSpPr>
          <p:nvPr/>
        </p:nvCxnSpPr>
        <p:spPr>
          <a:xfrm>
            <a:off x="774436" y="1085513"/>
            <a:ext cx="282718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0F21A0-22F5-4E58-ADBF-62D944411D90}"/>
              </a:ext>
            </a:extLst>
          </p:cNvPr>
          <p:cNvSpPr txBox="1"/>
          <p:nvPr/>
        </p:nvSpPr>
        <p:spPr>
          <a:xfrm>
            <a:off x="447864" y="373227"/>
            <a:ext cx="63879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/>
              <a:t>二元運算樹</a:t>
            </a:r>
            <a:endParaRPr lang="en-US" sz="4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0F763C-659B-4D7B-8A64-C403CBC04C82}"/>
              </a:ext>
            </a:extLst>
          </p:cNvPr>
          <p:cNvSpPr/>
          <p:nvPr/>
        </p:nvSpPr>
        <p:spPr>
          <a:xfrm>
            <a:off x="-328474" y="6484773"/>
            <a:ext cx="12792723" cy="439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448D6F6-1D14-4E5E-8EB8-2BE229384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" y="229311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CD69A8-55ED-4F4A-BB1F-E3AD0D6A0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64" y="2188649"/>
            <a:ext cx="5251438" cy="26778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3E70E7-79C9-4A00-B668-34BFCD80E408}"/>
              </a:ext>
            </a:extLst>
          </p:cNvPr>
          <p:cNvSpPr txBox="1"/>
          <p:nvPr/>
        </p:nvSpPr>
        <p:spPr>
          <a:xfrm>
            <a:off x="5523723" y="1800923"/>
            <a:ext cx="55276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A-B*(-C+-3.5)</a:t>
            </a:r>
            <a:r>
              <a:rPr lang="zh-TW" altLang="en-US" sz="2400" dirty="0"/>
              <a:t>的運算式根據</a:t>
            </a:r>
            <a:r>
              <a:rPr lang="en-US" altLang="zh-TW" sz="2400" dirty="0"/>
              <a:t>In-Order</a:t>
            </a:r>
            <a:r>
              <a:rPr lang="zh-TW" altLang="en-US" sz="2400" dirty="0"/>
              <a:t> </a:t>
            </a:r>
            <a:r>
              <a:rPr lang="en-US" altLang="zh-TW" sz="2400" dirty="0"/>
              <a:t>Traversal</a:t>
            </a:r>
            <a:r>
              <a:rPr lang="zh-TW" altLang="en-US" sz="2400" dirty="0"/>
              <a:t>可轉化為左圖的二元運算樹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Pre-Order: -A*B+(-C)-3.5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Post-Order: ABC-3.5-+*-</a:t>
            </a:r>
          </a:p>
        </p:txBody>
      </p:sp>
    </p:spTree>
    <p:extLst>
      <p:ext uri="{BB962C8B-B14F-4D97-AF65-F5344CB8AC3E}">
        <p14:creationId xmlns:p14="http://schemas.microsoft.com/office/powerpoint/2010/main" val="1633271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5C0A72-537B-48A3-B110-15A539BE03A8}"/>
              </a:ext>
            </a:extLst>
          </p:cNvPr>
          <p:cNvCxnSpPr>
            <a:cxnSpLocks/>
          </p:cNvCxnSpPr>
          <p:nvPr/>
        </p:nvCxnSpPr>
        <p:spPr>
          <a:xfrm>
            <a:off x="774436" y="1085513"/>
            <a:ext cx="456992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0F21A0-22F5-4E58-ADBF-62D944411D90}"/>
              </a:ext>
            </a:extLst>
          </p:cNvPr>
          <p:cNvSpPr txBox="1"/>
          <p:nvPr/>
        </p:nvSpPr>
        <p:spPr>
          <a:xfrm>
            <a:off x="447864" y="373227"/>
            <a:ext cx="63879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Binary Tree - Insert</a:t>
            </a:r>
            <a:endParaRPr lang="en-US" sz="4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0F763C-659B-4D7B-8A64-C403CBC04C82}"/>
              </a:ext>
            </a:extLst>
          </p:cNvPr>
          <p:cNvSpPr/>
          <p:nvPr/>
        </p:nvSpPr>
        <p:spPr>
          <a:xfrm>
            <a:off x="-328474" y="6484773"/>
            <a:ext cx="12792723" cy="439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448D6F6-1D14-4E5E-8EB8-2BE229384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" y="229311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CBE08E-E3A0-45E1-882F-D2203027C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36" y="1561058"/>
            <a:ext cx="98583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26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5C0A72-537B-48A3-B110-15A539BE03A8}"/>
              </a:ext>
            </a:extLst>
          </p:cNvPr>
          <p:cNvCxnSpPr>
            <a:cxnSpLocks/>
          </p:cNvCxnSpPr>
          <p:nvPr/>
        </p:nvCxnSpPr>
        <p:spPr>
          <a:xfrm>
            <a:off x="774436" y="1085513"/>
            <a:ext cx="456992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0F21A0-22F5-4E58-ADBF-62D944411D90}"/>
              </a:ext>
            </a:extLst>
          </p:cNvPr>
          <p:cNvSpPr txBox="1"/>
          <p:nvPr/>
        </p:nvSpPr>
        <p:spPr>
          <a:xfrm>
            <a:off x="447864" y="373227"/>
            <a:ext cx="63879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Binary Tree - Delete</a:t>
            </a:r>
            <a:endParaRPr lang="en-US" sz="4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0F763C-659B-4D7B-8A64-C403CBC04C82}"/>
              </a:ext>
            </a:extLst>
          </p:cNvPr>
          <p:cNvSpPr/>
          <p:nvPr/>
        </p:nvSpPr>
        <p:spPr>
          <a:xfrm>
            <a:off x="-328474" y="6484773"/>
            <a:ext cx="12792723" cy="439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448D6F6-1D14-4E5E-8EB8-2BE229384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" y="229311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606EAD-F17E-4058-835A-C339430B2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64" y="2005400"/>
            <a:ext cx="2886075" cy="1895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784E79-C1BB-4A7D-8E32-F4E7D5298BAC}"/>
              </a:ext>
            </a:extLst>
          </p:cNvPr>
          <p:cNvSpPr txBox="1"/>
          <p:nvPr/>
        </p:nvSpPr>
        <p:spPr>
          <a:xfrm>
            <a:off x="5187821" y="1614309"/>
            <a:ext cx="55276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刪除</a:t>
            </a:r>
            <a:r>
              <a:rPr lang="en-US" altLang="zh-TW" sz="2400" dirty="0"/>
              <a:t>node2</a:t>
            </a:r>
            <a:r>
              <a:rPr lang="zh-TW" altLang="en-US" sz="2400" dirty="0"/>
              <a:t>，直接將</a:t>
            </a:r>
            <a:r>
              <a:rPr lang="en-US" altLang="zh-TW" sz="2400" dirty="0"/>
              <a:t>node1</a:t>
            </a:r>
            <a:r>
              <a:rPr lang="zh-TW" altLang="en-US" sz="2400" dirty="0"/>
              <a:t>指向</a:t>
            </a:r>
            <a:r>
              <a:rPr lang="en-US" altLang="zh-TW" sz="2400" dirty="0"/>
              <a:t>None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刪除</a:t>
            </a:r>
            <a:r>
              <a:rPr lang="en-US" altLang="zh-TW" sz="2400" dirty="0"/>
              <a:t>node1</a:t>
            </a:r>
            <a:r>
              <a:rPr lang="zh-TW" altLang="en-US" sz="2400" dirty="0"/>
              <a:t>，</a:t>
            </a:r>
            <a:r>
              <a:rPr lang="en-US" altLang="zh-TW" sz="2400" dirty="0"/>
              <a:t>node1</a:t>
            </a:r>
            <a:r>
              <a:rPr lang="zh-TW" altLang="en-US" sz="2400" dirty="0"/>
              <a:t>只有一個子樹，將</a:t>
            </a:r>
            <a:r>
              <a:rPr lang="en-US" altLang="zh-TW" sz="2400" dirty="0"/>
              <a:t>node2</a:t>
            </a:r>
            <a:r>
              <a:rPr lang="zh-TW" altLang="en-US" sz="2400" dirty="0"/>
              <a:t>往上提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刪除</a:t>
            </a:r>
            <a:r>
              <a:rPr lang="en-US" altLang="zh-TW" sz="2400" dirty="0"/>
              <a:t>node4</a:t>
            </a:r>
            <a:r>
              <a:rPr lang="zh-TW" altLang="en-US" sz="2400" dirty="0"/>
              <a:t>，</a:t>
            </a:r>
            <a:r>
              <a:rPr lang="en-US" altLang="zh-TW" sz="2400" dirty="0"/>
              <a:t>node4</a:t>
            </a:r>
            <a:r>
              <a:rPr lang="zh-TW" altLang="en-US" sz="2400" dirty="0"/>
              <a:t>有兩棵子樹：</a:t>
            </a:r>
            <a:endParaRPr lang="en-US" altLang="zh-TW" sz="2400" dirty="0"/>
          </a:p>
          <a:p>
            <a:pPr marL="971550" lvl="1" indent="-514350">
              <a:buFont typeface="+mj-lt"/>
              <a:buAutoNum type="romanLcPeriod"/>
            </a:pPr>
            <a:r>
              <a:rPr lang="zh-TW" altLang="en-US" sz="2400" dirty="0"/>
              <a:t>將左子樹最大者往上提</a:t>
            </a:r>
            <a:r>
              <a:rPr lang="en-US" altLang="zh-TW" sz="2400" dirty="0"/>
              <a:t>(node2)</a:t>
            </a:r>
          </a:p>
          <a:p>
            <a:pPr marL="971550" lvl="1" indent="-514350">
              <a:buFont typeface="+mj-lt"/>
              <a:buAutoNum type="romanLcPeriod"/>
            </a:pPr>
            <a:r>
              <a:rPr lang="zh-TW" altLang="en-US" sz="2400" dirty="0"/>
              <a:t>將右子樹最小者往上提</a:t>
            </a:r>
            <a:r>
              <a:rPr lang="en-US" altLang="zh-TW" sz="2400" dirty="0"/>
              <a:t>(node5)</a:t>
            </a:r>
          </a:p>
        </p:txBody>
      </p:sp>
    </p:spTree>
    <p:extLst>
      <p:ext uri="{BB962C8B-B14F-4D97-AF65-F5344CB8AC3E}">
        <p14:creationId xmlns:p14="http://schemas.microsoft.com/office/powerpoint/2010/main" val="895704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5C0A72-537B-48A3-B110-15A539BE03A8}"/>
              </a:ext>
            </a:extLst>
          </p:cNvPr>
          <p:cNvCxnSpPr>
            <a:cxnSpLocks/>
          </p:cNvCxnSpPr>
          <p:nvPr/>
        </p:nvCxnSpPr>
        <p:spPr>
          <a:xfrm>
            <a:off x="774436" y="1085513"/>
            <a:ext cx="425476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0F21A0-22F5-4E58-ADBF-62D944411D90}"/>
              </a:ext>
            </a:extLst>
          </p:cNvPr>
          <p:cNvSpPr txBox="1"/>
          <p:nvPr/>
        </p:nvSpPr>
        <p:spPr>
          <a:xfrm>
            <a:off x="447864" y="373227"/>
            <a:ext cx="63879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Tree to Binary Tree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0F763C-659B-4D7B-8A64-C403CBC04C82}"/>
              </a:ext>
            </a:extLst>
          </p:cNvPr>
          <p:cNvSpPr/>
          <p:nvPr/>
        </p:nvSpPr>
        <p:spPr>
          <a:xfrm>
            <a:off x="-328474" y="6484773"/>
            <a:ext cx="12792723" cy="439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448D6F6-1D14-4E5E-8EB8-2BE229384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" y="229311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DC5BDA-C431-4DCE-9BDF-7A6633398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36" y="1903579"/>
            <a:ext cx="4905375" cy="3248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774135-9CA2-4129-A33E-5ABD44A9D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889" y="1465428"/>
            <a:ext cx="50196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2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5C0A72-537B-48A3-B110-15A539BE03A8}"/>
              </a:ext>
            </a:extLst>
          </p:cNvPr>
          <p:cNvCxnSpPr>
            <a:cxnSpLocks/>
          </p:cNvCxnSpPr>
          <p:nvPr/>
        </p:nvCxnSpPr>
        <p:spPr>
          <a:xfrm>
            <a:off x="774436" y="1085513"/>
            <a:ext cx="245703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0F21A0-22F5-4E58-ADBF-62D944411D90}"/>
              </a:ext>
            </a:extLst>
          </p:cNvPr>
          <p:cNvSpPr txBox="1"/>
          <p:nvPr/>
        </p:nvSpPr>
        <p:spPr>
          <a:xfrm>
            <a:off x="447866" y="373227"/>
            <a:ext cx="27836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Tree Basics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0F763C-659B-4D7B-8A64-C403CBC04C82}"/>
              </a:ext>
            </a:extLst>
          </p:cNvPr>
          <p:cNvSpPr/>
          <p:nvPr/>
        </p:nvSpPr>
        <p:spPr>
          <a:xfrm>
            <a:off x="-328474" y="6484773"/>
            <a:ext cx="12792723" cy="439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4D29E-81EF-4632-9F8B-9678A403BFE0}"/>
              </a:ext>
            </a:extLst>
          </p:cNvPr>
          <p:cNvSpPr txBox="1"/>
          <p:nvPr/>
        </p:nvSpPr>
        <p:spPr>
          <a:xfrm>
            <a:off x="5779008" y="1147659"/>
            <a:ext cx="64885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Root: tree</a:t>
            </a:r>
            <a:r>
              <a:rPr lang="zh-TW" altLang="en-US" sz="2400" dirty="0"/>
              <a:t>中最頂層的</a:t>
            </a:r>
            <a:r>
              <a:rPr lang="en-US" altLang="zh-TW" sz="2400" dirty="0"/>
              <a:t>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Parent: </a:t>
            </a:r>
            <a:r>
              <a:rPr lang="zh-TW" altLang="en-US" sz="2400" dirty="0"/>
              <a:t>每個</a:t>
            </a:r>
            <a:r>
              <a:rPr lang="en-US" altLang="zh-TW" sz="2400" dirty="0"/>
              <a:t>node</a:t>
            </a:r>
            <a:r>
              <a:rPr lang="zh-TW" altLang="en-US" sz="2400" dirty="0"/>
              <a:t>有連結的上一層</a:t>
            </a:r>
            <a:r>
              <a:rPr lang="en-US" altLang="zh-TW" sz="2400" dirty="0"/>
              <a:t>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Children:</a:t>
            </a:r>
            <a:r>
              <a:rPr lang="zh-TW" altLang="en-US" sz="2400" dirty="0"/>
              <a:t>每個</a:t>
            </a:r>
            <a:r>
              <a:rPr lang="en-US" altLang="zh-TW" sz="2400" dirty="0"/>
              <a:t>node</a:t>
            </a:r>
            <a:r>
              <a:rPr lang="zh-TW" altLang="en-US" sz="2400" dirty="0"/>
              <a:t>有連結的下一層</a:t>
            </a:r>
            <a:r>
              <a:rPr lang="en-US" altLang="zh-TW" sz="2400" dirty="0"/>
              <a:t>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Ancestor: parent or parent of parent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Descendent: </a:t>
            </a:r>
            <a:r>
              <a:rPr lang="en-US" altLang="zh-TW" sz="2400" dirty="0"/>
              <a:t>children</a:t>
            </a:r>
            <a:r>
              <a:rPr lang="en-US" sz="2400" dirty="0"/>
              <a:t> or </a:t>
            </a:r>
            <a:r>
              <a:rPr lang="en-US" altLang="zh-TW" sz="2400" dirty="0"/>
              <a:t>children</a:t>
            </a:r>
            <a:r>
              <a:rPr lang="en-US" sz="2400" dirty="0"/>
              <a:t> of </a:t>
            </a:r>
            <a:r>
              <a:rPr lang="en-US" altLang="zh-TW" sz="2400" dirty="0"/>
              <a:t>children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Siblings: </a:t>
            </a:r>
            <a:r>
              <a:rPr lang="zh-TW" altLang="en-US" sz="2400" dirty="0"/>
              <a:t>有共同</a:t>
            </a:r>
            <a:r>
              <a:rPr lang="en-US" altLang="zh-TW" sz="2400" dirty="0"/>
              <a:t>parent</a:t>
            </a:r>
            <a:r>
              <a:rPr lang="zh-TW" altLang="en-US" sz="2400" dirty="0"/>
              <a:t>的</a:t>
            </a:r>
            <a:r>
              <a:rPr lang="en-US" altLang="zh-TW" sz="2400" dirty="0"/>
              <a:t>node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Degree: </a:t>
            </a:r>
            <a:r>
              <a:rPr lang="zh-TW" altLang="en-US" sz="2400" dirty="0"/>
              <a:t>每個</a:t>
            </a:r>
            <a:r>
              <a:rPr lang="en-US" altLang="zh-TW" sz="2400" dirty="0"/>
              <a:t>node</a:t>
            </a:r>
            <a:r>
              <a:rPr lang="zh-TW" altLang="en-US" sz="2400" dirty="0"/>
              <a:t>擁有的</a:t>
            </a:r>
            <a:r>
              <a:rPr lang="en-US" altLang="zh-TW" sz="2400" dirty="0"/>
              <a:t>children</a:t>
            </a:r>
            <a:r>
              <a:rPr lang="zh-TW" altLang="en-US" sz="2400" dirty="0"/>
              <a:t>數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Level: tree</a:t>
            </a:r>
            <a:r>
              <a:rPr lang="zh-TW" altLang="en-US" sz="2400" dirty="0"/>
              <a:t>的層數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Leaf: </a:t>
            </a:r>
            <a:r>
              <a:rPr lang="zh-TW" altLang="en-US" sz="2400" dirty="0"/>
              <a:t>沒有</a:t>
            </a:r>
            <a:r>
              <a:rPr lang="en-US" altLang="zh-TW" sz="2400" dirty="0"/>
              <a:t>children</a:t>
            </a:r>
            <a:r>
              <a:rPr lang="zh-TW" altLang="en-US" sz="2400" dirty="0"/>
              <a:t>的</a:t>
            </a:r>
            <a:r>
              <a:rPr lang="en-US" altLang="zh-TW" sz="2400" dirty="0"/>
              <a:t>node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Height: </a:t>
            </a:r>
            <a:r>
              <a:rPr lang="zh-TW" altLang="en-US" sz="2400" dirty="0"/>
              <a:t>從</a:t>
            </a:r>
            <a:r>
              <a:rPr lang="en-US" altLang="zh-TW" sz="2400" dirty="0"/>
              <a:t>node</a:t>
            </a:r>
            <a:r>
              <a:rPr lang="zh-TW" altLang="en-US" sz="2400" dirty="0"/>
              <a:t>到</a:t>
            </a:r>
            <a:r>
              <a:rPr lang="en-US" altLang="zh-TW" sz="2400" dirty="0"/>
              <a:t>leaf</a:t>
            </a:r>
            <a:r>
              <a:rPr lang="zh-TW" altLang="en-US" sz="2400" dirty="0"/>
              <a:t>最長的</a:t>
            </a:r>
            <a:r>
              <a:rPr lang="en-US" altLang="zh-TW" sz="2400" dirty="0"/>
              <a:t>path</a:t>
            </a:r>
            <a:r>
              <a:rPr lang="zh-TW" altLang="en-US" sz="2400" dirty="0"/>
              <a:t>的</a:t>
            </a:r>
            <a:r>
              <a:rPr lang="en-US" altLang="zh-TW" sz="2400" dirty="0"/>
              <a:t>edge</a:t>
            </a:r>
            <a:r>
              <a:rPr lang="zh-TW" altLang="en-US" sz="2400" dirty="0"/>
              <a:t>數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Depth:</a:t>
            </a:r>
            <a:r>
              <a:rPr lang="zh-TW" altLang="en-US" sz="2400" dirty="0"/>
              <a:t> 從</a:t>
            </a:r>
            <a:r>
              <a:rPr lang="en-US" altLang="zh-TW" sz="2400" dirty="0"/>
              <a:t>node</a:t>
            </a:r>
            <a:r>
              <a:rPr lang="zh-TW" altLang="en-US" sz="2400" dirty="0"/>
              <a:t>到</a:t>
            </a:r>
            <a:r>
              <a:rPr lang="en-US" altLang="zh-TW" sz="2400" dirty="0"/>
              <a:t>root</a:t>
            </a:r>
            <a:r>
              <a:rPr lang="zh-TW" altLang="en-US" sz="2400" dirty="0"/>
              <a:t>的</a:t>
            </a:r>
            <a:r>
              <a:rPr lang="en-US" altLang="zh-TW" sz="2400" dirty="0"/>
              <a:t>edge</a:t>
            </a:r>
            <a:r>
              <a:rPr lang="zh-TW" altLang="en-US" sz="2400" dirty="0"/>
              <a:t>數</a:t>
            </a:r>
            <a:endParaRPr lang="en-US" altLang="zh-TW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A91F58-DAF2-4029-9D9F-676208635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66" y="1935055"/>
            <a:ext cx="40862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77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5C0A72-537B-48A3-B110-15A539BE03A8}"/>
              </a:ext>
            </a:extLst>
          </p:cNvPr>
          <p:cNvCxnSpPr>
            <a:cxnSpLocks/>
          </p:cNvCxnSpPr>
          <p:nvPr/>
        </p:nvCxnSpPr>
        <p:spPr>
          <a:xfrm>
            <a:off x="774436" y="1085513"/>
            <a:ext cx="490537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0F21A0-22F5-4E58-ADBF-62D944411D90}"/>
              </a:ext>
            </a:extLst>
          </p:cNvPr>
          <p:cNvSpPr txBox="1"/>
          <p:nvPr/>
        </p:nvSpPr>
        <p:spPr>
          <a:xfrm>
            <a:off x="447864" y="373227"/>
            <a:ext cx="63879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Forest to Binary Tree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0F763C-659B-4D7B-8A64-C403CBC04C82}"/>
              </a:ext>
            </a:extLst>
          </p:cNvPr>
          <p:cNvSpPr/>
          <p:nvPr/>
        </p:nvSpPr>
        <p:spPr>
          <a:xfrm>
            <a:off x="-328474" y="6484773"/>
            <a:ext cx="12792723" cy="439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448D6F6-1D14-4E5E-8EB8-2BE229384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" y="229311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BFEB2-1EDC-43C3-A847-C020DD451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64" y="1894054"/>
            <a:ext cx="4181475" cy="3267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598255-38A4-4525-8735-B93E45532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841" y="1679742"/>
            <a:ext cx="44291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15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5C0A72-537B-48A3-B110-15A539BE03A8}"/>
              </a:ext>
            </a:extLst>
          </p:cNvPr>
          <p:cNvCxnSpPr>
            <a:cxnSpLocks/>
          </p:cNvCxnSpPr>
          <p:nvPr/>
        </p:nvCxnSpPr>
        <p:spPr>
          <a:xfrm>
            <a:off x="774436" y="1085513"/>
            <a:ext cx="74644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90F763C-659B-4D7B-8A64-C403CBC04C82}"/>
              </a:ext>
            </a:extLst>
          </p:cNvPr>
          <p:cNvSpPr/>
          <p:nvPr/>
        </p:nvSpPr>
        <p:spPr>
          <a:xfrm>
            <a:off x="-328474" y="6484773"/>
            <a:ext cx="12792723" cy="439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448D6F6-1D14-4E5E-8EB8-2BE229384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" y="229311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5A4C4-70C2-4524-B2DA-04E26E18D38E}"/>
              </a:ext>
            </a:extLst>
          </p:cNvPr>
          <p:cNvSpPr txBox="1"/>
          <p:nvPr/>
        </p:nvSpPr>
        <p:spPr>
          <a:xfrm>
            <a:off x="447864" y="373227"/>
            <a:ext cx="80056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Applications – Binary Search Tree</a:t>
            </a:r>
            <a:endParaRPr lang="en-US" sz="4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4D12E9-4E25-46B1-8CE5-806EBEEEA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36" y="1303995"/>
            <a:ext cx="9641632" cy="50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37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5C0A72-537B-48A3-B110-15A539BE03A8}"/>
              </a:ext>
            </a:extLst>
          </p:cNvPr>
          <p:cNvCxnSpPr>
            <a:cxnSpLocks/>
          </p:cNvCxnSpPr>
          <p:nvPr/>
        </p:nvCxnSpPr>
        <p:spPr>
          <a:xfrm>
            <a:off x="774436" y="1085513"/>
            <a:ext cx="74644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90F763C-659B-4D7B-8A64-C403CBC04C82}"/>
              </a:ext>
            </a:extLst>
          </p:cNvPr>
          <p:cNvSpPr/>
          <p:nvPr/>
        </p:nvSpPr>
        <p:spPr>
          <a:xfrm>
            <a:off x="-328474" y="6484773"/>
            <a:ext cx="12792723" cy="439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448D6F6-1D14-4E5E-8EB8-2BE229384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" y="229311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5A4C4-70C2-4524-B2DA-04E26E18D38E}"/>
              </a:ext>
            </a:extLst>
          </p:cNvPr>
          <p:cNvSpPr txBox="1"/>
          <p:nvPr/>
        </p:nvSpPr>
        <p:spPr>
          <a:xfrm>
            <a:off x="447864" y="373227"/>
            <a:ext cx="80056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Applications – Binary Search Tree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DA076D-AC01-4FEE-AD44-7ABDED10F5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900"/>
          <a:stretch/>
        </p:blipFill>
        <p:spPr>
          <a:xfrm>
            <a:off x="447864" y="1698171"/>
            <a:ext cx="10332098" cy="294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39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5C0A72-537B-48A3-B110-15A539BE03A8}"/>
              </a:ext>
            </a:extLst>
          </p:cNvPr>
          <p:cNvCxnSpPr>
            <a:cxnSpLocks/>
          </p:cNvCxnSpPr>
          <p:nvPr/>
        </p:nvCxnSpPr>
        <p:spPr>
          <a:xfrm>
            <a:off x="774436" y="1085513"/>
            <a:ext cx="626084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90F763C-659B-4D7B-8A64-C403CBC04C82}"/>
              </a:ext>
            </a:extLst>
          </p:cNvPr>
          <p:cNvSpPr/>
          <p:nvPr/>
        </p:nvSpPr>
        <p:spPr>
          <a:xfrm>
            <a:off x="-328474" y="6484773"/>
            <a:ext cx="12792723" cy="439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448D6F6-1D14-4E5E-8EB8-2BE229384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" y="229311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DD6E19-6D0A-41BC-8A75-882CC0A84D4A}"/>
              </a:ext>
            </a:extLst>
          </p:cNvPr>
          <p:cNvSpPr txBox="1"/>
          <p:nvPr/>
        </p:nvSpPr>
        <p:spPr>
          <a:xfrm>
            <a:off x="447864" y="373227"/>
            <a:ext cx="80056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Applications – Decision Tree</a:t>
            </a:r>
            <a:endParaRPr lang="en-US" sz="4400" dirty="0"/>
          </a:p>
        </p:txBody>
      </p:sp>
      <p:pic>
        <p:nvPicPr>
          <p:cNvPr id="6146" name="Picture 2" descr="Related image">
            <a:extLst>
              <a:ext uri="{FF2B5EF4-FFF2-40B4-BE49-F238E27FC236}">
                <a16:creationId xmlns:a16="http://schemas.microsoft.com/office/drawing/2014/main" id="{A95F2EF5-9C2B-48F8-81F8-7F61F1F98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699" y="1513433"/>
            <a:ext cx="833437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756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90F763C-659B-4D7B-8A64-C403CBC04C82}"/>
              </a:ext>
            </a:extLst>
          </p:cNvPr>
          <p:cNvSpPr/>
          <p:nvPr/>
        </p:nvSpPr>
        <p:spPr>
          <a:xfrm>
            <a:off x="-328474" y="6484773"/>
            <a:ext cx="12792723" cy="439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448D6F6-1D14-4E5E-8EB8-2BE229384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" y="229311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97E922-68ED-481B-B832-CDBB1363D76F}"/>
              </a:ext>
            </a:extLst>
          </p:cNvPr>
          <p:cNvSpPr txBox="1"/>
          <p:nvPr/>
        </p:nvSpPr>
        <p:spPr>
          <a:xfrm>
            <a:off x="447864" y="373227"/>
            <a:ext cx="21553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Exercise</a:t>
            </a:r>
            <a:endParaRPr lang="en-US" sz="4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49511A-7EFA-42CB-9A12-47D59C09A3F5}"/>
              </a:ext>
            </a:extLst>
          </p:cNvPr>
          <p:cNvCxnSpPr>
            <a:cxnSpLocks/>
          </p:cNvCxnSpPr>
          <p:nvPr/>
        </p:nvCxnSpPr>
        <p:spPr>
          <a:xfrm>
            <a:off x="774436" y="1085513"/>
            <a:ext cx="182880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08BFFC9-E60A-47F2-AD2F-C53452D8D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43" y="1559962"/>
            <a:ext cx="2847975" cy="1200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F60253-96BD-4E71-AB07-DDA56A09B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090" y="1085513"/>
            <a:ext cx="3819525" cy="4981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C0D1CB-5FCC-401E-A987-739DF927E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278" y="1088474"/>
            <a:ext cx="34099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5C0A72-537B-48A3-B110-15A539BE03A8}"/>
              </a:ext>
            </a:extLst>
          </p:cNvPr>
          <p:cNvCxnSpPr>
            <a:cxnSpLocks/>
          </p:cNvCxnSpPr>
          <p:nvPr/>
        </p:nvCxnSpPr>
        <p:spPr>
          <a:xfrm>
            <a:off x="774436" y="1085513"/>
            <a:ext cx="14449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0F21A0-22F5-4E58-ADBF-62D944411D90}"/>
              </a:ext>
            </a:extLst>
          </p:cNvPr>
          <p:cNvSpPr txBox="1"/>
          <p:nvPr/>
        </p:nvSpPr>
        <p:spPr>
          <a:xfrm>
            <a:off x="447866" y="373227"/>
            <a:ext cx="27836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Forest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0F763C-659B-4D7B-8A64-C403CBC04C82}"/>
              </a:ext>
            </a:extLst>
          </p:cNvPr>
          <p:cNvSpPr/>
          <p:nvPr/>
        </p:nvSpPr>
        <p:spPr>
          <a:xfrm>
            <a:off x="-328474" y="6484773"/>
            <a:ext cx="12792723" cy="439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forest">
            <a:extLst>
              <a:ext uri="{FF2B5EF4-FFF2-40B4-BE49-F238E27FC236}">
                <a16:creationId xmlns:a16="http://schemas.microsoft.com/office/drawing/2014/main" id="{374F3A2E-BCDA-4A21-BF06-486597802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36" y="1581890"/>
            <a:ext cx="39624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7">
            <a:extLst>
              <a:ext uri="{FF2B5EF4-FFF2-40B4-BE49-F238E27FC236}">
                <a16:creationId xmlns:a16="http://schemas.microsoft.com/office/drawing/2014/main" id="{D448D6F6-1D14-4E5E-8EB8-2BE229384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" y="229311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936B5B-1571-4246-A524-E9E4E52E9E4A}"/>
              </a:ext>
            </a:extLst>
          </p:cNvPr>
          <p:cNvSpPr txBox="1"/>
          <p:nvPr/>
        </p:nvSpPr>
        <p:spPr>
          <a:xfrm>
            <a:off x="5651094" y="1935055"/>
            <a:ext cx="6209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/>
              <a:t>由</a:t>
            </a:r>
            <a:r>
              <a:rPr lang="en-US" altLang="zh-TW" sz="2400" dirty="0"/>
              <a:t>n</a:t>
            </a:r>
            <a:r>
              <a:rPr lang="en-US" sz="2400" dirty="0"/>
              <a:t>≥0</a:t>
            </a:r>
            <a:r>
              <a:rPr lang="zh-TW" altLang="en-US" sz="2400" dirty="0"/>
              <a:t>棵彼此互斥</a:t>
            </a:r>
            <a:r>
              <a:rPr lang="en-US" altLang="zh-TW" sz="2400" dirty="0"/>
              <a:t>(</a:t>
            </a:r>
            <a:r>
              <a:rPr lang="en-US" sz="2400" dirty="0"/>
              <a:t>disjoint)</a:t>
            </a:r>
            <a:r>
              <a:rPr lang="zh-TW" altLang="en-US" sz="2400" dirty="0"/>
              <a:t>的</a:t>
            </a:r>
            <a:r>
              <a:rPr lang="en-US" altLang="zh-TW" sz="2400" dirty="0"/>
              <a:t>t</a:t>
            </a:r>
            <a:r>
              <a:rPr lang="en-US" sz="2400" dirty="0"/>
              <a:t>ree</a:t>
            </a:r>
            <a:r>
              <a:rPr lang="zh-TW" altLang="en-US" sz="2400" dirty="0"/>
              <a:t>所形成的集合</a:t>
            </a:r>
            <a:r>
              <a:rPr lang="en-US" altLang="zh-TW" sz="2400" dirty="0"/>
              <a:t>(</a:t>
            </a:r>
            <a:r>
              <a:rPr lang="en-US" sz="2400" dirty="0"/>
              <a:t>Set)，</a:t>
            </a:r>
            <a:r>
              <a:rPr lang="zh-TW" altLang="en-US" sz="2400" dirty="0"/>
              <a:t>即稱為</a:t>
            </a:r>
            <a:r>
              <a:rPr lang="en-US" sz="2400" dirty="0"/>
              <a:t>Forest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529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5C0A72-537B-48A3-B110-15A539BE03A8}"/>
              </a:ext>
            </a:extLst>
          </p:cNvPr>
          <p:cNvCxnSpPr>
            <a:cxnSpLocks/>
          </p:cNvCxnSpPr>
          <p:nvPr/>
        </p:nvCxnSpPr>
        <p:spPr>
          <a:xfrm>
            <a:off x="774436" y="1085513"/>
            <a:ext cx="109875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0F21A0-22F5-4E58-ADBF-62D944411D90}"/>
              </a:ext>
            </a:extLst>
          </p:cNvPr>
          <p:cNvSpPr txBox="1"/>
          <p:nvPr/>
        </p:nvSpPr>
        <p:spPr>
          <a:xfrm>
            <a:off x="447866" y="373227"/>
            <a:ext cx="27836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Cycle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0F763C-659B-4D7B-8A64-C403CBC04C82}"/>
              </a:ext>
            </a:extLst>
          </p:cNvPr>
          <p:cNvSpPr/>
          <p:nvPr/>
        </p:nvSpPr>
        <p:spPr>
          <a:xfrm>
            <a:off x="-328474" y="6484773"/>
            <a:ext cx="12792723" cy="439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fig2.c">
            <a:extLst>
              <a:ext uri="{FF2B5EF4-FFF2-40B4-BE49-F238E27FC236}">
                <a16:creationId xmlns:a16="http://schemas.microsoft.com/office/drawing/2014/main" id="{6E684499-8BAE-4ACE-844B-7B0A9074B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36" y="2121763"/>
            <a:ext cx="3220072" cy="240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F2F010-6A9D-4DE6-8945-729E0FA7A0B6}"/>
              </a:ext>
            </a:extLst>
          </p:cNvPr>
          <p:cNvSpPr txBox="1"/>
          <p:nvPr/>
        </p:nvSpPr>
        <p:spPr>
          <a:xfrm>
            <a:off x="5651094" y="1935055"/>
            <a:ext cx="62094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</a:t>
            </a:r>
            <a:r>
              <a:rPr lang="zh-TW" altLang="en-US" sz="2400" dirty="0"/>
              <a:t>有</a:t>
            </a:r>
            <a:r>
              <a:rPr lang="en-US" altLang="zh-TW" sz="2400" dirty="0"/>
              <a:t>2</a:t>
            </a:r>
            <a:r>
              <a:rPr lang="zh-TW" altLang="en-US" sz="2400" dirty="0"/>
              <a:t>個</a:t>
            </a:r>
            <a:r>
              <a:rPr lang="en-US" altLang="zh-TW" sz="2400" dirty="0"/>
              <a:t>parent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</a:t>
            </a:r>
            <a:r>
              <a:rPr lang="zh-TW" altLang="en-US" sz="2400" dirty="0"/>
              <a:t>出現</a:t>
            </a:r>
            <a:r>
              <a:rPr lang="en-US" altLang="zh-TW" sz="2400" dirty="0"/>
              <a:t>cycle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 </a:t>
            </a:r>
            <a:r>
              <a:rPr lang="zh-TW" altLang="en-US" sz="2400" dirty="0">
                <a:sym typeface="Wingdings" panose="05000000000000000000" pitchFamily="2" charset="2"/>
              </a:rPr>
              <a:t>不是</a:t>
            </a:r>
            <a:r>
              <a:rPr lang="en-US" altLang="zh-TW" sz="2400" dirty="0">
                <a:sym typeface="Wingdings" panose="05000000000000000000" pitchFamily="2" charset="2"/>
              </a:rPr>
              <a:t>Tree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890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5C0A72-537B-48A3-B110-15A539BE03A8}"/>
              </a:ext>
            </a:extLst>
          </p:cNvPr>
          <p:cNvCxnSpPr>
            <a:cxnSpLocks/>
          </p:cNvCxnSpPr>
          <p:nvPr/>
        </p:nvCxnSpPr>
        <p:spPr>
          <a:xfrm>
            <a:off x="774436" y="1085513"/>
            <a:ext cx="245703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0F21A0-22F5-4E58-ADBF-62D944411D90}"/>
              </a:ext>
            </a:extLst>
          </p:cNvPr>
          <p:cNvSpPr txBox="1"/>
          <p:nvPr/>
        </p:nvSpPr>
        <p:spPr>
          <a:xfrm>
            <a:off x="447866" y="373227"/>
            <a:ext cx="27836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Binary Tree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0F763C-659B-4D7B-8A64-C403CBC04C82}"/>
              </a:ext>
            </a:extLst>
          </p:cNvPr>
          <p:cNvSpPr/>
          <p:nvPr/>
        </p:nvSpPr>
        <p:spPr>
          <a:xfrm>
            <a:off x="-328474" y="6484773"/>
            <a:ext cx="12792723" cy="439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448D6F6-1D14-4E5E-8EB8-2BE229384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" y="229311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general_tree">
            <a:extLst>
              <a:ext uri="{FF2B5EF4-FFF2-40B4-BE49-F238E27FC236}">
                <a16:creationId xmlns:a16="http://schemas.microsoft.com/office/drawing/2014/main" id="{48EFC570-C3B3-41B8-9F2C-277A418C5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17" y="2540576"/>
            <a:ext cx="3706988" cy="275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binary_tree">
            <a:extLst>
              <a:ext uri="{FF2B5EF4-FFF2-40B4-BE49-F238E27FC236}">
                <a16:creationId xmlns:a16="http://schemas.microsoft.com/office/drawing/2014/main" id="{A510C13E-8EEF-422A-BA6A-56B96BB60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412" y="2540576"/>
            <a:ext cx="398145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D274E6-F4C4-4DC2-9EC8-AFA972C9B178}"/>
              </a:ext>
            </a:extLst>
          </p:cNvPr>
          <p:cNvSpPr txBox="1"/>
          <p:nvPr/>
        </p:nvSpPr>
        <p:spPr>
          <a:xfrm>
            <a:off x="509905" y="1624121"/>
            <a:ext cx="5632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/>
              <a:t>廣義的</a:t>
            </a:r>
            <a:r>
              <a:rPr lang="en-US" altLang="zh-TW" sz="2400" dirty="0"/>
              <a:t>Tree: </a:t>
            </a:r>
          </a:p>
          <a:p>
            <a:r>
              <a:rPr lang="en-US" altLang="zh-TW" sz="2400" dirty="0"/>
              <a:t>       </a:t>
            </a:r>
            <a:r>
              <a:rPr lang="zh-TW" altLang="en-US" sz="2400" dirty="0"/>
              <a:t>每個</a:t>
            </a:r>
            <a:r>
              <a:rPr lang="en-US" altLang="zh-TW" sz="2400" dirty="0"/>
              <a:t>node</a:t>
            </a:r>
            <a:r>
              <a:rPr lang="zh-TW" altLang="en-US" sz="2400" dirty="0"/>
              <a:t>可以有多個</a:t>
            </a:r>
            <a:r>
              <a:rPr lang="en-US" altLang="zh-TW" sz="2400" dirty="0"/>
              <a:t>children</a:t>
            </a:r>
            <a:endParaRPr lang="zh-TW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581061-6328-4CFB-A07C-05C42F0E6157}"/>
              </a:ext>
            </a:extLst>
          </p:cNvPr>
          <p:cNvSpPr txBox="1"/>
          <p:nvPr/>
        </p:nvSpPr>
        <p:spPr>
          <a:xfrm>
            <a:off x="6599900" y="1624121"/>
            <a:ext cx="5632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/>
              <a:t>Binary Tree: </a:t>
            </a:r>
          </a:p>
          <a:p>
            <a:r>
              <a:rPr lang="en-US" altLang="zh-TW" sz="2400" dirty="0"/>
              <a:t>       </a:t>
            </a:r>
            <a:r>
              <a:rPr lang="zh-TW" altLang="en-US" sz="2400" dirty="0"/>
              <a:t>每個</a:t>
            </a:r>
            <a:r>
              <a:rPr lang="en-US" altLang="zh-TW" sz="2400" dirty="0"/>
              <a:t>node</a:t>
            </a:r>
            <a:r>
              <a:rPr lang="zh-TW" altLang="en-US" sz="2400" dirty="0"/>
              <a:t>只能有</a:t>
            </a:r>
            <a:r>
              <a:rPr lang="en-US" altLang="zh-TW" sz="2400" dirty="0"/>
              <a:t>2</a:t>
            </a:r>
            <a:r>
              <a:rPr lang="zh-TW" altLang="en-US" sz="2400" dirty="0"/>
              <a:t>個</a:t>
            </a:r>
            <a:r>
              <a:rPr lang="en-US" altLang="zh-TW" sz="2400" dirty="0"/>
              <a:t>children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466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5C0A72-537B-48A3-B110-15A539BE03A8}"/>
              </a:ext>
            </a:extLst>
          </p:cNvPr>
          <p:cNvCxnSpPr>
            <a:cxnSpLocks/>
          </p:cNvCxnSpPr>
          <p:nvPr/>
        </p:nvCxnSpPr>
        <p:spPr>
          <a:xfrm>
            <a:off x="774436" y="1085513"/>
            <a:ext cx="365552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90F763C-659B-4D7B-8A64-C403CBC04C82}"/>
              </a:ext>
            </a:extLst>
          </p:cNvPr>
          <p:cNvSpPr/>
          <p:nvPr/>
        </p:nvSpPr>
        <p:spPr>
          <a:xfrm>
            <a:off x="-328474" y="6484773"/>
            <a:ext cx="12792723" cy="439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448D6F6-1D14-4E5E-8EB8-2BE229384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" y="229311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19DA1A-1307-48C8-B0F0-BA127B1BB74A}"/>
              </a:ext>
            </a:extLst>
          </p:cNvPr>
          <p:cNvSpPr txBox="1"/>
          <p:nvPr/>
        </p:nvSpPr>
        <p:spPr>
          <a:xfrm>
            <a:off x="447866" y="373227"/>
            <a:ext cx="4399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Why Binary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18492-AD72-4929-84C7-A815B5DCAB03}"/>
              </a:ext>
            </a:extLst>
          </p:cNvPr>
          <p:cNvSpPr txBox="1"/>
          <p:nvPr/>
        </p:nvSpPr>
        <p:spPr>
          <a:xfrm>
            <a:off x="774435" y="1566967"/>
            <a:ext cx="10411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/>
              <a:t>一般</a:t>
            </a:r>
            <a:r>
              <a:rPr lang="en-US" altLang="zh-TW" sz="2400" dirty="0"/>
              <a:t>tree</a:t>
            </a:r>
            <a:r>
              <a:rPr lang="zh-TW" altLang="en-US" sz="2400" dirty="0"/>
              <a:t>的儲存方式是以</a:t>
            </a:r>
            <a:r>
              <a:rPr lang="en-US" altLang="zh-TW" sz="2400" dirty="0"/>
              <a:t>Linked List</a:t>
            </a:r>
            <a:r>
              <a:rPr lang="zh-TW" altLang="en-US" sz="2400" dirty="0"/>
              <a:t>為主</a:t>
            </a:r>
            <a:endParaRPr lang="en-US" altLang="zh-TW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/>
              <a:t>假設</a:t>
            </a:r>
            <a:r>
              <a:rPr lang="en-US" altLang="zh-TW" sz="2400" dirty="0"/>
              <a:t>n</a:t>
            </a:r>
            <a:r>
              <a:rPr lang="zh-TW" altLang="en-US" sz="2400" dirty="0"/>
              <a:t>元</a:t>
            </a:r>
            <a:r>
              <a:rPr lang="en-US" altLang="zh-TW" sz="2400" dirty="0"/>
              <a:t>tree</a:t>
            </a:r>
            <a:r>
              <a:rPr lang="zh-TW" altLang="en-US" sz="2400" dirty="0"/>
              <a:t>有</a:t>
            </a:r>
            <a:r>
              <a:rPr lang="en-US" altLang="zh-TW" sz="2400" dirty="0"/>
              <a:t>m</a:t>
            </a:r>
            <a:r>
              <a:rPr lang="zh-TW" altLang="en-US" sz="2400" dirty="0"/>
              <a:t>個節點，就會用了</a:t>
            </a:r>
            <a:r>
              <a:rPr lang="en-US" altLang="zh-TW" sz="2400" dirty="0"/>
              <a:t>n*m</a:t>
            </a:r>
            <a:r>
              <a:rPr lang="zh-TW" altLang="en-US" sz="2400" dirty="0"/>
              <a:t>個鏈結欄位</a:t>
            </a:r>
            <a:endParaRPr lang="en-US" altLang="zh-TW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/>
              <a:t>除了</a:t>
            </a:r>
            <a:r>
              <a:rPr lang="en-US" altLang="zh-TW" sz="2400" dirty="0"/>
              <a:t>root</a:t>
            </a:r>
            <a:r>
              <a:rPr lang="zh-TW" altLang="en-US" sz="2400" dirty="0"/>
              <a:t>外，每個空鏈結都指向一個</a:t>
            </a:r>
            <a:r>
              <a:rPr lang="en-US" altLang="zh-TW" sz="2400" dirty="0"/>
              <a:t>node</a:t>
            </a:r>
            <a:r>
              <a:rPr lang="zh-TW" altLang="en-US" sz="2400" dirty="0"/>
              <a:t>其中會有</a:t>
            </a:r>
            <a:r>
              <a:rPr lang="en-US" altLang="zh-TW" sz="2400" dirty="0"/>
              <a:t>n*m - (m - 1)</a:t>
            </a:r>
            <a:r>
              <a:rPr lang="zh-TW" altLang="en-US" sz="2400" dirty="0"/>
              <a:t>為空鏈結</a:t>
            </a:r>
            <a:endParaRPr lang="en-US" altLang="zh-TW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/>
              <a:t>2</a:t>
            </a:r>
            <a:r>
              <a:rPr lang="zh-TW" altLang="en-US" sz="2400" dirty="0"/>
              <a:t>元樹浪費率約為</a:t>
            </a:r>
            <a:r>
              <a:rPr lang="en-US" altLang="zh-TW" sz="2400" dirty="0"/>
              <a:t>1/2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/>
              <a:t>3</a:t>
            </a:r>
            <a:r>
              <a:rPr lang="zh-TW" altLang="en-US" sz="2400" dirty="0"/>
              <a:t>元樹浪費率約為</a:t>
            </a:r>
            <a:r>
              <a:rPr lang="en-US" altLang="zh-TW" sz="2400" dirty="0"/>
              <a:t>2/3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/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endParaRPr lang="en-US" altLang="zh-TW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562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5C0A72-537B-48A3-B110-15A539BE03A8}"/>
              </a:ext>
            </a:extLst>
          </p:cNvPr>
          <p:cNvCxnSpPr>
            <a:cxnSpLocks/>
          </p:cNvCxnSpPr>
          <p:nvPr/>
        </p:nvCxnSpPr>
        <p:spPr>
          <a:xfrm>
            <a:off x="774436" y="1085513"/>
            <a:ext cx="3611133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0F21A0-22F5-4E58-ADBF-62D944411D90}"/>
              </a:ext>
            </a:extLst>
          </p:cNvPr>
          <p:cNvSpPr txBox="1"/>
          <p:nvPr/>
        </p:nvSpPr>
        <p:spPr>
          <a:xfrm>
            <a:off x="447866" y="373227"/>
            <a:ext cx="40708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Fully Binary Tree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0F763C-659B-4D7B-8A64-C403CBC04C82}"/>
              </a:ext>
            </a:extLst>
          </p:cNvPr>
          <p:cNvSpPr/>
          <p:nvPr/>
        </p:nvSpPr>
        <p:spPr>
          <a:xfrm>
            <a:off x="-328474" y="6484773"/>
            <a:ext cx="12792723" cy="439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448D6F6-1D14-4E5E-8EB8-2BE229384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" y="229311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DBE9EC-BBBB-45B3-9CC5-BD75536F7564}"/>
                  </a:ext>
                </a:extLst>
              </p:cNvPr>
              <p:cNvSpPr txBox="1"/>
              <p:nvPr/>
            </p:nvSpPr>
            <p:spPr>
              <a:xfrm>
                <a:off x="5779008" y="1147659"/>
                <a:ext cx="6488553" cy="3053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TW" altLang="en-US" sz="2400" dirty="0"/>
                  <a:t>條件：</a:t>
                </a:r>
                <a:endParaRPr lang="en-US" altLang="zh-TW" sz="24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TW" altLang="en-US" sz="2400" dirty="0"/>
                  <a:t>所有</a:t>
                </a:r>
                <a:r>
                  <a:rPr lang="en-US" altLang="zh-TW" sz="2400" dirty="0"/>
                  <a:t>internal node</a:t>
                </a:r>
                <a:r>
                  <a:rPr lang="zh-TW" altLang="en-US" sz="2400" dirty="0"/>
                  <a:t>都有</a:t>
                </a:r>
                <a:r>
                  <a:rPr lang="en-US" altLang="zh-TW" sz="2400" dirty="0"/>
                  <a:t>2</a:t>
                </a:r>
                <a:r>
                  <a:rPr lang="zh-TW" altLang="en-US" sz="2400" dirty="0"/>
                  <a:t>個</a:t>
                </a:r>
                <a:r>
                  <a:rPr lang="en-US" altLang="zh-TW" sz="2400" dirty="0"/>
                  <a:t>subtree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TW" altLang="en-US" sz="2400" dirty="0"/>
                  <a:t>所有</a:t>
                </a:r>
                <a:r>
                  <a:rPr lang="en-US" altLang="zh-TW" sz="2400" dirty="0"/>
                  <a:t>leaf node</a:t>
                </a:r>
                <a:r>
                  <a:rPr lang="zh-TW" altLang="en-US" sz="2400" dirty="0"/>
                  <a:t>都有相同</a:t>
                </a:r>
                <a:r>
                  <a:rPr lang="en-US" altLang="zh-TW" sz="2400" dirty="0"/>
                  <a:t>level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TW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TW" altLang="en-US" sz="2400" dirty="0"/>
                  <a:t>性質：</a:t>
                </a:r>
                <a:endParaRPr lang="en-US" altLang="zh-TW" sz="24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TW" altLang="en-US" sz="2400" dirty="0"/>
                  <a:t>若</a:t>
                </a:r>
                <a:r>
                  <a:rPr lang="en-US" altLang="zh-TW" sz="2400" dirty="0"/>
                  <a:t>leaf node level</a:t>
                </a:r>
                <a:r>
                  <a:rPr lang="zh-TW" altLang="en-US" sz="2400" dirty="0"/>
                  <a:t>為</a:t>
                </a:r>
                <a:r>
                  <a:rPr lang="en-US" altLang="zh-TW" sz="2400" dirty="0"/>
                  <a:t>l</a:t>
                </a:r>
                <a:r>
                  <a:rPr lang="zh-TW" altLang="en-US" sz="2400" dirty="0"/>
                  <a:t>，則此</a:t>
                </a:r>
                <a:r>
                  <a:rPr lang="en-US" altLang="zh-TW" sz="2400" dirty="0"/>
                  <a:t>tree</a:t>
                </a:r>
                <a:r>
                  <a:rPr lang="zh-TW" altLang="en-US" sz="2400" dirty="0"/>
                  <a:t>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zh-TW" altLang="en-US" sz="2400" dirty="0"/>
                  <a:t>個</a:t>
                </a:r>
                <a:r>
                  <a:rPr lang="en-US" altLang="zh-TW" sz="2400" dirty="0"/>
                  <a:t>nodes</a:t>
                </a:r>
              </a:p>
              <a:p>
                <a:pPr lvl="1"/>
                <a:endParaRPr lang="en-US" altLang="zh-TW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DBE9EC-BBBB-45B3-9CC5-BD75536F7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008" y="1147659"/>
                <a:ext cx="6488553" cy="3053528"/>
              </a:xfrm>
              <a:prstGeom prst="rect">
                <a:avLst/>
              </a:prstGeom>
              <a:blipFill>
                <a:blip r:embed="rId3"/>
                <a:stretch>
                  <a:fillRect l="-1222" t="-1796" r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7A4F939-32C9-4DF8-92F8-22EB7341F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36" y="1538266"/>
            <a:ext cx="4845878" cy="353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27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5C0A72-537B-48A3-B110-15A539BE03A8}"/>
              </a:ext>
            </a:extLst>
          </p:cNvPr>
          <p:cNvCxnSpPr>
            <a:cxnSpLocks/>
          </p:cNvCxnSpPr>
          <p:nvPr/>
        </p:nvCxnSpPr>
        <p:spPr>
          <a:xfrm>
            <a:off x="774436" y="1085513"/>
            <a:ext cx="4791863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0F21A0-22F5-4E58-ADBF-62D944411D90}"/>
              </a:ext>
            </a:extLst>
          </p:cNvPr>
          <p:cNvSpPr txBox="1"/>
          <p:nvPr/>
        </p:nvSpPr>
        <p:spPr>
          <a:xfrm>
            <a:off x="447865" y="373227"/>
            <a:ext cx="5438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Complete Binary Tree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0F763C-659B-4D7B-8A64-C403CBC04C82}"/>
              </a:ext>
            </a:extLst>
          </p:cNvPr>
          <p:cNvSpPr/>
          <p:nvPr/>
        </p:nvSpPr>
        <p:spPr>
          <a:xfrm>
            <a:off x="-328474" y="6484773"/>
            <a:ext cx="12792723" cy="439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448D6F6-1D14-4E5E-8EB8-2BE229384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" y="229311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721B86-467A-4C8A-9D09-63F1E3382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1536929"/>
            <a:ext cx="4809014" cy="37841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60708F-AEE9-47C8-99A1-BD0D403710C8}"/>
                  </a:ext>
                </a:extLst>
              </p:cNvPr>
              <p:cNvSpPr txBox="1"/>
              <p:nvPr/>
            </p:nvSpPr>
            <p:spPr>
              <a:xfrm>
                <a:off x="5779008" y="1147659"/>
                <a:ext cx="648855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TW" altLang="en-US" sz="2400" dirty="0"/>
                  <a:t>條件：</a:t>
                </a:r>
                <a:endParaRPr lang="en-US" altLang="zh-TW" sz="24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TW" altLang="en-US" sz="2400" dirty="0"/>
                  <a:t>所有</a:t>
                </a:r>
                <a:r>
                  <a:rPr lang="en-US" altLang="zh-TW" sz="2400" dirty="0"/>
                  <a:t>nodes</a:t>
                </a:r>
                <a:r>
                  <a:rPr lang="zh-TW" altLang="en-US" sz="2400" dirty="0"/>
                  <a:t>按照</a:t>
                </a:r>
                <a:r>
                  <a:rPr lang="en-US" sz="2400" dirty="0"/>
                  <a:t>Fully Binary Tree</a:t>
                </a:r>
                <a:r>
                  <a:rPr lang="zh-TW" altLang="en-US" sz="2400" dirty="0"/>
                  <a:t>由上</a:t>
                </a:r>
                <a:endParaRPr lang="en-US" altLang="zh-TW" sz="2400" dirty="0"/>
              </a:p>
              <a:p>
                <a:pPr lvl="1"/>
                <a:r>
                  <a:rPr lang="zh-TW" altLang="en-US" sz="2400" dirty="0"/>
                  <a:t>       至下、由左至右排列</a:t>
                </a:r>
                <a:endParaRPr lang="en-US" altLang="zh-TW" sz="2400" dirty="0"/>
              </a:p>
              <a:p>
                <a:pPr lvl="1"/>
                <a:r>
                  <a:rPr lang="en-US" altLang="zh-TW" sz="2400" dirty="0"/>
                  <a:t>2.	nodes</a:t>
                </a:r>
                <a:r>
                  <a:rPr lang="zh-TW" altLang="en-US" sz="2400" dirty="0"/>
                  <a:t>數 </a:t>
                </a:r>
                <a:r>
                  <a:rPr lang="en-US" altLang="zh-TW" sz="2400" dirty="0"/>
                  <a:t>&lt;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60708F-AEE9-47C8-99A1-BD0D40371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008" y="1147659"/>
                <a:ext cx="6488553" cy="1569660"/>
              </a:xfrm>
              <a:prstGeom prst="rect">
                <a:avLst/>
              </a:prstGeom>
              <a:blipFill>
                <a:blip r:embed="rId3"/>
                <a:stretch>
                  <a:fillRect l="-1222" t="-3488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342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5C0A72-537B-48A3-B110-15A539BE03A8}"/>
              </a:ext>
            </a:extLst>
          </p:cNvPr>
          <p:cNvCxnSpPr>
            <a:cxnSpLocks/>
          </p:cNvCxnSpPr>
          <p:nvPr/>
        </p:nvCxnSpPr>
        <p:spPr>
          <a:xfrm>
            <a:off x="774436" y="1085513"/>
            <a:ext cx="598092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0F21A0-22F5-4E58-ADBF-62D944411D90}"/>
              </a:ext>
            </a:extLst>
          </p:cNvPr>
          <p:cNvSpPr txBox="1"/>
          <p:nvPr/>
        </p:nvSpPr>
        <p:spPr>
          <a:xfrm>
            <a:off x="447866" y="373227"/>
            <a:ext cx="7044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Non-Complete Binary Tree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0F763C-659B-4D7B-8A64-C403CBC04C82}"/>
              </a:ext>
            </a:extLst>
          </p:cNvPr>
          <p:cNvSpPr/>
          <p:nvPr/>
        </p:nvSpPr>
        <p:spPr>
          <a:xfrm>
            <a:off x="-328474" y="6484773"/>
            <a:ext cx="12792723" cy="439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448D6F6-1D14-4E5E-8EB8-2BE229384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" y="229311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1D892A-F187-4E30-AABA-4EB0ED247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36" y="1536192"/>
            <a:ext cx="4624097" cy="378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3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22289</TotalTime>
  <Words>529</Words>
  <Application>Microsoft Office PowerPoint</Application>
  <PresentationFormat>Widescreen</PresentationFormat>
  <Paragraphs>92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Kuan-Ju Chiu</dc:creator>
  <cp:lastModifiedBy>Kuan-Ju Chiu</cp:lastModifiedBy>
  <cp:revision>115</cp:revision>
  <dcterms:created xsi:type="dcterms:W3CDTF">2019-05-13T13:04:58Z</dcterms:created>
  <dcterms:modified xsi:type="dcterms:W3CDTF">2019-07-22T02:03:12Z</dcterms:modified>
</cp:coreProperties>
</file>