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396" r:id="rId2"/>
    <p:sldId id="703" r:id="rId3"/>
    <p:sldId id="704" r:id="rId4"/>
    <p:sldId id="705" r:id="rId5"/>
    <p:sldId id="706" r:id="rId6"/>
    <p:sldId id="707" r:id="rId7"/>
    <p:sldId id="699" r:id="rId8"/>
    <p:sldId id="701" r:id="rId9"/>
    <p:sldId id="702" r:id="rId10"/>
    <p:sldId id="696" r:id="rId11"/>
    <p:sldId id="709" r:id="rId12"/>
    <p:sldId id="708" r:id="rId13"/>
  </p:sldIdLst>
  <p:sldSz cx="9144000" cy="6858000" type="screen4x3"/>
  <p:notesSz cx="6797675" cy="987425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99"/>
    <a:srgbClr val="00CC66"/>
    <a:srgbClr val="FFCCCC"/>
    <a:srgbClr val="FF7C80"/>
    <a:srgbClr val="FFFFCC"/>
    <a:srgbClr val="FFCC99"/>
    <a:srgbClr val="FFCC66"/>
    <a:srgbClr val="FF00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1" autoAdjust="0"/>
    <p:restoredTop sz="95462" autoAdjust="0"/>
  </p:normalViewPr>
  <p:slideViewPr>
    <p:cSldViewPr snapToGrid="0">
      <p:cViewPr varScale="1">
        <p:scale>
          <a:sx n="103" d="100"/>
          <a:sy n="103" d="100"/>
        </p:scale>
        <p:origin x="6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236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2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826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378826"/>
            <a:ext cx="2945659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DEBD834C-EFCF-46F2-950A-715AB3EEC6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049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65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2"/>
            <a:ext cx="294565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7E4E80A-D240-4D6A-A668-6F0F5C3A73C4}" type="datetimeFigureOut">
              <a:rPr lang="zh-TW" altLang="en-US"/>
              <a:pPr/>
              <a:t>2019/3/25</a:t>
            </a:fld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6"/>
            <a:ext cx="294565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6"/>
            <a:ext cx="294565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DF1B1B6-7409-4FD7-9A5E-AA192825A5D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872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z="110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46938A-F669-4543-B766-683D9D528C44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492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1B1B6-7409-4FD7-9A5E-AA192825A5DF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512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7412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 smtClean="0"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29742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19050" y="6388100"/>
            <a:ext cx="2895600" cy="180975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47102" y="6618818"/>
            <a:ext cx="600075" cy="225425"/>
          </a:xfrm>
        </p:spPr>
        <p:txBody>
          <a:bodyPr/>
          <a:lstStyle>
            <a:lvl1pPr algn="r" fontAlgn="ctr">
              <a:defRPr sz="1200" smtClean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7F497C9D-2FBE-4BE5-BD8E-D511853B51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10388" y="-1"/>
            <a:ext cx="2151062" cy="631613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00788" cy="6324600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DA1C8-CF94-46EB-A9D6-6158905C53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39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D6CAE-1C06-425B-9462-B1B1C8F706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350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09133"/>
            <a:ext cx="4105275" cy="52154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4875" y="1109133"/>
            <a:ext cx="4106863" cy="52154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106F1-D6D8-4C2C-8EF2-88335AB572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36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435511"/>
            <a:ext cx="8339667" cy="60588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0329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744133"/>
            <a:ext cx="4040188" cy="4597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55096" y="109482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55096" y="1752600"/>
            <a:ext cx="4041775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2E16-6DF7-409D-ABF4-B11941A608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087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BFFE-670F-4DBC-8824-4DE57A2E8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076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51323-51B8-4046-88ED-8CEB0751AF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7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0684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06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D64F3-C49A-4957-9EDD-33E9635324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294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9403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3849-159F-4767-9B7D-CAA187C2FD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62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BB39-26BF-4C24-833E-128E61303D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43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465667" y="421208"/>
            <a:ext cx="8365066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2201"/>
            <a:ext cx="8364538" cy="524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29742" name="Rectangle 4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91275"/>
            <a:ext cx="317341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619875"/>
            <a:ext cx="571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ctr">
              <a:defRPr sz="1200" smtClean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5FA57754-3F19-4D27-9243-2EFD6204FCC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800000"/>
          </a:solidFill>
          <a:latin typeface="Calibri" panose="020F0502020204030204" pitchFamily="34" charset="0"/>
          <a:ea typeface="標楷體" panose="03000509000000000000" pitchFamily="65" charset="-120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 New Roman" panose="02020603050405020304" pitchFamily="18" charset="0"/>
        <a:buChar char="»"/>
        <a:defRPr kumimoji="1" sz="20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-103188" y="6530975"/>
            <a:ext cx="9444038" cy="587375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zh-TW" altLang="en-US" sz="1800">
              <a:solidFill>
                <a:srgbClr val="262626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副標題 2"/>
          <p:cNvSpPr txBox="1">
            <a:spLocks/>
          </p:cNvSpPr>
          <p:nvPr/>
        </p:nvSpPr>
        <p:spPr bwMode="auto">
          <a:xfrm>
            <a:off x="10548938" y="-15875"/>
            <a:ext cx="16430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  <a:defRPr/>
            </a:pPr>
            <a:endParaRPr lang="en-US" altLang="zh-TW" sz="1400" i="1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ea typeface="新細明體" panose="02020500000000000000" pitchFamily="18" charset="-120"/>
            </a:endParaRPr>
          </a:p>
          <a:p>
            <a:pPr algn="ctr" eaLnBrk="1" hangingPunct="1">
              <a:lnSpc>
                <a:spcPct val="80000"/>
              </a:lnSpc>
              <a:spcBef>
                <a:spcPts val="1000"/>
              </a:spcBef>
              <a:buFontTx/>
              <a:buNone/>
              <a:defRPr/>
            </a:pPr>
            <a:endParaRPr lang="zh-TW" altLang="en-US" sz="1400">
              <a:solidFill>
                <a:schemeClr val="tx1">
                  <a:lumMod val="85000"/>
                  <a:lumOff val="1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-103188" y="6678613"/>
            <a:ext cx="9444038" cy="520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endParaRPr lang="zh-TW" altLang="en-US" sz="1800">
              <a:solidFill>
                <a:srgbClr val="262626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88070" y="1368627"/>
            <a:ext cx="4725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Study</a:t>
            </a:r>
            <a:r>
              <a:rPr lang="zh-TW" altLang="en-US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altLang="zh-TW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Group</a:t>
            </a:r>
            <a:endParaRPr lang="en-US" altLang="zh-TW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40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r>
              <a:rPr lang="zh-TW" altLang="en-US" sz="1800" b="1" dirty="0">
                <a:solidFill>
                  <a:srgbClr val="000000"/>
                </a:solidFill>
                <a:ea typeface="Arial" charset="0"/>
                <a:cs typeface="Arial" charset="0"/>
              </a:rPr>
              <a:t>簡報</a:t>
            </a:r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r>
              <a:rPr lang="zh-TW" altLang="en-US" sz="1800" b="1" dirty="0">
                <a:solidFill>
                  <a:srgbClr val="000000"/>
                </a:solidFill>
                <a:ea typeface="Arial" charset="0"/>
                <a:cs typeface="Arial" charset="0"/>
              </a:rPr>
              <a:t>蕭羽廷 </a:t>
            </a:r>
            <a:r>
              <a:rPr lang="en-US" altLang="zh-TW" sz="1800" b="1">
                <a:solidFill>
                  <a:srgbClr val="000000"/>
                </a:solidFill>
                <a:ea typeface="Arial" charset="0"/>
                <a:cs typeface="Arial" charset="0"/>
              </a:rPr>
              <a:t>Oneil </a:t>
            </a:r>
            <a:r>
              <a:rPr lang="en-US" altLang="zh-TW" sz="1800" b="1" smtClean="0">
                <a:solidFill>
                  <a:srgbClr val="000000"/>
                </a:solidFill>
                <a:ea typeface="Arial" charset="0"/>
                <a:cs typeface="Arial" charset="0"/>
              </a:rPr>
              <a:t>Hsiao</a:t>
            </a:r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endParaRPr lang="en-US" altLang="zh-TW" sz="1800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ctr"/>
            <a:r>
              <a:rPr lang="en-US" altLang="zh-TW" sz="18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2019-03-25</a:t>
            </a:r>
            <a:endParaRPr lang="en-US" altLang="zh-TW" sz="12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" name="矩形 4"/>
          <p:cNvSpPr/>
          <p:nvPr/>
        </p:nvSpPr>
        <p:spPr>
          <a:xfrm>
            <a:off x="2882819" y="1897618"/>
            <a:ext cx="3335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a typeface="Arial" charset="0"/>
                <a:cs typeface="Arial" charset="0"/>
              </a:rPr>
              <a:t>Active Learning</a:t>
            </a:r>
            <a:endParaRPr lang="zh-TW" altLang="en-US" sz="2400" b="1" dirty="0">
              <a:solidFill>
                <a:srgbClr val="0070C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8" name="群組 17"/>
          <p:cNvGrpSpPr/>
          <p:nvPr/>
        </p:nvGrpSpPr>
        <p:grpSpPr>
          <a:xfrm>
            <a:off x="-463550" y="246864"/>
            <a:ext cx="6254750" cy="4891282"/>
            <a:chOff x="679450" y="410759"/>
            <a:chExt cx="7620000" cy="6015706"/>
          </a:xfrm>
        </p:grpSpPr>
        <p:grpSp>
          <p:nvGrpSpPr>
            <p:cNvPr id="7" name="群組 6"/>
            <p:cNvGrpSpPr/>
            <p:nvPr/>
          </p:nvGrpSpPr>
          <p:grpSpPr>
            <a:xfrm>
              <a:off x="1198113" y="410759"/>
              <a:ext cx="5121107" cy="6015706"/>
              <a:chOff x="1198113" y="410759"/>
              <a:chExt cx="5121107" cy="6015706"/>
            </a:xfrm>
          </p:grpSpPr>
          <p:sp>
            <p:nvSpPr>
              <p:cNvPr id="3" name="矩形 2"/>
              <p:cNvSpPr/>
              <p:nvPr/>
            </p:nvSpPr>
            <p:spPr bwMode="auto">
              <a:xfrm rot="1067886">
                <a:off x="1198113" y="2983431"/>
                <a:ext cx="4019550" cy="1622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 rot="2793650">
                <a:off x="4637291" y="4744536"/>
                <a:ext cx="3186891" cy="17696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 rot="7835495">
                <a:off x="4378169" y="2202216"/>
                <a:ext cx="3724356" cy="14144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79450" y="1123950"/>
              <a:ext cx="7620000" cy="5162550"/>
              <a:chOff x="679450" y="1123950"/>
              <a:chExt cx="7620000" cy="5162550"/>
            </a:xfrm>
          </p:grpSpPr>
          <p:pic>
            <p:nvPicPr>
              <p:cNvPr id="8" name="Picture 2" descr="Related image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67"/>
              <a:stretch/>
            </p:blipFill>
            <p:spPr bwMode="auto">
              <a:xfrm>
                <a:off x="679450" y="1123950"/>
                <a:ext cx="7620000" cy="516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橢圓 8"/>
              <p:cNvSpPr/>
              <p:nvPr/>
            </p:nvSpPr>
            <p:spPr bwMode="auto">
              <a:xfrm>
                <a:off x="5343525" y="2724150"/>
                <a:ext cx="266700" cy="238125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0" name="橢圓 9"/>
              <p:cNvSpPr/>
              <p:nvPr/>
            </p:nvSpPr>
            <p:spPr bwMode="auto">
              <a:xfrm>
                <a:off x="5372100" y="3985372"/>
                <a:ext cx="266700" cy="238125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1" name="橢圓 10"/>
              <p:cNvSpPr/>
              <p:nvPr/>
            </p:nvSpPr>
            <p:spPr bwMode="auto">
              <a:xfrm>
                <a:off x="3505987" y="4084613"/>
                <a:ext cx="266700" cy="238125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8775" y="2752724"/>
              <a:ext cx="133350" cy="180975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7669" y="3945177"/>
              <a:ext cx="152400" cy="11430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1413" y="3986985"/>
              <a:ext cx="152400" cy="11430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5581" y="4094910"/>
              <a:ext cx="152400" cy="11430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5103" y="4113187"/>
              <a:ext cx="190500" cy="180975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273070" y="399373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latin typeface="+mn-ea"/>
                <a:ea typeface="+mn-ea"/>
              </a:rPr>
              <a:t>完成建模</a:t>
            </a:r>
            <a:r>
              <a:rPr lang="en-US" altLang="zh-TW" sz="1800" b="1" dirty="0">
                <a:latin typeface="+mn-ea"/>
                <a:ea typeface="+mn-ea"/>
              </a:rPr>
              <a:t>:</a:t>
            </a:r>
            <a:endParaRPr lang="zh-TW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9978"/>
              </p:ext>
            </p:extLst>
          </p:nvPr>
        </p:nvGraphicFramePr>
        <p:xfrm>
          <a:off x="449130" y="5199240"/>
          <a:ext cx="7094670" cy="1519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67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930">
                <a:tc>
                  <a:txBody>
                    <a:bodyPr/>
                    <a:lstStyle/>
                    <a:p>
                      <a:r>
                        <a:rPr lang="en-US" altLang="zh-TW" dirty="0"/>
                        <a:t>Samples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ill Sans MT" panose="020B0502020104020203" pitchFamily="34" charset="0"/>
                        </a:rPr>
                        <a:t>Time</a:t>
                      </a:r>
                      <a:r>
                        <a:rPr lang="zh-TW" altLang="en-US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altLang="zh-TW" dirty="0">
                          <a:latin typeface="Gill Sans MT" panose="020B0502020104020203" pitchFamily="34" charset="0"/>
                        </a:rPr>
                        <a:t>(original vs AL based)</a:t>
                      </a:r>
                      <a:endParaRPr lang="zh-TW" altLang="en-US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Gill Sans MT" panose="020B0502020104020203" pitchFamily="34" charset="0"/>
                        </a:rPr>
                        <a:t>Accuracy (original vs AL based)</a:t>
                      </a:r>
                      <a:endParaRPr lang="zh-TW" altLang="en-US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151">
                <a:tc>
                  <a:txBody>
                    <a:bodyPr/>
                    <a:lstStyle/>
                    <a:p>
                      <a:r>
                        <a:rPr lang="en-US" altLang="zh-TW" dirty="0"/>
                        <a:t>60,000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~3:00   vs  ~1:20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    97.07% vs 94.44%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151">
                <a:tc>
                  <a:txBody>
                    <a:bodyPr/>
                    <a:lstStyle/>
                    <a:p>
                      <a:r>
                        <a:rPr lang="en-US" altLang="zh-TW" dirty="0"/>
                        <a:t>180,000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~9:30  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vs  ~1:30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    97.37% vs 95.67%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151">
                <a:tc>
                  <a:txBody>
                    <a:bodyPr/>
                    <a:lstStyle/>
                    <a:p>
                      <a:r>
                        <a:rPr lang="en-US" altLang="zh-TW" dirty="0"/>
                        <a:t>240,000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~11:40 vs  ~1:40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    97.41% vs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95.39%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73070" y="4839676"/>
            <a:ext cx="250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 err="1">
                <a:latin typeface="+mn-ea"/>
                <a:ea typeface="+mn-ea"/>
              </a:rPr>
              <a:t>RandForest@MNIST</a:t>
            </a:r>
            <a:r>
              <a:rPr lang="en-US" altLang="zh-TW" sz="1800" b="1" dirty="0">
                <a:latin typeface="+mn-ea"/>
                <a:ea typeface="+mn-ea"/>
              </a:rPr>
              <a:t>:</a:t>
            </a:r>
            <a:endParaRPr lang="zh-TW" altLang="en-US" sz="1000" b="1" dirty="0">
              <a:latin typeface="+mn-ea"/>
              <a:ea typeface="+mn-ea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07940">
            <a:off x="1935661" y="2008334"/>
            <a:ext cx="2427789" cy="115556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583" y="1781945"/>
            <a:ext cx="3684556" cy="20647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553350" y="3813964"/>
            <a:ext cx="1281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latin typeface="+mn-ea"/>
              </a:rPr>
              <a:t>MNIST</a:t>
            </a:r>
            <a:r>
              <a:rPr lang="zh-TW" altLang="en-US" sz="1200" b="1" dirty="0">
                <a:latin typeface="+mn-ea"/>
              </a:rPr>
              <a:t> </a:t>
            </a:r>
            <a:r>
              <a:rPr lang="en-US" altLang="zh-TW" sz="1200" b="1" dirty="0">
                <a:latin typeface="+mn-ea"/>
              </a:rPr>
              <a:t>dataset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5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3938254" y="3031414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a typeface="Arial" charset="0"/>
                <a:cs typeface="Arial" charset="0"/>
              </a:rPr>
              <a:t>Ｑ＆Ａ</a:t>
            </a:r>
          </a:p>
        </p:txBody>
      </p:sp>
    </p:spTree>
    <p:extLst>
      <p:ext uri="{BB962C8B-B14F-4D97-AF65-F5344CB8AC3E}">
        <p14:creationId xmlns:p14="http://schemas.microsoft.com/office/powerpoint/2010/main" val="17335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5" name="群組 15"/>
          <p:cNvGrpSpPr/>
          <p:nvPr/>
        </p:nvGrpSpPr>
        <p:grpSpPr>
          <a:xfrm>
            <a:off x="68367" y="410915"/>
            <a:ext cx="9013646" cy="6319312"/>
            <a:chOff x="68367" y="410915"/>
            <a:chExt cx="9013646" cy="6319312"/>
          </a:xfrm>
        </p:grpSpPr>
        <p:grpSp>
          <p:nvGrpSpPr>
            <p:cNvPr id="6" name="群組 12"/>
            <p:cNvGrpSpPr/>
            <p:nvPr/>
          </p:nvGrpSpPr>
          <p:grpSpPr>
            <a:xfrm>
              <a:off x="68367" y="410915"/>
              <a:ext cx="9013646" cy="6115096"/>
              <a:chOff x="68367" y="410915"/>
              <a:chExt cx="9013646" cy="6115096"/>
            </a:xfrm>
          </p:grpSpPr>
          <p:pic>
            <p:nvPicPr>
              <p:cNvPr id="10" name="Picture 2" descr="https://s3.amazonaws.com/MLMastery/MachineLearningAlgorithms.png?__s=7vkgseabobsnvqtpepu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67" y="410915"/>
                <a:ext cx="9013646" cy="5759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手繪多邊形 2"/>
              <p:cNvSpPr/>
              <p:nvPr/>
            </p:nvSpPr>
            <p:spPr bwMode="auto">
              <a:xfrm>
                <a:off x="3309257" y="3422468"/>
                <a:ext cx="1349829" cy="2959877"/>
              </a:xfrm>
              <a:custGeom>
                <a:avLst/>
                <a:gdLst>
                  <a:gd name="connsiteX0" fmla="*/ 1349829 w 1349829"/>
                  <a:gd name="connsiteY0" fmla="*/ 0 h 2926080"/>
                  <a:gd name="connsiteX1" fmla="*/ 949234 w 1349829"/>
                  <a:gd name="connsiteY1" fmla="*/ 2307771 h 2926080"/>
                  <a:gd name="connsiteX2" fmla="*/ 0 w 1349829"/>
                  <a:gd name="connsiteY2" fmla="*/ 2926080 h 292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9829" h="2926080">
                    <a:moveTo>
                      <a:pt x="1349829" y="0"/>
                    </a:moveTo>
                    <a:cubicBezTo>
                      <a:pt x="1262017" y="910045"/>
                      <a:pt x="1174205" y="1820091"/>
                      <a:pt x="949234" y="2307771"/>
                    </a:cubicBezTo>
                    <a:cubicBezTo>
                      <a:pt x="724262" y="2795451"/>
                      <a:pt x="362131" y="2860765"/>
                      <a:pt x="0" y="292608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2" name="手繪多邊形 7"/>
              <p:cNvSpPr/>
              <p:nvPr/>
            </p:nvSpPr>
            <p:spPr bwMode="auto">
              <a:xfrm>
                <a:off x="1872343" y="6235524"/>
                <a:ext cx="1436914" cy="146822"/>
              </a:xfrm>
              <a:custGeom>
                <a:avLst/>
                <a:gdLst>
                  <a:gd name="connsiteX0" fmla="*/ 731520 w 731520"/>
                  <a:gd name="connsiteY0" fmla="*/ 226423 h 226423"/>
                  <a:gd name="connsiteX1" fmla="*/ 566057 w 731520"/>
                  <a:gd name="connsiteY1" fmla="*/ 43543 h 226423"/>
                  <a:gd name="connsiteX2" fmla="*/ 0 w 731520"/>
                  <a:gd name="connsiteY2" fmla="*/ 0 h 22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1520" h="226423">
                    <a:moveTo>
                      <a:pt x="731520" y="226423"/>
                    </a:moveTo>
                    <a:cubicBezTo>
                      <a:pt x="709748" y="153851"/>
                      <a:pt x="687977" y="81280"/>
                      <a:pt x="566057" y="43543"/>
                    </a:cubicBezTo>
                    <a:cubicBezTo>
                      <a:pt x="444137" y="5806"/>
                      <a:pt x="222068" y="2903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3" name="手繪多邊形 8"/>
              <p:cNvSpPr/>
              <p:nvPr/>
            </p:nvSpPr>
            <p:spPr bwMode="auto">
              <a:xfrm>
                <a:off x="2325189" y="6365965"/>
                <a:ext cx="985135" cy="160046"/>
              </a:xfrm>
              <a:custGeom>
                <a:avLst/>
                <a:gdLst>
                  <a:gd name="connsiteX0" fmla="*/ 984068 w 985135"/>
                  <a:gd name="connsiteY0" fmla="*/ 0 h 160046"/>
                  <a:gd name="connsiteX1" fmla="*/ 827314 w 985135"/>
                  <a:gd name="connsiteY1" fmla="*/ 139337 h 160046"/>
                  <a:gd name="connsiteX2" fmla="*/ 0 w 985135"/>
                  <a:gd name="connsiteY2" fmla="*/ 156755 h 16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135" h="160046">
                    <a:moveTo>
                      <a:pt x="984068" y="0"/>
                    </a:moveTo>
                    <a:cubicBezTo>
                      <a:pt x="987696" y="56605"/>
                      <a:pt x="991325" y="113211"/>
                      <a:pt x="827314" y="139337"/>
                    </a:cubicBezTo>
                    <a:cubicBezTo>
                      <a:pt x="663303" y="165463"/>
                      <a:pt x="331651" y="161109"/>
                      <a:pt x="0" y="15675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14" name="文字方塊 9"/>
              <p:cNvSpPr txBox="1"/>
              <p:nvPr/>
            </p:nvSpPr>
            <p:spPr>
              <a:xfrm>
                <a:off x="3184266" y="5970420"/>
                <a:ext cx="780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Evolutionary </a:t>
                </a:r>
              </a:p>
              <a:p>
                <a:r>
                  <a:rPr lang="en-US" altLang="zh-TW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Algorithm</a:t>
                </a:r>
                <a:endParaRPr lang="zh-TW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文字方塊 10"/>
              <p:cNvSpPr txBox="1"/>
              <p:nvPr/>
            </p:nvSpPr>
            <p:spPr>
              <a:xfrm>
                <a:off x="1813649" y="6052570"/>
                <a:ext cx="1476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Particle Swarm Optimization</a:t>
                </a:r>
                <a:endParaRPr lang="zh-TW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文字方塊 11"/>
              <p:cNvSpPr txBox="1"/>
              <p:nvPr/>
            </p:nvSpPr>
            <p:spPr>
              <a:xfrm>
                <a:off x="2286534" y="6300505"/>
                <a:ext cx="10038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Genetic Algorithm</a:t>
                </a:r>
                <a:endParaRPr lang="zh-TW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1810527" y="6400800"/>
              <a:ext cx="1560545" cy="329427"/>
              <a:chOff x="1810527" y="6400800"/>
              <a:chExt cx="1560545" cy="329427"/>
            </a:xfrm>
          </p:grpSpPr>
          <p:sp>
            <p:nvSpPr>
              <p:cNvPr id="8" name="手繪多邊形 13"/>
              <p:cNvSpPr/>
              <p:nvPr/>
            </p:nvSpPr>
            <p:spPr bwMode="auto">
              <a:xfrm>
                <a:off x="2107474" y="6400800"/>
                <a:ext cx="1210492" cy="322217"/>
              </a:xfrm>
              <a:custGeom>
                <a:avLst/>
                <a:gdLst>
                  <a:gd name="connsiteX0" fmla="*/ 975360 w 975360"/>
                  <a:gd name="connsiteY0" fmla="*/ 0 h 322217"/>
                  <a:gd name="connsiteX1" fmla="*/ 862148 w 975360"/>
                  <a:gd name="connsiteY1" fmla="*/ 182880 h 322217"/>
                  <a:gd name="connsiteX2" fmla="*/ 687977 w 975360"/>
                  <a:gd name="connsiteY2" fmla="*/ 287383 h 322217"/>
                  <a:gd name="connsiteX3" fmla="*/ 0 w 975360"/>
                  <a:gd name="connsiteY3" fmla="*/ 322217 h 322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5360" h="322217">
                    <a:moveTo>
                      <a:pt x="975360" y="0"/>
                    </a:moveTo>
                    <a:cubicBezTo>
                      <a:pt x="942702" y="67491"/>
                      <a:pt x="910045" y="134983"/>
                      <a:pt x="862148" y="182880"/>
                    </a:cubicBezTo>
                    <a:cubicBezTo>
                      <a:pt x="814251" y="230777"/>
                      <a:pt x="831668" y="264160"/>
                      <a:pt x="687977" y="287383"/>
                    </a:cubicBezTo>
                    <a:cubicBezTo>
                      <a:pt x="544286" y="310606"/>
                      <a:pt x="272143" y="316411"/>
                      <a:pt x="0" y="322217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9" name="文字方塊 14"/>
              <p:cNvSpPr txBox="1"/>
              <p:nvPr/>
            </p:nvSpPr>
            <p:spPr>
              <a:xfrm>
                <a:off x="1810527" y="6514783"/>
                <a:ext cx="15605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Ant </a:t>
                </a:r>
                <a:r>
                  <a:rPr lang="en-US" altLang="zh-TW" sz="800" dirty="0" smtClean="0"/>
                  <a:t>Colony</a:t>
                </a:r>
                <a:r>
                  <a:rPr lang="en-US" altLang="zh-TW" sz="800" dirty="0"/>
                  <a:t> </a:t>
                </a:r>
                <a:r>
                  <a:rPr lang="en-US" altLang="zh-TW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Algorithm</a:t>
                </a:r>
                <a:endParaRPr lang="zh-TW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7" name="矩形 1"/>
          <p:cNvSpPr/>
          <p:nvPr/>
        </p:nvSpPr>
        <p:spPr>
          <a:xfrm>
            <a:off x="5977783" y="6600437"/>
            <a:ext cx="3166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Georgia" panose="02040502050405020303" pitchFamily="18" charset="0"/>
              </a:rPr>
              <a:t>Ref: https://machinelearningmastery.com/</a:t>
            </a:r>
            <a:endParaRPr lang="zh-TW" alt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53221" y="241812"/>
            <a:ext cx="5063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a typeface="Arial" charset="0"/>
                <a:cs typeface="Arial" charset="0"/>
              </a:rPr>
              <a:t>What</a:t>
            </a:r>
            <a:r>
              <a:rPr lang="zh-TW" altLang="en-US" b="1" dirty="0" smtClean="0">
                <a:ea typeface="Arial" charset="0"/>
                <a:cs typeface="Arial" charset="0"/>
              </a:rPr>
              <a:t> </a:t>
            </a:r>
            <a:r>
              <a:rPr lang="en-US" altLang="zh-TW" b="1" dirty="0" smtClean="0">
                <a:ea typeface="Arial" charset="0"/>
                <a:cs typeface="Arial" charset="0"/>
              </a:rPr>
              <a:t>is</a:t>
            </a:r>
            <a:r>
              <a:rPr lang="zh-TW" altLang="en-US" b="1" dirty="0" smtClean="0">
                <a:ea typeface="Arial" charset="0"/>
                <a:cs typeface="Arial" charset="0"/>
              </a:rPr>
              <a:t> </a:t>
            </a:r>
            <a:r>
              <a:rPr lang="en-US" altLang="zh-TW" b="1" dirty="0" smtClean="0">
                <a:ea typeface="Arial" charset="0"/>
                <a:cs typeface="Arial" charset="0"/>
              </a:rPr>
              <a:t>Active Learning?</a:t>
            </a:r>
            <a:endParaRPr lang="zh-TW" altLang="en-US" sz="2400" b="1" dirty="0">
              <a:solidFill>
                <a:srgbClr val="0070C0"/>
              </a:solidFill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34079"/>
            <a:ext cx="9213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200" dirty="0" smtClean="0"/>
              <a:t>Ref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1:</a:t>
            </a:r>
            <a:r>
              <a:rPr lang="zh-TW" altLang="en-US" sz="1200" dirty="0" smtClean="0"/>
              <a:t> http</a:t>
            </a:r>
            <a:r>
              <a:rPr lang="zh-TW" altLang="en-US" sz="1200" dirty="0"/>
              <a:t>://burrsettles.com/pub/</a:t>
            </a:r>
            <a:r>
              <a:rPr lang="zh-TW" altLang="en-US" sz="1200" dirty="0" smtClean="0"/>
              <a:t>settles.activelearning.pdf</a:t>
            </a:r>
          </a:p>
          <a:p>
            <a:pPr algn="l"/>
            <a:r>
              <a:rPr lang="en-US" altLang="zh-TW" sz="1200" dirty="0" smtClean="0"/>
              <a:t>Ref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2: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https</a:t>
            </a:r>
            <a:r>
              <a:rPr lang="en-US" altLang="zh-TW" sz="1200" dirty="0"/>
              <a:t>://</a:t>
            </a:r>
            <a:r>
              <a:rPr lang="en-US" altLang="zh-TW" sz="1200" dirty="0" err="1"/>
              <a:t>stats.stackexchange.com</a:t>
            </a:r>
            <a:r>
              <a:rPr lang="en-US" altLang="zh-TW" sz="1200" dirty="0"/>
              <a:t>/questions/5026/what-is-the-difference-between-data-mining-statistics-machine-learning-and-ai</a:t>
            </a:r>
            <a:endParaRPr lang="zh-TW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29397" y="1026138"/>
            <a:ext cx="81431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800" dirty="0"/>
              <a:t>Active learning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a subfield of machine learning and, more generally, artificial intelligence. </a:t>
            </a:r>
            <a:endParaRPr lang="zh-TW" altLang="en-US" sz="2800" dirty="0" smtClean="0"/>
          </a:p>
          <a:p>
            <a:pPr algn="l"/>
            <a:endParaRPr lang="zh-TW" altLang="en-US" sz="2800" dirty="0"/>
          </a:p>
          <a:p>
            <a:pPr algn="l"/>
            <a:endParaRPr lang="zh-TW" altLang="en-US" sz="2800" dirty="0" smtClean="0"/>
          </a:p>
          <a:p>
            <a:pPr algn="l"/>
            <a:endParaRPr lang="zh-TW" altLang="en-US" sz="2800" dirty="0"/>
          </a:p>
          <a:p>
            <a:pPr algn="l"/>
            <a:endParaRPr lang="zh-TW" altLang="en-US" sz="2800" dirty="0" smtClean="0"/>
          </a:p>
          <a:p>
            <a:pPr algn="l"/>
            <a:endParaRPr lang="zh-TW" altLang="en-US" sz="2800" dirty="0" smtClean="0"/>
          </a:p>
          <a:p>
            <a:pPr algn="l"/>
            <a:r>
              <a:rPr lang="en-US" altLang="zh-TW" sz="2800" dirty="0" smtClean="0"/>
              <a:t>The </a:t>
            </a:r>
            <a:r>
              <a:rPr lang="en-US" altLang="zh-TW" sz="2800" dirty="0"/>
              <a:t>key </a:t>
            </a:r>
            <a:r>
              <a:rPr lang="en-US" altLang="zh-TW" sz="2800" dirty="0" smtClean="0"/>
              <a:t>hypothesi</a:t>
            </a:r>
            <a:r>
              <a:rPr lang="en-US" altLang="zh-TW" sz="2800" dirty="0"/>
              <a:t>s</a:t>
            </a:r>
            <a:r>
              <a:rPr lang="zh-TW" altLang="en-US" sz="2800" dirty="0" smtClean="0"/>
              <a:t> </a:t>
            </a:r>
            <a:r>
              <a:rPr lang="en-US" altLang="zh-TW" sz="2800" b="1" dirty="0" smtClean="0"/>
              <a:t>to </a:t>
            </a:r>
            <a:r>
              <a:rPr lang="en-US" altLang="zh-TW" sz="2800" b="1" dirty="0"/>
              <a:t>choose the data from which it learns—to be “</a:t>
            </a:r>
            <a:r>
              <a:rPr lang="en-US" altLang="zh-TW" sz="2800" b="1" dirty="0" smtClean="0"/>
              <a:t>curious”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is that if the learning algorithm is </a:t>
            </a:r>
            <a:r>
              <a:rPr lang="en-US" altLang="zh-TW" sz="2800" dirty="0" smtClean="0"/>
              <a:t>allowed,” </a:t>
            </a:r>
            <a:r>
              <a:rPr lang="en-US" altLang="zh-TW" sz="2800" dirty="0"/>
              <a:t>if you will—it will perform better with less training.</a:t>
            </a:r>
            <a:endParaRPr lang="zh-TW" alt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684939" y="2118745"/>
            <a:ext cx="75623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-</a:t>
            </a:r>
            <a:r>
              <a:rPr lang="zh-TW" altLang="en-US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 </a:t>
            </a:r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Statistics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</a:t>
            </a:r>
            <a:r>
              <a:rPr lang="en-US" altLang="zh-TW" sz="2000" i="1" dirty="0">
                <a:solidFill>
                  <a:srgbClr val="242729"/>
                </a:solidFill>
                <a:ea typeface="Arial" charset="0"/>
                <a:cs typeface="Arial" charset="0"/>
              </a:rPr>
              <a:t>quantifies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numbers</a:t>
            </a:r>
          </a:p>
          <a:p>
            <a:pPr algn="l"/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-</a:t>
            </a:r>
            <a:r>
              <a:rPr lang="zh-TW" altLang="en-US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 </a:t>
            </a:r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Data </a:t>
            </a:r>
            <a:r>
              <a:rPr lang="en-US" altLang="zh-TW" sz="2000" b="1" dirty="0">
                <a:solidFill>
                  <a:srgbClr val="242729"/>
                </a:solidFill>
                <a:ea typeface="Arial" charset="0"/>
                <a:cs typeface="Arial" charset="0"/>
              </a:rPr>
              <a:t>Mining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</a:t>
            </a:r>
            <a:r>
              <a:rPr lang="en-US" altLang="zh-TW" sz="2000" i="1" dirty="0">
                <a:solidFill>
                  <a:srgbClr val="242729"/>
                </a:solidFill>
                <a:ea typeface="Arial" charset="0"/>
                <a:cs typeface="Arial" charset="0"/>
              </a:rPr>
              <a:t>explains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patterns</a:t>
            </a:r>
          </a:p>
          <a:p>
            <a:pPr algn="l"/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-</a:t>
            </a:r>
            <a:r>
              <a:rPr lang="zh-TW" altLang="en-US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 </a:t>
            </a:r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Machine </a:t>
            </a:r>
            <a:r>
              <a:rPr lang="en-US" altLang="zh-TW" sz="2000" b="1" dirty="0">
                <a:solidFill>
                  <a:srgbClr val="242729"/>
                </a:solidFill>
                <a:ea typeface="Arial" charset="0"/>
                <a:cs typeface="Arial" charset="0"/>
              </a:rPr>
              <a:t>Learning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</a:t>
            </a:r>
            <a:r>
              <a:rPr lang="en-US" altLang="zh-TW" sz="2000" i="1" dirty="0">
                <a:solidFill>
                  <a:srgbClr val="242729"/>
                </a:solidFill>
                <a:ea typeface="Arial" charset="0"/>
                <a:cs typeface="Arial" charset="0"/>
              </a:rPr>
              <a:t>predicts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with models</a:t>
            </a:r>
          </a:p>
          <a:p>
            <a:pPr algn="l"/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-</a:t>
            </a:r>
            <a:r>
              <a:rPr lang="zh-TW" altLang="en-US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 </a:t>
            </a:r>
            <a:r>
              <a:rPr lang="en-US" altLang="zh-TW" sz="2000" b="1" dirty="0" smtClean="0">
                <a:solidFill>
                  <a:srgbClr val="242729"/>
                </a:solidFill>
                <a:ea typeface="Arial" charset="0"/>
                <a:cs typeface="Arial" charset="0"/>
              </a:rPr>
              <a:t>Artificial </a:t>
            </a:r>
            <a:r>
              <a:rPr lang="en-US" altLang="zh-TW" sz="2000" b="1" dirty="0">
                <a:solidFill>
                  <a:srgbClr val="242729"/>
                </a:solidFill>
                <a:ea typeface="Arial" charset="0"/>
                <a:cs typeface="Arial" charset="0"/>
              </a:rPr>
              <a:t>Intelligence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</a:t>
            </a:r>
            <a:r>
              <a:rPr lang="en-US" altLang="zh-TW" sz="2000" i="1" dirty="0">
                <a:solidFill>
                  <a:srgbClr val="242729"/>
                </a:solidFill>
                <a:ea typeface="Arial" charset="0"/>
                <a:cs typeface="Arial" charset="0"/>
              </a:rPr>
              <a:t>behaves</a:t>
            </a:r>
            <a:r>
              <a:rPr lang="en-US" altLang="zh-TW" sz="2000" dirty="0">
                <a:solidFill>
                  <a:srgbClr val="242729"/>
                </a:solidFill>
                <a:ea typeface="Arial" charset="0"/>
                <a:cs typeface="Arial" charset="0"/>
              </a:rPr>
              <a:t> and </a:t>
            </a:r>
            <a:r>
              <a:rPr lang="en-US" altLang="zh-TW" sz="2000" i="1" dirty="0">
                <a:solidFill>
                  <a:srgbClr val="242729"/>
                </a:solidFill>
                <a:ea typeface="Arial" charset="0"/>
                <a:cs typeface="Arial" charset="0"/>
              </a:rPr>
              <a:t>reasons</a:t>
            </a:r>
            <a:endParaRPr lang="en-US" altLang="zh-TW" sz="2000" b="0" i="0" dirty="0">
              <a:solidFill>
                <a:srgbClr val="242729"/>
              </a:solidFill>
              <a:effectLst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Rectangle 5"/>
          <p:cNvSpPr/>
          <p:nvPr/>
        </p:nvSpPr>
        <p:spPr>
          <a:xfrm>
            <a:off x="4794422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Ref:</a:t>
            </a:r>
            <a:r>
              <a:rPr lang="zh-TW" altLang="en-US" sz="1200" dirty="0" smtClean="0"/>
              <a:t> http</a:t>
            </a:r>
            <a:r>
              <a:rPr lang="zh-TW" altLang="en-US" sz="1200" dirty="0"/>
              <a:t>://burrsettles.com/pub/settles.activelearning.pdf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397" y="1026138"/>
            <a:ext cx="81431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800" dirty="0"/>
              <a:t>Active learning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a subfield of machine learning and, more generally, artificial intelligence. </a:t>
            </a:r>
            <a:endParaRPr lang="zh-TW" altLang="en-US" sz="2800" dirty="0" smtClean="0"/>
          </a:p>
          <a:p>
            <a:pPr algn="l"/>
            <a:endParaRPr lang="zh-TW" altLang="en-US" sz="2800" dirty="0"/>
          </a:p>
          <a:p>
            <a:pPr algn="l"/>
            <a:endParaRPr lang="zh-TW" altLang="en-US" sz="2800" dirty="0" smtClean="0"/>
          </a:p>
          <a:p>
            <a:pPr algn="l"/>
            <a:r>
              <a:rPr lang="en-US" altLang="zh-TW" sz="2800" dirty="0" smtClean="0"/>
              <a:t>The </a:t>
            </a:r>
            <a:r>
              <a:rPr lang="en-US" altLang="zh-TW" sz="2800" dirty="0"/>
              <a:t>key </a:t>
            </a:r>
            <a:r>
              <a:rPr lang="en-US" altLang="zh-TW" sz="2800" dirty="0" smtClean="0"/>
              <a:t>hypothesis</a:t>
            </a:r>
            <a:r>
              <a:rPr lang="zh-TW" altLang="en-US" sz="2800" dirty="0" smtClean="0"/>
              <a:t> </a:t>
            </a:r>
            <a:r>
              <a:rPr lang="en-US" altLang="zh-TW" sz="2800" b="1" dirty="0" smtClean="0"/>
              <a:t>to </a:t>
            </a:r>
            <a:r>
              <a:rPr lang="en-US" altLang="zh-TW" sz="2800" b="1" dirty="0"/>
              <a:t>choose the data from which it learns—to be “</a:t>
            </a:r>
            <a:r>
              <a:rPr lang="en-US" altLang="zh-TW" sz="2800" b="1" dirty="0" smtClean="0"/>
              <a:t>curious”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is that if the learning algorithm is </a:t>
            </a:r>
            <a:r>
              <a:rPr lang="en-US" altLang="zh-TW" sz="2800" dirty="0" smtClean="0"/>
              <a:t>allowed,” </a:t>
            </a:r>
            <a:r>
              <a:rPr lang="en-US" altLang="zh-TW" sz="2800" dirty="0"/>
              <a:t>if you will—it will perform better with less training.</a:t>
            </a:r>
            <a:endParaRPr lang="zh-TW" altLang="en-US" sz="2800" dirty="0"/>
          </a:p>
        </p:txBody>
      </p:sp>
      <p:pic>
        <p:nvPicPr>
          <p:cNvPr id="1026" name="Picture 2" descr="mage result for é»äººåè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97" y="4015946"/>
            <a:ext cx="2565055" cy="25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4"/>
          <p:cNvSpPr/>
          <p:nvPr/>
        </p:nvSpPr>
        <p:spPr>
          <a:xfrm>
            <a:off x="153221" y="241812"/>
            <a:ext cx="5063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a typeface="Arial" charset="0"/>
                <a:cs typeface="Arial" charset="0"/>
              </a:rPr>
              <a:t>What</a:t>
            </a:r>
            <a:r>
              <a:rPr lang="zh-TW" altLang="en-US" b="1" dirty="0" smtClean="0">
                <a:ea typeface="Arial" charset="0"/>
                <a:cs typeface="Arial" charset="0"/>
              </a:rPr>
              <a:t> </a:t>
            </a:r>
            <a:r>
              <a:rPr lang="en-US" altLang="zh-TW" b="1" dirty="0" smtClean="0">
                <a:ea typeface="Arial" charset="0"/>
                <a:cs typeface="Arial" charset="0"/>
              </a:rPr>
              <a:t>is</a:t>
            </a:r>
            <a:r>
              <a:rPr lang="zh-TW" altLang="en-US" b="1" dirty="0" smtClean="0">
                <a:ea typeface="Arial" charset="0"/>
                <a:cs typeface="Arial" charset="0"/>
              </a:rPr>
              <a:t> </a:t>
            </a:r>
            <a:r>
              <a:rPr lang="en-US" altLang="zh-TW" b="1" dirty="0" smtClean="0">
                <a:ea typeface="Arial" charset="0"/>
                <a:cs typeface="Arial" charset="0"/>
              </a:rPr>
              <a:t>Active Learning?</a:t>
            </a:r>
            <a:endParaRPr lang="zh-TW" altLang="en-US" sz="2400" b="1" dirty="0">
              <a:solidFill>
                <a:srgbClr val="0070C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4448433" y="6493732"/>
            <a:ext cx="55234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200" dirty="0" smtClean="0"/>
              <a:t>ref:</a:t>
            </a:r>
            <a:r>
              <a:rPr lang="zh-TW" altLang="en-US" sz="1200" dirty="0" smtClean="0"/>
              <a:t> https</a:t>
            </a:r>
            <a:r>
              <a:rPr lang="zh-TW" altLang="en-US" sz="1200" dirty="0"/>
              <a:t>://www.datacamp.com/community/tutorials/active-learning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0" y="198395"/>
            <a:ext cx="6057900" cy="22179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5017" y="2542478"/>
            <a:ext cx="85632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In the middle picture, logistic regression is used to classify the shapes by </a:t>
            </a:r>
            <a:r>
              <a:rPr lang="en-US" altLang="zh-TW" sz="2400" b="1" dirty="0">
                <a:solidFill>
                  <a:srgbClr val="3D4251"/>
                </a:solidFill>
                <a:ea typeface="Arial" charset="0"/>
                <a:cs typeface="Arial" charset="0"/>
              </a:rPr>
              <a:t>first randomly sampling a small subset of points </a:t>
            </a:r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and labelling them. However, you see that the decision boundary created using logistic regression (the blue line) is sub-optimal. </a:t>
            </a:r>
            <a:endParaRPr lang="zh-TW" altLang="en-US" sz="2400" dirty="0" smtClean="0">
              <a:solidFill>
                <a:srgbClr val="3D4251"/>
              </a:solidFill>
              <a:ea typeface="Arial" charset="0"/>
              <a:cs typeface="Arial" charset="0"/>
            </a:endParaRPr>
          </a:p>
          <a:p>
            <a:pPr algn="l"/>
            <a:endParaRPr lang="zh-TW" altLang="en-US" sz="2400" dirty="0">
              <a:solidFill>
                <a:srgbClr val="3D4251"/>
              </a:solidFill>
              <a:ea typeface="Arial" charset="0"/>
              <a:cs typeface="Arial" charset="0"/>
            </a:endParaRPr>
          </a:p>
          <a:p>
            <a:pPr algn="l"/>
            <a:r>
              <a:rPr lang="en-US" altLang="zh-TW" sz="2400" dirty="0" smtClean="0">
                <a:solidFill>
                  <a:srgbClr val="3D4251"/>
                </a:solidFill>
                <a:ea typeface="Arial" charset="0"/>
                <a:cs typeface="Arial" charset="0"/>
              </a:rPr>
              <a:t>This </a:t>
            </a:r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line is clearly skewed away from the red data points and into the green shapes area. This means that there will be </a:t>
            </a:r>
            <a:r>
              <a:rPr lang="en-US" altLang="zh-TW" sz="2400" b="1" dirty="0">
                <a:solidFill>
                  <a:srgbClr val="3D4251"/>
                </a:solidFill>
                <a:ea typeface="Arial" charset="0"/>
                <a:cs typeface="Arial" charset="0"/>
              </a:rPr>
              <a:t>many green data points that will be labelled incorrectly as red. </a:t>
            </a:r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This skew is due to the poor selection of data points for labelling. </a:t>
            </a:r>
            <a:endParaRPr lang="zh-TW" altLang="en-US" sz="2400" dirty="0"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0241" y="217314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Accuracy:</a:t>
            </a:r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~70%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4448433" y="6493732"/>
            <a:ext cx="55234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200" dirty="0" smtClean="0"/>
              <a:t>ref:</a:t>
            </a:r>
            <a:r>
              <a:rPr lang="zh-TW" altLang="en-US" sz="1200" dirty="0" smtClean="0"/>
              <a:t> https</a:t>
            </a:r>
            <a:r>
              <a:rPr lang="zh-TW" altLang="en-US" sz="1200" dirty="0"/>
              <a:t>://www.datacamp.com/community/tutorials/active-learning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95"/>
            <a:ext cx="9144000" cy="221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797" y="2797882"/>
            <a:ext cx="83284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In the right-most picture, logistic regression is used again, but this time</a:t>
            </a:r>
            <a:r>
              <a:rPr lang="en-US" altLang="zh-TW" sz="2400" b="1" dirty="0">
                <a:solidFill>
                  <a:srgbClr val="3D4251"/>
                </a:solidFill>
                <a:ea typeface="Arial" charset="0"/>
                <a:cs typeface="Arial" charset="0"/>
              </a:rPr>
              <a:t>, you selected a small subset of points using an active learning query method</a:t>
            </a:r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. </a:t>
            </a:r>
            <a:endParaRPr lang="zh-TW" altLang="en-US" sz="2400" dirty="0" smtClean="0">
              <a:solidFill>
                <a:srgbClr val="3D4251"/>
              </a:solidFill>
              <a:ea typeface="Arial" charset="0"/>
              <a:cs typeface="Arial" charset="0"/>
            </a:endParaRPr>
          </a:p>
          <a:p>
            <a:pPr algn="l"/>
            <a:endParaRPr lang="zh-TW" altLang="en-US" sz="2400" dirty="0">
              <a:solidFill>
                <a:srgbClr val="3D4251"/>
              </a:solidFill>
              <a:ea typeface="Arial" charset="0"/>
              <a:cs typeface="Arial" charset="0"/>
            </a:endParaRPr>
          </a:p>
          <a:p>
            <a:pPr algn="l"/>
            <a:r>
              <a:rPr lang="en-US" altLang="zh-TW" sz="2400" dirty="0" smtClean="0">
                <a:solidFill>
                  <a:srgbClr val="3D4251"/>
                </a:solidFill>
                <a:ea typeface="Arial" charset="0"/>
                <a:cs typeface="Arial" charset="0"/>
              </a:rPr>
              <a:t>This </a:t>
            </a:r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new decision boundary is significantly better as it better separates both </a:t>
            </a:r>
            <a:r>
              <a:rPr lang="en-US" altLang="zh-TW" sz="2400" dirty="0" smtClean="0">
                <a:solidFill>
                  <a:srgbClr val="3D4251"/>
                </a:solidFill>
                <a:ea typeface="Arial" charset="0"/>
                <a:cs typeface="Arial" charset="0"/>
              </a:rPr>
              <a:t>colors</a:t>
            </a:r>
            <a:r>
              <a:rPr lang="en-US" altLang="zh-TW" sz="2400" dirty="0" smtClean="0">
                <a:solidFill>
                  <a:srgbClr val="3D4251"/>
                </a:solidFill>
                <a:ea typeface="Arial" charset="0"/>
                <a:cs typeface="Arial" charset="0"/>
              </a:rPr>
              <a:t>. </a:t>
            </a:r>
            <a:r>
              <a:rPr lang="en-US" altLang="zh-TW" sz="2400" dirty="0">
                <a:solidFill>
                  <a:srgbClr val="3D4251"/>
                </a:solidFill>
                <a:ea typeface="Arial" charset="0"/>
                <a:cs typeface="Arial" charset="0"/>
              </a:rPr>
              <a:t>This improvement comes from selecting superior data points so that the classifier was able to create a very good decision boundary</a:t>
            </a:r>
            <a:r>
              <a:rPr lang="en-US" altLang="zh-TW" sz="2400" dirty="0" smtClean="0">
                <a:solidFill>
                  <a:srgbClr val="3D4251"/>
                </a:solidFill>
                <a:ea typeface="Arial" charset="0"/>
                <a:cs typeface="Arial" charset="0"/>
              </a:rPr>
              <a:t>.</a:t>
            </a:r>
            <a:endParaRPr lang="en-US" altLang="zh-TW" sz="2400" dirty="0">
              <a:solidFill>
                <a:srgbClr val="3D4251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0241" y="217314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Accuracy:</a:t>
            </a:r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~70%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0049" y="2184733"/>
            <a:ext cx="185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Accuracy:</a:t>
            </a:r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~90%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Rectangle 4"/>
          <p:cNvSpPr/>
          <p:nvPr/>
        </p:nvSpPr>
        <p:spPr>
          <a:xfrm>
            <a:off x="2888889" y="3031414"/>
            <a:ext cx="34403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Implementation?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623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7"/>
          <a:stretch/>
        </p:blipFill>
        <p:spPr bwMode="auto">
          <a:xfrm>
            <a:off x="679450" y="1123950"/>
            <a:ext cx="7620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5362575" y="2733675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62575" y="3990975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24250" y="4100512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5" y="2790824"/>
            <a:ext cx="180975" cy="104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4" y="4048124"/>
            <a:ext cx="180975" cy="104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5" y="4152899"/>
            <a:ext cx="180975" cy="1047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59467" y="766762"/>
            <a:ext cx="461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latin typeface="+mn-ea"/>
                <a:ea typeface="+mn-ea"/>
              </a:rPr>
              <a:t>假設有</a:t>
            </a:r>
            <a:r>
              <a:rPr lang="en-US" altLang="zh-TW" sz="1800" b="1" dirty="0">
                <a:latin typeface="+mn-ea"/>
                <a:ea typeface="+mn-ea"/>
              </a:rPr>
              <a:t>24</a:t>
            </a:r>
            <a:r>
              <a:rPr lang="zh-TW" altLang="en-US" sz="1800" b="1" dirty="0">
                <a:latin typeface="+mn-ea"/>
                <a:ea typeface="+mn-ea"/>
              </a:rPr>
              <a:t>萬筆資料，需進行分類模型建模：</a:t>
            </a:r>
            <a:endParaRPr lang="zh-TW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19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7"/>
          <a:stretch/>
        </p:blipFill>
        <p:spPr bwMode="auto">
          <a:xfrm>
            <a:off x="679450" y="1123950"/>
            <a:ext cx="7620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5362575" y="2733675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62575" y="3990975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24250" y="4100512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790824"/>
            <a:ext cx="180975" cy="104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4" y="4048124"/>
            <a:ext cx="180975" cy="104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4152899"/>
            <a:ext cx="180975" cy="104775"/>
          </a:xfrm>
          <a:prstGeom prst="rect">
            <a:avLst/>
          </a:prstGeom>
        </p:spPr>
      </p:pic>
      <p:sp>
        <p:nvSpPr>
          <p:cNvPr id="12" name="手繪多邊形 11"/>
          <p:cNvSpPr/>
          <p:nvPr/>
        </p:nvSpPr>
        <p:spPr bwMode="auto">
          <a:xfrm>
            <a:off x="3114675" y="2326057"/>
            <a:ext cx="3912438" cy="1768281"/>
          </a:xfrm>
          <a:custGeom>
            <a:avLst/>
            <a:gdLst>
              <a:gd name="connsiteX0" fmla="*/ 3443201 w 3912438"/>
              <a:gd name="connsiteY0" fmla="*/ 159968 h 1768281"/>
              <a:gd name="connsiteX1" fmla="*/ 2766926 w 3912438"/>
              <a:gd name="connsiteY1" fmla="*/ 807668 h 1768281"/>
              <a:gd name="connsiteX2" fmla="*/ 2014451 w 3912438"/>
              <a:gd name="connsiteY2" fmla="*/ 1074368 h 1768281"/>
              <a:gd name="connsiteX3" fmla="*/ 1300076 w 3912438"/>
              <a:gd name="connsiteY3" fmla="*/ 626693 h 1768281"/>
              <a:gd name="connsiteX4" fmla="*/ 490451 w 3912438"/>
              <a:gd name="connsiteY4" fmla="*/ 17093 h 1768281"/>
              <a:gd name="connsiteX5" fmla="*/ 14201 w 3912438"/>
              <a:gd name="connsiteY5" fmla="*/ 207593 h 1768281"/>
              <a:gd name="connsiteX6" fmla="*/ 185651 w 3912438"/>
              <a:gd name="connsiteY6" fmla="*/ 617168 h 1768281"/>
              <a:gd name="connsiteX7" fmla="*/ 795251 w 3912438"/>
              <a:gd name="connsiteY7" fmla="*/ 1350593 h 1768281"/>
              <a:gd name="connsiteX8" fmla="*/ 1490576 w 3912438"/>
              <a:gd name="connsiteY8" fmla="*/ 1741118 h 1768281"/>
              <a:gd name="connsiteX9" fmla="*/ 2109701 w 3912438"/>
              <a:gd name="connsiteY9" fmla="*/ 1693493 h 1768281"/>
              <a:gd name="connsiteX10" fmla="*/ 2852651 w 3912438"/>
              <a:gd name="connsiteY10" fmla="*/ 1360118 h 1768281"/>
              <a:gd name="connsiteX11" fmla="*/ 3843251 w 3912438"/>
              <a:gd name="connsiteY11" fmla="*/ 502868 h 1768281"/>
              <a:gd name="connsiteX12" fmla="*/ 3786101 w 3912438"/>
              <a:gd name="connsiteY12" fmla="*/ 74243 h 1768281"/>
              <a:gd name="connsiteX13" fmla="*/ 3443201 w 3912438"/>
              <a:gd name="connsiteY13" fmla="*/ 159968 h 176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12438" h="1768281">
                <a:moveTo>
                  <a:pt x="3443201" y="159968"/>
                </a:moveTo>
                <a:cubicBezTo>
                  <a:pt x="3273339" y="282205"/>
                  <a:pt x="3005051" y="655268"/>
                  <a:pt x="2766926" y="807668"/>
                </a:cubicBezTo>
                <a:cubicBezTo>
                  <a:pt x="2528801" y="960068"/>
                  <a:pt x="2258926" y="1104530"/>
                  <a:pt x="2014451" y="1074368"/>
                </a:cubicBezTo>
                <a:cubicBezTo>
                  <a:pt x="1769976" y="1044206"/>
                  <a:pt x="1554076" y="802906"/>
                  <a:pt x="1300076" y="626693"/>
                </a:cubicBezTo>
                <a:cubicBezTo>
                  <a:pt x="1046076" y="450481"/>
                  <a:pt x="704763" y="86943"/>
                  <a:pt x="490451" y="17093"/>
                </a:cubicBezTo>
                <a:cubicBezTo>
                  <a:pt x="276138" y="-52757"/>
                  <a:pt x="65001" y="107580"/>
                  <a:pt x="14201" y="207593"/>
                </a:cubicBezTo>
                <a:cubicBezTo>
                  <a:pt x="-36599" y="307606"/>
                  <a:pt x="55476" y="426668"/>
                  <a:pt x="185651" y="617168"/>
                </a:cubicBezTo>
                <a:cubicBezTo>
                  <a:pt x="315826" y="807668"/>
                  <a:pt x="577763" y="1163268"/>
                  <a:pt x="795251" y="1350593"/>
                </a:cubicBezTo>
                <a:cubicBezTo>
                  <a:pt x="1012739" y="1537918"/>
                  <a:pt x="1271501" y="1683968"/>
                  <a:pt x="1490576" y="1741118"/>
                </a:cubicBezTo>
                <a:cubicBezTo>
                  <a:pt x="1709651" y="1798268"/>
                  <a:pt x="1882688" y="1756993"/>
                  <a:pt x="2109701" y="1693493"/>
                </a:cubicBezTo>
                <a:cubicBezTo>
                  <a:pt x="2336713" y="1629993"/>
                  <a:pt x="2563726" y="1558556"/>
                  <a:pt x="2852651" y="1360118"/>
                </a:cubicBezTo>
                <a:cubicBezTo>
                  <a:pt x="3141576" y="1161680"/>
                  <a:pt x="3687676" y="717181"/>
                  <a:pt x="3843251" y="502868"/>
                </a:cubicBezTo>
                <a:cubicBezTo>
                  <a:pt x="3998826" y="288556"/>
                  <a:pt x="3852776" y="132980"/>
                  <a:pt x="3786101" y="74243"/>
                </a:cubicBezTo>
                <a:cubicBezTo>
                  <a:pt x="3719426" y="15506"/>
                  <a:pt x="3613063" y="37731"/>
                  <a:pt x="3443201" y="159968"/>
                </a:cubicBezTo>
                <a:close/>
              </a:path>
            </a:pathLst>
          </a:custGeom>
          <a:solidFill>
            <a:srgbClr val="FFCCCC">
              <a:alpha val="50196"/>
            </a:srgbClr>
          </a:solidFill>
          <a:ln w="952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1578" y="472559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1800" b="1" dirty="0">
                <a:latin typeface="+mn-ea"/>
                <a:ea typeface="+mn-ea"/>
              </a:rPr>
              <a:t>24</a:t>
            </a:r>
            <a:r>
              <a:rPr lang="zh-TW" altLang="en-US" sz="1800" b="1" dirty="0">
                <a:latin typeface="+mn-ea"/>
                <a:ea typeface="+mn-ea"/>
              </a:rPr>
              <a:t>萬筆資料</a:t>
            </a:r>
            <a:endParaRPr lang="en-US" altLang="zh-TW" sz="1800" b="1" dirty="0">
              <a:latin typeface="+mn-ea"/>
              <a:ea typeface="+mn-ea"/>
            </a:endParaRPr>
          </a:p>
          <a:p>
            <a:r>
              <a:rPr lang="zh-TW" altLang="en-US" sz="1800" b="1" dirty="0">
                <a:latin typeface="+mn-ea"/>
                <a:ea typeface="+mn-ea"/>
              </a:rPr>
              <a:t>以監督式分類模型建模為例，需找出類別邊界：</a:t>
            </a:r>
            <a:endParaRPr lang="zh-TW" altLang="en-US" sz="10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636" y="296227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+mn-ea"/>
                <a:ea typeface="+mn-ea"/>
              </a:rPr>
              <a:t>正規</a:t>
            </a:r>
            <a:endParaRPr lang="en-US" altLang="zh-TW" sz="2000" b="1" dirty="0">
              <a:latin typeface="+mn-ea"/>
              <a:ea typeface="+mn-ea"/>
            </a:endParaRPr>
          </a:p>
          <a:p>
            <a:r>
              <a:rPr lang="zh-TW" altLang="en-US" sz="2000" b="1" dirty="0">
                <a:latin typeface="+mn-ea"/>
                <a:ea typeface="+mn-ea"/>
              </a:rPr>
              <a:t>方式</a:t>
            </a:r>
            <a:endParaRPr lang="zh-TW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04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7"/>
          <a:stretch/>
        </p:blipFill>
        <p:spPr bwMode="auto">
          <a:xfrm>
            <a:off x="679450" y="1123950"/>
            <a:ext cx="7620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6CAE-1C06-425B-9462-B1B1C8F706A6}" type="slidenum">
              <a:rPr lang="en-US" altLang="zh-TW" smtClean="0">
                <a:ea typeface="Arial" charset="0"/>
                <a:cs typeface="Arial" charset="0"/>
              </a:rPr>
              <a:pPr>
                <a:defRPr/>
              </a:pPr>
              <a:t>9</a:t>
            </a:fld>
            <a:endParaRPr lang="en-US" altLang="zh-TW">
              <a:ea typeface="Arial" charset="0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62575" y="2733675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62575" y="3990975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24250" y="4100512"/>
            <a:ext cx="257175" cy="219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790824"/>
            <a:ext cx="180975" cy="104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4" y="4048124"/>
            <a:ext cx="180975" cy="104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4152899"/>
            <a:ext cx="180975" cy="104775"/>
          </a:xfrm>
          <a:prstGeom prst="rect">
            <a:avLst/>
          </a:prstGeom>
        </p:spPr>
      </p:pic>
      <p:sp>
        <p:nvSpPr>
          <p:cNvPr id="12" name="手繪多邊形 11"/>
          <p:cNvSpPr/>
          <p:nvPr/>
        </p:nvSpPr>
        <p:spPr bwMode="auto">
          <a:xfrm>
            <a:off x="3114675" y="2326057"/>
            <a:ext cx="3912438" cy="1768281"/>
          </a:xfrm>
          <a:custGeom>
            <a:avLst/>
            <a:gdLst>
              <a:gd name="connsiteX0" fmla="*/ 3443201 w 3912438"/>
              <a:gd name="connsiteY0" fmla="*/ 159968 h 1768281"/>
              <a:gd name="connsiteX1" fmla="*/ 2766926 w 3912438"/>
              <a:gd name="connsiteY1" fmla="*/ 807668 h 1768281"/>
              <a:gd name="connsiteX2" fmla="*/ 2014451 w 3912438"/>
              <a:gd name="connsiteY2" fmla="*/ 1074368 h 1768281"/>
              <a:gd name="connsiteX3" fmla="*/ 1300076 w 3912438"/>
              <a:gd name="connsiteY3" fmla="*/ 626693 h 1768281"/>
              <a:gd name="connsiteX4" fmla="*/ 490451 w 3912438"/>
              <a:gd name="connsiteY4" fmla="*/ 17093 h 1768281"/>
              <a:gd name="connsiteX5" fmla="*/ 14201 w 3912438"/>
              <a:gd name="connsiteY5" fmla="*/ 207593 h 1768281"/>
              <a:gd name="connsiteX6" fmla="*/ 185651 w 3912438"/>
              <a:gd name="connsiteY6" fmla="*/ 617168 h 1768281"/>
              <a:gd name="connsiteX7" fmla="*/ 795251 w 3912438"/>
              <a:gd name="connsiteY7" fmla="*/ 1350593 h 1768281"/>
              <a:gd name="connsiteX8" fmla="*/ 1490576 w 3912438"/>
              <a:gd name="connsiteY8" fmla="*/ 1741118 h 1768281"/>
              <a:gd name="connsiteX9" fmla="*/ 2109701 w 3912438"/>
              <a:gd name="connsiteY9" fmla="*/ 1693493 h 1768281"/>
              <a:gd name="connsiteX10" fmla="*/ 2852651 w 3912438"/>
              <a:gd name="connsiteY10" fmla="*/ 1360118 h 1768281"/>
              <a:gd name="connsiteX11" fmla="*/ 3843251 w 3912438"/>
              <a:gd name="connsiteY11" fmla="*/ 502868 h 1768281"/>
              <a:gd name="connsiteX12" fmla="*/ 3786101 w 3912438"/>
              <a:gd name="connsiteY12" fmla="*/ 74243 h 1768281"/>
              <a:gd name="connsiteX13" fmla="*/ 3443201 w 3912438"/>
              <a:gd name="connsiteY13" fmla="*/ 159968 h 176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12438" h="1768281">
                <a:moveTo>
                  <a:pt x="3443201" y="159968"/>
                </a:moveTo>
                <a:cubicBezTo>
                  <a:pt x="3273339" y="282205"/>
                  <a:pt x="3005051" y="655268"/>
                  <a:pt x="2766926" y="807668"/>
                </a:cubicBezTo>
                <a:cubicBezTo>
                  <a:pt x="2528801" y="960068"/>
                  <a:pt x="2258926" y="1104530"/>
                  <a:pt x="2014451" y="1074368"/>
                </a:cubicBezTo>
                <a:cubicBezTo>
                  <a:pt x="1769976" y="1044206"/>
                  <a:pt x="1554076" y="802906"/>
                  <a:pt x="1300076" y="626693"/>
                </a:cubicBezTo>
                <a:cubicBezTo>
                  <a:pt x="1046076" y="450481"/>
                  <a:pt x="704763" y="86943"/>
                  <a:pt x="490451" y="17093"/>
                </a:cubicBezTo>
                <a:cubicBezTo>
                  <a:pt x="276138" y="-52757"/>
                  <a:pt x="65001" y="107580"/>
                  <a:pt x="14201" y="207593"/>
                </a:cubicBezTo>
                <a:cubicBezTo>
                  <a:pt x="-36599" y="307606"/>
                  <a:pt x="55476" y="426668"/>
                  <a:pt x="185651" y="617168"/>
                </a:cubicBezTo>
                <a:cubicBezTo>
                  <a:pt x="315826" y="807668"/>
                  <a:pt x="577763" y="1163268"/>
                  <a:pt x="795251" y="1350593"/>
                </a:cubicBezTo>
                <a:cubicBezTo>
                  <a:pt x="1012739" y="1537918"/>
                  <a:pt x="1271501" y="1683968"/>
                  <a:pt x="1490576" y="1741118"/>
                </a:cubicBezTo>
                <a:cubicBezTo>
                  <a:pt x="1709651" y="1798268"/>
                  <a:pt x="1882688" y="1756993"/>
                  <a:pt x="2109701" y="1693493"/>
                </a:cubicBezTo>
                <a:cubicBezTo>
                  <a:pt x="2336713" y="1629993"/>
                  <a:pt x="2563726" y="1558556"/>
                  <a:pt x="2852651" y="1360118"/>
                </a:cubicBezTo>
                <a:cubicBezTo>
                  <a:pt x="3141576" y="1161680"/>
                  <a:pt x="3687676" y="717181"/>
                  <a:pt x="3843251" y="502868"/>
                </a:cubicBezTo>
                <a:cubicBezTo>
                  <a:pt x="3998826" y="288556"/>
                  <a:pt x="3852776" y="132980"/>
                  <a:pt x="3786101" y="74243"/>
                </a:cubicBezTo>
                <a:cubicBezTo>
                  <a:pt x="3719426" y="15506"/>
                  <a:pt x="3613063" y="37731"/>
                  <a:pt x="3443201" y="159968"/>
                </a:cubicBezTo>
                <a:close/>
              </a:path>
            </a:pathLst>
          </a:custGeom>
          <a:solidFill>
            <a:srgbClr val="FFCCCC">
              <a:alpha val="50196"/>
            </a:srgbClr>
          </a:solidFill>
          <a:ln w="952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5526" y="172046"/>
            <a:ext cx="75610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TW" sz="1800" b="1" dirty="0">
                <a:ea typeface="Arial" charset="0"/>
                <a:cs typeface="Arial" charset="0"/>
              </a:rPr>
              <a:t>1.</a:t>
            </a:r>
            <a:r>
              <a:rPr lang="zh-TW" altLang="en-US" sz="1800" b="1" dirty="0">
                <a:ea typeface="Arial" charset="0"/>
                <a:cs typeface="Arial" charset="0"/>
              </a:rPr>
              <a:t>  隨機</a:t>
            </a:r>
            <a:r>
              <a:rPr lang="zh-TW" altLang="en-US" sz="1800" b="1" dirty="0" smtClean="0">
                <a:ea typeface="Arial" charset="0"/>
                <a:cs typeface="Arial" charset="0"/>
              </a:rPr>
              <a:t>選取</a:t>
            </a:r>
            <a:r>
              <a:rPr lang="en-US" altLang="zh-TW" sz="1800" b="1" dirty="0">
                <a:solidFill>
                  <a:srgbClr val="0000FF"/>
                </a:solidFill>
                <a:ea typeface="Arial" charset="0"/>
                <a:cs typeface="Arial" charset="0"/>
              </a:rPr>
              <a:t>2</a:t>
            </a:r>
            <a:r>
              <a:rPr lang="en-US" altLang="zh-TW" sz="1800" b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000</a:t>
            </a:r>
            <a:r>
              <a:rPr lang="zh-TW" altLang="en-US" sz="1800" b="1" dirty="0">
                <a:ea typeface="Arial" charset="0"/>
                <a:cs typeface="Arial" charset="0"/>
              </a:rPr>
              <a:t>筆資料，先行建模</a:t>
            </a:r>
            <a:r>
              <a:rPr lang="en-US" altLang="zh-TW" sz="1800" b="1" dirty="0">
                <a:ea typeface="Arial" charset="0"/>
                <a:cs typeface="Arial" charset="0"/>
              </a:rPr>
              <a:t>(</a:t>
            </a:r>
            <a:r>
              <a:rPr lang="zh-TW" altLang="en-US" sz="1800" b="1" dirty="0">
                <a:ea typeface="Arial" charset="0"/>
                <a:cs typeface="Arial" charset="0"/>
              </a:rPr>
              <a:t>以</a:t>
            </a:r>
            <a:r>
              <a:rPr lang="en-US" altLang="zh-TW" sz="1800" b="1" dirty="0">
                <a:ea typeface="Arial" charset="0"/>
                <a:cs typeface="Arial" charset="0"/>
              </a:rPr>
              <a:t>RandForest</a:t>
            </a:r>
            <a:r>
              <a:rPr lang="zh-TW" altLang="en-US" sz="1800" b="1" dirty="0">
                <a:ea typeface="Arial" charset="0"/>
                <a:cs typeface="Arial" charset="0"/>
              </a:rPr>
              <a:t>為模型</a:t>
            </a:r>
            <a:r>
              <a:rPr lang="en-US" altLang="zh-TW" sz="1800" b="1" dirty="0">
                <a:ea typeface="Arial" charset="0"/>
                <a:cs typeface="Arial" charset="0"/>
              </a:rPr>
              <a:t>)</a:t>
            </a:r>
          </a:p>
          <a:p>
            <a:pPr algn="l"/>
            <a:r>
              <a:rPr lang="en-US" altLang="zh-TW" sz="1800" b="1" dirty="0">
                <a:ea typeface="Arial" charset="0"/>
                <a:cs typeface="Arial" charset="0"/>
              </a:rPr>
              <a:t>2.</a:t>
            </a:r>
            <a:r>
              <a:rPr lang="zh-TW" altLang="en-US" sz="1800" b="1" dirty="0">
                <a:ea typeface="Arial" charset="0"/>
                <a:cs typeface="Arial" charset="0"/>
              </a:rPr>
              <a:t>  </a:t>
            </a:r>
            <a:r>
              <a:rPr lang="en-US" altLang="zh-TW" sz="1800" b="1" dirty="0">
                <a:ea typeface="Arial" charset="0"/>
                <a:cs typeface="Arial" charset="0"/>
              </a:rPr>
              <a:t>Active Learning </a:t>
            </a:r>
            <a:r>
              <a:rPr lang="zh-TW" altLang="en-US" sz="1800" b="1" dirty="0">
                <a:ea typeface="Arial" charset="0"/>
                <a:cs typeface="Arial" charset="0"/>
              </a:rPr>
              <a:t>導入，隨機選取</a:t>
            </a:r>
            <a:r>
              <a:rPr lang="en-US" altLang="zh-TW" sz="1800" b="1" dirty="0">
                <a:solidFill>
                  <a:srgbClr val="0000FF"/>
                </a:solidFill>
                <a:ea typeface="Arial" charset="0"/>
                <a:cs typeface="Arial" charset="0"/>
              </a:rPr>
              <a:t>5</a:t>
            </a:r>
            <a:r>
              <a:rPr lang="zh-TW" altLang="en-US" sz="1800" b="1" dirty="0">
                <a:ea typeface="Arial" charset="0"/>
                <a:cs typeface="Arial" charset="0"/>
              </a:rPr>
              <a:t>萬筆資料進行預測</a:t>
            </a:r>
            <a:r>
              <a:rPr lang="en-US" altLang="zh-TW" sz="1800" b="1" dirty="0">
                <a:ea typeface="Arial" charset="0"/>
                <a:cs typeface="Arial" charset="0"/>
              </a:rPr>
              <a:t>(probability)</a:t>
            </a:r>
          </a:p>
          <a:p>
            <a:pPr algn="l"/>
            <a:r>
              <a:rPr lang="en-US" altLang="zh-TW" sz="1800" b="1" dirty="0">
                <a:ea typeface="Arial" charset="0"/>
                <a:cs typeface="Arial" charset="0"/>
              </a:rPr>
              <a:t>3.</a:t>
            </a:r>
            <a:r>
              <a:rPr lang="zh-TW" altLang="en-US" sz="1800" b="1" dirty="0">
                <a:ea typeface="Arial" charset="0"/>
                <a:cs typeface="Arial" charset="0"/>
              </a:rPr>
              <a:t> 從</a:t>
            </a:r>
            <a:r>
              <a:rPr lang="en-US" altLang="zh-TW" sz="1800" b="1" dirty="0">
                <a:ea typeface="Arial" charset="0"/>
                <a:cs typeface="Arial" charset="0"/>
              </a:rPr>
              <a:t>(2)</a:t>
            </a:r>
            <a:r>
              <a:rPr lang="zh-TW" altLang="en-US" sz="1800" b="1" dirty="0">
                <a:ea typeface="Arial" charset="0"/>
                <a:cs typeface="Arial" charset="0"/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ea typeface="Arial" charset="0"/>
                <a:cs typeface="Arial" charset="0"/>
              </a:rPr>
              <a:t>5</a:t>
            </a:r>
            <a:r>
              <a:rPr lang="zh-TW" altLang="en-US" sz="1800" b="1" dirty="0">
                <a:ea typeface="Arial" charset="0"/>
                <a:cs typeface="Arial" charset="0"/>
              </a:rPr>
              <a:t>萬筆資料挑選</a:t>
            </a:r>
            <a:r>
              <a:rPr lang="en-US" altLang="zh-TW" sz="1800" b="1" dirty="0">
                <a:solidFill>
                  <a:srgbClr val="0000FF"/>
                </a:solidFill>
                <a:ea typeface="Arial" charset="0"/>
                <a:cs typeface="Arial" charset="0"/>
              </a:rPr>
              <a:t>500</a:t>
            </a:r>
            <a:r>
              <a:rPr lang="zh-TW" altLang="en-US" sz="1800" b="1" dirty="0">
                <a:ea typeface="Arial" charset="0"/>
                <a:cs typeface="Arial" charset="0"/>
              </a:rPr>
              <a:t>筆資料加入</a:t>
            </a:r>
            <a:r>
              <a:rPr lang="en-US" altLang="zh-TW" sz="1800" b="1" dirty="0">
                <a:ea typeface="Arial" charset="0"/>
                <a:cs typeface="Arial" charset="0"/>
              </a:rPr>
              <a:t>(1)</a:t>
            </a:r>
            <a:r>
              <a:rPr lang="zh-TW" altLang="en-US" sz="1800" b="1" dirty="0">
                <a:ea typeface="Arial" charset="0"/>
                <a:cs typeface="Arial" charset="0"/>
              </a:rPr>
              <a:t>，並給予</a:t>
            </a:r>
            <a:r>
              <a:rPr lang="en-US" altLang="zh-TW" sz="1800" b="1" dirty="0">
                <a:ea typeface="Arial" charset="0"/>
                <a:cs typeface="Arial" charset="0"/>
              </a:rPr>
              <a:t>Label</a:t>
            </a:r>
            <a:r>
              <a:rPr lang="zh-TW" altLang="en-US" sz="1800" b="1" dirty="0">
                <a:ea typeface="Arial" charset="0"/>
                <a:cs typeface="Arial" charset="0"/>
              </a:rPr>
              <a:t>，再次進行建模</a:t>
            </a:r>
            <a:endParaRPr lang="zh-TW" altLang="en-US" sz="1000" b="1" dirty="0">
              <a:ea typeface="Arial" charset="0"/>
              <a:cs typeface="Arial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302" y="2962275"/>
            <a:ext cx="1268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ea typeface="Arial" charset="0"/>
                <a:cs typeface="Arial" charset="0"/>
              </a:rPr>
              <a:t>Active </a:t>
            </a:r>
          </a:p>
          <a:p>
            <a:r>
              <a:rPr lang="en-US" altLang="zh-TW" sz="2000" b="1" dirty="0">
                <a:ea typeface="Arial" charset="0"/>
                <a:cs typeface="Arial" charset="0"/>
              </a:rPr>
              <a:t>Learning</a:t>
            </a:r>
            <a:endParaRPr lang="zh-TW" altLang="en-US" sz="2000" dirty="0">
              <a:ea typeface="Arial" charset="0"/>
              <a:cs typeface="Arial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1161" y="2133601"/>
            <a:ext cx="223837" cy="2238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3361" y="2962275"/>
            <a:ext cx="223837" cy="22383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3846" y="2507032"/>
            <a:ext cx="223837" cy="22383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19750" y="3651426"/>
            <a:ext cx="223837" cy="22383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385" y="2619374"/>
            <a:ext cx="223837" cy="22383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8300" y="3528306"/>
            <a:ext cx="223837" cy="22383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2756" y="3875263"/>
            <a:ext cx="223837" cy="22383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9524" y="4854663"/>
            <a:ext cx="223837" cy="22383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384" y="4496064"/>
            <a:ext cx="223837" cy="22383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9262" y="4742744"/>
            <a:ext cx="223837" cy="223837"/>
          </a:xfrm>
          <a:prstGeom prst="rect">
            <a:avLst/>
          </a:prstGeom>
        </p:spPr>
      </p:pic>
      <p:sp>
        <p:nvSpPr>
          <p:cNvPr id="25" name="矩形 14"/>
          <p:cNvSpPr/>
          <p:nvPr/>
        </p:nvSpPr>
        <p:spPr>
          <a:xfrm>
            <a:off x="2344186" y="5952682"/>
            <a:ext cx="4503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a typeface="Arial" charset="0"/>
                <a:cs typeface="Arial" charset="0"/>
              </a:rPr>
              <a:t>Note:</a:t>
            </a:r>
            <a:r>
              <a:rPr lang="zh-TW" altLang="en-US" sz="2000" b="1" dirty="0" smtClean="0">
                <a:ea typeface="Arial" charset="0"/>
                <a:cs typeface="Arial" charset="0"/>
              </a:rPr>
              <a:t> 藍色字體為變數，可以自由調整</a:t>
            </a:r>
            <a:endParaRPr lang="zh-TW" altLang="en-US" sz="2000" dirty="0">
              <a:ea typeface="Arial" charset="0"/>
              <a:cs typeface="Arial" charset="0"/>
            </a:endParaRPr>
          </a:p>
        </p:txBody>
      </p:sp>
      <p:pic>
        <p:nvPicPr>
          <p:cNvPr id="3074" name="Picture 2" descr="mage result for loop arrow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1" y="279986"/>
            <a:ext cx="750325" cy="70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RI限閱級_樣式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ITRI限閱級_樣式A</Template>
  <TotalTime>42733</TotalTime>
  <Words>549</Words>
  <Application>Microsoft Macintosh PowerPoint</Application>
  <PresentationFormat>On-screen Show (4:3)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Georgia</vt:lpstr>
      <vt:lpstr>Gill Sans MT</vt:lpstr>
      <vt:lpstr>Times New Roman</vt:lpstr>
      <vt:lpstr>微軟正黑體</vt:lpstr>
      <vt:lpstr>新細明體</vt:lpstr>
      <vt:lpstr>標楷體</vt:lpstr>
      <vt:lpstr>Arial</vt:lpstr>
      <vt:lpstr>ITRI限閱級_樣式A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agenda, CITC/ITRI</dc:title>
  <dc:creator>唐儉敏</dc:creator>
  <cp:keywords>2008NewCIS</cp:keywords>
  <cp:lastModifiedBy>Microsoft Office User</cp:lastModifiedBy>
  <cp:revision>2077</cp:revision>
  <cp:lastPrinted>2017-06-08T01:54:46Z</cp:lastPrinted>
  <dcterms:created xsi:type="dcterms:W3CDTF">2014-11-28T01:56:45Z</dcterms:created>
  <dcterms:modified xsi:type="dcterms:W3CDTF">2019-03-25T07:29:57Z</dcterms:modified>
</cp:coreProperties>
</file>