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85" r:id="rId4"/>
    <p:sldId id="267" r:id="rId5"/>
    <p:sldId id="268" r:id="rId6"/>
    <p:sldId id="277" r:id="rId7"/>
    <p:sldId id="278" r:id="rId8"/>
    <p:sldId id="279" r:id="rId9"/>
    <p:sldId id="269" r:id="rId10"/>
    <p:sldId id="270" r:id="rId11"/>
    <p:sldId id="275" r:id="rId12"/>
    <p:sldId id="280" r:id="rId13"/>
    <p:sldId id="281" r:id="rId14"/>
    <p:sldId id="283" r:id="rId15"/>
    <p:sldId id="286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3" autoAdjust="0"/>
  </p:normalViewPr>
  <p:slideViewPr>
    <p:cSldViewPr>
      <p:cViewPr>
        <p:scale>
          <a:sx n="100" d="100"/>
          <a:sy n="100" d="100"/>
        </p:scale>
        <p:origin x="-1722" y="-1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9BFC0-7A1A-4875-8B98-42184C921FC0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5B48-661B-4E68-AED8-E39E3BFCF8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B48-661B-4E68-AED8-E39E3BFCF84B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E594-7D62-4245-AA76-12C07A707AA3}" type="datetimeFigureOut">
              <a:rPr lang="zh-TW" altLang="en-US" smtClean="0"/>
              <a:pPr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8C00-F0AD-4699-861E-346B284162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9632" y="2420888"/>
            <a:ext cx="6696744" cy="3456384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  <a:r>
              <a:rPr lang="en-US" altLang="zh-TW" dirty="0" smtClean="0">
                <a:latin typeface="Times New Roman Uni" pitchFamily="18" charset="-120"/>
                <a:ea typeface="Times New Roman Uni" pitchFamily="18" charset="-120"/>
                <a:cs typeface="Times New Roman Uni" pitchFamily="18" charset="-120"/>
              </a:rPr>
              <a:t/>
            </a:r>
            <a:br>
              <a:rPr lang="en-US" altLang="zh-TW" dirty="0" smtClean="0">
                <a:latin typeface="Times New Roman Uni" pitchFamily="18" charset="-120"/>
                <a:ea typeface="Times New Roman Uni" pitchFamily="18" charset="-120"/>
                <a:cs typeface="Times New Roman Uni" pitchFamily="18" charset="-120"/>
              </a:rPr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 smtClean="0">
                <a:latin typeface="Arial Black" pitchFamily="34" charset="0"/>
              </a:rPr>
              <a:t>2019.07.19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908720"/>
            <a:ext cx="6552728" cy="482453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Q :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明明有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None,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卻不能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add???</a:t>
            </a:r>
          </a:p>
          <a:p>
            <a:pPr marL="514350" indent="-514350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  <a:cs typeface="Times New Roman Uni" pitchFamily="18" charset="-120"/>
            </a:endParaRPr>
          </a:p>
          <a:p>
            <a:pPr marL="514350" indent="-514350">
              <a:buNone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Ans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 : </a:t>
            </a:r>
            <a:r>
              <a:rPr lang="en-US" altLang="zh-TW" sz="2000" dirty="0" smtClean="0">
                <a:latin typeface="Arial Black" pitchFamily="34" charset="0"/>
              </a:rPr>
              <a:t>Circular</a:t>
            </a:r>
            <a:r>
              <a:rPr lang="en-US" altLang="zh-TW" sz="2000" dirty="0" smtClean="0">
                <a:latin typeface="Arial Black" pitchFamily="34" charset="0"/>
                <a:ea typeface="微軟正黑體" pitchFamily="34" charset="-120"/>
                <a:cs typeface="Times New Roman Uni" pitchFamily="18" charset="-120"/>
              </a:rPr>
              <a:t>  </a:t>
            </a: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None/>
            </a:pPr>
            <a:endParaRPr lang="en-US" altLang="zh-TW" sz="2000" dirty="0" smtClean="0">
              <a:latin typeface="Arial Black" pitchFamily="34" charset="0"/>
              <a:ea typeface="微軟正黑體" pitchFamily="34" charset="-120"/>
              <a:cs typeface="Times New Roman Uni" pitchFamily="18" charset="-120"/>
            </a:endParaRP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pic>
        <p:nvPicPr>
          <p:cNvPr id="1026" name="Picture 2" descr="ãcircle queue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924944"/>
            <a:ext cx="3024336" cy="29577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</a:rPr>
              <a:t>Circular</a:t>
            </a:r>
            <a:r>
              <a:rPr lang="en-US" altLang="zh-TW" sz="3600" dirty="0" smtClean="0">
                <a:latin typeface="Arial Black" pitchFamily="34" charset="0"/>
                <a:ea typeface="微軟正黑體" pitchFamily="34" charset="-120"/>
                <a:cs typeface="Times New Roman Uni" pitchFamily="18" charset="-120"/>
              </a:rPr>
              <a:t>  </a:t>
            </a: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AutoNum type="arabicPeriod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依舊為一維陣列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,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呈環型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,	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ex:create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(n):0,1,2,…,n-1</a:t>
            </a:r>
            <a:endParaRPr lang="en-US" altLang="zh-TW" sz="2800" dirty="0">
              <a:latin typeface="微軟正黑體" pitchFamily="34" charset="-120"/>
              <a:ea typeface="微軟正黑體" pitchFamily="34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n-1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的下一個是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  <a:cs typeface="Times New Roman Uni" pitchFamily="18" charset="-120"/>
              </a:rPr>
              <a:t>0</a:t>
            </a: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356992"/>
            <a:ext cx="2448272" cy="239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</a:rPr>
              <a:t>Circular</a:t>
            </a:r>
            <a:r>
              <a:rPr lang="en-US" altLang="zh-TW" sz="3600" dirty="0" smtClean="0">
                <a:latin typeface="Arial Black" pitchFamily="34" charset="0"/>
                <a:ea typeface="微軟正黑體" pitchFamily="34" charset="-120"/>
                <a:cs typeface="Times New Roman Uni" pitchFamily="18" charset="-120"/>
              </a:rPr>
              <a:t>  </a:t>
            </a: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336704" cy="39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2051720" y="3140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35696" y="25649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39752" y="22768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15816" y="263691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79912" y="16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23928" y="26369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27984" y="234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04048" y="27089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948264" y="3212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84168" y="26369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88224" y="234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164288" y="27089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4" name="弧形 23"/>
          <p:cNvSpPr/>
          <p:nvPr/>
        </p:nvSpPr>
        <p:spPr>
          <a:xfrm>
            <a:off x="3419872" y="1844824"/>
            <a:ext cx="914400" cy="914400"/>
          </a:xfrm>
          <a:prstGeom prst="arc">
            <a:avLst>
              <a:gd name="adj1" fmla="val 176544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1571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907704" y="4581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11760" y="42930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987824" y="46531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051720" y="5157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31" name="弧形 30"/>
          <p:cNvSpPr/>
          <p:nvPr/>
        </p:nvSpPr>
        <p:spPr>
          <a:xfrm>
            <a:off x="3347864" y="3933056"/>
            <a:ext cx="914400" cy="914400"/>
          </a:xfrm>
          <a:prstGeom prst="arc">
            <a:avLst>
              <a:gd name="adj1" fmla="val 176544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860032" y="51571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707904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99992" y="42930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76056" y="46531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139952" y="5157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020272" y="51571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56176" y="458112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660232" y="42930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236296" y="46531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300192" y="5157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微軟正黑體" pitchFamily="34" charset="-120"/>
                <a:cs typeface="Times New Roman Uni" pitchFamily="18" charset="-120"/>
              </a:rPr>
              <a:t>Circle  </a:t>
            </a: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556792"/>
          <a:ext cx="79928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3546394"/>
                <a:gridCol w="1296144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move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rear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create(5)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[None,None,None, None,None]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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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add(D)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[A,B,C,D,None]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[None,B,C,D,None]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None,B,C,D,E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add(F)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[F,B,C,D,E]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0)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[F,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None,C,D,E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0)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add(G)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[F, G,C,D,E]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6(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sym typeface="Symbol"/>
                        </a:rPr>
                        <a:t>1)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微軟正黑體" pitchFamily="34" charset="-120"/>
                <a:cs typeface="Times New Roman Uni" pitchFamily="18" charset="-120"/>
              </a:rPr>
              <a:t>Circle  </a:t>
            </a: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algn="ctr">
              <a:buNone/>
            </a:pPr>
            <a:endParaRPr lang="en-US" altLang="zh-TW" sz="36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r>
              <a:rPr lang="en-US" altLang="zh-TW" sz="2800" dirty="0" smtClean="0"/>
              <a:t>Rear_=(Rear+1) % n				ex: 0 = (4+1) mod 5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2800" dirty="0" smtClean="0"/>
              <a:t>Front_=(Front+1) % n</a:t>
            </a:r>
          </a:p>
          <a:p>
            <a:pPr marL="514350" indent="-514350">
              <a:buAutoNum type="arabicPeriod"/>
            </a:pPr>
            <a:r>
              <a:rPr lang="en-US" altLang="zh-TW" sz="2800" dirty="0" smtClean="0"/>
              <a:t>If Front==Rear : </a:t>
            </a:r>
            <a:r>
              <a:rPr lang="en-US" altLang="zh-TW" sz="2800" dirty="0" err="1" smtClean="0"/>
              <a:t>Queue_Empty</a:t>
            </a:r>
            <a:endParaRPr lang="en-US" altLang="zh-TW" sz="2800" dirty="0" smtClean="0"/>
          </a:p>
          <a:p>
            <a:pPr marL="514350" indent="-514350">
              <a:buAutoNum type="arabicPeriod"/>
            </a:pPr>
            <a:r>
              <a:rPr lang="en-US" altLang="zh-TW" sz="2800" dirty="0" smtClean="0"/>
              <a:t>if Rear_==Front_ : </a:t>
            </a:r>
            <a:r>
              <a:rPr lang="en-US" altLang="zh-TW" sz="2800" dirty="0" err="1" smtClean="0"/>
              <a:t>Queue_Full</a:t>
            </a:r>
            <a:endParaRPr lang="en-US" altLang="zh-TW" sz="2800" dirty="0" smtClean="0"/>
          </a:p>
          <a:p>
            <a:pPr marL="514350" indent="-514350">
              <a:buNone/>
            </a:pPr>
            <a:r>
              <a:rPr lang="en-US" altLang="zh-TW" sz="2800" dirty="0" smtClean="0"/>
              <a:t>	</a:t>
            </a:r>
          </a:p>
          <a:p>
            <a:pPr marL="514350" indent="-514350">
              <a:buAutoNum type="arabicPeriod"/>
            </a:pPr>
            <a:endParaRPr lang="en-US" altLang="zh-TW" sz="2800" dirty="0" smtClean="0"/>
          </a:p>
          <a:p>
            <a:pPr marL="514350" indent="-514350">
              <a:buAutoNum type="arabicPeriod"/>
            </a:pPr>
            <a:endParaRPr lang="en-US" altLang="zh-TW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Arial Black" pitchFamily="34" charset="0"/>
              </a:rPr>
              <a:t>Double-ends </a:t>
            </a:r>
            <a:r>
              <a:rPr lang="en-US" altLang="zh-TW" dirty="0" err="1" smtClean="0">
                <a:latin typeface="Arial Black" pitchFamily="34" charset="0"/>
              </a:rPr>
              <a:t>Queues:Deques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5977855" cy="151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996952"/>
            <a:ext cx="5976664" cy="152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725144"/>
            <a:ext cx="5976664" cy="151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67544" y="1772816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zh-TW" alt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57301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zh-TW" alt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7963" y="5085184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zh-TW" alt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Priority Queue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31640" y="1988840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87824" y="3789040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628800"/>
            <a:ext cx="1584176" cy="145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向左箭號 16"/>
          <p:cNvSpPr/>
          <p:nvPr/>
        </p:nvSpPr>
        <p:spPr>
          <a:xfrm>
            <a:off x="6372200" y="2060848"/>
            <a:ext cx="432048" cy="43204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左箭號 17"/>
          <p:cNvSpPr/>
          <p:nvPr/>
        </p:nvSpPr>
        <p:spPr>
          <a:xfrm>
            <a:off x="755576" y="2132856"/>
            <a:ext cx="432048" cy="43204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左箭號 18"/>
          <p:cNvSpPr/>
          <p:nvPr/>
        </p:nvSpPr>
        <p:spPr>
          <a:xfrm>
            <a:off x="4139952" y="2060848"/>
            <a:ext cx="432048" cy="43204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左箭號 19"/>
          <p:cNvSpPr/>
          <p:nvPr/>
        </p:nvSpPr>
        <p:spPr>
          <a:xfrm rot="16200000">
            <a:off x="4067944" y="4653136"/>
            <a:ext cx="288032" cy="2880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987824" y="5229200"/>
          <a:ext cx="244827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A(1)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C(2)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B(3)</a:t>
                      </a: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72816"/>
            <a:ext cx="1318071" cy="111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Black" pitchFamily="34" charset="0"/>
              </a:rPr>
              <a:t>Q:Reversing a</a:t>
            </a:r>
            <a:r>
              <a:rPr lang="zh-TW" altLang="en-US" sz="3600" dirty="0" smtClean="0">
                <a:latin typeface="Arial Black" pitchFamily="34" charset="0"/>
              </a:rPr>
              <a:t> </a:t>
            </a:r>
            <a:r>
              <a:rPr lang="en-US" altLang="zh-TW" sz="3600" dirty="0" smtClean="0">
                <a:latin typeface="Arial Black" pitchFamily="34" charset="0"/>
              </a:rPr>
              <a:t>Queue</a:t>
            </a:r>
            <a:endParaRPr lang="zh-TW" altLang="en-US" sz="3600" dirty="0">
              <a:latin typeface="Arial Black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95736" y="1340768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95736" y="1772816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427984" y="1772816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95736" y="2204864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427984" y="2204864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195736" y="2636912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95736" y="3068960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195736" y="3501008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195736" y="3933056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195736" y="4365104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195736" y="4797152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984" y="2636912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427984" y="3068960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427984" y="3501008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427984" y="3933056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427984" y="4365104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427984" y="4797152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195736" y="5229200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427984" y="5229200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195736" y="5661248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427984" y="5661248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195736" y="6093296"/>
          <a:ext cx="2016222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4"/>
                <a:gridCol w="672074"/>
                <a:gridCol w="67207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427984" y="6093296"/>
          <a:ext cx="26642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Black" pitchFamily="34" charset="0"/>
              </a:rPr>
              <a:t>Python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48478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Func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Queue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create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Queue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LifoQueue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PriorityQueue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add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put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delete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front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empty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empty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qsize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AutoNum type="arabicPeriod"/>
            </a:pP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FIFO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add , delete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front , rear</a:t>
            </a: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95736" y="3068960"/>
          <a:ext cx="5303913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971"/>
                <a:gridCol w="1767971"/>
                <a:gridCol w="1767971"/>
              </a:tblGrid>
              <a:tr h="1512168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向左箭號 4"/>
          <p:cNvSpPr/>
          <p:nvPr/>
        </p:nvSpPr>
        <p:spPr>
          <a:xfrm>
            <a:off x="1331640" y="3573016"/>
            <a:ext cx="432048" cy="43204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>
            <a:off x="7740352" y="3573016"/>
            <a:ext cx="432048" cy="43204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35696" y="5085184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front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 rot="5400000">
            <a:off x="1979712" y="4653136"/>
            <a:ext cx="432048" cy="43204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 rot="5400000">
            <a:off x="7308304" y="4653136"/>
            <a:ext cx="432048" cy="43204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164288" y="5085184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rear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908720"/>
            <a:ext cx="7632848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None/>
            </a:pPr>
            <a:endParaRPr lang="en-US" altLang="zh-TW" sz="2800" dirty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None/>
            </a:pPr>
            <a:endParaRPr lang="en-US" altLang="zh-TW" sz="2800" dirty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7419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908720"/>
            <a:ext cx="7632848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None/>
            </a:pPr>
            <a:endParaRPr lang="en-US" altLang="zh-TW" sz="2800" dirty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None/>
            </a:pPr>
            <a:endParaRPr lang="en-US" altLang="zh-TW" sz="2800" dirty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187624" y="2780928"/>
          <a:ext cx="280831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864096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1115616" y="4149080"/>
            <a:ext cx="18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front , rear= -1 , 0</a:t>
            </a:r>
            <a:endParaRPr lang="zh-TW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148064" y="2852936"/>
          <a:ext cx="280831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864096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向左箭號 28"/>
          <p:cNvSpPr/>
          <p:nvPr/>
        </p:nvSpPr>
        <p:spPr>
          <a:xfrm rot="5400000">
            <a:off x="1043608" y="3717032"/>
            <a:ext cx="288032" cy="2880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左箭號 29"/>
          <p:cNvSpPr/>
          <p:nvPr/>
        </p:nvSpPr>
        <p:spPr>
          <a:xfrm rot="5400000">
            <a:off x="1979712" y="3717032"/>
            <a:ext cx="288032" cy="2880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左箭號 30"/>
          <p:cNvSpPr/>
          <p:nvPr/>
        </p:nvSpPr>
        <p:spPr>
          <a:xfrm rot="5400000">
            <a:off x="5940152" y="3789040"/>
            <a:ext cx="288032" cy="2880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左箭號 31"/>
          <p:cNvSpPr/>
          <p:nvPr/>
        </p:nvSpPr>
        <p:spPr>
          <a:xfrm rot="5400000">
            <a:off x="7812360" y="3789040"/>
            <a:ext cx="288032" cy="2880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6156176" y="4149080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front , rear= 0 ,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AutoNum type="arabicPeriod"/>
            </a:pPr>
            <a:r>
              <a:rPr lang="en-US" altLang="zh-TW" sz="2000" dirty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c</a:t>
            </a: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reate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add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2000" dirty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d</a:t>
            </a: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elete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2000" dirty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f</a:t>
            </a: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ront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2000" dirty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e</a:t>
            </a: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mpty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TW" sz="20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size</a:t>
            </a:r>
          </a:p>
          <a:p>
            <a:pPr marL="514350" indent="-514350">
              <a:buAutoNum type="arabicPeriod"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2060848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3140968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83568" y="4221088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3568" y="5373216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508104" y="2060848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08104" y="3140968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508104" y="4293096"/>
          <a:ext cx="244827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816091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203848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Symbol"/>
              </a:rPr>
              <a:t>10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48" y="43651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Symbol"/>
              </a:rPr>
              <a:t>2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03848" y="551723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Symbol"/>
              </a:rPr>
              <a:t>5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860032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Symbol"/>
              </a:rPr>
              <a:t>10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32040" y="328498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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32040" y="443711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Symbol"/>
              </a:rPr>
              <a:t>5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9147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28800"/>
            <a:ext cx="41814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28799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2520280" cy="26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916832"/>
            <a:ext cx="262552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08720"/>
            <a:ext cx="6336704" cy="48245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>
                <a:latin typeface="Arial Black" pitchFamily="34" charset="0"/>
                <a:ea typeface="Times New Roman Uni" pitchFamily="18" charset="-120"/>
                <a:cs typeface="Times New Roman Uni" pitchFamily="18" charset="-120"/>
              </a:rPr>
              <a:t>Queue</a:t>
            </a:r>
          </a:p>
          <a:p>
            <a:pPr marL="514350" indent="-514350">
              <a:buNone/>
            </a:pPr>
            <a:endParaRPr lang="en-US" altLang="zh-TW" sz="2800" dirty="0" smtClean="0">
              <a:latin typeface="Arial Black" pitchFamily="34" charset="0"/>
              <a:ea typeface="Times New Roman Uni" pitchFamily="18" charset="-120"/>
              <a:cs typeface="Times New Roman Uni" pitchFamily="18" charset="-120"/>
            </a:endParaRPr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556792"/>
          <a:ext cx="799288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2034226"/>
                <a:gridCol w="1962218"/>
                <a:gridCol w="1998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move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rear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create(3)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[None,None,None]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Output=3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[10,None,None]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[10,2,None]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[None,2,None]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[None,2,5]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front()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Output=2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[None,None,5]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[None,None,None]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add(5)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370</Words>
  <Application>Microsoft Office PowerPoint</Application>
  <PresentationFormat>如螢幕大小 (4:3)</PresentationFormat>
  <Paragraphs>292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Queue   2019.07.19 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Double-ends Queues:Deques</vt:lpstr>
      <vt:lpstr>Priority Queue</vt:lpstr>
      <vt:lpstr>Q:Reversing a Queue</vt:lpstr>
      <vt:lpstr>Python</vt:lpstr>
    </vt:vector>
  </TitlesOfParts>
  <Company>國泰世華銀行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  2019.07.19</dc:title>
  <dc:creator>NT85999</dc:creator>
  <cp:lastModifiedBy>NT85999</cp:lastModifiedBy>
  <cp:revision>77</cp:revision>
  <dcterms:created xsi:type="dcterms:W3CDTF">2019-07-18T06:58:37Z</dcterms:created>
  <dcterms:modified xsi:type="dcterms:W3CDTF">2019-07-19T06:49:45Z</dcterms:modified>
</cp:coreProperties>
</file>