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70" r:id="rId4"/>
    <p:sldId id="275" r:id="rId5"/>
    <p:sldId id="276" r:id="rId6"/>
    <p:sldId id="277" r:id="rId7"/>
    <p:sldId id="278" r:id="rId8"/>
    <p:sldId id="279" r:id="rId9"/>
    <p:sldId id="281" r:id="rId10"/>
    <p:sldId id="280" r:id="rId11"/>
    <p:sldId id="282" r:id="rId12"/>
    <p:sldId id="258" r:id="rId13"/>
    <p:sldId id="259" r:id="rId14"/>
    <p:sldId id="260" r:id="rId15"/>
    <p:sldId id="261" r:id="rId16"/>
    <p:sldId id="262" r:id="rId17"/>
    <p:sldId id="269" r:id="rId18"/>
    <p:sldId id="268" r:id="rId19"/>
    <p:sldId id="263" r:id="rId20"/>
    <p:sldId id="264" r:id="rId21"/>
    <p:sldId id="265" r:id="rId22"/>
    <p:sldId id="266" r:id="rId23"/>
    <p:sldId id="267" r:id="rId24"/>
    <p:sldId id="271" r:id="rId25"/>
    <p:sldId id="272" r:id="rId26"/>
    <p:sldId id="273" r:id="rId27"/>
    <p:sldId id="274" r:id="rId28"/>
    <p:sldId id="283" r:id="rId29"/>
    <p:sldId id="284" r:id="rId30"/>
    <p:sldId id="285" r:id="rId31"/>
    <p:sldId id="286" r:id="rId32"/>
    <p:sldId id="287" r:id="rId33"/>
    <p:sldId id="288" r:id="rId34"/>
    <p:sldId id="289" r:id="rId35"/>
    <p:sldId id="290" r:id="rId36"/>
    <p:sldId id="291" r:id="rId37"/>
  </p:sldIdLst>
  <p:sldSz cx="10080625" cy="567055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2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微软雅黑" pitchFamily="2"/>
              <a:cs typeface="Noto Sans CJK SC Regular" pitchFamily="2"/>
            </a:endParaRPr>
          </a:p>
        </p:txBody>
      </p:sp>
      <p:sp>
        <p:nvSpPr>
          <p:cNvPr id="3" name="日期占位符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微软雅黑" pitchFamily="2"/>
              <a:cs typeface="Noto Sans CJK SC Regular" pitchFamily="2"/>
            </a:endParaRPr>
          </a:p>
        </p:txBody>
      </p:sp>
      <p:sp>
        <p:nvSpPr>
          <p:cNvPr id="4" name="页脚占位符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微软雅黑" pitchFamily="2"/>
              <a:cs typeface="Noto Sans CJK SC Regular" pitchFamily="2"/>
            </a:endParaRPr>
          </a:p>
        </p:txBody>
      </p:sp>
      <p:sp>
        <p:nvSpPr>
          <p:cNvPr id="5" name="灯片编号占位符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66E0EC27-91EA-4965-9555-89AA5CBA43E6}" type="slidenum">
              <a:t>‹#›</a:t>
            </a:fld>
            <a:endParaRPr lang="en-US" sz="1400" b="0" i="0" u="none" strike="noStrike" kern="1200" cap="none" spc="0" baseline="0">
              <a:solidFill>
                <a:srgbClr val="000000"/>
              </a:solidFill>
              <a:uFillTx/>
              <a:latin typeface="Liberation Sans" pitchFamily="18"/>
              <a:ea typeface="微软雅黑" pitchFamily="2"/>
              <a:cs typeface="Noto Sans CJK SC Regular" pitchFamily="2"/>
            </a:endParaRPr>
          </a:p>
        </p:txBody>
      </p:sp>
    </p:spTree>
    <p:extLst>
      <p:ext uri="{BB962C8B-B14F-4D97-AF65-F5344CB8AC3E}">
        <p14:creationId xmlns:p14="http://schemas.microsoft.com/office/powerpoint/2010/main" val="353596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备注占位符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US"/>
          </a:p>
        </p:txBody>
      </p:sp>
      <p:sp>
        <p:nvSpPr>
          <p:cNvPr id="4" name="页眉占位符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endParaRPr lang="en-US"/>
          </a:p>
        </p:txBody>
      </p:sp>
      <p:sp>
        <p:nvSpPr>
          <p:cNvPr id="5" name="日期占位符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endParaRPr lang="en-US"/>
          </a:p>
        </p:txBody>
      </p:sp>
      <p:sp>
        <p:nvSpPr>
          <p:cNvPr id="6" name="页脚占位符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endParaRPr lang="en-US"/>
          </a:p>
        </p:txBody>
      </p:sp>
      <p:sp>
        <p:nvSpPr>
          <p:cNvPr id="7" name="灯片编号占位符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fld id="{6312F34E-FF3D-4A88-BAE9-271CD46DBC59}" type="slidenum">
              <a:t>‹#›</a:t>
            </a:fld>
            <a:endParaRPr lang="en-US"/>
          </a:p>
        </p:txBody>
      </p:sp>
    </p:spTree>
    <p:extLst>
      <p:ext uri="{BB962C8B-B14F-4D97-AF65-F5344CB8AC3E}">
        <p14:creationId xmlns:p14="http://schemas.microsoft.com/office/powerpoint/2010/main" val="515682002"/>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highlight>
          <a:scrgbClr r="0" g="0" b="0">
            <a:alpha val="0"/>
          </a:scrgbClr>
        </a:highlight>
        <a:uFillTx/>
        <a:latin typeface="Liberation Sans" pitchFamily="18"/>
        <a:ea typeface="微软雅黑"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owotech.net/memory_management/436.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4160AD-8F67-4922-96F6-95A8F87D51D0}" type="slidenum">
              <a:t>1</a:t>
            </a:fld>
            <a:endParaRPr lang="en-US" sz="1400" b="0" i="0" u="none" strike="noStrike" kern="1200" cap="none" spc="0" baseline="0">
              <a:solidFill>
                <a:srgbClr val="000000"/>
              </a:solidFill>
              <a:uFillTx/>
              <a:latin typeface="Liberation Serif" pitchFamily="18"/>
              <a:ea typeface="Noto Sans CJK SC Regular" pitchFamily="2"/>
              <a:cs typeface="Noto Sans CJK SC Regular" pitchFamily="2"/>
            </a:endParaRPr>
          </a:p>
        </p:txBody>
      </p:sp>
      <p:sp>
        <p:nvSpPr>
          <p:cNvPr id="3" name="幻灯片图像占位符 1"/>
          <p:cNvSpPr>
            <a:spLocks noGrp="1" noRot="1" noChangeAspect="1"/>
          </p:cNvSpPr>
          <p:nvPr>
            <p:ph type="sldImg"/>
          </p:nvPr>
        </p:nvSpPr>
        <p:spPr>
          <a:xfrm>
            <a:off x="217490" y="812801"/>
            <a:ext cx="7124703" cy="4008436"/>
          </a:xfrm>
          <a:solidFill>
            <a:srgbClr val="729FCF"/>
          </a:solidFill>
          <a:ln w="25402">
            <a:solidFill>
              <a:srgbClr val="3465A4"/>
            </a:solidFill>
            <a:prstDash val="solid"/>
          </a:ln>
        </p:spPr>
      </p:sp>
      <p:sp>
        <p:nvSpPr>
          <p:cNvPr id="4" name="备注占位符 2"/>
          <p:cNvSpPr txBox="1">
            <a:spLocks noGrp="1"/>
          </p:cNvSpPr>
          <p:nvPr>
            <p:ph type="body" sz="quarter" idx="1"/>
          </p:nvPr>
        </p:nvSpPr>
        <p:spPr/>
        <p:txBody>
          <a:bodyPr/>
          <a:lstStyle/>
          <a:p>
            <a:endParaRPr lang="zh-CN" altLang="en-US"/>
          </a:p>
        </p:txBody>
      </p:sp>
    </p:spTree>
    <p:extLst>
      <p:ext uri="{BB962C8B-B14F-4D97-AF65-F5344CB8AC3E}">
        <p14:creationId xmlns:p14="http://schemas.microsoft.com/office/powerpoint/2010/main" val="156936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5E998F0-EE8C-44F8-A9BD-BAAD27CA1444}" type="slidenum">
              <a:t>2</a:t>
            </a:fld>
            <a:endParaRPr lang="en-US" sz="1400" b="0" i="0" u="none" strike="noStrike" kern="1200" cap="none" spc="0" baseline="0">
              <a:solidFill>
                <a:srgbClr val="000000"/>
              </a:solidFill>
              <a:uFillTx/>
              <a:latin typeface="Liberation Serif" pitchFamily="18"/>
              <a:ea typeface="Noto Sans CJK SC Regular" pitchFamily="2"/>
              <a:cs typeface="Noto Sans CJK SC Regular" pitchFamily="2"/>
            </a:endParaRPr>
          </a:p>
        </p:txBody>
      </p:sp>
      <p:sp>
        <p:nvSpPr>
          <p:cNvPr id="3" name="幻灯片图像占位符 1"/>
          <p:cNvSpPr>
            <a:spLocks noGrp="1" noRot="1" noChangeAspect="1"/>
          </p:cNvSpPr>
          <p:nvPr>
            <p:ph type="sldImg"/>
          </p:nvPr>
        </p:nvSpPr>
        <p:spPr>
          <a:xfrm>
            <a:off x="217488" y="812800"/>
            <a:ext cx="7124700" cy="4008438"/>
          </a:xfrm>
          <a:solidFill>
            <a:srgbClr val="729FCF"/>
          </a:solidFill>
          <a:ln w="25402">
            <a:solidFill>
              <a:srgbClr val="3465A4"/>
            </a:solidFill>
            <a:prstDash val="solid"/>
          </a:ln>
        </p:spPr>
      </p:sp>
      <p:sp>
        <p:nvSpPr>
          <p:cNvPr id="4" name="备注占位符 2"/>
          <p:cNvSpPr txBox="1">
            <a:spLocks noGrp="1"/>
          </p:cNvSpPr>
          <p:nvPr>
            <p:ph type="body" sz="quarter" idx="1"/>
          </p:nvPr>
        </p:nvSpPr>
        <p:spPr/>
        <p:txBody>
          <a:bodyPr/>
          <a:lstStyle/>
          <a:p>
            <a:endParaRPr lang="zh-CN" altLang="en-US"/>
          </a:p>
        </p:txBody>
      </p:sp>
    </p:spTree>
    <p:extLst>
      <p:ext uri="{BB962C8B-B14F-4D97-AF65-F5344CB8AC3E}">
        <p14:creationId xmlns:p14="http://schemas.microsoft.com/office/powerpoint/2010/main" val="60278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dirty="0" smtClean="0"/>
              <a:t>https://developer.arm.com/architectures/learn-the-architecture/memory-management/the-memory-management-unit-mmu</a:t>
            </a:r>
            <a:endParaRPr lang="zh-CN" altLang="en-US" dirty="0"/>
          </a:p>
        </p:txBody>
      </p:sp>
      <p:sp>
        <p:nvSpPr>
          <p:cNvPr id="4" name="灯片编号占位符 3"/>
          <p:cNvSpPr>
            <a:spLocks noGrp="1"/>
          </p:cNvSpPr>
          <p:nvPr>
            <p:ph type="sldNum" sz="quarter" idx="10"/>
          </p:nvPr>
        </p:nvSpPr>
        <p:spPr/>
        <p:txBody>
          <a:bodyPr/>
          <a:lstStyle/>
          <a:p>
            <a:pPr lvl="0"/>
            <a:fld id="{6312F34E-FF3D-4A88-BAE9-271CD46DBC59}" type="slidenum">
              <a:rPr lang="en-US" altLang="zh-CN" smtClean="0"/>
              <a:t>3</a:t>
            </a:fld>
            <a:endParaRPr lang="zh-CN" altLang="en-US"/>
          </a:p>
        </p:txBody>
      </p:sp>
    </p:spTree>
    <p:extLst>
      <p:ext uri="{BB962C8B-B14F-4D97-AF65-F5344CB8AC3E}">
        <p14:creationId xmlns:p14="http://schemas.microsoft.com/office/powerpoint/2010/main" val="155395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dirty="0" smtClean="0"/>
              <a:t>https://blog.csdn.net/u013477200/article/details/50723555</a:t>
            </a:r>
          </a:p>
          <a:p>
            <a:r>
              <a:rPr lang="en-US" altLang="zh-CN" dirty="0" smtClean="0"/>
              <a:t>https://blog.csdn.net/liao392781/article/details/79162919</a:t>
            </a:r>
            <a:endParaRPr lang="zh-CN" altLang="en-US" dirty="0"/>
          </a:p>
        </p:txBody>
      </p:sp>
      <p:sp>
        <p:nvSpPr>
          <p:cNvPr id="4" name="灯片编号占位符 3"/>
          <p:cNvSpPr>
            <a:spLocks noGrp="1"/>
          </p:cNvSpPr>
          <p:nvPr>
            <p:ph type="sldNum" sz="quarter" idx="10"/>
          </p:nvPr>
        </p:nvSpPr>
        <p:spPr/>
        <p:txBody>
          <a:bodyPr/>
          <a:lstStyle/>
          <a:p>
            <a:pPr lvl="0"/>
            <a:fld id="{6312F34E-FF3D-4A88-BAE9-271CD46DBC59}" type="slidenum">
              <a:rPr lang="en-US" altLang="zh-CN" smtClean="0"/>
              <a:t>7</a:t>
            </a:fld>
            <a:endParaRPr lang="zh-CN" altLang="en-US"/>
          </a:p>
        </p:txBody>
      </p:sp>
    </p:spTree>
    <p:extLst>
      <p:ext uri="{BB962C8B-B14F-4D97-AF65-F5344CB8AC3E}">
        <p14:creationId xmlns:p14="http://schemas.microsoft.com/office/powerpoint/2010/main" val="52658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http://www.wowotech.net/memory_management/436.html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C404E44-967D-426D-A998-9637074A6C00}" type="slidenum">
              <a:rPr lang="zh-CN" altLang="en-US" smtClean="0"/>
              <a:t>9</a:t>
            </a:fld>
            <a:endParaRPr lang="zh-CN" altLang="en-US"/>
          </a:p>
        </p:txBody>
      </p:sp>
    </p:spTree>
    <p:extLst>
      <p:ext uri="{BB962C8B-B14F-4D97-AF65-F5344CB8AC3E}">
        <p14:creationId xmlns:p14="http://schemas.microsoft.com/office/powerpoint/2010/main" val="53318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txBox="1">
            <a:spLocks noGrp="1"/>
          </p:cNvSpPr>
          <p:nvPr>
            <p:ph type="ctrTitle"/>
          </p:nvPr>
        </p:nvSpPr>
        <p:spPr>
          <a:xfrm>
            <a:off x="1260472" y="928692"/>
            <a:ext cx="7559673" cy="1973266"/>
          </a:xfrm>
        </p:spPr>
        <p:txBody>
          <a:bodyPr anchor="b"/>
          <a:lstStyle>
            <a:lvl1pPr>
              <a:defRPr lang="zh-CN" sz="6000"/>
            </a:lvl1pPr>
          </a:lstStyle>
          <a:p>
            <a:pPr lvl="0"/>
            <a:r>
              <a:rPr lang="zh-CN"/>
              <a:t>单击此处编辑母版标题样式</a:t>
            </a:r>
            <a:endParaRPr lang="en-US"/>
          </a:p>
        </p:txBody>
      </p:sp>
      <p:sp>
        <p:nvSpPr>
          <p:cNvPr id="3" name="副标题 2"/>
          <p:cNvSpPr txBox="1">
            <a:spLocks noGrp="1"/>
          </p:cNvSpPr>
          <p:nvPr>
            <p:ph type="subTitle" idx="1"/>
          </p:nvPr>
        </p:nvSpPr>
        <p:spPr>
          <a:xfrm>
            <a:off x="1260472" y="2978145"/>
            <a:ext cx="7559673" cy="1370008"/>
          </a:xfrm>
        </p:spPr>
        <p:txBody>
          <a:bodyPr anchorCtr="1"/>
          <a:lstStyle>
            <a:lvl1pPr algn="ctr">
              <a:defRPr sz="2400"/>
            </a:lvl1pPr>
          </a:lstStyle>
          <a:p>
            <a:pPr lvl="0"/>
            <a:r>
              <a:rPr lang="zh-CN"/>
              <a:t>单击此处编辑母版副标题样式</a:t>
            </a:r>
            <a:endParaRPr lang="en-US"/>
          </a:p>
        </p:txBody>
      </p:sp>
      <p:sp>
        <p:nvSpPr>
          <p:cNvPr id="4" name="日期占位符 3"/>
          <p:cNvSpPr txBox="1">
            <a:spLocks noGrp="1"/>
          </p:cNvSpPr>
          <p:nvPr>
            <p:ph type="dt" sz="half" idx="7"/>
          </p:nvPr>
        </p:nvSpPr>
        <p:spPr/>
        <p:txBody>
          <a:bodyPr/>
          <a:lstStyle>
            <a:lvl1pPr>
              <a:defRPr/>
            </a:lvl1pPr>
          </a:lstStyle>
          <a:p>
            <a:pPr lvl="0"/>
            <a:endParaRPr lang="en-US"/>
          </a:p>
        </p:txBody>
      </p:sp>
      <p:sp>
        <p:nvSpPr>
          <p:cNvPr id="5" name="页脚占位符 4"/>
          <p:cNvSpPr txBox="1">
            <a:spLocks noGrp="1"/>
          </p:cNvSpPr>
          <p:nvPr>
            <p:ph type="ftr" sz="quarter" idx="9"/>
          </p:nvPr>
        </p:nvSpPr>
        <p:spPr/>
        <p:txBody>
          <a:bodyPr/>
          <a:lstStyle>
            <a:lvl1pPr>
              <a:defRPr/>
            </a:lvl1pPr>
          </a:lstStyle>
          <a:p>
            <a:pPr lvl="0"/>
            <a:endParaRPr lang="en-US"/>
          </a:p>
        </p:txBody>
      </p:sp>
      <p:sp>
        <p:nvSpPr>
          <p:cNvPr id="6" name="灯片编号占位符 5"/>
          <p:cNvSpPr txBox="1">
            <a:spLocks noGrp="1"/>
          </p:cNvSpPr>
          <p:nvPr>
            <p:ph type="sldNum" sz="quarter" idx="8"/>
          </p:nvPr>
        </p:nvSpPr>
        <p:spPr/>
        <p:txBody>
          <a:bodyPr/>
          <a:lstStyle>
            <a:lvl1pPr>
              <a:defRPr/>
            </a:lvl1pPr>
          </a:lstStyle>
          <a:p>
            <a:pPr lvl="0"/>
            <a:fld id="{57CDA0ED-B033-4BA8-8787-A70C3803E5B1}" type="slidenum">
              <a:t>‹#›</a:t>
            </a:fld>
            <a:endParaRPr lang="en-US"/>
          </a:p>
        </p:txBody>
      </p:sp>
    </p:spTree>
    <p:extLst>
      <p:ext uri="{BB962C8B-B14F-4D97-AF65-F5344CB8AC3E}">
        <p14:creationId xmlns:p14="http://schemas.microsoft.com/office/powerpoint/2010/main" val="18178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txBox="1">
            <a:spLocks noGrp="1"/>
          </p:cNvSpPr>
          <p:nvPr>
            <p:ph type="title"/>
          </p:nvPr>
        </p:nvSpPr>
        <p:spPr/>
        <p:txBody>
          <a:bodyPr/>
          <a:lstStyle>
            <a:lvl1pPr>
              <a:defRPr lang="zh-CN"/>
            </a:lvl1pPr>
          </a:lstStyle>
          <a:p>
            <a:pPr lvl="0"/>
            <a:r>
              <a:rPr lang="zh-CN"/>
              <a:t>单击此处编辑母版标题样式</a:t>
            </a:r>
            <a:endParaRPr lang="en-US"/>
          </a:p>
        </p:txBody>
      </p:sp>
      <p:sp>
        <p:nvSpPr>
          <p:cNvPr id="3" name="竖排文字占位符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txBox="1">
            <a:spLocks noGrp="1"/>
          </p:cNvSpPr>
          <p:nvPr>
            <p:ph type="dt" sz="half" idx="7"/>
          </p:nvPr>
        </p:nvSpPr>
        <p:spPr/>
        <p:txBody>
          <a:bodyPr/>
          <a:lstStyle>
            <a:lvl1pPr>
              <a:defRPr/>
            </a:lvl1pPr>
          </a:lstStyle>
          <a:p>
            <a:pPr lvl="0"/>
            <a:endParaRPr lang="en-US"/>
          </a:p>
        </p:txBody>
      </p:sp>
      <p:sp>
        <p:nvSpPr>
          <p:cNvPr id="5" name="页脚占位符 4"/>
          <p:cNvSpPr txBox="1">
            <a:spLocks noGrp="1"/>
          </p:cNvSpPr>
          <p:nvPr>
            <p:ph type="ftr" sz="quarter" idx="9"/>
          </p:nvPr>
        </p:nvSpPr>
        <p:spPr/>
        <p:txBody>
          <a:bodyPr/>
          <a:lstStyle>
            <a:lvl1pPr>
              <a:defRPr/>
            </a:lvl1pPr>
          </a:lstStyle>
          <a:p>
            <a:pPr lvl="0"/>
            <a:endParaRPr lang="en-US"/>
          </a:p>
        </p:txBody>
      </p:sp>
      <p:sp>
        <p:nvSpPr>
          <p:cNvPr id="6" name="灯片编号占位符 5"/>
          <p:cNvSpPr txBox="1">
            <a:spLocks noGrp="1"/>
          </p:cNvSpPr>
          <p:nvPr>
            <p:ph type="sldNum" sz="quarter" idx="8"/>
          </p:nvPr>
        </p:nvSpPr>
        <p:spPr/>
        <p:txBody>
          <a:bodyPr/>
          <a:lstStyle>
            <a:lvl1pPr>
              <a:defRPr/>
            </a:lvl1pPr>
          </a:lstStyle>
          <a:p>
            <a:pPr lvl="0"/>
            <a:fld id="{898882B5-8EC0-4C12-BF3F-C08892365E8B}" type="slidenum">
              <a:t>‹#›</a:t>
            </a:fld>
            <a:endParaRPr lang="en-US"/>
          </a:p>
        </p:txBody>
      </p:sp>
    </p:spTree>
    <p:extLst>
      <p:ext uri="{BB962C8B-B14F-4D97-AF65-F5344CB8AC3E}">
        <p14:creationId xmlns:p14="http://schemas.microsoft.com/office/powerpoint/2010/main" val="299835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
    <p:spTree>
      <p:nvGrpSpPr>
        <p:cNvPr id="1" name=""/>
        <p:cNvGrpSpPr/>
        <p:nvPr/>
      </p:nvGrpSpPr>
      <p:grpSpPr>
        <a:xfrm>
          <a:off x="0" y="0"/>
          <a:ext cx="0" cy="0"/>
          <a:chOff x="0" y="0"/>
          <a:chExt cx="0" cy="0"/>
        </a:xfrm>
      </p:grpSpPr>
      <p:sp>
        <p:nvSpPr>
          <p:cNvPr id="2" name="竖排标题 1"/>
          <p:cNvSpPr txBox="1">
            <a:spLocks noGrp="1"/>
          </p:cNvSpPr>
          <p:nvPr>
            <p:ph type="title" orient="vert"/>
          </p:nvPr>
        </p:nvSpPr>
        <p:spPr>
          <a:xfrm>
            <a:off x="7308854" y="225427"/>
            <a:ext cx="2266953" cy="4389440"/>
          </a:xfrm>
        </p:spPr>
        <p:txBody>
          <a:bodyPr vert="eaVert"/>
          <a:lstStyle>
            <a:lvl1pPr>
              <a:defRPr lang="zh-CN"/>
            </a:lvl1pPr>
          </a:lstStyle>
          <a:p>
            <a:pPr lvl="0"/>
            <a:r>
              <a:rPr lang="zh-CN"/>
              <a:t>单击此处编辑母版标题样式</a:t>
            </a:r>
            <a:endParaRPr lang="en-US"/>
          </a:p>
        </p:txBody>
      </p:sp>
      <p:sp>
        <p:nvSpPr>
          <p:cNvPr id="3" name="竖排文字占位符 2"/>
          <p:cNvSpPr txBox="1">
            <a:spLocks noGrp="1"/>
          </p:cNvSpPr>
          <p:nvPr>
            <p:ph type="body" orient="vert" idx="1"/>
          </p:nvPr>
        </p:nvSpPr>
        <p:spPr>
          <a:xfrm>
            <a:off x="503240" y="225427"/>
            <a:ext cx="6653210" cy="4389440"/>
          </a:xfrm>
        </p:spPr>
        <p:txBody>
          <a:bodyPr vert="eaVert"/>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txBox="1">
            <a:spLocks noGrp="1"/>
          </p:cNvSpPr>
          <p:nvPr>
            <p:ph type="dt" sz="half" idx="7"/>
          </p:nvPr>
        </p:nvSpPr>
        <p:spPr/>
        <p:txBody>
          <a:bodyPr/>
          <a:lstStyle>
            <a:lvl1pPr>
              <a:defRPr/>
            </a:lvl1pPr>
          </a:lstStyle>
          <a:p>
            <a:pPr lvl="0"/>
            <a:endParaRPr lang="en-US"/>
          </a:p>
        </p:txBody>
      </p:sp>
      <p:sp>
        <p:nvSpPr>
          <p:cNvPr id="5" name="页脚占位符 4"/>
          <p:cNvSpPr txBox="1">
            <a:spLocks noGrp="1"/>
          </p:cNvSpPr>
          <p:nvPr>
            <p:ph type="ftr" sz="quarter" idx="9"/>
          </p:nvPr>
        </p:nvSpPr>
        <p:spPr/>
        <p:txBody>
          <a:bodyPr/>
          <a:lstStyle>
            <a:lvl1pPr>
              <a:defRPr/>
            </a:lvl1pPr>
          </a:lstStyle>
          <a:p>
            <a:pPr lvl="0"/>
            <a:endParaRPr lang="en-US"/>
          </a:p>
        </p:txBody>
      </p:sp>
      <p:sp>
        <p:nvSpPr>
          <p:cNvPr id="6" name="灯片编号占位符 5"/>
          <p:cNvSpPr txBox="1">
            <a:spLocks noGrp="1"/>
          </p:cNvSpPr>
          <p:nvPr>
            <p:ph type="sldNum" sz="quarter" idx="8"/>
          </p:nvPr>
        </p:nvSpPr>
        <p:spPr/>
        <p:txBody>
          <a:bodyPr/>
          <a:lstStyle>
            <a:lvl1pPr>
              <a:defRPr/>
            </a:lvl1pPr>
          </a:lstStyle>
          <a:p>
            <a:pPr lvl="0"/>
            <a:fld id="{AEFF6854-FD15-48D9-BC98-84B539B9EACE}" type="slidenum">
              <a:t>‹#›</a:t>
            </a:fld>
            <a:endParaRPr lang="en-US"/>
          </a:p>
        </p:txBody>
      </p:sp>
    </p:spTree>
    <p:extLst>
      <p:ext uri="{BB962C8B-B14F-4D97-AF65-F5344CB8AC3E}">
        <p14:creationId xmlns:p14="http://schemas.microsoft.com/office/powerpoint/2010/main" val="325593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txBox="1">
            <a:spLocks noGrp="1"/>
          </p:cNvSpPr>
          <p:nvPr>
            <p:ph type="title"/>
          </p:nvPr>
        </p:nvSpPr>
        <p:spPr/>
        <p:txBody>
          <a:bodyPr/>
          <a:lstStyle>
            <a:lvl1pPr>
              <a:defRPr lang="zh-CN"/>
            </a:lvl1pPr>
          </a:lstStyle>
          <a:p>
            <a:pPr lvl="0"/>
            <a:r>
              <a:rPr lang="zh-CN"/>
              <a:t>单击此处编辑母版标题样式</a:t>
            </a:r>
            <a:endParaRPr lang="en-US"/>
          </a:p>
        </p:txBody>
      </p:sp>
      <p:sp>
        <p:nvSpPr>
          <p:cNvPr id="3" name="内容占位符 2"/>
          <p:cNvSpPr txBox="1">
            <a:spLocks noGrp="1"/>
          </p:cNvSpPr>
          <p:nvPr>
            <p:ph idx="1"/>
          </p:nvPr>
        </p:nvSpPr>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txBox="1">
            <a:spLocks noGrp="1"/>
          </p:cNvSpPr>
          <p:nvPr>
            <p:ph type="dt" sz="half" idx="7"/>
          </p:nvPr>
        </p:nvSpPr>
        <p:spPr/>
        <p:txBody>
          <a:bodyPr/>
          <a:lstStyle>
            <a:lvl1pPr>
              <a:defRPr/>
            </a:lvl1pPr>
          </a:lstStyle>
          <a:p>
            <a:pPr lvl="0"/>
            <a:endParaRPr lang="en-US"/>
          </a:p>
        </p:txBody>
      </p:sp>
      <p:sp>
        <p:nvSpPr>
          <p:cNvPr id="5" name="页脚占位符 4"/>
          <p:cNvSpPr txBox="1">
            <a:spLocks noGrp="1"/>
          </p:cNvSpPr>
          <p:nvPr>
            <p:ph type="ftr" sz="quarter" idx="9"/>
          </p:nvPr>
        </p:nvSpPr>
        <p:spPr/>
        <p:txBody>
          <a:bodyPr/>
          <a:lstStyle>
            <a:lvl1pPr>
              <a:defRPr/>
            </a:lvl1pPr>
          </a:lstStyle>
          <a:p>
            <a:pPr lvl="0"/>
            <a:endParaRPr lang="en-US"/>
          </a:p>
        </p:txBody>
      </p:sp>
      <p:sp>
        <p:nvSpPr>
          <p:cNvPr id="6" name="灯片编号占位符 5"/>
          <p:cNvSpPr txBox="1">
            <a:spLocks noGrp="1"/>
          </p:cNvSpPr>
          <p:nvPr>
            <p:ph type="sldNum" sz="quarter" idx="8"/>
          </p:nvPr>
        </p:nvSpPr>
        <p:spPr/>
        <p:txBody>
          <a:bodyPr/>
          <a:lstStyle>
            <a:lvl1pPr>
              <a:defRPr/>
            </a:lvl1pPr>
          </a:lstStyle>
          <a:p>
            <a:pPr lvl="0"/>
            <a:fld id="{4FF828EC-1C90-4668-9A59-0BAC125D184A}" type="slidenum">
              <a:t>‹#›</a:t>
            </a:fld>
            <a:endParaRPr lang="en-US"/>
          </a:p>
        </p:txBody>
      </p:sp>
    </p:spTree>
    <p:extLst>
      <p:ext uri="{BB962C8B-B14F-4D97-AF65-F5344CB8AC3E}">
        <p14:creationId xmlns:p14="http://schemas.microsoft.com/office/powerpoint/2010/main" val="275106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txBox="1">
            <a:spLocks noGrp="1"/>
          </p:cNvSpPr>
          <p:nvPr>
            <p:ph type="title"/>
          </p:nvPr>
        </p:nvSpPr>
        <p:spPr>
          <a:xfrm>
            <a:off x="687391" y="1414467"/>
            <a:ext cx="8694736" cy="2357432"/>
          </a:xfrm>
        </p:spPr>
        <p:txBody>
          <a:bodyPr anchor="b"/>
          <a:lstStyle>
            <a:lvl1pPr>
              <a:defRPr lang="zh-CN" sz="6000"/>
            </a:lvl1pPr>
          </a:lstStyle>
          <a:p>
            <a:pPr lvl="0"/>
            <a:r>
              <a:rPr lang="zh-CN"/>
              <a:t>单击此处编辑母版标题样式</a:t>
            </a:r>
            <a:endParaRPr lang="en-US"/>
          </a:p>
        </p:txBody>
      </p:sp>
      <p:sp>
        <p:nvSpPr>
          <p:cNvPr id="3" name="文本占位符 2"/>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zh-CN"/>
              <a:t>单击此处编辑母版文本样式</a:t>
            </a:r>
          </a:p>
        </p:txBody>
      </p:sp>
      <p:sp>
        <p:nvSpPr>
          <p:cNvPr id="4" name="日期占位符 3"/>
          <p:cNvSpPr txBox="1">
            <a:spLocks noGrp="1"/>
          </p:cNvSpPr>
          <p:nvPr>
            <p:ph type="dt" sz="half" idx="7"/>
          </p:nvPr>
        </p:nvSpPr>
        <p:spPr/>
        <p:txBody>
          <a:bodyPr/>
          <a:lstStyle>
            <a:lvl1pPr>
              <a:defRPr/>
            </a:lvl1pPr>
          </a:lstStyle>
          <a:p>
            <a:pPr lvl="0"/>
            <a:endParaRPr lang="en-US"/>
          </a:p>
        </p:txBody>
      </p:sp>
      <p:sp>
        <p:nvSpPr>
          <p:cNvPr id="5" name="页脚占位符 4"/>
          <p:cNvSpPr txBox="1">
            <a:spLocks noGrp="1"/>
          </p:cNvSpPr>
          <p:nvPr>
            <p:ph type="ftr" sz="quarter" idx="9"/>
          </p:nvPr>
        </p:nvSpPr>
        <p:spPr/>
        <p:txBody>
          <a:bodyPr/>
          <a:lstStyle>
            <a:lvl1pPr>
              <a:defRPr/>
            </a:lvl1pPr>
          </a:lstStyle>
          <a:p>
            <a:pPr lvl="0"/>
            <a:endParaRPr lang="en-US"/>
          </a:p>
        </p:txBody>
      </p:sp>
      <p:sp>
        <p:nvSpPr>
          <p:cNvPr id="6" name="灯片编号占位符 5"/>
          <p:cNvSpPr txBox="1">
            <a:spLocks noGrp="1"/>
          </p:cNvSpPr>
          <p:nvPr>
            <p:ph type="sldNum" sz="quarter" idx="8"/>
          </p:nvPr>
        </p:nvSpPr>
        <p:spPr/>
        <p:txBody>
          <a:bodyPr/>
          <a:lstStyle>
            <a:lvl1pPr>
              <a:defRPr/>
            </a:lvl1pPr>
          </a:lstStyle>
          <a:p>
            <a:pPr lvl="0"/>
            <a:fld id="{5CB37CD4-FE86-4E19-8C61-F2AD0FDC8AD8}" type="slidenum">
              <a:t>‹#›</a:t>
            </a:fld>
            <a:endParaRPr lang="en-US"/>
          </a:p>
        </p:txBody>
      </p:sp>
    </p:spTree>
    <p:extLst>
      <p:ext uri="{BB962C8B-B14F-4D97-AF65-F5344CB8AC3E}">
        <p14:creationId xmlns:p14="http://schemas.microsoft.com/office/powerpoint/2010/main" val="1364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txBox="1">
            <a:spLocks noGrp="1"/>
          </p:cNvSpPr>
          <p:nvPr>
            <p:ph type="title"/>
          </p:nvPr>
        </p:nvSpPr>
        <p:spPr/>
        <p:txBody>
          <a:bodyPr/>
          <a:lstStyle>
            <a:lvl1pPr>
              <a:defRPr lang="zh-CN"/>
            </a:lvl1pPr>
          </a:lstStyle>
          <a:p>
            <a:pPr lvl="0"/>
            <a:r>
              <a:rPr lang="zh-CN"/>
              <a:t>单击此处编辑母版标题样式</a:t>
            </a:r>
            <a:endParaRPr lang="en-US"/>
          </a:p>
        </p:txBody>
      </p:sp>
      <p:sp>
        <p:nvSpPr>
          <p:cNvPr id="3" name="内容占位符 2"/>
          <p:cNvSpPr txBox="1">
            <a:spLocks noGrp="1"/>
          </p:cNvSpPr>
          <p:nvPr>
            <p:ph idx="1"/>
          </p:nvPr>
        </p:nvSpPr>
        <p:spPr>
          <a:xfrm>
            <a:off x="503240" y="1327151"/>
            <a:ext cx="4459291" cy="3287716"/>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内容占位符 3"/>
          <p:cNvSpPr txBox="1">
            <a:spLocks noGrp="1"/>
          </p:cNvSpPr>
          <p:nvPr>
            <p:ph idx="2"/>
          </p:nvPr>
        </p:nvSpPr>
        <p:spPr>
          <a:xfrm>
            <a:off x="5114925" y="1327151"/>
            <a:ext cx="4460872" cy="3287716"/>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日期占位符 4"/>
          <p:cNvSpPr txBox="1">
            <a:spLocks noGrp="1"/>
          </p:cNvSpPr>
          <p:nvPr>
            <p:ph type="dt" sz="half" idx="7"/>
          </p:nvPr>
        </p:nvSpPr>
        <p:spPr/>
        <p:txBody>
          <a:bodyPr/>
          <a:lstStyle>
            <a:lvl1pPr>
              <a:defRPr/>
            </a:lvl1pPr>
          </a:lstStyle>
          <a:p>
            <a:pPr lvl="0"/>
            <a:endParaRPr lang="en-US"/>
          </a:p>
        </p:txBody>
      </p:sp>
      <p:sp>
        <p:nvSpPr>
          <p:cNvPr id="6" name="页脚占位符 5"/>
          <p:cNvSpPr txBox="1">
            <a:spLocks noGrp="1"/>
          </p:cNvSpPr>
          <p:nvPr>
            <p:ph type="ftr" sz="quarter" idx="9"/>
          </p:nvPr>
        </p:nvSpPr>
        <p:spPr/>
        <p:txBody>
          <a:bodyPr/>
          <a:lstStyle>
            <a:lvl1pPr>
              <a:defRPr/>
            </a:lvl1pPr>
          </a:lstStyle>
          <a:p>
            <a:pPr lvl="0"/>
            <a:endParaRPr lang="en-US"/>
          </a:p>
        </p:txBody>
      </p:sp>
      <p:sp>
        <p:nvSpPr>
          <p:cNvPr id="7" name="灯片编号占位符 6"/>
          <p:cNvSpPr txBox="1">
            <a:spLocks noGrp="1"/>
          </p:cNvSpPr>
          <p:nvPr>
            <p:ph type="sldNum" sz="quarter" idx="8"/>
          </p:nvPr>
        </p:nvSpPr>
        <p:spPr/>
        <p:txBody>
          <a:bodyPr/>
          <a:lstStyle>
            <a:lvl1pPr>
              <a:defRPr/>
            </a:lvl1pPr>
          </a:lstStyle>
          <a:p>
            <a:pPr lvl="0"/>
            <a:fld id="{215F3014-1E33-4012-A6B0-7B0B23C4F05B}" type="slidenum">
              <a:t>‹#›</a:t>
            </a:fld>
            <a:endParaRPr lang="en-US"/>
          </a:p>
        </p:txBody>
      </p:sp>
    </p:spTree>
    <p:extLst>
      <p:ext uri="{BB962C8B-B14F-4D97-AF65-F5344CB8AC3E}">
        <p14:creationId xmlns:p14="http://schemas.microsoft.com/office/powerpoint/2010/main" val="11633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txBox="1">
            <a:spLocks noGrp="1"/>
          </p:cNvSpPr>
          <p:nvPr>
            <p:ph type="title"/>
          </p:nvPr>
        </p:nvSpPr>
        <p:spPr>
          <a:xfrm>
            <a:off x="693736" y="301623"/>
            <a:ext cx="8694736" cy="1096959"/>
          </a:xfrm>
        </p:spPr>
        <p:txBody>
          <a:bodyPr/>
          <a:lstStyle>
            <a:lvl1pPr>
              <a:defRPr lang="zh-CN"/>
            </a:lvl1pPr>
          </a:lstStyle>
          <a:p>
            <a:pPr lvl="0"/>
            <a:r>
              <a:rPr lang="zh-CN"/>
              <a:t>单击此处编辑母版标题样式</a:t>
            </a:r>
            <a:endParaRPr lang="en-US"/>
          </a:p>
        </p:txBody>
      </p:sp>
      <p:sp>
        <p:nvSpPr>
          <p:cNvPr id="3" name="文本占位符 2"/>
          <p:cNvSpPr txBox="1">
            <a:spLocks noGrp="1"/>
          </p:cNvSpPr>
          <p:nvPr>
            <p:ph type="body" idx="1"/>
          </p:nvPr>
        </p:nvSpPr>
        <p:spPr>
          <a:xfrm>
            <a:off x="693736" y="1390646"/>
            <a:ext cx="4265611" cy="681035"/>
          </a:xfrm>
        </p:spPr>
        <p:txBody>
          <a:bodyPr anchor="b"/>
          <a:lstStyle>
            <a:lvl1pPr>
              <a:defRPr sz="2400" b="1"/>
            </a:lvl1pPr>
          </a:lstStyle>
          <a:p>
            <a:pPr lvl="0"/>
            <a:r>
              <a:rPr lang="zh-CN"/>
              <a:t>单击此处编辑母版文本样式</a:t>
            </a:r>
          </a:p>
        </p:txBody>
      </p:sp>
      <p:sp>
        <p:nvSpPr>
          <p:cNvPr id="4" name="内容占位符 3"/>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5" name="文本占位符 4"/>
          <p:cNvSpPr txBox="1">
            <a:spLocks noGrp="1"/>
          </p:cNvSpPr>
          <p:nvPr>
            <p:ph type="body" idx="3"/>
          </p:nvPr>
        </p:nvSpPr>
        <p:spPr>
          <a:xfrm>
            <a:off x="5103815" y="1390646"/>
            <a:ext cx="4284658" cy="681035"/>
          </a:xfrm>
        </p:spPr>
        <p:txBody>
          <a:bodyPr anchor="b"/>
          <a:lstStyle>
            <a:lvl1pPr>
              <a:defRPr sz="2400" b="1"/>
            </a:lvl1pPr>
          </a:lstStyle>
          <a:p>
            <a:pPr lvl="0"/>
            <a:r>
              <a:rPr lang="zh-CN"/>
              <a:t>单击此处编辑母版文本样式</a:t>
            </a:r>
          </a:p>
        </p:txBody>
      </p:sp>
      <p:sp>
        <p:nvSpPr>
          <p:cNvPr id="6" name="内容占位符 5"/>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7" name="日期占位符 6"/>
          <p:cNvSpPr txBox="1">
            <a:spLocks noGrp="1"/>
          </p:cNvSpPr>
          <p:nvPr>
            <p:ph type="dt" sz="half" idx="7"/>
          </p:nvPr>
        </p:nvSpPr>
        <p:spPr/>
        <p:txBody>
          <a:bodyPr/>
          <a:lstStyle>
            <a:lvl1pPr>
              <a:defRPr/>
            </a:lvl1pPr>
          </a:lstStyle>
          <a:p>
            <a:pPr lvl="0"/>
            <a:endParaRPr lang="en-US"/>
          </a:p>
        </p:txBody>
      </p:sp>
      <p:sp>
        <p:nvSpPr>
          <p:cNvPr id="8" name="页脚占位符 7"/>
          <p:cNvSpPr txBox="1">
            <a:spLocks noGrp="1"/>
          </p:cNvSpPr>
          <p:nvPr>
            <p:ph type="ftr" sz="quarter" idx="9"/>
          </p:nvPr>
        </p:nvSpPr>
        <p:spPr/>
        <p:txBody>
          <a:bodyPr/>
          <a:lstStyle>
            <a:lvl1pPr>
              <a:defRPr/>
            </a:lvl1pPr>
          </a:lstStyle>
          <a:p>
            <a:pPr lvl="0"/>
            <a:endParaRPr lang="en-US"/>
          </a:p>
        </p:txBody>
      </p:sp>
      <p:sp>
        <p:nvSpPr>
          <p:cNvPr id="9" name="灯片编号占位符 8"/>
          <p:cNvSpPr txBox="1">
            <a:spLocks noGrp="1"/>
          </p:cNvSpPr>
          <p:nvPr>
            <p:ph type="sldNum" sz="quarter" idx="8"/>
          </p:nvPr>
        </p:nvSpPr>
        <p:spPr/>
        <p:txBody>
          <a:bodyPr/>
          <a:lstStyle>
            <a:lvl1pPr>
              <a:defRPr/>
            </a:lvl1pPr>
          </a:lstStyle>
          <a:p>
            <a:pPr lvl="0"/>
            <a:fld id="{97AEAB8E-1DE5-4DC4-AB84-7AF5D4FBBB3F}" type="slidenum">
              <a:t>‹#›</a:t>
            </a:fld>
            <a:endParaRPr lang="en-US"/>
          </a:p>
        </p:txBody>
      </p:sp>
    </p:spTree>
    <p:extLst>
      <p:ext uri="{BB962C8B-B14F-4D97-AF65-F5344CB8AC3E}">
        <p14:creationId xmlns:p14="http://schemas.microsoft.com/office/powerpoint/2010/main" val="2749153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txBox="1">
            <a:spLocks noGrp="1"/>
          </p:cNvSpPr>
          <p:nvPr>
            <p:ph type="title"/>
          </p:nvPr>
        </p:nvSpPr>
        <p:spPr/>
        <p:txBody>
          <a:bodyPr/>
          <a:lstStyle>
            <a:lvl1pPr>
              <a:defRPr lang="zh-CN"/>
            </a:lvl1pPr>
          </a:lstStyle>
          <a:p>
            <a:pPr lvl="0"/>
            <a:r>
              <a:rPr lang="zh-CN"/>
              <a:t>单击此处编辑母版标题样式</a:t>
            </a:r>
            <a:endParaRPr lang="en-US"/>
          </a:p>
        </p:txBody>
      </p:sp>
      <p:sp>
        <p:nvSpPr>
          <p:cNvPr id="3" name="日期占位符 2"/>
          <p:cNvSpPr txBox="1">
            <a:spLocks noGrp="1"/>
          </p:cNvSpPr>
          <p:nvPr>
            <p:ph type="dt" sz="half" idx="7"/>
          </p:nvPr>
        </p:nvSpPr>
        <p:spPr/>
        <p:txBody>
          <a:bodyPr/>
          <a:lstStyle>
            <a:lvl1pPr>
              <a:defRPr/>
            </a:lvl1pPr>
          </a:lstStyle>
          <a:p>
            <a:pPr lvl="0"/>
            <a:endParaRPr lang="en-US"/>
          </a:p>
        </p:txBody>
      </p:sp>
      <p:sp>
        <p:nvSpPr>
          <p:cNvPr id="4" name="页脚占位符 3"/>
          <p:cNvSpPr txBox="1">
            <a:spLocks noGrp="1"/>
          </p:cNvSpPr>
          <p:nvPr>
            <p:ph type="ftr" sz="quarter" idx="9"/>
          </p:nvPr>
        </p:nvSpPr>
        <p:spPr/>
        <p:txBody>
          <a:bodyPr/>
          <a:lstStyle>
            <a:lvl1pPr>
              <a:defRPr/>
            </a:lvl1pPr>
          </a:lstStyle>
          <a:p>
            <a:pPr lvl="0"/>
            <a:endParaRPr lang="en-US"/>
          </a:p>
        </p:txBody>
      </p:sp>
      <p:sp>
        <p:nvSpPr>
          <p:cNvPr id="5" name="灯片编号占位符 4"/>
          <p:cNvSpPr txBox="1">
            <a:spLocks noGrp="1"/>
          </p:cNvSpPr>
          <p:nvPr>
            <p:ph type="sldNum" sz="quarter" idx="8"/>
          </p:nvPr>
        </p:nvSpPr>
        <p:spPr/>
        <p:txBody>
          <a:bodyPr/>
          <a:lstStyle>
            <a:lvl1pPr>
              <a:defRPr/>
            </a:lvl1pPr>
          </a:lstStyle>
          <a:p>
            <a:pPr lvl="0"/>
            <a:fld id="{C492F503-36AE-4EF7-8E0C-3F440F0B7189}" type="slidenum">
              <a:t>‹#›</a:t>
            </a:fld>
            <a:endParaRPr lang="en-US"/>
          </a:p>
        </p:txBody>
      </p:sp>
    </p:spTree>
    <p:extLst>
      <p:ext uri="{BB962C8B-B14F-4D97-AF65-F5344CB8AC3E}">
        <p14:creationId xmlns:p14="http://schemas.microsoft.com/office/powerpoint/2010/main" val="1464365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txBox="1">
            <a:spLocks noGrp="1"/>
          </p:cNvSpPr>
          <p:nvPr>
            <p:ph type="dt" sz="half" idx="7"/>
          </p:nvPr>
        </p:nvSpPr>
        <p:spPr/>
        <p:txBody>
          <a:bodyPr/>
          <a:lstStyle>
            <a:lvl1pPr>
              <a:defRPr/>
            </a:lvl1pPr>
          </a:lstStyle>
          <a:p>
            <a:pPr lvl="0"/>
            <a:endParaRPr lang="en-US"/>
          </a:p>
        </p:txBody>
      </p:sp>
      <p:sp>
        <p:nvSpPr>
          <p:cNvPr id="3" name="页脚占位符 2"/>
          <p:cNvSpPr txBox="1">
            <a:spLocks noGrp="1"/>
          </p:cNvSpPr>
          <p:nvPr>
            <p:ph type="ftr" sz="quarter" idx="9"/>
          </p:nvPr>
        </p:nvSpPr>
        <p:spPr/>
        <p:txBody>
          <a:bodyPr/>
          <a:lstStyle>
            <a:lvl1pPr>
              <a:defRPr/>
            </a:lvl1pPr>
          </a:lstStyle>
          <a:p>
            <a:pPr lvl="0"/>
            <a:endParaRPr lang="en-US"/>
          </a:p>
        </p:txBody>
      </p:sp>
      <p:sp>
        <p:nvSpPr>
          <p:cNvPr id="4" name="灯片编号占位符 3"/>
          <p:cNvSpPr txBox="1">
            <a:spLocks noGrp="1"/>
          </p:cNvSpPr>
          <p:nvPr>
            <p:ph type="sldNum" sz="quarter" idx="8"/>
          </p:nvPr>
        </p:nvSpPr>
        <p:spPr/>
        <p:txBody>
          <a:bodyPr/>
          <a:lstStyle>
            <a:lvl1pPr>
              <a:defRPr/>
            </a:lvl1pPr>
          </a:lstStyle>
          <a:p>
            <a:pPr lvl="0"/>
            <a:fld id="{F0EF1710-0A7A-4BE4-AA29-02C8230CD974}" type="slidenum">
              <a:t>‹#›</a:t>
            </a:fld>
            <a:endParaRPr lang="en-US"/>
          </a:p>
        </p:txBody>
      </p:sp>
    </p:spTree>
    <p:extLst>
      <p:ext uri="{BB962C8B-B14F-4D97-AF65-F5344CB8AC3E}">
        <p14:creationId xmlns:p14="http://schemas.microsoft.com/office/powerpoint/2010/main" val="362572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txBox="1">
            <a:spLocks noGrp="1"/>
          </p:cNvSpPr>
          <p:nvPr>
            <p:ph type="title"/>
          </p:nvPr>
        </p:nvSpPr>
        <p:spPr>
          <a:xfrm>
            <a:off x="693736" y="377820"/>
            <a:ext cx="3251204" cy="1323978"/>
          </a:xfrm>
        </p:spPr>
        <p:txBody>
          <a:bodyPr anchor="b"/>
          <a:lstStyle>
            <a:lvl1pPr>
              <a:defRPr lang="zh-CN" sz="3200"/>
            </a:lvl1pPr>
          </a:lstStyle>
          <a:p>
            <a:pPr lvl="0"/>
            <a:r>
              <a:rPr lang="zh-CN"/>
              <a:t>单击此处编辑母版标题样式</a:t>
            </a:r>
            <a:endParaRPr lang="en-US"/>
          </a:p>
        </p:txBody>
      </p:sp>
      <p:sp>
        <p:nvSpPr>
          <p:cNvPr id="3" name="内容占位符 2"/>
          <p:cNvSpPr txBox="1">
            <a:spLocks noGrp="1"/>
          </p:cNvSpPr>
          <p:nvPr>
            <p:ph idx="1"/>
          </p:nvPr>
        </p:nvSpPr>
        <p:spPr>
          <a:xfrm>
            <a:off x="4286249" y="815973"/>
            <a:ext cx="5102223" cy="4030666"/>
          </a:xfrm>
        </p:spPr>
        <p:txBody>
          <a:bodyPr/>
          <a:lstStyle>
            <a:lvl1pPr>
              <a:defRPr/>
            </a:lvl1pPr>
            <a:lvl2pPr>
              <a:defRPr sz="2800"/>
            </a:lvl2pPr>
            <a:lvl3pPr>
              <a:defRPr sz="2400"/>
            </a:lvl3pPr>
            <a:lvl4pPr>
              <a:defRPr sz="2000"/>
            </a:lvl4pPr>
            <a:lvl5pPr>
              <a:defRPr sz="2000"/>
            </a:lvl5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文本占位符 3"/>
          <p:cNvSpPr txBox="1">
            <a:spLocks noGrp="1"/>
          </p:cNvSpPr>
          <p:nvPr>
            <p:ph type="body" idx="2"/>
          </p:nvPr>
        </p:nvSpPr>
        <p:spPr>
          <a:xfrm>
            <a:off x="693736" y="1701798"/>
            <a:ext cx="3251204" cy="3151186"/>
          </a:xfrm>
        </p:spPr>
        <p:txBody>
          <a:bodyPr/>
          <a:lstStyle>
            <a:lvl1pPr>
              <a:defRPr sz="1600"/>
            </a:lvl1pPr>
          </a:lstStyle>
          <a:p>
            <a:pPr lvl="0"/>
            <a:r>
              <a:rPr lang="zh-CN"/>
              <a:t>单击此处编辑母版文本样式</a:t>
            </a:r>
          </a:p>
        </p:txBody>
      </p:sp>
      <p:sp>
        <p:nvSpPr>
          <p:cNvPr id="5" name="日期占位符 4"/>
          <p:cNvSpPr txBox="1">
            <a:spLocks noGrp="1"/>
          </p:cNvSpPr>
          <p:nvPr>
            <p:ph type="dt" sz="half" idx="7"/>
          </p:nvPr>
        </p:nvSpPr>
        <p:spPr/>
        <p:txBody>
          <a:bodyPr/>
          <a:lstStyle>
            <a:lvl1pPr>
              <a:defRPr/>
            </a:lvl1pPr>
          </a:lstStyle>
          <a:p>
            <a:pPr lvl="0"/>
            <a:endParaRPr lang="en-US"/>
          </a:p>
        </p:txBody>
      </p:sp>
      <p:sp>
        <p:nvSpPr>
          <p:cNvPr id="6" name="页脚占位符 5"/>
          <p:cNvSpPr txBox="1">
            <a:spLocks noGrp="1"/>
          </p:cNvSpPr>
          <p:nvPr>
            <p:ph type="ftr" sz="quarter" idx="9"/>
          </p:nvPr>
        </p:nvSpPr>
        <p:spPr/>
        <p:txBody>
          <a:bodyPr/>
          <a:lstStyle>
            <a:lvl1pPr>
              <a:defRPr/>
            </a:lvl1pPr>
          </a:lstStyle>
          <a:p>
            <a:pPr lvl="0"/>
            <a:endParaRPr lang="en-US"/>
          </a:p>
        </p:txBody>
      </p:sp>
      <p:sp>
        <p:nvSpPr>
          <p:cNvPr id="7" name="灯片编号占位符 6"/>
          <p:cNvSpPr txBox="1">
            <a:spLocks noGrp="1"/>
          </p:cNvSpPr>
          <p:nvPr>
            <p:ph type="sldNum" sz="quarter" idx="8"/>
          </p:nvPr>
        </p:nvSpPr>
        <p:spPr/>
        <p:txBody>
          <a:bodyPr/>
          <a:lstStyle>
            <a:lvl1pPr>
              <a:defRPr/>
            </a:lvl1pPr>
          </a:lstStyle>
          <a:p>
            <a:pPr lvl="0"/>
            <a:fld id="{4B5ED9C8-236D-4B09-A009-07965C7A45D1}" type="slidenum">
              <a:t>‹#›</a:t>
            </a:fld>
            <a:endParaRPr lang="en-US"/>
          </a:p>
        </p:txBody>
      </p:sp>
    </p:spTree>
    <p:extLst>
      <p:ext uri="{BB962C8B-B14F-4D97-AF65-F5344CB8AC3E}">
        <p14:creationId xmlns:p14="http://schemas.microsoft.com/office/powerpoint/2010/main" val="71468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txBox="1">
            <a:spLocks noGrp="1"/>
          </p:cNvSpPr>
          <p:nvPr>
            <p:ph type="title"/>
          </p:nvPr>
        </p:nvSpPr>
        <p:spPr>
          <a:xfrm>
            <a:off x="693736" y="377820"/>
            <a:ext cx="3251204" cy="1323978"/>
          </a:xfrm>
        </p:spPr>
        <p:txBody>
          <a:bodyPr anchor="b"/>
          <a:lstStyle>
            <a:lvl1pPr>
              <a:defRPr lang="zh-CN" sz="3200"/>
            </a:lvl1pPr>
          </a:lstStyle>
          <a:p>
            <a:pPr lvl="0"/>
            <a:r>
              <a:rPr lang="zh-CN"/>
              <a:t>单击此处编辑母版标题样式</a:t>
            </a:r>
            <a:endParaRPr lang="en-US"/>
          </a:p>
        </p:txBody>
      </p:sp>
      <p:sp>
        <p:nvSpPr>
          <p:cNvPr id="3" name="图片占位符 2"/>
          <p:cNvSpPr txBox="1">
            <a:spLocks noGrp="1"/>
          </p:cNvSpPr>
          <p:nvPr>
            <p:ph type="pic" idx="1"/>
          </p:nvPr>
        </p:nvSpPr>
        <p:spPr>
          <a:xfrm>
            <a:off x="4286249" y="815973"/>
            <a:ext cx="5102223" cy="4030666"/>
          </a:xfrm>
        </p:spPr>
        <p:txBody>
          <a:bodyPr/>
          <a:lstStyle>
            <a:lvl1pPr>
              <a:defRPr lang="en-US"/>
            </a:lvl1pPr>
          </a:lstStyle>
          <a:p>
            <a:pPr lvl="0"/>
            <a:endParaRPr lang="en-US"/>
          </a:p>
        </p:txBody>
      </p:sp>
      <p:sp>
        <p:nvSpPr>
          <p:cNvPr id="4" name="文本占位符 3"/>
          <p:cNvSpPr txBox="1">
            <a:spLocks noGrp="1"/>
          </p:cNvSpPr>
          <p:nvPr>
            <p:ph type="body" idx="2"/>
          </p:nvPr>
        </p:nvSpPr>
        <p:spPr>
          <a:xfrm>
            <a:off x="693736" y="1701798"/>
            <a:ext cx="3251204" cy="3151186"/>
          </a:xfrm>
        </p:spPr>
        <p:txBody>
          <a:bodyPr/>
          <a:lstStyle>
            <a:lvl1pPr>
              <a:defRPr sz="1600"/>
            </a:lvl1pPr>
          </a:lstStyle>
          <a:p>
            <a:pPr lvl="0"/>
            <a:r>
              <a:rPr lang="zh-CN"/>
              <a:t>单击此处编辑母版文本样式</a:t>
            </a:r>
          </a:p>
        </p:txBody>
      </p:sp>
      <p:sp>
        <p:nvSpPr>
          <p:cNvPr id="5" name="日期占位符 4"/>
          <p:cNvSpPr txBox="1">
            <a:spLocks noGrp="1"/>
          </p:cNvSpPr>
          <p:nvPr>
            <p:ph type="dt" sz="half" idx="7"/>
          </p:nvPr>
        </p:nvSpPr>
        <p:spPr/>
        <p:txBody>
          <a:bodyPr/>
          <a:lstStyle>
            <a:lvl1pPr>
              <a:defRPr/>
            </a:lvl1pPr>
          </a:lstStyle>
          <a:p>
            <a:pPr lvl="0"/>
            <a:endParaRPr lang="en-US"/>
          </a:p>
        </p:txBody>
      </p:sp>
      <p:sp>
        <p:nvSpPr>
          <p:cNvPr id="6" name="页脚占位符 5"/>
          <p:cNvSpPr txBox="1">
            <a:spLocks noGrp="1"/>
          </p:cNvSpPr>
          <p:nvPr>
            <p:ph type="ftr" sz="quarter" idx="9"/>
          </p:nvPr>
        </p:nvSpPr>
        <p:spPr/>
        <p:txBody>
          <a:bodyPr/>
          <a:lstStyle>
            <a:lvl1pPr>
              <a:defRPr/>
            </a:lvl1pPr>
          </a:lstStyle>
          <a:p>
            <a:pPr lvl="0"/>
            <a:endParaRPr lang="en-US"/>
          </a:p>
        </p:txBody>
      </p:sp>
      <p:sp>
        <p:nvSpPr>
          <p:cNvPr id="7" name="灯片编号占位符 6"/>
          <p:cNvSpPr txBox="1">
            <a:spLocks noGrp="1"/>
          </p:cNvSpPr>
          <p:nvPr>
            <p:ph type="sldNum" sz="quarter" idx="8"/>
          </p:nvPr>
        </p:nvSpPr>
        <p:spPr/>
        <p:txBody>
          <a:bodyPr/>
          <a:lstStyle>
            <a:lvl1pPr>
              <a:defRPr/>
            </a:lvl1pPr>
          </a:lstStyle>
          <a:p>
            <a:pPr lvl="0"/>
            <a:fld id="{83B27F89-CD60-4632-9D3C-7BCBAE0F8C22}" type="slidenum">
              <a:t>‹#›</a:t>
            </a:fld>
            <a:endParaRPr lang="en-US"/>
          </a:p>
        </p:txBody>
      </p:sp>
    </p:spTree>
    <p:extLst>
      <p:ext uri="{BB962C8B-B14F-4D97-AF65-F5344CB8AC3E}">
        <p14:creationId xmlns:p14="http://schemas.microsoft.com/office/powerpoint/2010/main" val="345022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txBox="1">
            <a:spLocks noGrp="1"/>
          </p:cNvSpPr>
          <p:nvPr>
            <p:ph type="title"/>
          </p:nvPr>
        </p:nvSpPr>
        <p:spPr>
          <a:xfrm>
            <a:off x="503998" y="226076"/>
            <a:ext cx="9071643" cy="946440"/>
          </a:xfrm>
          <a:prstGeom prst="rect">
            <a:avLst/>
          </a:prstGeom>
          <a:noFill/>
          <a:ln>
            <a:noFill/>
          </a:ln>
        </p:spPr>
        <p:txBody>
          <a:bodyPr vert="horz" wrap="square" lIns="0" tIns="0" rIns="0" bIns="0" anchor="ctr" anchorCtr="1" compatLnSpc="1">
            <a:noAutofit/>
          </a:bodyPr>
          <a:lstStyle/>
          <a:p>
            <a:pPr lvl="0"/>
            <a:endParaRPr lang="en-US"/>
          </a:p>
        </p:txBody>
      </p:sp>
      <p:sp>
        <p:nvSpPr>
          <p:cNvPr id="3" name="文本占位符 2"/>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
        <p:nvSpPr>
          <p:cNvPr id="4" name="日期占位符 3"/>
          <p:cNvSpPr txBox="1">
            <a:spLocks noGrp="1"/>
          </p:cNvSpPr>
          <p:nvPr>
            <p:ph type="dt" sz="half" idx="2"/>
          </p:nvPr>
        </p:nvSpPr>
        <p:spPr>
          <a:xfrm>
            <a:off x="503998" y="5165281"/>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endParaRPr lang="en-US"/>
          </a:p>
        </p:txBody>
      </p:sp>
      <p:sp>
        <p:nvSpPr>
          <p:cNvPr id="5" name="页脚占位符 4"/>
          <p:cNvSpPr txBox="1">
            <a:spLocks noGrp="1"/>
          </p:cNvSpPr>
          <p:nvPr>
            <p:ph type="ftr" sz="quarter" idx="3"/>
          </p:nvPr>
        </p:nvSpPr>
        <p:spPr>
          <a:xfrm>
            <a:off x="3447361" y="5165281"/>
            <a:ext cx="3194995" cy="390604"/>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endParaRPr lang="en-US"/>
          </a:p>
        </p:txBody>
      </p:sp>
      <p:sp>
        <p:nvSpPr>
          <p:cNvPr id="6" name="灯片编号占位符 5"/>
          <p:cNvSpPr txBox="1">
            <a:spLocks noGrp="1"/>
          </p:cNvSpPr>
          <p:nvPr>
            <p:ph type="sldNum" sz="quarter" idx="4"/>
          </p:nvPr>
        </p:nvSpPr>
        <p:spPr>
          <a:xfrm>
            <a:off x="7227362" y="5165281"/>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Noto Sans CJK SC Regular" pitchFamily="2"/>
                <a:cs typeface="Noto Sans CJK SC Regular" pitchFamily="2"/>
              </a:defRPr>
            </a:lvl1pPr>
          </a:lstStyle>
          <a:p>
            <a:pPr lvl="0"/>
            <a:fld id="{018577D0-CF4A-4A68-A880-D5E1D2404D0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0">
        <a:lnSpc>
          <a:spcPct val="100000"/>
        </a:lnSpc>
        <a:spcBef>
          <a:spcPts val="0"/>
        </a:spcBef>
        <a:spcAft>
          <a:spcPts val="0"/>
        </a:spcAft>
        <a:buNone/>
        <a:tabLst/>
        <a:defRPr lang="en-US" sz="4400" b="0" i="0" u="none" strike="noStrike" kern="1200" cap="none" spc="0" baseline="0">
          <a:solidFill>
            <a:srgbClr val="000000"/>
          </a:solidFill>
          <a:highlight>
            <a:scrgbClr r="0" g="0" b="0">
              <a:alpha val="0"/>
            </a:scrgbClr>
          </a:highlight>
          <a:uFillTx/>
          <a:latin typeface="Liberation Sans" pitchFamily="18"/>
          <a:ea typeface="微软雅黑" pitchFamily="2"/>
        </a:defRPr>
      </a:lvl1pPr>
    </p:titleStyle>
    <p:bodyStyle>
      <a:lvl1pPr marL="0" marR="0" lvl="0" indent="0" defTabSz="914400" rtl="0" fontAlgn="auto" hangingPunct="0">
        <a:lnSpc>
          <a:spcPct val="100000"/>
        </a:lnSpc>
        <a:spcBef>
          <a:spcPts val="1415"/>
        </a:spcBef>
        <a:spcAft>
          <a:spcPts val="0"/>
        </a:spcAft>
        <a:buNone/>
        <a:tabLst/>
        <a:defRPr lang="zh-CN" sz="3200" b="0" i="0" u="none" strike="noStrike" kern="1200" cap="none" spc="0" baseline="0">
          <a:solidFill>
            <a:srgbClr val="000000"/>
          </a:solidFill>
          <a:highlight>
            <a:scrgbClr r="0" g="0" b="0">
              <a:alpha val="0"/>
            </a:scrgbClr>
          </a:highlight>
          <a:uFillTx/>
          <a:latin typeface="Liberation Sans" pitchFamily="18"/>
          <a:ea typeface="微软雅黑"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zh-CN" sz="2400" b="0" i="0" u="none" strike="noStrike" kern="1200" cap="none" spc="0" baseline="0">
          <a:solidFill>
            <a:srgbClr val="000000"/>
          </a:solidFill>
          <a:uFillTx/>
          <a:latin typeface="Calibri"/>
          <a:ea typeface="宋体" pitchFamily="2"/>
          <a:cs typefac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zh-CN" sz="2000" b="0" i="0" u="none" strike="noStrike" kern="1200" cap="none" spc="0" baseline="0">
          <a:solidFill>
            <a:srgbClr val="000000"/>
          </a:solidFill>
          <a:uFillTx/>
          <a:latin typeface="Calibri"/>
          <a:ea typeface="宋体" pitchFamily="2"/>
          <a:cs typefac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zh-CN" sz="1800" b="0" i="0" u="none" strike="noStrike" kern="1200" cap="none" spc="0" baseline="0">
          <a:solidFill>
            <a:srgbClr val="000000"/>
          </a:solidFill>
          <a:uFillTx/>
          <a:latin typeface="Calibri"/>
          <a:ea typeface="宋体" pitchFamily="2"/>
          <a:cs typefac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zh-CN" sz="1800" b="0" i="0" u="none" strike="noStrike" kern="1200" cap="none" spc="0" baseline="0">
          <a:solidFill>
            <a:srgbClr val="000000"/>
          </a:solidFill>
          <a:uFillTx/>
          <a:latin typeface="Calibri"/>
          <a:ea typeface="宋体" pitchFamily="2"/>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p>
            <a:endParaRPr lang="zh-CN" altLang="en-US"/>
          </a:p>
        </p:txBody>
      </p:sp>
      <p:sp>
        <p:nvSpPr>
          <p:cNvPr id="3" name="副标题 2"/>
          <p:cNvSpPr txBox="1">
            <a:spLocks noGrp="1"/>
          </p:cNvSpPr>
          <p:nvPr>
            <p:ph type="subTitle" idx="4294967295"/>
          </p:nvPr>
        </p:nvSpPr>
        <p:spPr/>
        <p:txBody>
          <a:bodyPr anchor="ctr" anchorCtr="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031" y="76200"/>
            <a:ext cx="1482009" cy="369332"/>
          </a:xfrm>
          <a:prstGeom prst="rect">
            <a:avLst/>
          </a:prstGeom>
          <a:noFill/>
        </p:spPr>
        <p:txBody>
          <a:bodyPr wrap="none" rtlCol="0">
            <a:spAutoFit/>
          </a:bodyPr>
          <a:lstStyle/>
          <a:p>
            <a:r>
              <a:rPr lang="en-US" altLang="zh-CN" dirty="0" smtClean="0"/>
              <a:t>PAGE_OFFSET</a:t>
            </a:r>
            <a:endParaRPr lang="zh-CN" altLang="en-US" dirty="0"/>
          </a:p>
        </p:txBody>
      </p:sp>
      <p:sp>
        <p:nvSpPr>
          <p:cNvPr id="3" name="矩形 2"/>
          <p:cNvSpPr/>
          <p:nvPr/>
        </p:nvSpPr>
        <p:spPr>
          <a:xfrm>
            <a:off x="41031" y="445532"/>
            <a:ext cx="9513277" cy="369332"/>
          </a:xfrm>
          <a:prstGeom prst="rect">
            <a:avLst/>
          </a:prstGeom>
        </p:spPr>
        <p:txBody>
          <a:bodyPr wrap="square">
            <a:spAutoFit/>
          </a:bodyPr>
          <a:lstStyle/>
          <a:p>
            <a:r>
              <a:rPr lang="en-US" altLang="zh-CN" dirty="0"/>
              <a:t>PAGE_OFFSET</a:t>
            </a:r>
            <a:r>
              <a:rPr lang="zh-CN" altLang="en-US" dirty="0"/>
              <a:t>是线性区域的开始虚拟地址。线性区域大小是整个</a:t>
            </a:r>
            <a:r>
              <a:rPr lang="en-US" altLang="zh-CN" dirty="0"/>
              <a:t>kernel</a:t>
            </a:r>
            <a:r>
              <a:rPr lang="zh-CN" altLang="en-US" dirty="0"/>
              <a:t>虚拟地址空间的一半。</a:t>
            </a:r>
          </a:p>
        </p:txBody>
      </p:sp>
      <p:grpSp>
        <p:nvGrpSpPr>
          <p:cNvPr id="7" name="组合 6"/>
          <p:cNvGrpSpPr/>
          <p:nvPr/>
        </p:nvGrpSpPr>
        <p:grpSpPr>
          <a:xfrm>
            <a:off x="41031" y="814864"/>
            <a:ext cx="5679831" cy="4313982"/>
            <a:chOff x="41031" y="814864"/>
            <a:chExt cx="6610468" cy="4831036"/>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1" y="814864"/>
              <a:ext cx="6610468" cy="4831036"/>
            </a:xfrm>
            <a:prstGeom prst="rect">
              <a:avLst/>
            </a:prstGeom>
          </p:spPr>
        </p:pic>
        <p:sp>
          <p:nvSpPr>
            <p:cNvPr id="5" name="矩形 4"/>
            <p:cNvSpPr/>
            <p:nvPr/>
          </p:nvSpPr>
          <p:spPr>
            <a:xfrm>
              <a:off x="832338" y="4366846"/>
              <a:ext cx="4021016" cy="322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967" y="1078689"/>
            <a:ext cx="3901771" cy="1021142"/>
          </a:xfrm>
          <a:prstGeom prst="rect">
            <a:avLst/>
          </a:prstGeom>
        </p:spPr>
      </p:pic>
      <p:sp>
        <p:nvSpPr>
          <p:cNvPr id="8" name="矩形 7"/>
          <p:cNvSpPr/>
          <p:nvPr/>
        </p:nvSpPr>
        <p:spPr>
          <a:xfrm>
            <a:off x="732692" y="3487615"/>
            <a:ext cx="3077308" cy="216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8" idx="3"/>
            <a:endCxn id="6" idx="1"/>
          </p:cNvCxnSpPr>
          <p:nvPr/>
        </p:nvCxnSpPr>
        <p:spPr>
          <a:xfrm flipV="1">
            <a:off x="3810000" y="1589260"/>
            <a:ext cx="2035967" cy="2006794"/>
          </a:xfrm>
          <a:prstGeom prst="bent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67" y="2249572"/>
            <a:ext cx="3901771" cy="2637256"/>
          </a:xfrm>
          <a:prstGeom prst="rect">
            <a:avLst/>
          </a:prstGeom>
        </p:spPr>
      </p:pic>
      <p:sp>
        <p:nvSpPr>
          <p:cNvPr id="12" name="矩形 11"/>
          <p:cNvSpPr/>
          <p:nvPr/>
        </p:nvSpPr>
        <p:spPr>
          <a:xfrm>
            <a:off x="6365631" y="2444262"/>
            <a:ext cx="2438400" cy="164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0" y="5242479"/>
            <a:ext cx="10080625" cy="261610"/>
          </a:xfrm>
          <a:prstGeom prst="rect">
            <a:avLst/>
          </a:prstGeom>
          <a:noFill/>
        </p:spPr>
        <p:txBody>
          <a:bodyPr wrap="square" rtlCol="0">
            <a:spAutoFit/>
          </a:bodyPr>
          <a:lstStyle/>
          <a:p>
            <a:r>
              <a:rPr lang="zh-CN" altLang="en-US" sz="1100" dirty="0" smtClean="0">
                <a:latin typeface="黑体" panose="02010609060101010101" pitchFamily="49" charset="-122"/>
                <a:ea typeface="黑体" panose="02010609060101010101" pitchFamily="49" charset="-122"/>
              </a:rPr>
              <a:t>默认页大小</a:t>
            </a:r>
            <a:r>
              <a:rPr lang="en-US" altLang="zh-CN" sz="1100" dirty="0" smtClean="0">
                <a:latin typeface="黑体" panose="02010609060101010101" pitchFamily="49" charset="-122"/>
                <a:ea typeface="黑体" panose="02010609060101010101" pitchFamily="49" charset="-122"/>
              </a:rPr>
              <a:t>4k</a:t>
            </a:r>
            <a:r>
              <a:rPr lang="zh-CN" altLang="en-US" sz="1100" dirty="0" smtClean="0">
                <a:latin typeface="黑体" panose="02010609060101010101" pitchFamily="49" charset="-122"/>
                <a:ea typeface="黑体" panose="02010609060101010101" pitchFamily="49" charset="-122"/>
              </a:rPr>
              <a:t>，</a:t>
            </a:r>
            <a:r>
              <a:rPr lang="en-US" altLang="zh-CN" sz="1100" dirty="0" smtClean="0">
                <a:latin typeface="黑体" panose="02010609060101010101" pitchFamily="49" charset="-122"/>
                <a:ea typeface="黑体" panose="02010609060101010101" pitchFamily="49" charset="-122"/>
              </a:rPr>
              <a:t>VA_BITS=39 PAGE_OFFSET =0xFFFF_FF80_0000_0000,</a:t>
            </a:r>
            <a:r>
              <a:rPr lang="zh-CN" altLang="en-US" sz="1100" dirty="0" smtClean="0">
                <a:latin typeface="黑体" panose="02010609060101010101" pitchFamily="49" charset="-122"/>
                <a:ea typeface="黑体" panose="02010609060101010101" pitchFamily="49" charset="-122"/>
              </a:rPr>
              <a:t>从</a:t>
            </a:r>
            <a:r>
              <a:rPr lang="en-US" altLang="zh-CN" sz="1100" dirty="0" smtClean="0">
                <a:latin typeface="黑体" panose="02010609060101010101" pitchFamily="49" charset="-122"/>
                <a:ea typeface="黑体" panose="02010609060101010101" pitchFamily="49" charset="-122"/>
              </a:rPr>
              <a:t>PAGE_OFFSET</a:t>
            </a:r>
            <a:r>
              <a:rPr lang="zh-CN" altLang="en-US" sz="1100" dirty="0" smtClean="0">
                <a:latin typeface="黑体" panose="02010609060101010101" pitchFamily="49" charset="-122"/>
                <a:ea typeface="黑体" panose="02010609060101010101" pitchFamily="49" charset="-122"/>
              </a:rPr>
              <a:t>到</a:t>
            </a:r>
            <a:r>
              <a:rPr lang="en-US" altLang="zh-CN" sz="1100" dirty="0" smtClean="0">
                <a:latin typeface="黑体" panose="02010609060101010101" pitchFamily="49" charset="-122"/>
                <a:ea typeface="黑体" panose="02010609060101010101" pitchFamily="49" charset="-122"/>
              </a:rPr>
              <a:t>0xFFFF_FFFF_FFFF_FFFF</a:t>
            </a:r>
            <a:r>
              <a:rPr lang="zh-CN" altLang="en-US" sz="1100" dirty="0" smtClean="0">
                <a:latin typeface="黑体" panose="02010609060101010101" pitchFamily="49" charset="-122"/>
                <a:ea typeface="黑体" panose="02010609060101010101" pitchFamily="49" charset="-122"/>
              </a:rPr>
              <a:t>的线性地址，只有内核态的进程才能访问。</a:t>
            </a:r>
            <a:r>
              <a:rPr lang="en-US" altLang="zh-CN" sz="1100" dirty="0" smtClean="0">
                <a:latin typeface="黑体" panose="02010609060101010101" pitchFamily="49" charset="-122"/>
                <a:ea typeface="黑体" panose="02010609060101010101" pitchFamily="49" charset="-122"/>
              </a:rPr>
              <a:t> </a:t>
            </a:r>
            <a:endParaRPr lang="zh-CN" altLang="en-US" sz="1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5433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7011" y="600754"/>
            <a:ext cx="8879742" cy="2308324"/>
          </a:xfrm>
          <a:prstGeom prst="rect">
            <a:avLst/>
          </a:prstGeom>
        </p:spPr>
        <p:txBody>
          <a:bodyPr wrap="square">
            <a:spAutoFit/>
          </a:bodyPr>
          <a:lstStyle/>
          <a:p>
            <a:r>
              <a:rPr lang="en-US" altLang="zh-CN" sz="1200" dirty="0"/>
              <a:t>&lt;6&gt;[    0.000000][01-06 15:17:28]Memory: 3580504K/3913456K available (15870K kernel code, 3641K </a:t>
            </a:r>
            <a:r>
              <a:rPr lang="en-US" altLang="zh-CN" sz="1200" dirty="0" err="1"/>
              <a:t>rwdata</a:t>
            </a:r>
            <a:r>
              <a:rPr lang="en-US" altLang="zh-CN" sz="1200" dirty="0"/>
              <a:t>, 7720K </a:t>
            </a:r>
            <a:r>
              <a:rPr lang="en-US" altLang="zh-CN" sz="1200" dirty="0" err="1"/>
              <a:t>rodata</a:t>
            </a:r>
            <a:r>
              <a:rPr lang="en-US" altLang="zh-CN" sz="1200" dirty="0"/>
              <a:t>, 8192K </a:t>
            </a:r>
            <a:r>
              <a:rPr lang="en-US" altLang="zh-CN" sz="1200" dirty="0" err="1"/>
              <a:t>init</a:t>
            </a:r>
            <a:r>
              <a:rPr lang="en-US" altLang="zh-CN" sz="1200" dirty="0"/>
              <a:t>, 4531K </a:t>
            </a:r>
            <a:r>
              <a:rPr lang="en-US" altLang="zh-CN" sz="1200" dirty="0" err="1"/>
              <a:t>bss</a:t>
            </a:r>
            <a:r>
              <a:rPr lang="en-US" altLang="zh-CN" sz="1200" dirty="0"/>
              <a:t>, 156824K reserved, 176128K </a:t>
            </a:r>
            <a:r>
              <a:rPr lang="en-US" altLang="zh-CN" sz="1200" dirty="0" err="1"/>
              <a:t>cma</a:t>
            </a:r>
            <a:r>
              <a:rPr lang="en-US" altLang="zh-CN" sz="1200" dirty="0"/>
              <a:t>-reserved)</a:t>
            </a:r>
          </a:p>
          <a:p>
            <a:r>
              <a:rPr lang="en-US" altLang="zh-CN" sz="1200" dirty="0"/>
              <a:t>&lt;5&gt;[    0.000000][01-06 15:17:28]Virtual kernel memory layout:</a:t>
            </a:r>
          </a:p>
          <a:p>
            <a:r>
              <a:rPr lang="en-US" altLang="zh-CN" sz="1200" dirty="0"/>
              <a:t>&lt;5&gt;[    0.000000][01-06 15:17:28]    modules : 0xffffff8000000000 - 0xffffff8008000000   (   128 MB)</a:t>
            </a:r>
          </a:p>
          <a:p>
            <a:r>
              <a:rPr lang="en-US" altLang="zh-CN" sz="1200" b="1" dirty="0"/>
              <a:t>&lt;5&gt;[    0.000000][01-06 15:17:28]    </a:t>
            </a:r>
            <a:r>
              <a:rPr lang="en-US" altLang="zh-CN" sz="1200" b="1" dirty="0" err="1"/>
              <a:t>vmalloc</a:t>
            </a:r>
            <a:r>
              <a:rPr lang="en-US" altLang="zh-CN" sz="1200" b="1" dirty="0"/>
              <a:t> : 0xffffff8008000000 - 0xffffffbdbfff0000   (   246 GB)</a:t>
            </a:r>
          </a:p>
          <a:p>
            <a:r>
              <a:rPr lang="en-US" altLang="zh-CN" sz="1200" dirty="0"/>
              <a:t>&lt;5&gt;[    0.000000][01-06 15:17:28]      .</a:t>
            </a:r>
            <a:r>
              <a:rPr lang="en-US" altLang="zh-CN" sz="1200" dirty="0" err="1"/>
              <a:t>init</a:t>
            </a:r>
            <a:r>
              <a:rPr lang="en-US" altLang="zh-CN" sz="1200" dirty="0"/>
              <a:t> : 0xffffff8346400000 - 0xffffff8346c00000   (  8192 KB)</a:t>
            </a:r>
          </a:p>
          <a:p>
            <a:r>
              <a:rPr lang="en-US" altLang="zh-CN" sz="1200" dirty="0"/>
              <a:t>&lt;5&gt;[    0.000000][01-06 15:17:28]      .text : 0xffffff8344c80000 - 0xffffff8345c00000   ( 15872 KB)</a:t>
            </a:r>
          </a:p>
          <a:p>
            <a:r>
              <a:rPr lang="en-US" altLang="zh-CN" sz="1200" dirty="0"/>
              <a:t>&lt;5&gt;[    0.000000][01-06 15:17:28]    .</a:t>
            </a:r>
            <a:r>
              <a:rPr lang="en-US" altLang="zh-CN" sz="1200" dirty="0" err="1"/>
              <a:t>rodata</a:t>
            </a:r>
            <a:r>
              <a:rPr lang="en-US" altLang="zh-CN" sz="1200" dirty="0"/>
              <a:t> : 0xffffff8345c00000 - 0xffffff8346400000   (  8192 KB)</a:t>
            </a:r>
          </a:p>
          <a:p>
            <a:r>
              <a:rPr lang="en-US" altLang="zh-CN" sz="1200" dirty="0"/>
              <a:t>&lt;5&gt;[    0.000000][01-06 15:17:28]      .data : 0xffffff8346c00000 - 0xffffff8346f8e400   (  3641 KB)</a:t>
            </a:r>
          </a:p>
          <a:p>
            <a:r>
              <a:rPr lang="en-US" altLang="zh-CN" sz="1200" dirty="0"/>
              <a:t>&lt;5&gt;[    0.000000][01-06 15:17:28]    </a:t>
            </a:r>
            <a:r>
              <a:rPr lang="en-US" altLang="zh-CN" sz="1200" dirty="0" err="1"/>
              <a:t>vmemmap</a:t>
            </a:r>
            <a:r>
              <a:rPr lang="en-US" altLang="zh-CN" sz="1200" dirty="0"/>
              <a:t> : 0xffffffbdc0000000 - 0xffffffbfc0000000   (     8 GB maximum)</a:t>
            </a:r>
          </a:p>
          <a:p>
            <a:r>
              <a:rPr lang="en-US" altLang="zh-CN" sz="1200" dirty="0"/>
              <a:t>&lt;5&gt;[    0.000000][01-06 15:17:28]              0xffffffbeaf000000 - 0xffffffbeb2f93000   (    63 MB actual)</a:t>
            </a:r>
          </a:p>
          <a:p>
            <a:r>
              <a:rPr lang="en-US" altLang="zh-CN" sz="1200" dirty="0"/>
              <a:t>&lt;5&gt;[    0.000000][01-06 15:17:28]    fixed   : 0xffffffbffe7fd000 - 0xffffffbffec00000   (  4108 KB)</a:t>
            </a:r>
          </a:p>
        </p:txBody>
      </p:sp>
      <p:sp>
        <p:nvSpPr>
          <p:cNvPr id="4" name="矩形 3"/>
          <p:cNvSpPr/>
          <p:nvPr/>
        </p:nvSpPr>
        <p:spPr>
          <a:xfrm>
            <a:off x="3264876" y="1154723"/>
            <a:ext cx="1230923" cy="2227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513001" y="1154723"/>
            <a:ext cx="1482009" cy="369332"/>
          </a:xfrm>
          <a:prstGeom prst="rect">
            <a:avLst/>
          </a:prstGeom>
          <a:noFill/>
        </p:spPr>
        <p:txBody>
          <a:bodyPr wrap="none" rtlCol="0">
            <a:spAutoFit/>
          </a:bodyPr>
          <a:lstStyle/>
          <a:p>
            <a:r>
              <a:rPr lang="en-US" altLang="zh-CN" dirty="0" smtClean="0">
                <a:solidFill>
                  <a:schemeClr val="accent2">
                    <a:lumMod val="75000"/>
                  </a:schemeClr>
                </a:solidFill>
              </a:rPr>
              <a:t>PAGE_OFFSET</a:t>
            </a:r>
            <a:endParaRPr lang="zh-CN" altLang="en-US" dirty="0">
              <a:solidFill>
                <a:schemeClr val="accent2">
                  <a:lumMod val="75000"/>
                </a:schemeClr>
              </a:solidFill>
            </a:endParaRPr>
          </a:p>
        </p:txBody>
      </p:sp>
      <p:cxnSp>
        <p:nvCxnSpPr>
          <p:cNvPr id="7" name="肘形连接符 6"/>
          <p:cNvCxnSpPr>
            <a:stCxn id="4" idx="0"/>
            <a:endCxn id="5" idx="0"/>
          </p:cNvCxnSpPr>
          <p:nvPr/>
        </p:nvCxnSpPr>
        <p:spPr>
          <a:xfrm rot="5400000" flipH="1" flipV="1">
            <a:off x="6067172" y="-1032111"/>
            <a:ext cx="12700" cy="4373668"/>
          </a:xfrm>
          <a:prstGeom prst="bentConnector3">
            <a:avLst>
              <a:gd name="adj1" fmla="val 180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67954" y="1377462"/>
            <a:ext cx="0" cy="191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583124" y="3325908"/>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线性地址空间</a:t>
            </a:r>
            <a:endParaRPr lang="zh-CN" altLang="en-US" dirty="0">
              <a:latin typeface="黑体" panose="02010609060101010101" pitchFamily="49" charset="-122"/>
              <a:ea typeface="黑体" panose="02010609060101010101" pitchFamily="49" charset="-122"/>
            </a:endParaRPr>
          </a:p>
        </p:txBody>
      </p:sp>
      <p:sp>
        <p:nvSpPr>
          <p:cNvPr id="12" name="矩形 11"/>
          <p:cNvSpPr/>
          <p:nvPr/>
        </p:nvSpPr>
        <p:spPr>
          <a:xfrm>
            <a:off x="117719" y="3743033"/>
            <a:ext cx="9864481" cy="369332"/>
          </a:xfrm>
          <a:prstGeom prst="rect">
            <a:avLst/>
          </a:prstGeom>
        </p:spPr>
        <p:txBody>
          <a:bodyPr wrap="square">
            <a:spAutoFit/>
          </a:bodyPr>
          <a:lstStyle/>
          <a:p>
            <a:r>
              <a:rPr lang="zh-CN" altLang="en-US" dirty="0"/>
              <a:t>内核中有相关的宏来实现线性映射区虚拟地址到物理地址的查找过程，例如</a:t>
            </a:r>
            <a:r>
              <a:rPr lang="en-US" altLang="zh-CN" dirty="0"/>
              <a:t>__pa(x)</a:t>
            </a:r>
            <a:r>
              <a:rPr lang="zh-CN" altLang="en-US" dirty="0"/>
              <a:t>和</a:t>
            </a:r>
            <a:r>
              <a:rPr lang="en-US" altLang="zh-CN" dirty="0"/>
              <a:t>__</a:t>
            </a:r>
            <a:r>
              <a:rPr lang="en-US" altLang="zh-CN" dirty="0" err="1"/>
              <a:t>va</a:t>
            </a:r>
            <a:r>
              <a:rPr lang="en-US" altLang="zh-CN" dirty="0"/>
              <a:t>(x)</a:t>
            </a:r>
            <a:r>
              <a:rPr lang="zh-CN" altLang="en-US" dirty="0"/>
              <a:t>。</a:t>
            </a:r>
          </a:p>
        </p:txBody>
      </p:sp>
      <p:sp>
        <p:nvSpPr>
          <p:cNvPr id="13" name="矩形 12"/>
          <p:cNvSpPr/>
          <p:nvPr/>
        </p:nvSpPr>
        <p:spPr>
          <a:xfrm>
            <a:off x="117719" y="4296195"/>
            <a:ext cx="9782419" cy="646331"/>
          </a:xfrm>
          <a:prstGeom prst="rect">
            <a:avLst/>
          </a:prstGeom>
        </p:spPr>
        <p:txBody>
          <a:bodyPr wrap="square">
            <a:spAutoFit/>
          </a:bodyPr>
          <a:lstStyle/>
          <a:p>
            <a:r>
              <a:rPr lang="zh-CN" altLang="en-US" dirty="0"/>
              <a:t>其中，</a:t>
            </a:r>
            <a:r>
              <a:rPr lang="en-US" altLang="zh-CN" dirty="0"/>
              <a:t>__pa()</a:t>
            </a:r>
            <a:r>
              <a:rPr lang="zh-CN" altLang="en-US" dirty="0"/>
              <a:t>把线性映射区的虚拟地址转换为物理地址，转换公式很简单，即用虚拟地址减去</a:t>
            </a:r>
            <a:r>
              <a:rPr lang="en-US" altLang="zh-CN" dirty="0" smtClean="0"/>
              <a:t>PAGE_OFFSET</a:t>
            </a:r>
            <a:r>
              <a:rPr lang="zh-CN" altLang="en-US" dirty="0" smtClean="0"/>
              <a:t>，</a:t>
            </a:r>
            <a:r>
              <a:rPr lang="zh-CN" altLang="en-US" dirty="0"/>
              <a:t>然后加上</a:t>
            </a:r>
            <a:r>
              <a:rPr lang="en-US" altLang="zh-CN" dirty="0"/>
              <a:t>PHYS_OFFSET</a:t>
            </a:r>
            <a:endParaRPr lang="zh-CN" altLang="en-US" dirty="0"/>
          </a:p>
        </p:txBody>
      </p:sp>
    </p:spTree>
    <p:extLst>
      <p:ext uri="{BB962C8B-B14F-4D97-AF65-F5344CB8AC3E}">
        <p14:creationId xmlns:p14="http://schemas.microsoft.com/office/powerpoint/2010/main" val="45030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文本框 1"/>
          <p:cNvSpPr txBox="1"/>
          <p:nvPr/>
        </p:nvSpPr>
        <p:spPr>
          <a:xfrm>
            <a:off x="134815" y="146538"/>
            <a:ext cx="1905000" cy="369332"/>
          </a:xfrm>
          <a:prstGeom prst="rect">
            <a:avLst/>
          </a:prstGeom>
          <a:noFill/>
        </p:spPr>
        <p:txBody>
          <a:bodyPr wrap="square" rtlCol="0">
            <a:spAutoFit/>
          </a:bodyPr>
          <a:lstStyle/>
          <a:p>
            <a:r>
              <a:rPr lang="zh-CN" altLang="en-US" dirty="0" smtClean="0"/>
              <a:t>内存大小</a:t>
            </a:r>
            <a:endParaRPr lang="zh-CN" altLang="en-US" dirty="0"/>
          </a:p>
        </p:txBody>
      </p:sp>
      <p:sp>
        <p:nvSpPr>
          <p:cNvPr id="3" name="文本框 2"/>
          <p:cNvSpPr txBox="1"/>
          <p:nvPr/>
        </p:nvSpPr>
        <p:spPr>
          <a:xfrm>
            <a:off x="134815" y="627185"/>
            <a:ext cx="4308231" cy="1200329"/>
          </a:xfrm>
          <a:prstGeom prst="rect">
            <a:avLst/>
          </a:prstGeom>
          <a:noFill/>
        </p:spPr>
        <p:txBody>
          <a:bodyPr wrap="square" rtlCol="0">
            <a:spAutoFit/>
          </a:bodyPr>
          <a:lstStyle/>
          <a:p>
            <a:r>
              <a:rPr lang="zh-CN" altLang="en-US" dirty="0"/>
              <a:t>在</a:t>
            </a:r>
            <a:r>
              <a:rPr lang="en-US" altLang="zh-CN" dirty="0"/>
              <a:t>ARM </a:t>
            </a:r>
            <a:r>
              <a:rPr lang="en-US" altLang="zh-CN" dirty="0" err="1"/>
              <a:t>Vexpress</a:t>
            </a:r>
            <a:r>
              <a:rPr lang="zh-CN" altLang="en-US" dirty="0"/>
              <a:t>平台中，内存的定义在</a:t>
            </a:r>
            <a:r>
              <a:rPr lang="en-US" altLang="zh-CN" dirty="0"/>
              <a:t>vexpress-v2p-ca9.dts</a:t>
            </a:r>
            <a:r>
              <a:rPr lang="zh-CN" altLang="en-US" dirty="0"/>
              <a:t>文件中。该</a:t>
            </a:r>
            <a:r>
              <a:rPr lang="en-US" altLang="zh-CN" dirty="0"/>
              <a:t>DTS</a:t>
            </a:r>
            <a:r>
              <a:rPr lang="zh-CN" altLang="en-US" dirty="0"/>
              <a:t>文件定义了内存的起始地址为</a:t>
            </a:r>
            <a:r>
              <a:rPr lang="en-US" altLang="zh-CN" dirty="0"/>
              <a:t>0x60000000</a:t>
            </a:r>
            <a:r>
              <a:rPr lang="zh-CN" altLang="en-US" dirty="0"/>
              <a:t>，大小为</a:t>
            </a:r>
            <a:r>
              <a:rPr lang="en-US" altLang="zh-CN" dirty="0"/>
              <a:t>0x40000000</a:t>
            </a:r>
            <a:r>
              <a:rPr lang="zh-CN" altLang="en-US" dirty="0"/>
              <a:t>，即</a:t>
            </a:r>
            <a:r>
              <a:rPr lang="en-US" altLang="zh-CN" dirty="0"/>
              <a:t>1GB</a:t>
            </a:r>
            <a:r>
              <a:rPr lang="zh-CN" altLang="en-US" dirty="0"/>
              <a:t>大小内存空间。</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832" y="2449879"/>
            <a:ext cx="5219700" cy="1028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815" y="146538"/>
            <a:ext cx="1905000" cy="369332"/>
          </a:xfrm>
          <a:prstGeom prst="rect">
            <a:avLst/>
          </a:prstGeom>
          <a:noFill/>
        </p:spPr>
        <p:txBody>
          <a:bodyPr wrap="square" rtlCol="0">
            <a:spAutoFit/>
          </a:bodyPr>
          <a:lstStyle/>
          <a:p>
            <a:r>
              <a:rPr lang="zh-CN" altLang="en-US" dirty="0" smtClean="0"/>
              <a:t>内存大小</a:t>
            </a:r>
            <a:endParaRPr lang="zh-CN" altLang="en-US" dirty="0"/>
          </a:p>
        </p:txBody>
      </p:sp>
      <p:sp>
        <p:nvSpPr>
          <p:cNvPr id="3" name="文本框 2"/>
          <p:cNvSpPr txBox="1"/>
          <p:nvPr/>
        </p:nvSpPr>
        <p:spPr>
          <a:xfrm>
            <a:off x="134815" y="627185"/>
            <a:ext cx="4542693" cy="646331"/>
          </a:xfrm>
          <a:prstGeom prst="rect">
            <a:avLst/>
          </a:prstGeom>
          <a:noFill/>
        </p:spPr>
        <p:txBody>
          <a:bodyPr wrap="square" rtlCol="0">
            <a:spAutoFit/>
          </a:bodyPr>
          <a:lstStyle/>
          <a:p>
            <a:r>
              <a:rPr lang="zh-CN" altLang="en-US" dirty="0" smtClean="0"/>
              <a:t>在</a:t>
            </a:r>
            <a:r>
              <a:rPr lang="en-US" altLang="zh-CN" dirty="0" smtClean="0"/>
              <a:t>arm </a:t>
            </a:r>
            <a:r>
              <a:rPr lang="en-US" altLang="zh-CN" dirty="0" err="1" smtClean="0"/>
              <a:t>linux</a:t>
            </a:r>
            <a:r>
              <a:rPr lang="zh-CN" altLang="en-US" dirty="0" smtClean="0"/>
              <a:t>中，各种设备的相关属性都采用</a:t>
            </a:r>
            <a:r>
              <a:rPr lang="en-US" altLang="zh-CN" dirty="0" smtClean="0"/>
              <a:t>DTS</a:t>
            </a:r>
            <a:r>
              <a:rPr lang="zh-CN" altLang="en-US" dirty="0" smtClean="0"/>
              <a:t>方式</a:t>
            </a:r>
            <a:r>
              <a:rPr lang="zh-CN" altLang="en-US" dirty="0"/>
              <a:t>来呈现，</a:t>
            </a:r>
            <a:r>
              <a:rPr lang="zh-CN" altLang="en-US" dirty="0" smtClean="0"/>
              <a:t>在海思</a:t>
            </a:r>
            <a:r>
              <a:rPr lang="en-US" altLang="zh-CN" dirty="0" err="1" smtClean="0"/>
              <a:t>hikey</a:t>
            </a:r>
            <a:r>
              <a:rPr lang="en-US" altLang="zh-CN" dirty="0" smtClean="0"/>
              <a:t> 960</a:t>
            </a:r>
            <a:r>
              <a:rPr lang="zh-CN" altLang="en-US" dirty="0" smtClean="0"/>
              <a:t>上。</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023" y="1166446"/>
            <a:ext cx="5071942" cy="4068789"/>
          </a:xfrm>
          <a:prstGeom prst="rect">
            <a:avLst/>
          </a:prstGeom>
        </p:spPr>
      </p:pic>
      <p:sp>
        <p:nvSpPr>
          <p:cNvPr id="5" name="矩形 4"/>
          <p:cNvSpPr/>
          <p:nvPr/>
        </p:nvSpPr>
        <p:spPr>
          <a:xfrm>
            <a:off x="5709138" y="1529862"/>
            <a:ext cx="2960077" cy="474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89891" y="3505200"/>
            <a:ext cx="3076483" cy="369332"/>
          </a:xfrm>
          <a:prstGeom prst="rect">
            <a:avLst/>
          </a:prstGeom>
          <a:noFill/>
        </p:spPr>
        <p:txBody>
          <a:bodyPr wrap="none" rtlCol="0">
            <a:spAutoFit/>
          </a:bodyPr>
          <a:lstStyle/>
          <a:p>
            <a:r>
              <a:rPr lang="zh-CN" altLang="en-US" dirty="0" smtClean="0"/>
              <a:t>需要在</a:t>
            </a:r>
            <a:r>
              <a:rPr lang="en-US" altLang="zh-CN" dirty="0" err="1" smtClean="0"/>
              <a:t>bootloader</a:t>
            </a:r>
            <a:r>
              <a:rPr lang="zh-CN" altLang="en-US" dirty="0" smtClean="0"/>
              <a:t>中进行配置</a:t>
            </a:r>
            <a:endParaRPr lang="zh-CN" altLang="en-US" dirty="0"/>
          </a:p>
        </p:txBody>
      </p:sp>
      <p:cxnSp>
        <p:nvCxnSpPr>
          <p:cNvPr id="8" name="直接连接符 7"/>
          <p:cNvCxnSpPr/>
          <p:nvPr/>
        </p:nvCxnSpPr>
        <p:spPr>
          <a:xfrm>
            <a:off x="6465277" y="1852246"/>
            <a:ext cx="120161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66892" y="2022176"/>
            <a:ext cx="1800493" cy="369332"/>
          </a:xfrm>
          <a:prstGeom prst="rect">
            <a:avLst/>
          </a:prstGeom>
          <a:noFill/>
        </p:spPr>
        <p:txBody>
          <a:bodyPr wrap="none" rtlCol="0">
            <a:spAutoFit/>
          </a:bodyPr>
          <a:lstStyle/>
          <a:p>
            <a:r>
              <a:rPr lang="zh-CN" altLang="en-US" dirty="0">
                <a:solidFill>
                  <a:schemeClr val="accent4">
                    <a:lumMod val="60000"/>
                    <a:lumOff val="40000"/>
                  </a:schemeClr>
                </a:solidFill>
              </a:rPr>
              <a:t>可</a:t>
            </a:r>
            <a:r>
              <a:rPr lang="zh-CN" altLang="en-US" dirty="0" smtClean="0">
                <a:solidFill>
                  <a:schemeClr val="accent4">
                    <a:lumMod val="60000"/>
                    <a:lumOff val="40000"/>
                  </a:schemeClr>
                </a:solidFill>
              </a:rPr>
              <a:t>配置两个内存</a:t>
            </a:r>
            <a:endParaRPr lang="zh-CN" altLang="en-US" dirty="0">
              <a:solidFill>
                <a:schemeClr val="accent4">
                  <a:lumMod val="60000"/>
                  <a:lumOff val="40000"/>
                </a:schemeClr>
              </a:solidFill>
            </a:endParaRPr>
          </a:p>
        </p:txBody>
      </p:sp>
    </p:spTree>
    <p:extLst>
      <p:ext uri="{BB962C8B-B14F-4D97-AF65-F5344CB8AC3E}">
        <p14:creationId xmlns:p14="http://schemas.microsoft.com/office/powerpoint/2010/main" val="282731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2031" y="410308"/>
            <a:ext cx="7868693" cy="369332"/>
          </a:xfrm>
          <a:prstGeom prst="rect">
            <a:avLst/>
          </a:prstGeom>
          <a:noFill/>
        </p:spPr>
        <p:txBody>
          <a:bodyPr wrap="none" rtlCol="0">
            <a:spAutoFit/>
          </a:bodyPr>
          <a:lstStyle/>
          <a:p>
            <a:r>
              <a:rPr lang="zh-CN" altLang="en-US" dirty="0" smtClean="0"/>
              <a:t>内核在启动过程中解析这些</a:t>
            </a:r>
            <a:r>
              <a:rPr lang="en-US" altLang="zh-CN" dirty="0" err="1" smtClean="0"/>
              <a:t>dts</a:t>
            </a:r>
            <a:r>
              <a:rPr lang="zh-CN" altLang="en-US" dirty="0" smtClean="0"/>
              <a:t>文件，实现代码在</a:t>
            </a:r>
            <a:r>
              <a:rPr lang="en-US" altLang="zh-CN" dirty="0" err="1" smtClean="0"/>
              <a:t>early_init_dt_scan_memory</a:t>
            </a:r>
            <a:r>
              <a:rPr lang="en-US" altLang="zh-CN" dirty="0" smtClean="0"/>
              <a:t>()</a:t>
            </a:r>
            <a:endParaRPr lang="zh-CN" altLang="en-US" dirty="0"/>
          </a:p>
        </p:txBody>
      </p:sp>
      <p:sp>
        <p:nvSpPr>
          <p:cNvPr id="3" name="矩形 2"/>
          <p:cNvSpPr/>
          <p:nvPr/>
        </p:nvSpPr>
        <p:spPr>
          <a:xfrm>
            <a:off x="422031" y="855472"/>
            <a:ext cx="9337431" cy="646331"/>
          </a:xfrm>
          <a:prstGeom prst="rect">
            <a:avLst/>
          </a:prstGeom>
        </p:spPr>
        <p:txBody>
          <a:bodyPr wrap="square">
            <a:spAutoFit/>
          </a:bodyPr>
          <a:lstStyle/>
          <a:p>
            <a:r>
              <a:rPr lang="en-US" altLang="zh-CN" dirty="0" err="1"/>
              <a:t>start_kernel</a:t>
            </a:r>
            <a:r>
              <a:rPr lang="en-US" altLang="zh-CN" dirty="0"/>
              <a:t>()-&gt;</a:t>
            </a:r>
            <a:r>
              <a:rPr lang="en-US" altLang="zh-CN" dirty="0" err="1"/>
              <a:t>setup_arch</a:t>
            </a:r>
            <a:r>
              <a:rPr lang="en-US" altLang="zh-CN" dirty="0"/>
              <a:t>()-&gt;</a:t>
            </a:r>
            <a:r>
              <a:rPr lang="en-US" altLang="zh-CN" dirty="0" err="1"/>
              <a:t>setup_machine_fdt</a:t>
            </a:r>
            <a:r>
              <a:rPr lang="en-US" altLang="zh-CN" dirty="0"/>
              <a:t>()-&gt;</a:t>
            </a:r>
            <a:r>
              <a:rPr lang="en-US" altLang="zh-CN" dirty="0" err="1"/>
              <a:t>early_init_dt_scan_nodes</a:t>
            </a:r>
            <a:r>
              <a:rPr lang="en-US" altLang="zh-CN" dirty="0"/>
              <a:t>()-&gt;</a:t>
            </a:r>
            <a:r>
              <a:rPr lang="en-US" altLang="zh-CN" dirty="0" err="1"/>
              <a:t>early_init_dt_scan_memory</a:t>
            </a:r>
            <a:r>
              <a:rPr lang="en-US" altLang="zh-CN" dirty="0"/>
              <a:t>()</a:t>
            </a:r>
            <a:r>
              <a:rPr lang="zh-CN" altLang="en-US" dirty="0"/>
              <a:t>。</a:t>
            </a:r>
          </a:p>
        </p:txBody>
      </p:sp>
    </p:spTree>
    <p:extLst>
      <p:ext uri="{BB962C8B-B14F-4D97-AF65-F5344CB8AC3E}">
        <p14:creationId xmlns:p14="http://schemas.microsoft.com/office/powerpoint/2010/main" val="274127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10" y="0"/>
            <a:ext cx="4589373" cy="5670550"/>
          </a:xfrm>
          <a:prstGeom prst="rect">
            <a:avLst/>
          </a:prstGeom>
        </p:spPr>
      </p:pic>
      <p:sp>
        <p:nvSpPr>
          <p:cNvPr id="3" name="矩形 2"/>
          <p:cNvSpPr/>
          <p:nvPr/>
        </p:nvSpPr>
        <p:spPr>
          <a:xfrm>
            <a:off x="1219200" y="1236785"/>
            <a:ext cx="2719754" cy="4220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5708" y="3264877"/>
            <a:ext cx="2807677" cy="304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05708" y="4161691"/>
            <a:ext cx="2807677" cy="21687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3" idx="3"/>
          </p:cNvCxnSpPr>
          <p:nvPr/>
        </p:nvCxnSpPr>
        <p:spPr>
          <a:xfrm>
            <a:off x="3938954" y="1447800"/>
            <a:ext cx="2573215" cy="11723"/>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512169" y="1263134"/>
            <a:ext cx="1940169"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处理内存节点</a:t>
            </a:r>
            <a:endParaRPr lang="zh-CN" altLang="en-US" dirty="0">
              <a:latin typeface="黑体" panose="02010609060101010101" pitchFamily="49" charset="-122"/>
              <a:ea typeface="黑体" panose="02010609060101010101" pitchFamily="49" charset="-122"/>
            </a:endParaRPr>
          </a:p>
        </p:txBody>
      </p:sp>
      <p:cxnSp>
        <p:nvCxnSpPr>
          <p:cNvPr id="10" name="直接箭头连接符 9"/>
          <p:cNvCxnSpPr>
            <a:endCxn id="11" idx="1"/>
          </p:cNvCxnSpPr>
          <p:nvPr/>
        </p:nvCxnSpPr>
        <p:spPr>
          <a:xfrm>
            <a:off x="4513385" y="3411415"/>
            <a:ext cx="1998784"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512169" y="3226749"/>
            <a:ext cx="2866293"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该内存的起始地址和大小</a:t>
            </a:r>
            <a:endParaRPr lang="zh-CN" altLang="en-US" dirty="0">
              <a:latin typeface="黑体" panose="02010609060101010101" pitchFamily="49" charset="-122"/>
              <a:ea typeface="黑体" panose="02010609060101010101" pitchFamily="49" charset="-122"/>
            </a:endParaRPr>
          </a:p>
        </p:txBody>
      </p:sp>
      <p:cxnSp>
        <p:nvCxnSpPr>
          <p:cNvPr id="13" name="直接箭头连接符 12"/>
          <p:cNvCxnSpPr>
            <a:stCxn id="5" idx="3"/>
            <a:endCxn id="14" idx="1"/>
          </p:cNvCxnSpPr>
          <p:nvPr/>
        </p:nvCxnSpPr>
        <p:spPr>
          <a:xfrm>
            <a:off x="4513385" y="4270130"/>
            <a:ext cx="1998784" cy="10258"/>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512169" y="4095722"/>
            <a:ext cx="3568456"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将内存纳入</a:t>
            </a:r>
            <a:r>
              <a:rPr lang="en-US" altLang="zh-CN" dirty="0" err="1" smtClean="0">
                <a:latin typeface="黑体" panose="02010609060101010101" pitchFamily="49" charset="-122"/>
                <a:ea typeface="黑体" panose="02010609060101010101" pitchFamily="49" charset="-122"/>
              </a:rPr>
              <a:t>memblock</a:t>
            </a:r>
            <a:r>
              <a:rPr lang="zh-CN" altLang="en-US" dirty="0" smtClean="0">
                <a:latin typeface="黑体" panose="02010609060101010101" pitchFamily="49" charset="-122"/>
                <a:ea typeface="黑体" panose="02010609060101010101" pitchFamily="49" charset="-122"/>
              </a:rPr>
              <a:t>子系统管理</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38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400" y="158262"/>
            <a:ext cx="1717431"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物理内存映射</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439614" y="627185"/>
            <a:ext cx="7256585" cy="29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start_kernel</a:t>
            </a:r>
            <a:r>
              <a:rPr lang="en-US" altLang="zh-CN" dirty="0" smtClean="0"/>
              <a:t>()-&gt;</a:t>
            </a:r>
            <a:r>
              <a:rPr lang="en-US" altLang="zh-CN" dirty="0" err="1" smtClean="0"/>
              <a:t>setup_arch</a:t>
            </a:r>
            <a:r>
              <a:rPr lang="en-US" altLang="zh-CN" dirty="0" smtClean="0"/>
              <a:t>-&gt;</a:t>
            </a:r>
            <a:r>
              <a:rPr lang="en-US" altLang="zh-CN" dirty="0" err="1" smtClean="0"/>
              <a:t>paging_init</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1408723"/>
            <a:ext cx="5269524" cy="2404607"/>
          </a:xfrm>
          <a:prstGeom prst="rect">
            <a:avLst/>
          </a:prstGeom>
        </p:spPr>
      </p:pic>
      <p:sp>
        <p:nvSpPr>
          <p:cNvPr id="5" name="矩形 4"/>
          <p:cNvSpPr/>
          <p:nvPr/>
        </p:nvSpPr>
        <p:spPr>
          <a:xfrm>
            <a:off x="1160585" y="1717431"/>
            <a:ext cx="3880338" cy="1875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1154" y="1626549"/>
            <a:ext cx="1338828"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全局页目录</a:t>
            </a:r>
            <a:endParaRPr lang="zh-CN" altLang="en-US" dirty="0">
              <a:latin typeface="黑体" panose="02010609060101010101" pitchFamily="49" charset="-122"/>
              <a:ea typeface="黑体" panose="02010609060101010101" pitchFamily="49" charset="-122"/>
            </a:endParaRPr>
          </a:p>
        </p:txBody>
      </p:sp>
      <p:cxnSp>
        <p:nvCxnSpPr>
          <p:cNvPr id="8" name="直接箭头连接符 7"/>
          <p:cNvCxnSpPr>
            <a:stCxn id="5" idx="3"/>
            <a:endCxn id="6" idx="1"/>
          </p:cNvCxnSpPr>
          <p:nvPr/>
        </p:nvCxnSpPr>
        <p:spPr>
          <a:xfrm flipV="1">
            <a:off x="5040923" y="1811215"/>
            <a:ext cx="126023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160585" y="1995881"/>
            <a:ext cx="1342292" cy="3135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39614" y="3991708"/>
            <a:ext cx="5269525"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至此页表创建完成</a:t>
            </a:r>
            <a:endParaRPr lang="zh-CN" altLang="en-US" dirty="0">
              <a:latin typeface="黑体" panose="02010609060101010101" pitchFamily="49" charset="-122"/>
              <a:ea typeface="黑体" panose="02010609060101010101" pitchFamily="49" charset="-122"/>
            </a:endParaRPr>
          </a:p>
        </p:txBody>
      </p:sp>
      <p:sp>
        <p:nvSpPr>
          <p:cNvPr id="12" name="矩形 11"/>
          <p:cNvSpPr/>
          <p:nvPr/>
        </p:nvSpPr>
        <p:spPr>
          <a:xfrm>
            <a:off x="1230923" y="2842846"/>
            <a:ext cx="1875692" cy="152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9670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477" y="0"/>
            <a:ext cx="1324708" cy="923330"/>
          </a:xfrm>
          <a:prstGeom prst="rect">
            <a:avLst/>
          </a:prstGeom>
          <a:noFill/>
        </p:spPr>
        <p:txBody>
          <a:bodyPr wrap="square" rtlCol="0">
            <a:spAutoFit/>
          </a:bodyPr>
          <a:lstStyle/>
          <a:p>
            <a:r>
              <a:rPr lang="zh-CN" altLang="en-US" dirty="0" smtClean="0"/>
              <a:t>创建内核虚拟内存区域</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676" y="351692"/>
            <a:ext cx="4781166" cy="5029897"/>
          </a:xfrm>
          <a:prstGeom prst="rect">
            <a:avLst/>
          </a:prstGeom>
        </p:spPr>
      </p:pic>
      <p:sp>
        <p:nvSpPr>
          <p:cNvPr id="4" name="矩形 3"/>
          <p:cNvSpPr/>
          <p:nvPr/>
        </p:nvSpPr>
        <p:spPr>
          <a:xfrm>
            <a:off x="3124200" y="923330"/>
            <a:ext cx="568569" cy="207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10401" y="738664"/>
            <a:ext cx="2031325" cy="369332"/>
          </a:xfrm>
          <a:prstGeom prst="rect">
            <a:avLst/>
          </a:prstGeom>
          <a:noFill/>
        </p:spPr>
        <p:txBody>
          <a:bodyPr wrap="none" rtlCol="0">
            <a:spAutoFit/>
          </a:bodyPr>
          <a:lstStyle/>
          <a:p>
            <a:r>
              <a:rPr lang="zh-CN" altLang="en-US" dirty="0" smtClean="0"/>
              <a:t>多段虚拟内存区域</a:t>
            </a:r>
            <a:endParaRPr lang="zh-CN" altLang="en-US" dirty="0"/>
          </a:p>
        </p:txBody>
      </p:sp>
      <p:cxnSp>
        <p:nvCxnSpPr>
          <p:cNvPr id="7" name="肘形连接符 6"/>
          <p:cNvCxnSpPr>
            <a:stCxn id="4" idx="2"/>
            <a:endCxn id="5" idx="2"/>
          </p:cNvCxnSpPr>
          <p:nvPr/>
        </p:nvCxnSpPr>
        <p:spPr>
          <a:xfrm rot="5400000" flipH="1" flipV="1">
            <a:off x="5705633" y="-1189153"/>
            <a:ext cx="23281" cy="4617579"/>
          </a:xfrm>
          <a:prstGeom prst="bentConnector3">
            <a:avLst>
              <a:gd name="adj1" fmla="val -9819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51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785" y="0"/>
            <a:ext cx="1682261" cy="646331"/>
          </a:xfrm>
          <a:prstGeom prst="rect">
            <a:avLst/>
          </a:prstGeom>
          <a:noFill/>
        </p:spPr>
        <p:txBody>
          <a:bodyPr wrap="square" rtlCol="0">
            <a:spAutoFit/>
          </a:bodyPr>
          <a:lstStyle/>
          <a:p>
            <a:r>
              <a:rPr lang="zh-CN" altLang="en-US" dirty="0"/>
              <a:t>映射</a:t>
            </a:r>
            <a:r>
              <a:rPr lang="en-US" altLang="zh-CN" dirty="0" smtClean="0"/>
              <a:t>Kernel</a:t>
            </a:r>
            <a:r>
              <a:rPr lang="zh-CN" altLang="en-US" dirty="0" smtClean="0"/>
              <a:t>代码段</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846" y="2073109"/>
            <a:ext cx="3808779" cy="919361"/>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226" y="0"/>
            <a:ext cx="4071467" cy="5670550"/>
          </a:xfrm>
          <a:prstGeom prst="rect">
            <a:avLst/>
          </a:prstGeom>
        </p:spPr>
      </p:pic>
      <p:sp>
        <p:nvSpPr>
          <p:cNvPr id="9" name="矩形 8"/>
          <p:cNvSpPr/>
          <p:nvPr/>
        </p:nvSpPr>
        <p:spPr>
          <a:xfrm>
            <a:off x="2438400" y="369332"/>
            <a:ext cx="720969" cy="216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77915" y="5099593"/>
            <a:ext cx="1292470" cy="29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stCxn id="9" idx="3"/>
            <a:endCxn id="18" idx="0"/>
          </p:cNvCxnSpPr>
          <p:nvPr/>
        </p:nvCxnSpPr>
        <p:spPr>
          <a:xfrm>
            <a:off x="3159369" y="477743"/>
            <a:ext cx="6148753" cy="17730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076591" y="2250830"/>
            <a:ext cx="46306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015046" y="2532789"/>
            <a:ext cx="75613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endCxn id="20" idx="2"/>
          </p:cNvCxnSpPr>
          <p:nvPr/>
        </p:nvCxnSpPr>
        <p:spPr>
          <a:xfrm flipV="1">
            <a:off x="3370385" y="2578508"/>
            <a:ext cx="6022731" cy="26675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963508" y="2250830"/>
            <a:ext cx="1395046" cy="28195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107033" y="3846196"/>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物理地址</a:t>
            </a:r>
            <a:endParaRPr lang="zh-CN" altLang="en-US" dirty="0">
              <a:latin typeface="黑体" panose="02010609060101010101" pitchFamily="49" charset="-122"/>
              <a:ea typeface="黑体" panose="02010609060101010101" pitchFamily="49" charset="-122"/>
            </a:endParaRPr>
          </a:p>
        </p:txBody>
      </p:sp>
      <p:cxnSp>
        <p:nvCxnSpPr>
          <p:cNvPr id="26" name="直接箭头连接符 25"/>
          <p:cNvCxnSpPr>
            <a:stCxn id="23" idx="2"/>
            <a:endCxn id="24" idx="0"/>
          </p:cNvCxnSpPr>
          <p:nvPr/>
        </p:nvCxnSpPr>
        <p:spPr>
          <a:xfrm>
            <a:off x="7661031" y="2532789"/>
            <a:ext cx="0" cy="13134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64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646" y="87923"/>
            <a:ext cx="1811216" cy="369332"/>
          </a:xfrm>
          <a:prstGeom prst="rect">
            <a:avLst/>
          </a:prstGeom>
          <a:noFill/>
        </p:spPr>
        <p:txBody>
          <a:bodyPr wrap="square" rtlCol="0">
            <a:spAutoFit/>
          </a:bodyPr>
          <a:lstStyle/>
          <a:p>
            <a:r>
              <a:rPr lang="en-US" altLang="zh-CN" dirty="0" smtClean="0"/>
              <a:t>Zone</a:t>
            </a:r>
            <a:r>
              <a:rPr lang="zh-CN" altLang="en-US" dirty="0" smtClean="0"/>
              <a:t>初始化</a:t>
            </a:r>
            <a:endParaRPr lang="zh-CN" altLang="en-US" dirty="0"/>
          </a:p>
        </p:txBody>
      </p:sp>
      <p:sp>
        <p:nvSpPr>
          <p:cNvPr id="3" name="矩形 2"/>
          <p:cNvSpPr/>
          <p:nvPr/>
        </p:nvSpPr>
        <p:spPr>
          <a:xfrm>
            <a:off x="99646" y="457255"/>
            <a:ext cx="9980979" cy="646331"/>
          </a:xfrm>
          <a:prstGeom prst="rect">
            <a:avLst/>
          </a:prstGeom>
        </p:spPr>
        <p:txBody>
          <a:bodyPr wrap="square">
            <a:spAutoFit/>
          </a:bodyPr>
          <a:lstStyle/>
          <a:p>
            <a:r>
              <a:rPr lang="zh-CN" altLang="en-US" dirty="0" smtClean="0"/>
              <a:t>对内核页表</a:t>
            </a:r>
            <a:r>
              <a:rPr lang="zh-CN" altLang="en-US" dirty="0"/>
              <a:t>的初始化完成之后，内核就可以对内存进行管理了，但是内核并不是统一对待这些页面，而是采用区块</a:t>
            </a:r>
            <a:r>
              <a:rPr lang="en-US" altLang="zh-CN" dirty="0"/>
              <a:t>zone</a:t>
            </a:r>
            <a:r>
              <a:rPr lang="zh-CN" altLang="en-US" dirty="0"/>
              <a:t>的方式来管理。</a:t>
            </a:r>
            <a:r>
              <a:rPr lang="en-US" altLang="zh-CN" dirty="0" err="1"/>
              <a:t>struct</a:t>
            </a:r>
            <a:r>
              <a:rPr lang="en-US" altLang="zh-CN" dirty="0"/>
              <a:t> zone</a:t>
            </a:r>
            <a:r>
              <a:rPr lang="zh-CN" altLang="en-US" dirty="0"/>
              <a:t>数据结构的主要成员如下：</a:t>
            </a:r>
          </a:p>
        </p:txBody>
      </p:sp>
    </p:spTree>
    <p:extLst>
      <p:ext uri="{BB962C8B-B14F-4D97-AF65-F5344CB8AC3E}">
        <p14:creationId xmlns:p14="http://schemas.microsoft.com/office/powerpoint/2010/main" val="370153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矩形 3"/>
          <p:cNvSpPr/>
          <p:nvPr/>
        </p:nvSpPr>
        <p:spPr>
          <a:xfrm>
            <a:off x="1590434" y="281022"/>
            <a:ext cx="861648" cy="298935"/>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用户进程</a:t>
            </a:r>
            <a:endParaRPr lang="en-US" sz="1200" b="0" i="0" u="none" strike="noStrike" kern="1200" cap="none" spc="0" baseline="0">
              <a:solidFill>
                <a:srgbClr val="FFFFFF"/>
              </a:solidFill>
              <a:uFillTx/>
              <a:latin typeface="黑体" pitchFamily="49"/>
              <a:ea typeface="黑体" pitchFamily="49"/>
              <a:cs typeface=""/>
            </a:endParaRPr>
          </a:p>
        </p:txBody>
      </p:sp>
      <p:sp>
        <p:nvSpPr>
          <p:cNvPr id="3" name="矩形 6"/>
          <p:cNvSpPr/>
          <p:nvPr/>
        </p:nvSpPr>
        <p:spPr>
          <a:xfrm>
            <a:off x="3036274" y="281022"/>
            <a:ext cx="861648" cy="298935"/>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用户进程</a:t>
            </a:r>
            <a:endParaRPr lang="en-US" sz="1200" b="0" i="0" u="none" strike="noStrike" kern="1200" cap="none" spc="0" baseline="0">
              <a:solidFill>
                <a:srgbClr val="FFFFFF"/>
              </a:solidFill>
              <a:uFillTx/>
              <a:latin typeface="黑体" pitchFamily="49"/>
              <a:ea typeface="黑体" pitchFamily="49"/>
              <a:cs typeface=""/>
            </a:endParaRPr>
          </a:p>
        </p:txBody>
      </p:sp>
      <p:sp>
        <p:nvSpPr>
          <p:cNvPr id="4" name="矩形 7"/>
          <p:cNvSpPr/>
          <p:nvPr/>
        </p:nvSpPr>
        <p:spPr>
          <a:xfrm>
            <a:off x="4482123" y="281022"/>
            <a:ext cx="861648" cy="298935"/>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用户进程</a:t>
            </a:r>
            <a:endParaRPr lang="en-US" sz="1200" b="0" i="0" u="none" strike="noStrike" kern="1200" cap="none" spc="0" baseline="0">
              <a:solidFill>
                <a:srgbClr val="FFFFFF"/>
              </a:solidFill>
              <a:uFillTx/>
              <a:latin typeface="黑体" pitchFamily="49"/>
              <a:ea typeface="黑体" pitchFamily="49"/>
              <a:cs typeface=""/>
            </a:endParaRPr>
          </a:p>
        </p:txBody>
      </p:sp>
      <p:sp>
        <p:nvSpPr>
          <p:cNvPr id="5" name="矩形 8"/>
          <p:cNvSpPr/>
          <p:nvPr/>
        </p:nvSpPr>
        <p:spPr>
          <a:xfrm>
            <a:off x="5927972" y="281022"/>
            <a:ext cx="861648" cy="298935"/>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用户进程</a:t>
            </a:r>
            <a:endParaRPr lang="en-US" sz="1200" b="0" i="0" u="none" strike="noStrike" kern="1200" cap="none" spc="0" baseline="0">
              <a:solidFill>
                <a:srgbClr val="FFFFFF"/>
              </a:solidFill>
              <a:uFillTx/>
              <a:latin typeface="黑体" pitchFamily="49"/>
              <a:ea typeface="黑体" pitchFamily="49"/>
              <a:cs typeface=""/>
            </a:endParaRPr>
          </a:p>
        </p:txBody>
      </p:sp>
      <p:cxnSp>
        <p:nvCxnSpPr>
          <p:cNvPr id="6" name="直接连接符 10"/>
          <p:cNvCxnSpPr/>
          <p:nvPr/>
        </p:nvCxnSpPr>
        <p:spPr>
          <a:xfrm>
            <a:off x="1049219" y="1283674"/>
            <a:ext cx="6242535" cy="0"/>
          </a:xfrm>
          <a:prstGeom prst="straightConnector1">
            <a:avLst/>
          </a:prstGeom>
          <a:noFill/>
          <a:ln w="38103" cap="flat">
            <a:solidFill>
              <a:srgbClr val="5B9BD5"/>
            </a:solidFill>
            <a:custDash>
              <a:ds d="299976" sp="299976"/>
            </a:custDash>
            <a:miter/>
          </a:ln>
        </p:spPr>
      </p:cxnSp>
      <p:cxnSp>
        <p:nvCxnSpPr>
          <p:cNvPr id="7" name="直接连接符 11"/>
          <p:cNvCxnSpPr/>
          <p:nvPr/>
        </p:nvCxnSpPr>
        <p:spPr>
          <a:xfrm>
            <a:off x="1049219" y="4179274"/>
            <a:ext cx="6406661" cy="0"/>
          </a:xfrm>
          <a:prstGeom prst="straightConnector1">
            <a:avLst/>
          </a:prstGeom>
          <a:noFill/>
          <a:ln w="38103" cap="flat">
            <a:solidFill>
              <a:srgbClr val="5B9BD5"/>
            </a:solidFill>
            <a:custDash>
              <a:ds d="100000" sp="100000"/>
            </a:custDash>
            <a:miter/>
          </a:ln>
        </p:spPr>
      </p:cxnSp>
      <p:sp>
        <p:nvSpPr>
          <p:cNvPr id="8" name="矩形 12"/>
          <p:cNvSpPr/>
          <p:nvPr/>
        </p:nvSpPr>
        <p:spPr>
          <a:xfrm>
            <a:off x="1817077" y="4404546"/>
            <a:ext cx="931983" cy="310658"/>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MMU</a:t>
            </a:r>
          </a:p>
        </p:txBody>
      </p:sp>
      <p:sp>
        <p:nvSpPr>
          <p:cNvPr id="9" name="矩形 14"/>
          <p:cNvSpPr/>
          <p:nvPr/>
        </p:nvSpPr>
        <p:spPr>
          <a:xfrm>
            <a:off x="1817077" y="4715213"/>
            <a:ext cx="931983" cy="310658"/>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TLB</a:t>
            </a:r>
          </a:p>
        </p:txBody>
      </p:sp>
      <p:sp>
        <p:nvSpPr>
          <p:cNvPr id="10" name="矩形 15"/>
          <p:cNvSpPr/>
          <p:nvPr/>
        </p:nvSpPr>
        <p:spPr>
          <a:xfrm>
            <a:off x="3503249" y="4559884"/>
            <a:ext cx="931983" cy="310658"/>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Cache</a:t>
            </a:r>
          </a:p>
        </p:txBody>
      </p:sp>
      <p:sp>
        <p:nvSpPr>
          <p:cNvPr id="11" name="矩形 16"/>
          <p:cNvSpPr/>
          <p:nvPr/>
        </p:nvSpPr>
        <p:spPr>
          <a:xfrm>
            <a:off x="5189421" y="4559875"/>
            <a:ext cx="1270001" cy="310658"/>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物理内存</a:t>
            </a:r>
            <a:endParaRPr lang="en-US" sz="1200" b="0" i="0" u="none" strike="noStrike" kern="1200" cap="none" spc="0" baseline="0">
              <a:solidFill>
                <a:srgbClr val="FFFFFF"/>
              </a:solidFill>
              <a:uFillTx/>
              <a:latin typeface="黑体" pitchFamily="49"/>
              <a:ea typeface="黑体" pitchFamily="49"/>
              <a:cs typeface=""/>
            </a:endParaRPr>
          </a:p>
        </p:txBody>
      </p:sp>
      <p:sp>
        <p:nvSpPr>
          <p:cNvPr id="12" name="矩形 17"/>
          <p:cNvSpPr/>
          <p:nvPr/>
        </p:nvSpPr>
        <p:spPr>
          <a:xfrm>
            <a:off x="3356707" y="1532790"/>
            <a:ext cx="1031626" cy="234461"/>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sys_madvise</a:t>
            </a:r>
          </a:p>
        </p:txBody>
      </p:sp>
      <p:sp>
        <p:nvSpPr>
          <p:cNvPr id="13" name="矩形 18"/>
          <p:cNvSpPr/>
          <p:nvPr/>
        </p:nvSpPr>
        <p:spPr>
          <a:xfrm>
            <a:off x="2325081" y="1532790"/>
            <a:ext cx="1031626" cy="234461"/>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sys_mmap</a:t>
            </a:r>
          </a:p>
        </p:txBody>
      </p:sp>
      <p:sp>
        <p:nvSpPr>
          <p:cNvPr id="14" name="矩形 19"/>
          <p:cNvSpPr/>
          <p:nvPr/>
        </p:nvSpPr>
        <p:spPr>
          <a:xfrm>
            <a:off x="1510323" y="1532790"/>
            <a:ext cx="814757" cy="234461"/>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sys_brk</a:t>
            </a:r>
          </a:p>
        </p:txBody>
      </p:sp>
      <p:sp>
        <p:nvSpPr>
          <p:cNvPr id="15" name="矩形 20"/>
          <p:cNvSpPr/>
          <p:nvPr/>
        </p:nvSpPr>
        <p:spPr>
          <a:xfrm>
            <a:off x="4388342" y="1532790"/>
            <a:ext cx="451338" cy="234461"/>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黑体" pitchFamily="49"/>
                <a:ea typeface="黑体" pitchFamily="49"/>
                <a:cs typeface=""/>
              </a:rPr>
              <a:t>…</a:t>
            </a:r>
          </a:p>
        </p:txBody>
      </p:sp>
      <p:sp>
        <p:nvSpPr>
          <p:cNvPr id="16" name="矩形 21"/>
          <p:cNvSpPr/>
          <p:nvPr/>
        </p:nvSpPr>
        <p:spPr>
          <a:xfrm>
            <a:off x="1510323" y="1846383"/>
            <a:ext cx="332935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黑体" pitchFamily="49"/>
                <a:ea typeface="黑体" pitchFamily="49"/>
                <a:cs typeface=""/>
              </a:rPr>
              <a:t>VMA</a:t>
            </a:r>
            <a:r>
              <a:rPr lang="zh-CN" sz="1200" b="0" i="0" u="none" strike="noStrike" kern="1200" cap="none" spc="0" baseline="0">
                <a:solidFill>
                  <a:srgbClr val="FFFFFF"/>
                </a:solidFill>
                <a:uFillTx/>
                <a:latin typeface="黑体" pitchFamily="49"/>
                <a:ea typeface="黑体" pitchFamily="49"/>
                <a:cs typeface=""/>
              </a:rPr>
              <a:t>管理</a:t>
            </a:r>
            <a:endParaRPr lang="en-US" sz="1200" b="0" i="0" u="none" strike="noStrike" kern="1200" cap="none" spc="0" baseline="0">
              <a:solidFill>
                <a:srgbClr val="FFFFFF"/>
              </a:solidFill>
              <a:uFillTx/>
              <a:latin typeface="黑体" pitchFamily="49"/>
              <a:ea typeface="黑体" pitchFamily="49"/>
              <a:cs typeface=""/>
            </a:endParaRPr>
          </a:p>
        </p:txBody>
      </p:sp>
      <p:sp>
        <p:nvSpPr>
          <p:cNvPr id="17" name="矩形 22"/>
          <p:cNvSpPr/>
          <p:nvPr/>
        </p:nvSpPr>
        <p:spPr>
          <a:xfrm>
            <a:off x="1510323" y="2297722"/>
            <a:ext cx="332935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缺页中断</a:t>
            </a:r>
          </a:p>
        </p:txBody>
      </p:sp>
      <p:sp>
        <p:nvSpPr>
          <p:cNvPr id="18" name="矩形 23"/>
          <p:cNvSpPr/>
          <p:nvPr/>
        </p:nvSpPr>
        <p:spPr>
          <a:xfrm>
            <a:off x="1510323" y="2740264"/>
            <a:ext cx="123873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匿名内存</a:t>
            </a:r>
            <a:endParaRPr lang="en-US" sz="1200" b="0" i="0" u="none" strike="noStrike" kern="1200" cap="none" spc="0" baseline="0">
              <a:solidFill>
                <a:srgbClr val="FFFFFF"/>
              </a:solidFill>
              <a:uFillTx/>
              <a:latin typeface="黑体" pitchFamily="49"/>
              <a:ea typeface="黑体" pitchFamily="49"/>
              <a:cs typeface=""/>
            </a:endParaRPr>
          </a:p>
        </p:txBody>
      </p:sp>
      <p:sp>
        <p:nvSpPr>
          <p:cNvPr id="19" name="矩形 24"/>
          <p:cNvSpPr/>
          <p:nvPr/>
        </p:nvSpPr>
        <p:spPr>
          <a:xfrm>
            <a:off x="2872157" y="2740264"/>
            <a:ext cx="123873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page cache</a:t>
            </a:r>
          </a:p>
        </p:txBody>
      </p:sp>
      <p:sp>
        <p:nvSpPr>
          <p:cNvPr id="20" name="矩形 25"/>
          <p:cNvSpPr/>
          <p:nvPr/>
        </p:nvSpPr>
        <p:spPr>
          <a:xfrm>
            <a:off x="4210537" y="2734412"/>
            <a:ext cx="123873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页面回收</a:t>
            </a:r>
            <a:endParaRPr lang="en-US" sz="1200" b="0" i="0" u="none" strike="noStrike" kern="1200" cap="none" spc="0" baseline="0">
              <a:solidFill>
                <a:srgbClr val="FFFFFF"/>
              </a:solidFill>
              <a:uFillTx/>
              <a:latin typeface="黑体" pitchFamily="49"/>
              <a:ea typeface="黑体" pitchFamily="49"/>
              <a:cs typeface=""/>
            </a:endParaRPr>
          </a:p>
        </p:txBody>
      </p:sp>
      <p:sp>
        <p:nvSpPr>
          <p:cNvPr id="21" name="矩形 26"/>
          <p:cNvSpPr/>
          <p:nvPr/>
        </p:nvSpPr>
        <p:spPr>
          <a:xfrm>
            <a:off x="5629028" y="2737338"/>
            <a:ext cx="1238737"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slab</a:t>
            </a:r>
          </a:p>
        </p:txBody>
      </p:sp>
      <p:sp>
        <p:nvSpPr>
          <p:cNvPr id="22" name="矩形 27"/>
          <p:cNvSpPr/>
          <p:nvPr/>
        </p:nvSpPr>
        <p:spPr>
          <a:xfrm>
            <a:off x="1510323" y="3176954"/>
            <a:ext cx="5357451"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伙伴系统</a:t>
            </a:r>
            <a:r>
              <a:rPr lang="en-US" sz="1200" b="0" i="0" u="none" strike="noStrike" kern="1200" cap="none" spc="0" baseline="0" dirty="0">
                <a:solidFill>
                  <a:srgbClr val="FFFFFF"/>
                </a:solidFill>
                <a:uFillTx/>
                <a:latin typeface="黑体" pitchFamily="49"/>
                <a:ea typeface="黑体" pitchFamily="49"/>
                <a:cs typeface=""/>
              </a:rPr>
              <a:t>/</a:t>
            </a:r>
            <a:r>
              <a:rPr lang="zh-CN" sz="1200" b="0" i="0" u="none" strike="noStrike" kern="1200" cap="none" spc="0" baseline="0" dirty="0">
                <a:solidFill>
                  <a:srgbClr val="FFFFFF"/>
                </a:solidFill>
                <a:uFillTx/>
                <a:latin typeface="黑体" pitchFamily="49"/>
                <a:ea typeface="黑体" pitchFamily="49"/>
                <a:cs typeface=""/>
              </a:rPr>
              <a:t>页面分配器</a:t>
            </a:r>
            <a:endParaRPr lang="en-US" sz="1200" b="0" i="0" u="none" strike="noStrike" kern="1200" cap="none" spc="0" baseline="0" dirty="0">
              <a:solidFill>
                <a:srgbClr val="FFFFFF"/>
              </a:solidFill>
              <a:uFillTx/>
              <a:latin typeface="黑体" pitchFamily="49"/>
              <a:ea typeface="黑体" pitchFamily="49"/>
              <a:cs typeface=""/>
            </a:endParaRPr>
          </a:p>
        </p:txBody>
      </p:sp>
      <p:sp>
        <p:nvSpPr>
          <p:cNvPr id="23" name="矩形 28"/>
          <p:cNvSpPr/>
          <p:nvPr/>
        </p:nvSpPr>
        <p:spPr>
          <a:xfrm>
            <a:off x="1510323" y="3643353"/>
            <a:ext cx="5357451" cy="328242"/>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dirty="0">
                <a:solidFill>
                  <a:srgbClr val="FFFFFF"/>
                </a:solidFill>
                <a:uFillTx/>
                <a:latin typeface="黑体" pitchFamily="49"/>
                <a:ea typeface="黑体" pitchFamily="49"/>
                <a:cs typeface=""/>
              </a:rPr>
              <a:t>页表管理（内核页表、用户进程页表）</a:t>
            </a:r>
            <a:endParaRPr lang="en-US" sz="1200" b="0" i="0" u="none" strike="noStrike" kern="1200" cap="none" spc="0" baseline="0" dirty="0">
              <a:solidFill>
                <a:srgbClr val="FFFFFF"/>
              </a:solidFill>
              <a:uFillTx/>
              <a:latin typeface="黑体" pitchFamily="49"/>
              <a:ea typeface="黑体" pitchFamily="49"/>
              <a:cs typeface=""/>
            </a:endParaRPr>
          </a:p>
        </p:txBody>
      </p:sp>
      <p:sp>
        <p:nvSpPr>
          <p:cNvPr id="24" name="矩形 29"/>
          <p:cNvSpPr/>
          <p:nvPr/>
        </p:nvSpPr>
        <p:spPr>
          <a:xfrm>
            <a:off x="5033104" y="1532790"/>
            <a:ext cx="1834661" cy="442139"/>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反向映射</a:t>
            </a:r>
            <a:endParaRPr lang="en-US" sz="1200" b="0" i="0" u="none" strike="noStrike" kern="1200" cap="none" spc="0" baseline="0">
              <a:solidFill>
                <a:srgbClr val="FFFFFF"/>
              </a:solidFill>
              <a:uFillTx/>
              <a:latin typeface="黑体" pitchFamily="49"/>
              <a:ea typeface="黑体" pitchFamily="49"/>
              <a:cs typeface=""/>
            </a:endParaRPr>
          </a:p>
        </p:txBody>
      </p:sp>
      <p:sp>
        <p:nvSpPr>
          <p:cNvPr id="25" name="矩形 30"/>
          <p:cNvSpPr/>
          <p:nvPr/>
        </p:nvSpPr>
        <p:spPr>
          <a:xfrm>
            <a:off x="5033104" y="1968017"/>
            <a:ext cx="1834661" cy="335164"/>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Calibri"/>
                <a:ea typeface="黑体" pitchFamily="49"/>
                <a:cs typeface=""/>
              </a:rPr>
              <a:t>KSM</a:t>
            </a:r>
          </a:p>
        </p:txBody>
      </p:sp>
      <p:sp>
        <p:nvSpPr>
          <p:cNvPr id="26" name="矩形 31"/>
          <p:cNvSpPr/>
          <p:nvPr/>
        </p:nvSpPr>
        <p:spPr>
          <a:xfrm>
            <a:off x="5033104" y="2296259"/>
            <a:ext cx="1834661" cy="335164"/>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zh-CN" sz="1200" b="0" i="0" u="none" strike="noStrike" kern="1200" cap="none" spc="0" baseline="0">
                <a:solidFill>
                  <a:srgbClr val="FFFFFF"/>
                </a:solidFill>
                <a:uFillTx/>
                <a:latin typeface="黑体" pitchFamily="49"/>
                <a:ea typeface="黑体" pitchFamily="49"/>
                <a:cs typeface=""/>
              </a:rPr>
              <a:t>页迁移</a:t>
            </a:r>
            <a:endParaRPr lang="en-US" sz="1200" b="0" i="0" u="none" strike="noStrike" kern="1200" cap="none" spc="0" baseline="0">
              <a:solidFill>
                <a:srgbClr val="FFFFFF"/>
              </a:solidFill>
              <a:uFillTx/>
              <a:latin typeface="黑体" pitchFamily="49"/>
              <a:ea typeface="黑体" pitchFamily="49"/>
              <a:cs typeface=""/>
            </a:endParaRPr>
          </a:p>
        </p:txBody>
      </p:sp>
      <p:sp>
        <p:nvSpPr>
          <p:cNvPr id="27" name="上下箭头 32"/>
          <p:cNvSpPr/>
          <p:nvPr/>
        </p:nvSpPr>
        <p:spPr>
          <a:xfrm>
            <a:off x="3845170" y="953362"/>
            <a:ext cx="265724" cy="579428"/>
          </a:xfrm>
          <a:custGeom>
            <a:avLst>
              <a:gd name="f9" fmla="val 50000"/>
              <a:gd name="f10" fmla="val 50000"/>
            </a:avLst>
            <a:gdLst>
              <a:gd name="f2" fmla="val 10800000"/>
              <a:gd name="f3" fmla="val 5400000"/>
              <a:gd name="f4" fmla="val 180"/>
              <a:gd name="f5" fmla="val w"/>
              <a:gd name="f6" fmla="val h"/>
              <a:gd name="f7" fmla="val ss"/>
              <a:gd name="f8" fmla="val 0"/>
              <a:gd name="f9" fmla="val 50000"/>
              <a:gd name="f10" fmla="val 50000"/>
              <a:gd name="f11" fmla="+- 0 0 -270"/>
              <a:gd name="f12" fmla="+- 0 0 -90"/>
              <a:gd name="f13" fmla="abs f5"/>
              <a:gd name="f14" fmla="abs f6"/>
              <a:gd name="f15" fmla="abs f7"/>
              <a:gd name="f16" fmla="val f8"/>
              <a:gd name="f17" fmla="val f9"/>
              <a:gd name="f18" fmla="val f10"/>
              <a:gd name="f19" fmla="*/ f11 f2 1"/>
              <a:gd name="f20" fmla="*/ f12 f2 1"/>
              <a:gd name="f21" fmla="?: f13 f5 1"/>
              <a:gd name="f22" fmla="?: f14 f6 1"/>
              <a:gd name="f23" fmla="?: f15 f7 1"/>
              <a:gd name="f24" fmla="*/ f19 1 f4"/>
              <a:gd name="f25" fmla="*/ f20 1 f4"/>
              <a:gd name="f26" fmla="*/ f21 1 21600"/>
              <a:gd name="f27" fmla="*/ f22 1 21600"/>
              <a:gd name="f28" fmla="*/ 21600 f21 1"/>
              <a:gd name="f29" fmla="*/ 21600 f22 1"/>
              <a:gd name="f30" fmla="+- f24 0 f3"/>
              <a:gd name="f31" fmla="+- f25 0 f3"/>
              <a:gd name="f32" fmla="min f27 f26"/>
              <a:gd name="f33" fmla="*/ f28 1 f23"/>
              <a:gd name="f34" fmla="*/ f29 1 f23"/>
              <a:gd name="f35" fmla="val f33"/>
              <a:gd name="f36" fmla="val f34"/>
              <a:gd name="f37" fmla="*/ f16 f32 1"/>
              <a:gd name="f38" fmla="+- f36 0 f16"/>
              <a:gd name="f39" fmla="+- f35 0 f16"/>
              <a:gd name="f40" fmla="*/ f35 f32 1"/>
              <a:gd name="f41" fmla="*/ f36 f32 1"/>
              <a:gd name="f42" fmla="*/ f38 1 2"/>
              <a:gd name="f43" fmla="*/ f39 1 2"/>
              <a:gd name="f44" fmla="min f39 f38"/>
              <a:gd name="f45" fmla="*/ f39 f17 1"/>
              <a:gd name="f46" fmla="+- f16 f42 0"/>
              <a:gd name="f47" fmla="+- f16 f43 0"/>
              <a:gd name="f48" fmla="*/ f44 f18 1"/>
              <a:gd name="f49" fmla="*/ f45 1 200000"/>
              <a:gd name="f50" fmla="*/ f48 1 100000"/>
              <a:gd name="f51" fmla="+- f47 0 f49"/>
              <a:gd name="f52" fmla="+- f47 f49 0"/>
              <a:gd name="f53" fmla="*/ f47 f32 1"/>
              <a:gd name="f54" fmla="*/ f46 f32 1"/>
              <a:gd name="f55" fmla="+- f36 0 f50"/>
              <a:gd name="f56" fmla="*/ f51 f50 1"/>
              <a:gd name="f57" fmla="*/ f51 f32 1"/>
              <a:gd name="f58" fmla="*/ f52 f32 1"/>
              <a:gd name="f59" fmla="*/ f50 f32 1"/>
              <a:gd name="f60" fmla="*/ f56 1 f43"/>
              <a:gd name="f61" fmla="*/ f55 f32 1"/>
              <a:gd name="f62" fmla="+- f50 0 f60"/>
              <a:gd name="f63" fmla="+- f55 f60 0"/>
              <a:gd name="f64" fmla="*/ f62 f32 1"/>
              <a:gd name="f65" fmla="*/ f63 f32 1"/>
            </a:gdLst>
            <a:ahLst/>
            <a:cxnLst>
              <a:cxn ang="3cd4">
                <a:pos x="hc" y="t"/>
              </a:cxn>
              <a:cxn ang="0">
                <a:pos x="r" y="vc"/>
              </a:cxn>
              <a:cxn ang="cd4">
                <a:pos x="hc" y="b"/>
              </a:cxn>
              <a:cxn ang="cd2">
                <a:pos x="l" y="vc"/>
              </a:cxn>
              <a:cxn ang="f30">
                <a:pos x="f37" y="f59"/>
              </a:cxn>
              <a:cxn ang="f30">
                <a:pos x="f57" y="f54"/>
              </a:cxn>
              <a:cxn ang="f30">
                <a:pos x="f37" y="f61"/>
              </a:cxn>
              <a:cxn ang="f31">
                <a:pos x="f40" y="f61"/>
              </a:cxn>
              <a:cxn ang="f31">
                <a:pos x="f58" y="f54"/>
              </a:cxn>
              <a:cxn ang="f31">
                <a:pos x="f40" y="f59"/>
              </a:cxn>
            </a:cxnLst>
            <a:rect l="f57" t="f64" r="f58" b="f65"/>
            <a:pathLst>
              <a:path>
                <a:moveTo>
                  <a:pt x="f37" y="f59"/>
                </a:moveTo>
                <a:lnTo>
                  <a:pt x="f53" y="f37"/>
                </a:lnTo>
                <a:lnTo>
                  <a:pt x="f40" y="f59"/>
                </a:lnTo>
                <a:lnTo>
                  <a:pt x="f58" y="f59"/>
                </a:lnTo>
                <a:lnTo>
                  <a:pt x="f58" y="f61"/>
                </a:lnTo>
                <a:lnTo>
                  <a:pt x="f40" y="f61"/>
                </a:lnTo>
                <a:lnTo>
                  <a:pt x="f53" y="f41"/>
                </a:lnTo>
                <a:lnTo>
                  <a:pt x="f37" y="f61"/>
                </a:lnTo>
                <a:lnTo>
                  <a:pt x="f57" y="f61"/>
                </a:lnTo>
                <a:lnTo>
                  <a:pt x="f57" y="f59"/>
                </a:lnTo>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宋体" pitchFamily="2"/>
              <a:cs typeface=""/>
            </a:endParaRPr>
          </a:p>
        </p:txBody>
      </p:sp>
      <p:sp>
        <p:nvSpPr>
          <p:cNvPr id="28" name="文本框 33"/>
          <p:cNvSpPr txBox="1"/>
          <p:nvPr/>
        </p:nvSpPr>
        <p:spPr>
          <a:xfrm>
            <a:off x="2552693" y="671489"/>
            <a:ext cx="3149605" cy="276999"/>
          </a:xfrm>
          <a:prstGeom prst="rect">
            <a:avLst/>
          </a:prstGeom>
          <a:solidFill>
            <a:srgbClr val="FFC000"/>
          </a:solid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1F4E79"/>
                </a:solidFill>
                <a:uFillTx/>
                <a:latin typeface="Calibri"/>
                <a:ea typeface="宋体" pitchFamily="2"/>
                <a:cs typeface=""/>
              </a:rPr>
              <a:t>malloc()/mmap()/mlock()/madvise()/mremap()</a:t>
            </a:r>
          </a:p>
        </p:txBody>
      </p:sp>
      <p:sp>
        <p:nvSpPr>
          <p:cNvPr id="29" name="文本框 28"/>
          <p:cNvSpPr txBox="1"/>
          <p:nvPr/>
        </p:nvSpPr>
        <p:spPr>
          <a:xfrm>
            <a:off x="3978032" y="1070953"/>
            <a:ext cx="711199" cy="246221"/>
          </a:xfrm>
          <a:prstGeom prst="rect">
            <a:avLst/>
          </a:prstGeom>
          <a:noFill/>
        </p:spPr>
        <p:txBody>
          <a:bodyPr wrap="square" rtlCol="0">
            <a:spAutoFit/>
          </a:bodyPr>
          <a:lstStyle/>
          <a:p>
            <a:r>
              <a:rPr lang="zh-CN" altLang="en-US" sz="1000" dirty="0">
                <a:latin typeface="黑体" panose="02010609060101010101" pitchFamily="49" charset="-122"/>
                <a:ea typeface="黑体" panose="02010609060101010101" pitchFamily="49" charset="-122"/>
              </a:rPr>
              <a:t>系统调用</a:t>
            </a:r>
          </a:p>
        </p:txBody>
      </p:sp>
      <p:sp>
        <p:nvSpPr>
          <p:cNvPr id="30" name="文本框 29"/>
          <p:cNvSpPr txBox="1"/>
          <p:nvPr/>
        </p:nvSpPr>
        <p:spPr>
          <a:xfrm>
            <a:off x="771765" y="1025770"/>
            <a:ext cx="711199" cy="246221"/>
          </a:xfrm>
          <a:prstGeom prst="rect">
            <a:avLst/>
          </a:prstGeom>
          <a:noFill/>
        </p:spPr>
        <p:txBody>
          <a:bodyPr wrap="square" rtlCol="0">
            <a:spAutoFit/>
          </a:bodyPr>
          <a:lstStyle/>
          <a:p>
            <a:r>
              <a:rPr lang="zh-CN" altLang="en-US" sz="1000" dirty="0" smtClean="0">
                <a:latin typeface="黑体" panose="02010609060101010101" pitchFamily="49" charset="-122"/>
                <a:ea typeface="黑体" panose="02010609060101010101" pitchFamily="49" charset="-122"/>
              </a:rPr>
              <a:t>用户空间</a:t>
            </a:r>
            <a:endParaRPr lang="zh-CN" altLang="en-US" sz="1000" dirty="0">
              <a:latin typeface="黑体" panose="02010609060101010101" pitchFamily="49" charset="-122"/>
              <a:ea typeface="黑体" panose="02010609060101010101" pitchFamily="49" charset="-122"/>
            </a:endParaRPr>
          </a:p>
        </p:txBody>
      </p:sp>
      <p:sp>
        <p:nvSpPr>
          <p:cNvPr id="31" name="文本框 30"/>
          <p:cNvSpPr txBox="1"/>
          <p:nvPr/>
        </p:nvSpPr>
        <p:spPr>
          <a:xfrm>
            <a:off x="771765" y="1318807"/>
            <a:ext cx="711199" cy="246221"/>
          </a:xfrm>
          <a:prstGeom prst="rect">
            <a:avLst/>
          </a:prstGeom>
          <a:noFill/>
        </p:spPr>
        <p:txBody>
          <a:bodyPr wrap="square" rtlCol="0">
            <a:spAutoFit/>
          </a:bodyPr>
          <a:lstStyle/>
          <a:p>
            <a:r>
              <a:rPr lang="zh-CN" altLang="en-US" sz="1000" dirty="0" smtClean="0">
                <a:latin typeface="黑体" panose="02010609060101010101" pitchFamily="49" charset="-122"/>
                <a:ea typeface="黑体" panose="02010609060101010101" pitchFamily="49" charset="-122"/>
              </a:rPr>
              <a:t>内核空间</a:t>
            </a:r>
            <a:endParaRPr lang="zh-CN" altLang="en-US" sz="1000" dirty="0">
              <a:latin typeface="黑体" panose="02010609060101010101" pitchFamily="49" charset="-122"/>
              <a:ea typeface="黑体" panose="02010609060101010101" pitchFamily="49" charset="-122"/>
            </a:endParaRPr>
          </a:p>
        </p:txBody>
      </p:sp>
      <p:sp>
        <p:nvSpPr>
          <p:cNvPr id="32" name="文本框 31"/>
          <p:cNvSpPr txBox="1"/>
          <p:nvPr/>
        </p:nvSpPr>
        <p:spPr>
          <a:xfrm>
            <a:off x="771764" y="4214406"/>
            <a:ext cx="711199" cy="246221"/>
          </a:xfrm>
          <a:prstGeom prst="rect">
            <a:avLst/>
          </a:prstGeom>
          <a:noFill/>
        </p:spPr>
        <p:txBody>
          <a:bodyPr wrap="square" rtlCol="0">
            <a:spAutoFit/>
          </a:bodyPr>
          <a:lstStyle/>
          <a:p>
            <a:r>
              <a:rPr lang="zh-CN" altLang="en-US" sz="1000" dirty="0" smtClean="0">
                <a:latin typeface="黑体" panose="02010609060101010101" pitchFamily="49" charset="-122"/>
                <a:ea typeface="黑体" panose="02010609060101010101" pitchFamily="49" charset="-122"/>
              </a:rPr>
              <a:t>硬件层</a:t>
            </a:r>
            <a:endParaRPr lang="zh-CN" altLang="en-US" sz="1000" dirty="0">
              <a:latin typeface="黑体" panose="02010609060101010101" pitchFamily="49" charset="-122"/>
              <a:ea typeface="黑体" panose="02010609060101010101" pitchFamily="49" charset="-122"/>
            </a:endParaRPr>
          </a:p>
        </p:txBody>
      </p:sp>
      <p:cxnSp>
        <p:nvCxnSpPr>
          <p:cNvPr id="34" name="直接连接符 33"/>
          <p:cNvCxnSpPr/>
          <p:nvPr/>
        </p:nvCxnSpPr>
        <p:spPr>
          <a:xfrm>
            <a:off x="7778262" y="0"/>
            <a:ext cx="0" cy="567055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9057" y="279040"/>
            <a:ext cx="6511681" cy="5078313"/>
          </a:xfrm>
          <a:prstGeom prst="rect">
            <a:avLst/>
          </a:prstGeom>
        </p:spPr>
        <p:txBody>
          <a:bodyPr wrap="square">
            <a:spAutoFit/>
          </a:bodyPr>
          <a:lstStyle/>
          <a:p>
            <a:r>
              <a:rPr lang="en-US" altLang="zh-CN" sz="1200" dirty="0" err="1"/>
              <a:t>struct</a:t>
            </a:r>
            <a:r>
              <a:rPr lang="en-US" altLang="zh-CN" sz="1200" dirty="0"/>
              <a:t> zone {</a:t>
            </a:r>
          </a:p>
          <a:p>
            <a:r>
              <a:rPr lang="en-US" altLang="zh-CN" sz="1200" dirty="0"/>
              <a:t>        unsigned long _watermark[NR_WMARK];</a:t>
            </a:r>
          </a:p>
          <a:p>
            <a:r>
              <a:rPr lang="en-US" altLang="zh-CN" sz="1200" dirty="0"/>
              <a:t>        unsigned long </a:t>
            </a:r>
            <a:r>
              <a:rPr lang="en-US" altLang="zh-CN" sz="1200" dirty="0" err="1"/>
              <a:t>watermark_boost</a:t>
            </a:r>
            <a:r>
              <a:rPr lang="en-US" altLang="zh-CN" sz="1200" dirty="0"/>
              <a:t>;</a:t>
            </a:r>
          </a:p>
          <a:p>
            <a:r>
              <a:rPr lang="en-US" altLang="zh-CN" sz="1200" dirty="0"/>
              <a:t>        unsigned long </a:t>
            </a:r>
            <a:r>
              <a:rPr lang="en-US" altLang="zh-CN" sz="1200" dirty="0" err="1"/>
              <a:t>nr_reserved_highatomic</a:t>
            </a:r>
            <a:r>
              <a:rPr lang="en-US" altLang="zh-CN" sz="1200" dirty="0"/>
              <a:t>;</a:t>
            </a:r>
          </a:p>
          <a:p>
            <a:r>
              <a:rPr lang="en-US" altLang="zh-CN" sz="1200" dirty="0"/>
              <a:t>        long </a:t>
            </a:r>
            <a:r>
              <a:rPr lang="en-US" altLang="zh-CN" sz="1200" dirty="0" err="1"/>
              <a:t>lowmem_reserve</a:t>
            </a:r>
            <a:r>
              <a:rPr lang="en-US" altLang="zh-CN" sz="1200" dirty="0"/>
              <a:t>[MAX_NR_ZONES];</a:t>
            </a:r>
          </a:p>
          <a:p>
            <a:r>
              <a:rPr lang="en-US" altLang="zh-CN" sz="1200" dirty="0"/>
              <a:t>        </a:t>
            </a:r>
            <a:r>
              <a:rPr lang="en-US" altLang="zh-CN" sz="1200" dirty="0" err="1"/>
              <a:t>struct</a:t>
            </a:r>
            <a:r>
              <a:rPr lang="en-US" altLang="zh-CN" sz="1200" dirty="0"/>
              <a:t> </a:t>
            </a:r>
            <a:r>
              <a:rPr lang="en-US" altLang="zh-CN" sz="1200" dirty="0" err="1"/>
              <a:t>pglist_data</a:t>
            </a:r>
            <a:r>
              <a:rPr lang="en-US" altLang="zh-CN" sz="1200" dirty="0"/>
              <a:t>      *</a:t>
            </a:r>
            <a:r>
              <a:rPr lang="en-US" altLang="zh-CN" sz="1200" dirty="0" err="1"/>
              <a:t>zone_pgdat</a:t>
            </a:r>
            <a:r>
              <a:rPr lang="en-US" altLang="zh-CN" sz="1200" dirty="0"/>
              <a:t>;</a:t>
            </a:r>
          </a:p>
          <a:p>
            <a:r>
              <a:rPr lang="en-US" altLang="zh-CN" sz="1200" dirty="0"/>
              <a:t>        </a:t>
            </a:r>
            <a:r>
              <a:rPr lang="en-US" altLang="zh-CN" sz="1200" dirty="0" err="1"/>
              <a:t>struct</a:t>
            </a:r>
            <a:r>
              <a:rPr lang="en-US" altLang="zh-CN" sz="1200" dirty="0"/>
              <a:t> </a:t>
            </a:r>
            <a:r>
              <a:rPr lang="en-US" altLang="zh-CN" sz="1200" dirty="0" err="1"/>
              <a:t>per_cpu_pageset</a:t>
            </a:r>
            <a:r>
              <a:rPr lang="en-US" altLang="zh-CN" sz="1200" dirty="0"/>
              <a:t> __</a:t>
            </a:r>
            <a:r>
              <a:rPr lang="en-US" altLang="zh-CN" sz="1200" dirty="0" err="1"/>
              <a:t>percpu</a:t>
            </a:r>
            <a:r>
              <a:rPr lang="en-US" altLang="zh-CN" sz="1200" dirty="0"/>
              <a:t> *</a:t>
            </a:r>
            <a:r>
              <a:rPr lang="en-US" altLang="zh-CN" sz="1200" dirty="0" err="1"/>
              <a:t>pageset</a:t>
            </a:r>
            <a:r>
              <a:rPr lang="en-US" altLang="zh-CN" sz="1200" dirty="0"/>
              <a:t>;</a:t>
            </a:r>
          </a:p>
          <a:p>
            <a:r>
              <a:rPr lang="en-US" altLang="zh-CN" sz="1200" dirty="0"/>
              <a:t>        unsigned long           </a:t>
            </a:r>
            <a:r>
              <a:rPr lang="en-US" altLang="zh-CN" sz="1200" dirty="0" err="1"/>
              <a:t>zone_start_pfn</a:t>
            </a:r>
            <a:r>
              <a:rPr lang="en-US" altLang="zh-CN" sz="1200" dirty="0"/>
              <a:t>;</a:t>
            </a:r>
          </a:p>
          <a:p>
            <a:r>
              <a:rPr lang="en-US" altLang="zh-CN" sz="1200" dirty="0"/>
              <a:t>        </a:t>
            </a:r>
            <a:r>
              <a:rPr lang="en-US" altLang="zh-CN" sz="1200" dirty="0" err="1"/>
              <a:t>atomic_long_t</a:t>
            </a:r>
            <a:r>
              <a:rPr lang="en-US" altLang="zh-CN" sz="1200" dirty="0"/>
              <a:t>           </a:t>
            </a:r>
            <a:r>
              <a:rPr lang="en-US" altLang="zh-CN" sz="1200" dirty="0" err="1"/>
              <a:t>managed_pages</a:t>
            </a:r>
            <a:r>
              <a:rPr lang="en-US" altLang="zh-CN" sz="1200" dirty="0"/>
              <a:t>;</a:t>
            </a:r>
          </a:p>
          <a:p>
            <a:r>
              <a:rPr lang="en-US" altLang="zh-CN" sz="1200" dirty="0"/>
              <a:t>        unsigned long           </a:t>
            </a:r>
            <a:r>
              <a:rPr lang="en-US" altLang="zh-CN" sz="1200" dirty="0" err="1"/>
              <a:t>spanned_pages</a:t>
            </a:r>
            <a:r>
              <a:rPr lang="en-US" altLang="zh-CN" sz="1200" dirty="0"/>
              <a:t>;</a:t>
            </a:r>
          </a:p>
          <a:p>
            <a:r>
              <a:rPr lang="en-US" altLang="zh-CN" sz="1200" dirty="0"/>
              <a:t>        unsigned long           </a:t>
            </a:r>
            <a:r>
              <a:rPr lang="en-US" altLang="zh-CN" sz="1200" dirty="0" err="1"/>
              <a:t>present_pages</a:t>
            </a:r>
            <a:r>
              <a:rPr lang="en-US" altLang="zh-CN" sz="1200" dirty="0"/>
              <a:t>;</a:t>
            </a:r>
          </a:p>
          <a:p>
            <a:r>
              <a:rPr lang="en-US" altLang="zh-CN" sz="1200" dirty="0"/>
              <a:t>        </a:t>
            </a:r>
            <a:r>
              <a:rPr lang="en-US" altLang="zh-CN" sz="1200" dirty="0" err="1"/>
              <a:t>const</a:t>
            </a:r>
            <a:r>
              <a:rPr lang="en-US" altLang="zh-CN" sz="1200" dirty="0"/>
              <a:t> char              *name;</a:t>
            </a:r>
          </a:p>
          <a:p>
            <a:r>
              <a:rPr lang="en-US" altLang="zh-CN" sz="1200" dirty="0"/>
              <a:t>        </a:t>
            </a:r>
            <a:r>
              <a:rPr lang="en-US" altLang="zh-CN" sz="1200" dirty="0" err="1"/>
              <a:t>int</a:t>
            </a:r>
            <a:r>
              <a:rPr lang="en-US" altLang="zh-CN" sz="1200" dirty="0"/>
              <a:t> initialized;</a:t>
            </a:r>
          </a:p>
          <a:p>
            <a:endParaRPr lang="en-US" altLang="zh-CN" sz="1200" dirty="0"/>
          </a:p>
          <a:p>
            <a:r>
              <a:rPr lang="en-US" altLang="zh-CN" sz="1200" dirty="0"/>
              <a:t>        ZONE_PADDING(_pad1_)</a:t>
            </a:r>
          </a:p>
          <a:p>
            <a:r>
              <a:rPr lang="en-US" altLang="zh-CN" sz="1200" dirty="0"/>
              <a:t>        </a:t>
            </a:r>
            <a:r>
              <a:rPr lang="en-US" altLang="zh-CN" sz="1200" b="1" dirty="0" err="1"/>
              <a:t>struct</a:t>
            </a:r>
            <a:r>
              <a:rPr lang="en-US" altLang="zh-CN" sz="1200" b="1" dirty="0"/>
              <a:t> </a:t>
            </a:r>
            <a:r>
              <a:rPr lang="en-US" altLang="zh-CN" sz="1200" b="1" dirty="0" err="1"/>
              <a:t>free_area</a:t>
            </a:r>
            <a:r>
              <a:rPr lang="en-US" altLang="zh-CN" sz="1200" b="1" dirty="0"/>
              <a:t>        </a:t>
            </a:r>
            <a:r>
              <a:rPr lang="en-US" altLang="zh-CN" sz="1200" b="1" dirty="0" err="1"/>
              <a:t>free_area</a:t>
            </a:r>
            <a:r>
              <a:rPr lang="en-US" altLang="zh-CN" sz="1200" b="1" dirty="0"/>
              <a:t>[MAX_ORDER];</a:t>
            </a:r>
          </a:p>
          <a:p>
            <a:r>
              <a:rPr lang="en-US" altLang="zh-CN" sz="1200" dirty="0"/>
              <a:t>        unsigned long           flags;</a:t>
            </a:r>
          </a:p>
          <a:p>
            <a:r>
              <a:rPr lang="en-US" altLang="zh-CN" sz="1200" dirty="0"/>
              <a:t>        </a:t>
            </a:r>
            <a:r>
              <a:rPr lang="en-US" altLang="zh-CN" sz="1200" dirty="0" err="1"/>
              <a:t>spinlock_t</a:t>
            </a:r>
            <a:r>
              <a:rPr lang="en-US" altLang="zh-CN" sz="1200" dirty="0"/>
              <a:t>              lock;</a:t>
            </a:r>
          </a:p>
          <a:p>
            <a:endParaRPr lang="en-US" altLang="zh-CN" sz="1200" dirty="0"/>
          </a:p>
          <a:p>
            <a:r>
              <a:rPr lang="en-US" altLang="zh-CN" sz="1200" dirty="0"/>
              <a:t>        ZONE_PADDING(_pad2_)</a:t>
            </a:r>
          </a:p>
          <a:p>
            <a:r>
              <a:rPr lang="en-US" altLang="zh-CN" sz="1200" dirty="0"/>
              <a:t>        unsigned long </a:t>
            </a:r>
            <a:r>
              <a:rPr lang="en-US" altLang="zh-CN" sz="1200" dirty="0" err="1"/>
              <a:t>percpu_drift_mark</a:t>
            </a:r>
            <a:r>
              <a:rPr lang="en-US" altLang="zh-CN" sz="1200" dirty="0"/>
              <a:t>;</a:t>
            </a:r>
          </a:p>
          <a:p>
            <a:r>
              <a:rPr lang="en-US" altLang="zh-CN" sz="1200" dirty="0"/>
              <a:t>        </a:t>
            </a:r>
            <a:r>
              <a:rPr lang="en-US" altLang="zh-CN" sz="1200" dirty="0" err="1"/>
              <a:t>bool</a:t>
            </a:r>
            <a:r>
              <a:rPr lang="en-US" altLang="zh-CN" sz="1200" dirty="0"/>
              <a:t>                    contiguous;</a:t>
            </a:r>
          </a:p>
          <a:p>
            <a:endParaRPr lang="en-US" altLang="zh-CN" sz="1200" dirty="0"/>
          </a:p>
          <a:p>
            <a:r>
              <a:rPr lang="en-US" altLang="zh-CN" sz="1200" dirty="0"/>
              <a:t>        ZONE_PADDING(_pad3_)</a:t>
            </a:r>
          </a:p>
          <a:p>
            <a:r>
              <a:rPr lang="en-US" altLang="zh-CN" sz="1200" dirty="0"/>
              <a:t>        </a:t>
            </a:r>
            <a:r>
              <a:rPr lang="en-US" altLang="zh-CN" sz="1200" dirty="0" err="1"/>
              <a:t>atomic_long_t</a:t>
            </a:r>
            <a:r>
              <a:rPr lang="en-US" altLang="zh-CN" sz="1200" dirty="0"/>
              <a:t>           </a:t>
            </a:r>
            <a:r>
              <a:rPr lang="en-US" altLang="zh-CN" sz="1200" dirty="0" err="1"/>
              <a:t>vm_stat</a:t>
            </a:r>
            <a:r>
              <a:rPr lang="en-US" altLang="zh-CN" sz="1200" dirty="0"/>
              <a:t>[NR_VM_ZONE_STAT_ITEMS];</a:t>
            </a:r>
          </a:p>
          <a:p>
            <a:r>
              <a:rPr lang="en-US" altLang="zh-CN" sz="1200" dirty="0"/>
              <a:t>        </a:t>
            </a:r>
            <a:r>
              <a:rPr lang="en-US" altLang="zh-CN" sz="1200" dirty="0" err="1"/>
              <a:t>atomic_long_t</a:t>
            </a:r>
            <a:r>
              <a:rPr lang="en-US" altLang="zh-CN" sz="1200" dirty="0"/>
              <a:t>           </a:t>
            </a:r>
            <a:r>
              <a:rPr lang="en-US" altLang="zh-CN" sz="1200" dirty="0" err="1"/>
              <a:t>vm_numa_stat</a:t>
            </a:r>
            <a:r>
              <a:rPr lang="en-US" altLang="zh-CN" sz="1200" dirty="0"/>
              <a:t>[NR_VM_NUMA_STAT_ITEMS];</a:t>
            </a:r>
          </a:p>
          <a:p>
            <a:r>
              <a:rPr lang="en-US" altLang="zh-CN" sz="1200" dirty="0"/>
              <a:t>} ____</a:t>
            </a:r>
            <a:r>
              <a:rPr lang="en-US" altLang="zh-CN" sz="1200" dirty="0" err="1"/>
              <a:t>cacheline_internodealigned_in_smp</a:t>
            </a:r>
            <a:r>
              <a:rPr lang="en-US" altLang="zh-CN" sz="1200" dirty="0"/>
              <a:t>;</a:t>
            </a:r>
            <a:endParaRPr lang="zh-CN" altLang="en-US" sz="1200" dirty="0"/>
          </a:p>
        </p:txBody>
      </p:sp>
      <p:sp>
        <p:nvSpPr>
          <p:cNvPr id="3" name="文本框 2"/>
          <p:cNvSpPr txBox="1"/>
          <p:nvPr/>
        </p:nvSpPr>
        <p:spPr>
          <a:xfrm>
            <a:off x="5251938" y="5393551"/>
            <a:ext cx="4828687" cy="276999"/>
          </a:xfrm>
          <a:prstGeom prst="rect">
            <a:avLst/>
          </a:prstGeom>
          <a:noFill/>
        </p:spPr>
        <p:txBody>
          <a:bodyPr wrap="square" rtlCol="0">
            <a:spAutoFit/>
          </a:bodyPr>
          <a:lstStyle/>
          <a:p>
            <a:r>
              <a:rPr lang="en-US" altLang="zh-CN" sz="1200" dirty="0" err="1">
                <a:latin typeface="黑体" panose="02010609060101010101" pitchFamily="49" charset="-122"/>
                <a:ea typeface="黑体" panose="02010609060101010101" pitchFamily="49" charset="-122"/>
              </a:rPr>
              <a:t>struct</a:t>
            </a:r>
            <a:r>
              <a:rPr lang="en-US" altLang="zh-CN" sz="1200" dirty="0">
                <a:latin typeface="黑体" panose="02010609060101010101" pitchFamily="49" charset="-122"/>
                <a:ea typeface="黑体" panose="02010609060101010101" pitchFamily="49" charset="-122"/>
              </a:rPr>
              <a:t> zone</a:t>
            </a:r>
            <a:r>
              <a:rPr lang="zh-CN" altLang="en-US" sz="1200" dirty="0">
                <a:latin typeface="黑体" panose="02010609060101010101" pitchFamily="49" charset="-122"/>
                <a:ea typeface="黑体" panose="02010609060101010101" pitchFamily="49" charset="-122"/>
              </a:rPr>
              <a:t>是经常会被访问到的，要求以</a:t>
            </a:r>
            <a:r>
              <a:rPr lang="en-US" altLang="zh-CN" sz="1200" dirty="0">
                <a:latin typeface="黑体" panose="02010609060101010101" pitchFamily="49" charset="-122"/>
                <a:ea typeface="黑体" panose="02010609060101010101" pitchFamily="49" charset="-122"/>
              </a:rPr>
              <a:t>L1 Cache</a:t>
            </a:r>
            <a:r>
              <a:rPr lang="zh-CN" altLang="en-US" sz="1200" dirty="0">
                <a:latin typeface="黑体" panose="02010609060101010101" pitchFamily="49" charset="-122"/>
                <a:ea typeface="黑体" panose="02010609060101010101" pitchFamily="49" charset="-122"/>
              </a:rPr>
              <a:t>对齐</a:t>
            </a:r>
          </a:p>
        </p:txBody>
      </p:sp>
      <p:sp>
        <p:nvSpPr>
          <p:cNvPr id="4" name="矩形 3"/>
          <p:cNvSpPr/>
          <p:nvPr/>
        </p:nvSpPr>
        <p:spPr>
          <a:xfrm>
            <a:off x="715108" y="5099537"/>
            <a:ext cx="2954215" cy="20515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4" idx="3"/>
            <a:endCxn id="3" idx="0"/>
          </p:cNvCxnSpPr>
          <p:nvPr/>
        </p:nvCxnSpPr>
        <p:spPr>
          <a:xfrm>
            <a:off x="3669323" y="5202115"/>
            <a:ext cx="3996959" cy="19143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85092" y="1406769"/>
            <a:ext cx="585579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648927" y="1179363"/>
            <a:ext cx="1261884" cy="276999"/>
          </a:xfrm>
          <a:prstGeom prst="rect">
            <a:avLst/>
          </a:prstGeom>
        </p:spPr>
        <p:txBody>
          <a:bodyPr wrap="none">
            <a:spAutoFit/>
          </a:bodyPr>
          <a:lstStyle/>
          <a:p>
            <a:r>
              <a:rPr lang="zh-CN" altLang="en-US" sz="1200" dirty="0">
                <a:latin typeface="黑体" panose="02010609060101010101" pitchFamily="49" charset="-122"/>
                <a:ea typeface="黑体" panose="02010609060101010101" pitchFamily="49" charset="-122"/>
              </a:rPr>
              <a:t>指向内存节点。</a:t>
            </a:r>
          </a:p>
        </p:txBody>
      </p:sp>
      <p:cxnSp>
        <p:nvCxnSpPr>
          <p:cNvPr id="9" name="直接连接符 8"/>
          <p:cNvCxnSpPr/>
          <p:nvPr/>
        </p:nvCxnSpPr>
        <p:spPr>
          <a:xfrm>
            <a:off x="885092" y="1201938"/>
            <a:ext cx="585579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648927" y="974532"/>
            <a:ext cx="1415772" cy="276999"/>
          </a:xfrm>
          <a:prstGeom prst="rect">
            <a:avLst/>
          </a:prstGeom>
        </p:spPr>
        <p:txBody>
          <a:bodyPr wrap="none">
            <a:spAutoFit/>
          </a:bodyPr>
          <a:lstStyle/>
          <a:p>
            <a:r>
              <a:rPr lang="en-US" altLang="zh-CN" sz="1200" dirty="0" smtClean="0">
                <a:latin typeface="黑体" panose="02010609060101010101" pitchFamily="49" charset="-122"/>
                <a:ea typeface="黑体" panose="02010609060101010101" pitchFamily="49" charset="-122"/>
              </a:rPr>
              <a:t>zone</a:t>
            </a:r>
            <a:r>
              <a:rPr lang="zh-CN" altLang="en-US" sz="1200" dirty="0" smtClean="0">
                <a:latin typeface="黑体" panose="02010609060101010101" pitchFamily="49" charset="-122"/>
                <a:ea typeface="黑体" panose="02010609060101010101" pitchFamily="49" charset="-122"/>
              </a:rPr>
              <a:t>中预留的内存</a:t>
            </a:r>
            <a:endParaRPr lang="zh-CN" altLang="en-US" sz="1200" dirty="0">
              <a:latin typeface="黑体" panose="02010609060101010101" pitchFamily="49" charset="-122"/>
              <a:ea typeface="黑体" panose="02010609060101010101" pitchFamily="49" charset="-122"/>
            </a:endParaRPr>
          </a:p>
        </p:txBody>
      </p:sp>
      <p:cxnSp>
        <p:nvCxnSpPr>
          <p:cNvPr id="13" name="直接连接符 12"/>
          <p:cNvCxnSpPr/>
          <p:nvPr/>
        </p:nvCxnSpPr>
        <p:spPr>
          <a:xfrm>
            <a:off x="885092" y="1611600"/>
            <a:ext cx="87688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648927" y="1384194"/>
            <a:ext cx="4108817" cy="276999"/>
          </a:xfrm>
          <a:prstGeom prst="rect">
            <a:avLst/>
          </a:prstGeom>
        </p:spPr>
        <p:txBody>
          <a:bodyPr wrap="none">
            <a:spAutoFit/>
          </a:bodyPr>
          <a:lstStyle/>
          <a:p>
            <a:r>
              <a:rPr lang="zh-CN" altLang="en-US" sz="1200" dirty="0">
                <a:latin typeface="黑体" panose="02010609060101010101" pitchFamily="49" charset="-122"/>
                <a:ea typeface="黑体" panose="02010609060101010101" pitchFamily="49" charset="-122"/>
              </a:rPr>
              <a:t>用于维护</a:t>
            </a:r>
            <a:r>
              <a:rPr lang="en-US" altLang="zh-CN" sz="1200" dirty="0">
                <a:latin typeface="黑体" panose="02010609060101010101" pitchFamily="49" charset="-122"/>
                <a:ea typeface="黑体" panose="02010609060101010101" pitchFamily="49" charset="-122"/>
              </a:rPr>
              <a:t>Per-CPU</a:t>
            </a:r>
            <a:r>
              <a:rPr lang="zh-CN" altLang="en-US" sz="1200" dirty="0">
                <a:latin typeface="黑体" panose="02010609060101010101" pitchFamily="49" charset="-122"/>
                <a:ea typeface="黑体" panose="02010609060101010101" pitchFamily="49" charset="-122"/>
              </a:rPr>
              <a:t>上的一系列页面，以减少自旋锁的争用。</a:t>
            </a:r>
          </a:p>
        </p:txBody>
      </p:sp>
      <p:cxnSp>
        <p:nvCxnSpPr>
          <p:cNvPr id="15" name="直接连接符 14"/>
          <p:cNvCxnSpPr/>
          <p:nvPr/>
        </p:nvCxnSpPr>
        <p:spPr>
          <a:xfrm>
            <a:off x="885092" y="1797517"/>
            <a:ext cx="67114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48927" y="1570111"/>
            <a:ext cx="2031325" cy="276999"/>
          </a:xfrm>
          <a:prstGeom prst="rect">
            <a:avLst/>
          </a:prstGeom>
        </p:spPr>
        <p:txBody>
          <a:bodyPr wrap="none">
            <a:spAutoFit/>
          </a:bodyPr>
          <a:lstStyle/>
          <a:p>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中开始页面的页帧号。</a:t>
            </a:r>
          </a:p>
        </p:txBody>
      </p:sp>
      <p:cxnSp>
        <p:nvCxnSpPr>
          <p:cNvPr id="17" name="直接连接符 16"/>
          <p:cNvCxnSpPr/>
          <p:nvPr/>
        </p:nvCxnSpPr>
        <p:spPr>
          <a:xfrm>
            <a:off x="885092" y="1980678"/>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648927" y="1753272"/>
            <a:ext cx="2646878" cy="276999"/>
          </a:xfrm>
          <a:prstGeom prst="rect">
            <a:avLst/>
          </a:prstGeom>
        </p:spPr>
        <p:txBody>
          <a:bodyPr wrap="none">
            <a:spAutoFit/>
          </a:bodyPr>
          <a:lstStyle/>
          <a:p>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中被伙伴系统管理的页面数量。</a:t>
            </a:r>
          </a:p>
        </p:txBody>
      </p:sp>
      <p:cxnSp>
        <p:nvCxnSpPr>
          <p:cNvPr id="20" name="直接连接符 19"/>
          <p:cNvCxnSpPr/>
          <p:nvPr/>
        </p:nvCxnSpPr>
        <p:spPr>
          <a:xfrm>
            <a:off x="885092" y="2174429"/>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648927" y="1947023"/>
            <a:ext cx="1723549" cy="276999"/>
          </a:xfrm>
          <a:prstGeom prst="rect">
            <a:avLst/>
          </a:prstGeom>
        </p:spPr>
        <p:txBody>
          <a:bodyPr wrap="none">
            <a:spAutoFit/>
          </a:bodyPr>
          <a:lstStyle/>
          <a:p>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包含的页面数量。</a:t>
            </a:r>
          </a:p>
        </p:txBody>
      </p:sp>
      <p:cxnSp>
        <p:nvCxnSpPr>
          <p:cNvPr id="22" name="直接连接符 21"/>
          <p:cNvCxnSpPr/>
          <p:nvPr/>
        </p:nvCxnSpPr>
        <p:spPr>
          <a:xfrm>
            <a:off x="885092" y="2352522"/>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34881" y="2122823"/>
            <a:ext cx="5647700" cy="276999"/>
          </a:xfrm>
          <a:prstGeom prst="rect">
            <a:avLst/>
          </a:prstGeom>
        </p:spPr>
        <p:txBody>
          <a:bodyPr wrap="none">
            <a:spAutoFit/>
          </a:bodyPr>
          <a:lstStyle/>
          <a:p>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里实际管理的页面数量。对一些体系结构来说，其值和</a:t>
            </a:r>
            <a:r>
              <a:rPr lang="en-US" altLang="zh-CN" sz="1200" dirty="0" err="1">
                <a:latin typeface="黑体" panose="02010609060101010101" pitchFamily="49" charset="-122"/>
                <a:ea typeface="黑体" panose="02010609060101010101" pitchFamily="49" charset="-122"/>
              </a:rPr>
              <a:t>spanned_pages</a:t>
            </a:r>
            <a:r>
              <a:rPr lang="zh-CN" altLang="en-US" sz="1200" dirty="0">
                <a:latin typeface="黑体" panose="02010609060101010101" pitchFamily="49" charset="-122"/>
                <a:ea typeface="黑体" panose="02010609060101010101" pitchFamily="49" charset="-122"/>
              </a:rPr>
              <a:t>相等。</a:t>
            </a:r>
          </a:p>
        </p:txBody>
      </p:sp>
      <p:cxnSp>
        <p:nvCxnSpPr>
          <p:cNvPr id="24" name="直接连接符 23"/>
          <p:cNvCxnSpPr/>
          <p:nvPr/>
        </p:nvCxnSpPr>
        <p:spPr>
          <a:xfrm>
            <a:off x="885092" y="3243326"/>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648927" y="3015920"/>
            <a:ext cx="2954655" cy="276999"/>
          </a:xfrm>
          <a:prstGeom prst="rect">
            <a:avLst/>
          </a:prstGeom>
        </p:spPr>
        <p:txBody>
          <a:bodyPr wrap="none">
            <a:spAutoFit/>
          </a:bodyPr>
          <a:lstStyle/>
          <a:p>
            <a:r>
              <a:rPr lang="zh-CN" altLang="en-US" sz="1200" b="1" dirty="0">
                <a:latin typeface="黑体" panose="02010609060101010101" pitchFamily="49" charset="-122"/>
                <a:ea typeface="黑体" panose="02010609060101010101" pitchFamily="49" charset="-122"/>
              </a:rPr>
              <a:t>管理空闲区域的数组，包含管理链表等</a:t>
            </a:r>
            <a:r>
              <a:rPr lang="zh-CN" altLang="en-US" sz="1200" dirty="0">
                <a:latin typeface="黑体" panose="02010609060101010101" pitchFamily="49" charset="-122"/>
                <a:ea typeface="黑体" panose="02010609060101010101" pitchFamily="49" charset="-122"/>
              </a:rPr>
              <a:t>。</a:t>
            </a:r>
          </a:p>
        </p:txBody>
      </p:sp>
      <p:cxnSp>
        <p:nvCxnSpPr>
          <p:cNvPr id="27" name="直接连接符 26"/>
          <p:cNvCxnSpPr/>
          <p:nvPr/>
        </p:nvCxnSpPr>
        <p:spPr>
          <a:xfrm>
            <a:off x="885092" y="3630986"/>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648927" y="3403580"/>
            <a:ext cx="2800767" cy="276999"/>
          </a:xfrm>
          <a:prstGeom prst="rect">
            <a:avLst/>
          </a:prstGeom>
        </p:spPr>
        <p:txBody>
          <a:bodyPr wrap="none">
            <a:spAutoFit/>
          </a:bodyPr>
          <a:lstStyle/>
          <a:p>
            <a:r>
              <a:rPr lang="zh-CN" altLang="en-US" sz="1200" dirty="0">
                <a:latin typeface="黑体" panose="02010609060101010101" pitchFamily="49" charset="-122"/>
                <a:ea typeface="黑体" panose="02010609060101010101" pitchFamily="49" charset="-122"/>
              </a:rPr>
              <a:t>并行访问时用于对</a:t>
            </a:r>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保护的自旋锁。</a:t>
            </a:r>
          </a:p>
        </p:txBody>
      </p:sp>
      <p:cxnSp>
        <p:nvCxnSpPr>
          <p:cNvPr id="29" name="直接连接符 28"/>
          <p:cNvCxnSpPr/>
          <p:nvPr/>
        </p:nvCxnSpPr>
        <p:spPr>
          <a:xfrm>
            <a:off x="885092" y="4908372"/>
            <a:ext cx="7315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648927" y="4680966"/>
            <a:ext cx="954107" cy="276999"/>
          </a:xfrm>
          <a:prstGeom prst="rect">
            <a:avLst/>
          </a:prstGeom>
        </p:spPr>
        <p:txBody>
          <a:bodyPr wrap="none">
            <a:spAutoFit/>
          </a:bodyPr>
          <a:lstStyle/>
          <a:p>
            <a:r>
              <a:rPr lang="en-US" altLang="zh-CN" sz="1200" dirty="0">
                <a:latin typeface="黑体" panose="02010609060101010101" pitchFamily="49" charset="-122"/>
                <a:ea typeface="黑体" panose="02010609060101010101" pitchFamily="49" charset="-122"/>
              </a:rPr>
              <a:t>zone</a:t>
            </a:r>
            <a:r>
              <a:rPr lang="zh-CN" altLang="en-US" sz="1200" dirty="0">
                <a:latin typeface="黑体" panose="02010609060101010101" pitchFamily="49" charset="-122"/>
                <a:ea typeface="黑体" panose="02010609060101010101" pitchFamily="49" charset="-122"/>
              </a:rPr>
              <a:t>计数。</a:t>
            </a:r>
          </a:p>
        </p:txBody>
      </p:sp>
    </p:spTree>
    <p:extLst>
      <p:ext uri="{BB962C8B-B14F-4D97-AF65-F5344CB8AC3E}">
        <p14:creationId xmlns:p14="http://schemas.microsoft.com/office/powerpoint/2010/main" val="3494127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688" y="91295"/>
            <a:ext cx="2355850" cy="1477328"/>
          </a:xfrm>
          <a:prstGeom prst="rect">
            <a:avLst/>
          </a:prstGeom>
        </p:spPr>
        <p:txBody>
          <a:bodyPr wrap="square">
            <a:spAutoFit/>
          </a:bodyPr>
          <a:lstStyle/>
          <a:p>
            <a:r>
              <a:rPr lang="zh-CN" altLang="en-US" dirty="0"/>
              <a:t>内核的</a:t>
            </a:r>
            <a:r>
              <a:rPr lang="en-US" altLang="zh-CN" dirty="0"/>
              <a:t>zone</a:t>
            </a:r>
            <a:r>
              <a:rPr lang="zh-CN" altLang="en-US" dirty="0"/>
              <a:t>分为</a:t>
            </a:r>
            <a:r>
              <a:rPr lang="en-US" altLang="zh-CN" dirty="0"/>
              <a:t>ZONE_DMA</a:t>
            </a:r>
            <a:r>
              <a:rPr lang="zh-CN" altLang="en-US" dirty="0"/>
              <a:t>、</a:t>
            </a:r>
            <a:r>
              <a:rPr lang="en-US" altLang="zh-CN" dirty="0"/>
              <a:t>ZONE_DMA32</a:t>
            </a:r>
            <a:r>
              <a:rPr lang="zh-CN" altLang="en-US" dirty="0"/>
              <a:t>、</a:t>
            </a:r>
            <a:r>
              <a:rPr lang="en-US" altLang="zh-CN" dirty="0"/>
              <a:t>ZONE_NORMAL</a:t>
            </a:r>
            <a:r>
              <a:rPr lang="zh-CN" altLang="en-US" dirty="0"/>
              <a:t>和</a:t>
            </a:r>
            <a:r>
              <a:rPr lang="en-US" altLang="zh-CN" dirty="0"/>
              <a:t>ZONE_HIGHMEM</a:t>
            </a:r>
            <a:r>
              <a:rPr lang="zh-CN" altLang="en-US"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4" y="0"/>
            <a:ext cx="4062292" cy="5670550"/>
          </a:xfrm>
          <a:prstGeom prst="rect">
            <a:avLst/>
          </a:prstGeom>
        </p:spPr>
      </p:pic>
      <p:sp>
        <p:nvSpPr>
          <p:cNvPr id="4" name="矩形 3"/>
          <p:cNvSpPr/>
          <p:nvPr/>
        </p:nvSpPr>
        <p:spPr>
          <a:xfrm>
            <a:off x="6330949" y="848774"/>
            <a:ext cx="3446097" cy="3693319"/>
          </a:xfrm>
          <a:prstGeom prst="rect">
            <a:avLst/>
          </a:prstGeom>
        </p:spPr>
        <p:txBody>
          <a:bodyPr wrap="square">
            <a:spAutoFit/>
          </a:bodyPr>
          <a:lstStyle/>
          <a:p>
            <a:r>
              <a:rPr lang="en-US" altLang="zh-CN" dirty="0"/>
              <a:t>zone</a:t>
            </a:r>
            <a:r>
              <a:rPr lang="zh-CN" altLang="en-US" dirty="0"/>
              <a:t>的初始化函数集中在</a:t>
            </a:r>
            <a:r>
              <a:rPr lang="en-US" altLang="zh-CN" dirty="0" err="1"/>
              <a:t>bootmem_init</a:t>
            </a:r>
            <a:r>
              <a:rPr lang="en-US" altLang="zh-CN" dirty="0"/>
              <a:t>()</a:t>
            </a:r>
            <a:r>
              <a:rPr lang="zh-CN" altLang="en-US" dirty="0"/>
              <a:t>中完成，所以需要确定每个</a:t>
            </a:r>
            <a:r>
              <a:rPr lang="en-US" altLang="zh-CN" dirty="0"/>
              <a:t>zone</a:t>
            </a:r>
            <a:r>
              <a:rPr lang="zh-CN" altLang="en-US" dirty="0"/>
              <a:t>的范围</a:t>
            </a:r>
            <a:r>
              <a:rPr lang="zh-CN" altLang="en-US" dirty="0" smtClean="0"/>
              <a:t>。</a:t>
            </a:r>
            <a:endParaRPr lang="en-US" altLang="zh-CN" dirty="0" smtClean="0"/>
          </a:p>
          <a:p>
            <a:r>
              <a:rPr lang="zh-CN" altLang="en-US" dirty="0" smtClean="0"/>
              <a:t>在</a:t>
            </a:r>
            <a:r>
              <a:rPr lang="en-US" altLang="zh-CN" dirty="0" err="1"/>
              <a:t>find_limits</a:t>
            </a:r>
            <a:r>
              <a:rPr lang="en-US" altLang="zh-CN" dirty="0"/>
              <a:t>()</a:t>
            </a:r>
            <a:r>
              <a:rPr lang="zh-CN" altLang="en-US" dirty="0"/>
              <a:t>函数中会计算出</a:t>
            </a:r>
            <a:r>
              <a:rPr lang="en-US" altLang="zh-CN" dirty="0" err="1"/>
              <a:t>min_low_pfn</a:t>
            </a:r>
            <a:r>
              <a:rPr lang="zh-CN" altLang="en-US" dirty="0"/>
              <a:t>、</a:t>
            </a:r>
            <a:r>
              <a:rPr lang="en-US" altLang="zh-CN" dirty="0" err="1"/>
              <a:t>max_low_pfn</a:t>
            </a:r>
            <a:r>
              <a:rPr lang="zh-CN" altLang="en-US" dirty="0"/>
              <a:t>和</a:t>
            </a:r>
            <a:r>
              <a:rPr lang="en-US" altLang="zh-CN" dirty="0" err="1"/>
              <a:t>max_pfn</a:t>
            </a:r>
            <a:r>
              <a:rPr lang="zh-CN" altLang="en-US" dirty="0"/>
              <a:t>这</a:t>
            </a:r>
            <a:r>
              <a:rPr lang="en-US" altLang="zh-CN" dirty="0"/>
              <a:t>3</a:t>
            </a:r>
            <a:r>
              <a:rPr lang="zh-CN" altLang="en-US" dirty="0"/>
              <a:t>个值。其中，</a:t>
            </a:r>
            <a:r>
              <a:rPr lang="en-US" altLang="zh-CN" dirty="0" err="1"/>
              <a:t>min_low_pfn</a:t>
            </a:r>
            <a:r>
              <a:rPr lang="zh-CN" altLang="en-US" dirty="0"/>
              <a:t>是内存块的开始地址的页帧号（</a:t>
            </a:r>
            <a:r>
              <a:rPr lang="en-US" altLang="zh-CN" dirty="0"/>
              <a:t>0x60000</a:t>
            </a:r>
            <a:r>
              <a:rPr lang="zh-CN" altLang="en-US" dirty="0"/>
              <a:t>）</a:t>
            </a:r>
            <a:r>
              <a:rPr lang="en-US" altLang="zh-CN" dirty="0"/>
              <a:t>, </a:t>
            </a:r>
            <a:r>
              <a:rPr lang="en-US" altLang="zh-CN" dirty="0" err="1"/>
              <a:t>max_low_pfn</a:t>
            </a:r>
            <a:r>
              <a:rPr lang="zh-CN" altLang="en-US" dirty="0"/>
              <a:t>（</a:t>
            </a:r>
            <a:r>
              <a:rPr lang="en-US" altLang="zh-CN" dirty="0"/>
              <a:t>0x8f800</a:t>
            </a:r>
            <a:r>
              <a:rPr lang="zh-CN" altLang="en-US" dirty="0"/>
              <a:t>）表示</a:t>
            </a:r>
            <a:r>
              <a:rPr lang="en-US" altLang="zh-CN" dirty="0"/>
              <a:t>normal</a:t>
            </a:r>
            <a:r>
              <a:rPr lang="zh-CN" altLang="en-US" dirty="0"/>
              <a:t>区域的结束页帧号，它由</a:t>
            </a:r>
            <a:r>
              <a:rPr lang="en-US" altLang="zh-CN" dirty="0" err="1"/>
              <a:t>arm_lowmem_limit</a:t>
            </a:r>
            <a:r>
              <a:rPr lang="zh-CN" altLang="en-US" dirty="0"/>
              <a:t>这个变量得来，</a:t>
            </a:r>
            <a:r>
              <a:rPr lang="en-US" altLang="zh-CN" dirty="0" err="1"/>
              <a:t>max_pfn</a:t>
            </a:r>
            <a:r>
              <a:rPr lang="zh-CN" altLang="en-US" dirty="0"/>
              <a:t>（</a:t>
            </a:r>
            <a:r>
              <a:rPr lang="en-US" altLang="zh-CN" dirty="0"/>
              <a:t>0xa0000</a:t>
            </a:r>
            <a:r>
              <a:rPr lang="zh-CN" altLang="en-US" dirty="0"/>
              <a:t>）是内存块的结束地址的页帧号。</a:t>
            </a:r>
          </a:p>
        </p:txBody>
      </p:sp>
    </p:spTree>
    <p:extLst>
      <p:ext uri="{BB962C8B-B14F-4D97-AF65-F5344CB8AC3E}">
        <p14:creationId xmlns:p14="http://schemas.microsoft.com/office/powerpoint/2010/main" val="11377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0506"/>
            <a:ext cx="5287108" cy="3191317"/>
          </a:xfrm>
          <a:prstGeom prst="rect">
            <a:avLst/>
          </a:prstGeom>
        </p:spPr>
      </p:pic>
      <p:sp>
        <p:nvSpPr>
          <p:cNvPr id="4" name="文本框 3"/>
          <p:cNvSpPr txBox="1"/>
          <p:nvPr/>
        </p:nvSpPr>
        <p:spPr>
          <a:xfrm>
            <a:off x="0" y="375138"/>
            <a:ext cx="8534400" cy="369332"/>
          </a:xfrm>
          <a:prstGeom prst="rect">
            <a:avLst/>
          </a:prstGeom>
          <a:noFill/>
        </p:spPr>
        <p:txBody>
          <a:bodyPr wrap="square" rtlCol="0">
            <a:spAutoFit/>
          </a:bodyPr>
          <a:lstStyle/>
          <a:p>
            <a:r>
              <a:rPr lang="en-US" altLang="zh-CN" dirty="0" smtClean="0"/>
              <a:t>Zone</a:t>
            </a:r>
            <a:r>
              <a:rPr lang="zh-CN" altLang="en-US" dirty="0" smtClean="0"/>
              <a:t>的初始化函数集中在</a:t>
            </a:r>
            <a:r>
              <a:rPr lang="en-US" altLang="zh-CN" dirty="0" err="1" smtClean="0"/>
              <a:t>bootmem</a:t>
            </a:r>
            <a:r>
              <a:rPr lang="en-US" altLang="zh-CN" i="1" dirty="0" err="1" smtClean="0"/>
              <a:t>_</a:t>
            </a:r>
            <a:r>
              <a:rPr lang="en-US" altLang="zh-CN" dirty="0" err="1" smtClean="0"/>
              <a:t>init</a:t>
            </a:r>
            <a:r>
              <a:rPr lang="zh-CN" altLang="en-US" dirty="0" smtClean="0"/>
              <a:t>中完成，所以需要确定每个</a:t>
            </a:r>
            <a:r>
              <a:rPr lang="en-US" altLang="zh-CN" dirty="0" smtClean="0"/>
              <a:t>zone</a:t>
            </a:r>
            <a:r>
              <a:rPr lang="zh-CN" altLang="en-US" dirty="0" smtClean="0"/>
              <a:t>的范围</a:t>
            </a:r>
            <a:endParaRPr lang="zh-CN" altLang="en-US" dirty="0"/>
          </a:p>
        </p:txBody>
      </p:sp>
      <p:sp>
        <p:nvSpPr>
          <p:cNvPr id="5" name="矩形 4"/>
          <p:cNvSpPr/>
          <p:nvPr/>
        </p:nvSpPr>
        <p:spPr>
          <a:xfrm>
            <a:off x="1336431" y="2491155"/>
            <a:ext cx="814754" cy="19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57447" y="2937319"/>
            <a:ext cx="2954655" cy="276999"/>
          </a:xfrm>
          <a:prstGeom prst="rect">
            <a:avLst/>
          </a:prstGeom>
        </p:spPr>
        <p:txBody>
          <a:bodyPr wrap="none">
            <a:spAutoFit/>
          </a:bodyPr>
          <a:lstStyle/>
          <a:p>
            <a:r>
              <a:rPr lang="en-US" altLang="zh-CN" sz="1200" b="1" dirty="0" err="1" smtClean="0">
                <a:latin typeface="黑体" panose="02010609060101010101" pitchFamily="49" charset="-122"/>
                <a:ea typeface="黑体" panose="02010609060101010101" pitchFamily="49" charset="-122"/>
              </a:rPr>
              <a:t>min_low_pfn</a:t>
            </a:r>
            <a:r>
              <a:rPr lang="en-US" altLang="zh-CN" sz="1200" b="1"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内存</a:t>
            </a:r>
            <a:r>
              <a:rPr lang="zh-CN" altLang="en-US" sz="1200" dirty="0">
                <a:latin typeface="黑体" panose="02010609060101010101" pitchFamily="49" charset="-122"/>
                <a:ea typeface="黑体" panose="02010609060101010101" pitchFamily="49" charset="-122"/>
              </a:rPr>
              <a:t>块的开始地址的页帧</a:t>
            </a:r>
            <a:r>
              <a:rPr lang="zh-CN" altLang="en-US" sz="1200" dirty="0" smtClean="0">
                <a:latin typeface="黑体" panose="02010609060101010101" pitchFamily="49" charset="-122"/>
                <a:ea typeface="黑体" panose="02010609060101010101" pitchFamily="49" charset="-122"/>
              </a:rPr>
              <a:t>号</a:t>
            </a:r>
            <a:endParaRPr lang="zh-CN" altLang="en-US" sz="1200" dirty="0">
              <a:latin typeface="黑体" panose="02010609060101010101" pitchFamily="49" charset="-122"/>
              <a:ea typeface="黑体" panose="02010609060101010101" pitchFamily="49" charset="-122"/>
            </a:endParaRPr>
          </a:p>
        </p:txBody>
      </p:sp>
      <p:sp>
        <p:nvSpPr>
          <p:cNvPr id="9" name="矩形 8"/>
          <p:cNvSpPr/>
          <p:nvPr/>
        </p:nvSpPr>
        <p:spPr>
          <a:xfrm>
            <a:off x="685800" y="2491154"/>
            <a:ext cx="580292" cy="19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57447" y="2083025"/>
            <a:ext cx="2800767" cy="276999"/>
          </a:xfrm>
          <a:prstGeom prst="rect">
            <a:avLst/>
          </a:prstGeom>
        </p:spPr>
        <p:txBody>
          <a:bodyPr wrap="none">
            <a:spAutoFit/>
          </a:bodyPr>
          <a:lstStyle/>
          <a:p>
            <a:r>
              <a:rPr lang="en-US" altLang="zh-CN" sz="1200" b="1" dirty="0" err="1" smtClean="0">
                <a:latin typeface="黑体" panose="02010609060101010101" pitchFamily="49" charset="-122"/>
                <a:ea typeface="黑体" panose="02010609060101010101" pitchFamily="49" charset="-122"/>
              </a:rPr>
              <a:t>max_pfn</a:t>
            </a:r>
            <a:r>
              <a:rPr lang="en-US" altLang="zh-CN" sz="1200" b="1"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内存</a:t>
            </a:r>
            <a:r>
              <a:rPr lang="zh-CN" altLang="en-US" sz="1200" dirty="0">
                <a:latin typeface="黑体" panose="02010609060101010101" pitchFamily="49" charset="-122"/>
                <a:ea typeface="黑体" panose="02010609060101010101" pitchFamily="49" charset="-122"/>
              </a:rPr>
              <a:t>块的结束地址的页帧号。</a:t>
            </a:r>
          </a:p>
        </p:txBody>
      </p:sp>
      <p:sp>
        <p:nvSpPr>
          <p:cNvPr id="11" name="矩形 10"/>
          <p:cNvSpPr/>
          <p:nvPr/>
        </p:nvSpPr>
        <p:spPr>
          <a:xfrm>
            <a:off x="5357447" y="2510172"/>
            <a:ext cx="2877711" cy="276999"/>
          </a:xfrm>
          <a:prstGeom prst="rect">
            <a:avLst/>
          </a:prstGeom>
        </p:spPr>
        <p:txBody>
          <a:bodyPr wrap="none">
            <a:spAutoFit/>
          </a:bodyPr>
          <a:lstStyle/>
          <a:p>
            <a:r>
              <a:rPr lang="en-US" altLang="zh-CN" sz="1200" b="1" dirty="0" err="1" smtClean="0">
                <a:latin typeface="黑体" panose="02010609060101010101" pitchFamily="49" charset="-122"/>
                <a:ea typeface="黑体" panose="02010609060101010101" pitchFamily="49" charset="-122"/>
              </a:rPr>
              <a:t>max_low_pfn:</a:t>
            </a:r>
            <a:r>
              <a:rPr lang="en-US" altLang="zh-CN" sz="1200" dirty="0" err="1" smtClean="0">
                <a:latin typeface="黑体" panose="02010609060101010101" pitchFamily="49" charset="-122"/>
                <a:ea typeface="黑体" panose="02010609060101010101" pitchFamily="49" charset="-122"/>
              </a:rPr>
              <a:t>normal</a:t>
            </a:r>
            <a:r>
              <a:rPr lang="zh-CN" altLang="en-US" sz="1200" dirty="0">
                <a:latin typeface="黑体" panose="02010609060101010101" pitchFamily="49" charset="-122"/>
                <a:ea typeface="黑体" panose="02010609060101010101" pitchFamily="49" charset="-122"/>
              </a:rPr>
              <a:t>区域的结束页帧号</a:t>
            </a:r>
          </a:p>
        </p:txBody>
      </p:sp>
      <p:sp>
        <p:nvSpPr>
          <p:cNvPr id="13" name="矩形 12"/>
          <p:cNvSpPr/>
          <p:nvPr/>
        </p:nvSpPr>
        <p:spPr>
          <a:xfrm>
            <a:off x="685799" y="2690446"/>
            <a:ext cx="797169" cy="199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804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411" y="1267792"/>
            <a:ext cx="8111881" cy="1200329"/>
          </a:xfrm>
          <a:prstGeom prst="rect">
            <a:avLst/>
          </a:prstGeom>
        </p:spPr>
        <p:txBody>
          <a:bodyPr wrap="square">
            <a:spAutoFit/>
          </a:bodyPr>
          <a:lstStyle/>
          <a:p>
            <a:r>
              <a:rPr lang="en-US" altLang="zh-CN" sz="1200" dirty="0"/>
              <a:t>&lt;7&gt;[    0.000000][01-06 15:17:28]On node 0 </a:t>
            </a:r>
            <a:r>
              <a:rPr lang="en-US" altLang="zh-CN" sz="1200" dirty="0" err="1"/>
              <a:t>totalpages</a:t>
            </a:r>
            <a:r>
              <a:rPr lang="en-US" altLang="zh-CN" sz="1200" dirty="0"/>
              <a:t>: 978364</a:t>
            </a:r>
          </a:p>
          <a:p>
            <a:r>
              <a:rPr lang="en-US" altLang="zh-CN" sz="1200" dirty="0"/>
              <a:t>&lt;7&gt;[    0.000000][01-06 15:17:28]  DMA zone: 7204 pages used for </a:t>
            </a:r>
            <a:r>
              <a:rPr lang="en-US" altLang="zh-CN" sz="1200" dirty="0" err="1"/>
              <a:t>memmap</a:t>
            </a:r>
            <a:endParaRPr lang="en-US" altLang="zh-CN" sz="1200" dirty="0"/>
          </a:p>
          <a:p>
            <a:r>
              <a:rPr lang="en-US" altLang="zh-CN" sz="1200" dirty="0"/>
              <a:t>&lt;7&gt;[    0.000000][01-06 15:17:28]  DMA zone: 0 pages reserved</a:t>
            </a:r>
          </a:p>
          <a:p>
            <a:r>
              <a:rPr lang="en-US" altLang="zh-CN" sz="1200" dirty="0"/>
              <a:t>&lt;7&gt;[    0.000000][01-06 15:17:28]  DMA zone: 461052 pages, LIFO batch:31</a:t>
            </a:r>
          </a:p>
          <a:p>
            <a:r>
              <a:rPr lang="en-US" altLang="zh-CN" sz="1200" dirty="0"/>
              <a:t>&lt;7&gt;[    0.000000][01-06 15:17:28]  Normal zone: 8083 pages used for </a:t>
            </a:r>
            <a:r>
              <a:rPr lang="en-US" altLang="zh-CN" sz="1200" dirty="0" err="1"/>
              <a:t>memmap</a:t>
            </a:r>
            <a:endParaRPr lang="en-US" altLang="zh-CN" sz="1200" dirty="0"/>
          </a:p>
          <a:p>
            <a:r>
              <a:rPr lang="en-US" altLang="zh-CN" sz="1200" dirty="0"/>
              <a:t>&lt;7&gt;[    0.000000][01-06 15:17:28]  Normal zone: 517312 pages, LIFO batch:31</a:t>
            </a:r>
          </a:p>
        </p:txBody>
      </p:sp>
      <p:sp>
        <p:nvSpPr>
          <p:cNvPr id="3" name="矩形 2"/>
          <p:cNvSpPr/>
          <p:nvPr/>
        </p:nvSpPr>
        <p:spPr>
          <a:xfrm>
            <a:off x="469411" y="2910200"/>
            <a:ext cx="8879742" cy="2308324"/>
          </a:xfrm>
          <a:prstGeom prst="rect">
            <a:avLst/>
          </a:prstGeom>
        </p:spPr>
        <p:txBody>
          <a:bodyPr wrap="square">
            <a:spAutoFit/>
          </a:bodyPr>
          <a:lstStyle/>
          <a:p>
            <a:r>
              <a:rPr lang="en-US" altLang="zh-CN" sz="1200" dirty="0"/>
              <a:t>&lt;6&gt;[    0.000000][01-06 15:17:28]Memory: 3580504K/3913456K available (15870K kernel code, 3641K </a:t>
            </a:r>
            <a:r>
              <a:rPr lang="en-US" altLang="zh-CN" sz="1200" dirty="0" err="1"/>
              <a:t>rwdata</a:t>
            </a:r>
            <a:r>
              <a:rPr lang="en-US" altLang="zh-CN" sz="1200" dirty="0"/>
              <a:t>, 7720K </a:t>
            </a:r>
            <a:r>
              <a:rPr lang="en-US" altLang="zh-CN" sz="1200" dirty="0" err="1"/>
              <a:t>rodata</a:t>
            </a:r>
            <a:r>
              <a:rPr lang="en-US" altLang="zh-CN" sz="1200" dirty="0"/>
              <a:t>, 8192K </a:t>
            </a:r>
            <a:r>
              <a:rPr lang="en-US" altLang="zh-CN" sz="1200" dirty="0" err="1"/>
              <a:t>init</a:t>
            </a:r>
            <a:r>
              <a:rPr lang="en-US" altLang="zh-CN" sz="1200" dirty="0"/>
              <a:t>, 4531K </a:t>
            </a:r>
            <a:r>
              <a:rPr lang="en-US" altLang="zh-CN" sz="1200" dirty="0" err="1"/>
              <a:t>bss</a:t>
            </a:r>
            <a:r>
              <a:rPr lang="en-US" altLang="zh-CN" sz="1200" dirty="0"/>
              <a:t>, 156824K reserved, 176128K </a:t>
            </a:r>
            <a:r>
              <a:rPr lang="en-US" altLang="zh-CN" sz="1200" dirty="0" err="1"/>
              <a:t>cma</a:t>
            </a:r>
            <a:r>
              <a:rPr lang="en-US" altLang="zh-CN" sz="1200" dirty="0"/>
              <a:t>-reserved)</a:t>
            </a:r>
          </a:p>
          <a:p>
            <a:r>
              <a:rPr lang="en-US" altLang="zh-CN" sz="1200" dirty="0"/>
              <a:t>&lt;5&gt;[    0.000000][01-06 15:17:28]Virtual kernel memory layout:</a:t>
            </a:r>
          </a:p>
          <a:p>
            <a:r>
              <a:rPr lang="en-US" altLang="zh-CN" sz="1200" dirty="0"/>
              <a:t>&lt;5&gt;[    0.000000][01-06 15:17:28]    modules : 0xffffff8000000000 - 0xffffff8008000000   (   128 MB)</a:t>
            </a:r>
          </a:p>
          <a:p>
            <a:r>
              <a:rPr lang="en-US" altLang="zh-CN" sz="1200" b="1" dirty="0"/>
              <a:t>&lt;5&gt;[    0.000000][01-06 15:17:28]    </a:t>
            </a:r>
            <a:r>
              <a:rPr lang="en-US" altLang="zh-CN" sz="1200" b="1" dirty="0" err="1"/>
              <a:t>vmalloc</a:t>
            </a:r>
            <a:r>
              <a:rPr lang="en-US" altLang="zh-CN" sz="1200" b="1" dirty="0"/>
              <a:t> : 0xffffff8008000000 - 0xffffffbdbfff0000   (   246 GB)</a:t>
            </a:r>
          </a:p>
          <a:p>
            <a:r>
              <a:rPr lang="en-US" altLang="zh-CN" sz="1200" dirty="0"/>
              <a:t>&lt;5&gt;[    0.000000][01-06 15:17:28]      .</a:t>
            </a:r>
            <a:r>
              <a:rPr lang="en-US" altLang="zh-CN" sz="1200" dirty="0" err="1"/>
              <a:t>init</a:t>
            </a:r>
            <a:r>
              <a:rPr lang="en-US" altLang="zh-CN" sz="1200" dirty="0"/>
              <a:t> : 0xffffff8346400000 - 0xffffff8346c00000   (  8192 KB)</a:t>
            </a:r>
          </a:p>
          <a:p>
            <a:r>
              <a:rPr lang="en-US" altLang="zh-CN" sz="1200" dirty="0"/>
              <a:t>&lt;5&gt;[    0.000000][01-06 15:17:28]      .text : 0xffffff8344c80000 - 0xffffff8345c00000   ( 15872 KB)</a:t>
            </a:r>
          </a:p>
          <a:p>
            <a:r>
              <a:rPr lang="en-US" altLang="zh-CN" sz="1200" dirty="0"/>
              <a:t>&lt;5&gt;[    0.000000][01-06 15:17:28]    .</a:t>
            </a:r>
            <a:r>
              <a:rPr lang="en-US" altLang="zh-CN" sz="1200" dirty="0" err="1"/>
              <a:t>rodata</a:t>
            </a:r>
            <a:r>
              <a:rPr lang="en-US" altLang="zh-CN" sz="1200" dirty="0"/>
              <a:t> : 0xffffff8345c00000 - 0xffffff8346400000   (  8192 KB)</a:t>
            </a:r>
          </a:p>
          <a:p>
            <a:r>
              <a:rPr lang="en-US" altLang="zh-CN" sz="1200" dirty="0"/>
              <a:t>&lt;5&gt;[    0.000000][01-06 15:17:28]      .data : 0xffffff8346c00000 - 0xffffff8346f8e400   (  3641 KB)</a:t>
            </a:r>
          </a:p>
          <a:p>
            <a:r>
              <a:rPr lang="en-US" altLang="zh-CN" sz="1200" dirty="0"/>
              <a:t>&lt;5&gt;[    0.000000][01-06 15:17:28]    </a:t>
            </a:r>
            <a:r>
              <a:rPr lang="en-US" altLang="zh-CN" sz="1200" dirty="0" err="1"/>
              <a:t>vmemmap</a:t>
            </a:r>
            <a:r>
              <a:rPr lang="en-US" altLang="zh-CN" sz="1200" dirty="0"/>
              <a:t> : 0xffffffbdc0000000 - 0xffffffbfc0000000   (     8 GB maximum)</a:t>
            </a:r>
          </a:p>
          <a:p>
            <a:r>
              <a:rPr lang="en-US" altLang="zh-CN" sz="1200" dirty="0"/>
              <a:t>&lt;5&gt;[    0.000000][01-06 15:17:28]              0xffffffbeaf000000 - 0xffffffbeb2f93000   (    63 MB actual)</a:t>
            </a:r>
          </a:p>
          <a:p>
            <a:r>
              <a:rPr lang="en-US" altLang="zh-CN" sz="1200" dirty="0"/>
              <a:t>&lt;5&gt;[    0.000000][01-06 15:17:28]    fixed   : 0xffffffbffe7fd000 - 0xffffffbffec00000   (  4108 KB)</a:t>
            </a:r>
          </a:p>
        </p:txBody>
      </p:sp>
    </p:spTree>
    <p:extLst>
      <p:ext uri="{BB962C8B-B14F-4D97-AF65-F5344CB8AC3E}">
        <p14:creationId xmlns:p14="http://schemas.microsoft.com/office/powerpoint/2010/main" val="375703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677" y="41031"/>
            <a:ext cx="2116015"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物理内存初始化</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140677" y="495576"/>
            <a:ext cx="9571892" cy="1477328"/>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伙伴系统（</a:t>
            </a:r>
            <a:r>
              <a:rPr lang="en-US" altLang="zh-CN" dirty="0">
                <a:latin typeface="黑体" panose="02010609060101010101" pitchFamily="49" charset="-122"/>
                <a:ea typeface="黑体" panose="02010609060101010101" pitchFamily="49" charset="-122"/>
              </a:rPr>
              <a:t>Buddy System</a:t>
            </a:r>
            <a:r>
              <a:rPr lang="zh-CN" altLang="en-US" dirty="0">
                <a:latin typeface="黑体" panose="02010609060101010101" pitchFamily="49" charset="-122"/>
                <a:ea typeface="黑体" panose="02010609060101010101" pitchFamily="49" charset="-122"/>
              </a:rPr>
              <a:t>）是操作系统中最常用的一种动态存储管理方法，在用户提出申请时，分配一块大小合适的内存块给用户，反之在用户释放内存块时回收。在伙伴系统中，内存块是</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order</a:t>
            </a:r>
            <a:r>
              <a:rPr lang="zh-CN" altLang="en-US" dirty="0">
                <a:latin typeface="黑体" panose="02010609060101010101" pitchFamily="49" charset="-122"/>
                <a:ea typeface="黑体" panose="02010609060101010101" pitchFamily="49" charset="-122"/>
              </a:rPr>
              <a:t>次幂。</a:t>
            </a:r>
            <a:r>
              <a:rPr lang="en-US" altLang="zh-CN" dirty="0">
                <a:latin typeface="黑体" panose="02010609060101010101" pitchFamily="49" charset="-122"/>
                <a:ea typeface="黑体" panose="02010609060101010101" pitchFamily="49" charset="-122"/>
              </a:rPr>
              <a:t>Linux</a:t>
            </a:r>
            <a:r>
              <a:rPr lang="zh-CN" altLang="en-US" dirty="0">
                <a:latin typeface="黑体" panose="02010609060101010101" pitchFamily="49" charset="-122"/>
                <a:ea typeface="黑体" panose="02010609060101010101" pitchFamily="49" charset="-122"/>
              </a:rPr>
              <a:t>内核中</a:t>
            </a:r>
            <a:r>
              <a:rPr lang="en-US" altLang="zh-CN" dirty="0">
                <a:latin typeface="黑体" panose="02010609060101010101" pitchFamily="49" charset="-122"/>
                <a:ea typeface="黑体" panose="02010609060101010101" pitchFamily="49" charset="-122"/>
              </a:rPr>
              <a:t>order</a:t>
            </a:r>
            <a:r>
              <a:rPr lang="zh-CN" altLang="en-US" dirty="0">
                <a:latin typeface="黑体" panose="02010609060101010101" pitchFamily="49" charset="-122"/>
                <a:ea typeface="黑体" panose="02010609060101010101" pitchFamily="49" charset="-122"/>
              </a:rPr>
              <a:t>的最大值用</a:t>
            </a:r>
            <a:r>
              <a:rPr lang="en-US" altLang="zh-CN" dirty="0">
                <a:latin typeface="黑体" panose="02010609060101010101" pitchFamily="49" charset="-122"/>
                <a:ea typeface="黑体" panose="02010609060101010101" pitchFamily="49" charset="-122"/>
              </a:rPr>
              <a:t>MAX_ORDER</a:t>
            </a:r>
            <a:r>
              <a:rPr lang="zh-CN" altLang="en-US" dirty="0">
                <a:latin typeface="黑体" panose="02010609060101010101" pitchFamily="49" charset="-122"/>
                <a:ea typeface="黑体" panose="02010609060101010101" pitchFamily="49" charset="-122"/>
              </a:rPr>
              <a:t>来表示，通常是</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，也就是把所有的空闲页面分组成</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个内存块链表，每个内存块链表分别包括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1024</a:t>
            </a:r>
            <a:r>
              <a:rPr lang="zh-CN" altLang="en-US" dirty="0">
                <a:latin typeface="黑体" panose="02010609060101010101" pitchFamily="49" charset="-122"/>
                <a:ea typeface="黑体" panose="02010609060101010101" pitchFamily="49" charset="-122"/>
              </a:rPr>
              <a:t>个连续的页面。</a:t>
            </a:r>
            <a:r>
              <a:rPr lang="en-US" altLang="zh-CN" dirty="0">
                <a:latin typeface="黑体" panose="02010609060101010101" pitchFamily="49" charset="-122"/>
                <a:ea typeface="黑体" panose="02010609060101010101" pitchFamily="49" charset="-122"/>
              </a:rPr>
              <a:t>1024</a:t>
            </a:r>
            <a:r>
              <a:rPr lang="zh-CN" altLang="en-US" dirty="0">
                <a:latin typeface="黑体" panose="02010609060101010101" pitchFamily="49" charset="-122"/>
                <a:ea typeface="黑体" panose="02010609060101010101" pitchFamily="49" charset="-122"/>
              </a:rPr>
              <a:t>个页面对应着</a:t>
            </a:r>
            <a:r>
              <a:rPr lang="en-US" altLang="zh-CN" dirty="0">
                <a:latin typeface="黑体" panose="02010609060101010101" pitchFamily="49" charset="-122"/>
                <a:ea typeface="黑体" panose="02010609060101010101" pitchFamily="49" charset="-122"/>
              </a:rPr>
              <a:t>4MB</a:t>
            </a:r>
            <a:r>
              <a:rPr lang="zh-CN" altLang="en-US" dirty="0">
                <a:latin typeface="黑体" panose="02010609060101010101" pitchFamily="49" charset="-122"/>
                <a:ea typeface="黑体" panose="02010609060101010101" pitchFamily="49" charset="-122"/>
              </a:rPr>
              <a:t>大小的连续物理内存。</a:t>
            </a:r>
          </a:p>
        </p:txBody>
      </p:sp>
      <p:sp>
        <p:nvSpPr>
          <p:cNvPr id="4" name="矩形 3"/>
          <p:cNvSpPr/>
          <p:nvPr/>
        </p:nvSpPr>
        <p:spPr>
          <a:xfrm>
            <a:off x="140677" y="1972904"/>
            <a:ext cx="8317035" cy="36933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物理内存在</a:t>
            </a:r>
            <a:r>
              <a:rPr lang="en-US" altLang="zh-CN" dirty="0">
                <a:latin typeface="黑体" panose="02010609060101010101" pitchFamily="49" charset="-122"/>
                <a:ea typeface="黑体" panose="02010609060101010101" pitchFamily="49" charset="-122"/>
              </a:rPr>
              <a:t>Linux</a:t>
            </a:r>
            <a:r>
              <a:rPr lang="zh-CN" altLang="en-US" dirty="0">
                <a:latin typeface="黑体" panose="02010609060101010101" pitchFamily="49" charset="-122"/>
                <a:ea typeface="黑体" panose="02010609060101010101" pitchFamily="49" charset="-122"/>
              </a:rPr>
              <a:t>内核中分出几个</a:t>
            </a:r>
            <a:r>
              <a:rPr lang="en-US" altLang="zh-CN" dirty="0">
                <a:latin typeface="黑体" panose="02010609060101010101" pitchFamily="49" charset="-122"/>
                <a:ea typeface="黑体" panose="02010609060101010101" pitchFamily="49" charset="-122"/>
              </a:rPr>
              <a:t>zone</a:t>
            </a:r>
            <a:r>
              <a:rPr lang="zh-CN" altLang="en-US" dirty="0">
                <a:latin typeface="黑体" panose="02010609060101010101" pitchFamily="49" charset="-122"/>
                <a:ea typeface="黑体" panose="02010609060101010101" pitchFamily="49" charset="-122"/>
              </a:rPr>
              <a:t>来管理，</a:t>
            </a:r>
            <a:r>
              <a:rPr lang="en-US" altLang="zh-CN" dirty="0">
                <a:latin typeface="黑体" panose="02010609060101010101" pitchFamily="49" charset="-122"/>
                <a:ea typeface="黑体" panose="02010609060101010101" pitchFamily="49" charset="-122"/>
              </a:rPr>
              <a:t>zone</a:t>
            </a:r>
            <a:r>
              <a:rPr lang="zh-CN" altLang="en-US" dirty="0">
                <a:latin typeface="黑体" panose="02010609060101010101" pitchFamily="49" charset="-122"/>
                <a:ea typeface="黑体" panose="02010609060101010101" pitchFamily="49" charset="-122"/>
              </a:rPr>
              <a:t>根据内核的配置来划分</a:t>
            </a:r>
          </a:p>
        </p:txBody>
      </p:sp>
      <p:sp>
        <p:nvSpPr>
          <p:cNvPr id="5" name="矩形 4"/>
          <p:cNvSpPr/>
          <p:nvPr/>
        </p:nvSpPr>
        <p:spPr>
          <a:xfrm>
            <a:off x="140677" y="2342236"/>
            <a:ext cx="9642231" cy="1200329"/>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伙伴系统的空闲页块的管理如图</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所示，</a:t>
            </a:r>
            <a:r>
              <a:rPr lang="en-US" altLang="zh-CN" b="1" dirty="0">
                <a:solidFill>
                  <a:srgbClr val="C00000"/>
                </a:solidFill>
                <a:latin typeface="黑体" panose="02010609060101010101" pitchFamily="49" charset="-122"/>
                <a:ea typeface="黑体" panose="02010609060101010101" pitchFamily="49" charset="-122"/>
              </a:rPr>
              <a:t>zone</a:t>
            </a:r>
            <a:r>
              <a:rPr lang="zh-CN" altLang="en-US" b="1" dirty="0">
                <a:solidFill>
                  <a:srgbClr val="C00000"/>
                </a:solidFill>
                <a:latin typeface="黑体" panose="02010609060101010101" pitchFamily="49" charset="-122"/>
                <a:ea typeface="黑体" panose="02010609060101010101" pitchFamily="49" charset="-122"/>
              </a:rPr>
              <a:t>数据结构</a:t>
            </a:r>
            <a:r>
              <a:rPr lang="zh-CN" altLang="en-US" dirty="0">
                <a:latin typeface="黑体" panose="02010609060101010101" pitchFamily="49" charset="-122"/>
                <a:ea typeface="黑体" panose="02010609060101010101" pitchFamily="49" charset="-122"/>
              </a:rPr>
              <a:t>中有一个</a:t>
            </a:r>
            <a:r>
              <a:rPr lang="en-US" altLang="zh-CN" dirty="0" err="1">
                <a:latin typeface="黑体" panose="02010609060101010101" pitchFamily="49" charset="-122"/>
                <a:ea typeface="黑体" panose="02010609060101010101" pitchFamily="49" charset="-122"/>
              </a:rPr>
              <a:t>free_area</a:t>
            </a:r>
            <a:r>
              <a:rPr lang="zh-CN" altLang="en-US" dirty="0">
                <a:latin typeface="黑体" panose="02010609060101010101" pitchFamily="49" charset="-122"/>
                <a:ea typeface="黑体" panose="02010609060101010101" pitchFamily="49" charset="-122"/>
              </a:rPr>
              <a:t>数组，数组的大小是</a:t>
            </a:r>
            <a:r>
              <a:rPr lang="en-US" altLang="zh-CN" dirty="0">
                <a:solidFill>
                  <a:srgbClr val="C00000"/>
                </a:solidFill>
                <a:latin typeface="黑体" panose="02010609060101010101" pitchFamily="49" charset="-122"/>
                <a:ea typeface="黑体" panose="02010609060101010101" pitchFamily="49" charset="-122"/>
              </a:rPr>
              <a:t>MAX_ORDER</a:t>
            </a:r>
            <a:r>
              <a:rPr lang="zh-CN" altLang="en-US"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free_area</a:t>
            </a:r>
            <a:r>
              <a:rPr lang="zh-CN" altLang="en-US" dirty="0">
                <a:latin typeface="黑体" panose="02010609060101010101" pitchFamily="49" charset="-122"/>
                <a:ea typeface="黑体" panose="02010609060101010101" pitchFamily="49" charset="-122"/>
              </a:rPr>
              <a:t>数据结构中包含了</a:t>
            </a:r>
            <a:r>
              <a:rPr lang="en-US" altLang="zh-CN" dirty="0">
                <a:latin typeface="黑体" panose="02010609060101010101" pitchFamily="49" charset="-122"/>
                <a:ea typeface="黑体" panose="02010609060101010101" pitchFamily="49" charset="-122"/>
              </a:rPr>
              <a:t>MIGRATE_TYPES</a:t>
            </a:r>
            <a:r>
              <a:rPr lang="zh-CN" altLang="en-US" dirty="0">
                <a:latin typeface="黑体" panose="02010609060101010101" pitchFamily="49" charset="-122"/>
                <a:ea typeface="黑体" panose="02010609060101010101" pitchFamily="49" charset="-122"/>
              </a:rPr>
              <a:t>个链表，这里相当于</a:t>
            </a:r>
            <a:r>
              <a:rPr lang="en-US" altLang="zh-CN" dirty="0">
                <a:latin typeface="黑体" panose="02010609060101010101" pitchFamily="49" charset="-122"/>
                <a:ea typeface="黑体" panose="02010609060101010101" pitchFamily="49" charset="-122"/>
              </a:rPr>
              <a:t>zone</a:t>
            </a:r>
            <a:r>
              <a:rPr lang="zh-CN" altLang="en-US" dirty="0">
                <a:latin typeface="黑体" panose="02010609060101010101" pitchFamily="49" charset="-122"/>
                <a:ea typeface="黑体" panose="02010609060101010101" pitchFamily="49" charset="-122"/>
              </a:rPr>
              <a:t>中根据</a:t>
            </a:r>
            <a:r>
              <a:rPr lang="en-US" altLang="zh-CN" dirty="0">
                <a:latin typeface="黑体" panose="02010609060101010101" pitchFamily="49" charset="-122"/>
                <a:ea typeface="黑体" panose="02010609060101010101" pitchFamily="49" charset="-122"/>
              </a:rPr>
              <a:t>order</a:t>
            </a:r>
            <a:r>
              <a:rPr lang="zh-CN" altLang="en-US" dirty="0">
                <a:latin typeface="黑体" panose="02010609060101010101" pitchFamily="49" charset="-122"/>
                <a:ea typeface="黑体" panose="02010609060101010101" pitchFamily="49" charset="-122"/>
              </a:rPr>
              <a:t>的大小有</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到</a:t>
            </a:r>
            <a:r>
              <a:rPr lang="en-US" altLang="zh-CN" dirty="0">
                <a:latin typeface="黑体" panose="02010609060101010101" pitchFamily="49" charset="-122"/>
                <a:ea typeface="黑体" panose="02010609060101010101" pitchFamily="49" charset="-122"/>
              </a:rPr>
              <a:t>MAX_ORDER-1</a:t>
            </a:r>
            <a:r>
              <a:rPr lang="zh-CN" altLang="en-US" dirty="0">
                <a:latin typeface="黑体" panose="02010609060101010101" pitchFamily="49" charset="-122"/>
                <a:ea typeface="黑体" panose="02010609060101010101" pitchFamily="49" charset="-122"/>
              </a:rPr>
              <a:t>个</a:t>
            </a:r>
            <a:r>
              <a:rPr lang="en-US" altLang="zh-CN" dirty="0" err="1">
                <a:latin typeface="黑体" panose="02010609060101010101" pitchFamily="49" charset="-122"/>
                <a:ea typeface="黑体" panose="02010609060101010101" pitchFamily="49" charset="-122"/>
              </a:rPr>
              <a:t>free_area</a:t>
            </a:r>
            <a:r>
              <a:rPr lang="zh-CN" altLang="en-US" dirty="0">
                <a:latin typeface="黑体" panose="02010609060101010101" pitchFamily="49" charset="-122"/>
                <a:ea typeface="黑体" panose="02010609060101010101" pitchFamily="49" charset="-122"/>
              </a:rPr>
              <a:t>，每个</a:t>
            </a:r>
            <a:r>
              <a:rPr lang="en-US" altLang="zh-CN" dirty="0" err="1">
                <a:latin typeface="黑体" panose="02010609060101010101" pitchFamily="49" charset="-122"/>
                <a:ea typeface="黑体" panose="02010609060101010101" pitchFamily="49" charset="-122"/>
              </a:rPr>
              <a:t>free_area</a:t>
            </a:r>
            <a:r>
              <a:rPr lang="zh-CN" altLang="en-US" dirty="0">
                <a:latin typeface="黑体" panose="02010609060101010101" pitchFamily="49" charset="-122"/>
                <a:ea typeface="黑体" panose="02010609060101010101" pitchFamily="49" charset="-122"/>
              </a:rPr>
              <a:t>根据</a:t>
            </a:r>
            <a:r>
              <a:rPr lang="en-US" altLang="zh-CN" dirty="0">
                <a:latin typeface="黑体" panose="02010609060101010101" pitchFamily="49" charset="-122"/>
                <a:ea typeface="黑体" panose="02010609060101010101" pitchFamily="49" charset="-122"/>
              </a:rPr>
              <a:t>MIGRATE_TYPES</a:t>
            </a:r>
            <a:r>
              <a:rPr lang="zh-CN" altLang="en-US" dirty="0">
                <a:latin typeface="黑体" panose="02010609060101010101" pitchFamily="49" charset="-122"/>
                <a:ea typeface="黑体" panose="02010609060101010101" pitchFamily="49" charset="-122"/>
              </a:rPr>
              <a:t>类型有几个相应的链表。</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5804"/>
            <a:ext cx="5743575" cy="1009650"/>
          </a:xfrm>
          <a:prstGeom prst="rect">
            <a:avLst/>
          </a:prstGeom>
        </p:spPr>
      </p:pic>
      <p:sp>
        <p:nvSpPr>
          <p:cNvPr id="7" name="矩形 6"/>
          <p:cNvSpPr/>
          <p:nvPr/>
        </p:nvSpPr>
        <p:spPr>
          <a:xfrm>
            <a:off x="5425831" y="3334122"/>
            <a:ext cx="4695825" cy="2246769"/>
          </a:xfrm>
          <a:prstGeom prst="rect">
            <a:avLst/>
          </a:prstGeom>
          <a:solidFill>
            <a:schemeClr val="accent2">
              <a:lumMod val="40000"/>
              <a:lumOff val="60000"/>
            </a:schemeClr>
          </a:solidFill>
        </p:spPr>
        <p:txBody>
          <a:bodyPr wrap="square">
            <a:spAutoFit/>
          </a:bodyPr>
          <a:lstStyle/>
          <a:p>
            <a:r>
              <a:rPr lang="en-US" altLang="zh-CN" sz="1000" dirty="0" err="1"/>
              <a:t>enum</a:t>
            </a:r>
            <a:r>
              <a:rPr lang="en-US" altLang="zh-CN" sz="1000" dirty="0"/>
              <a:t> </a:t>
            </a:r>
            <a:r>
              <a:rPr lang="en-US" altLang="zh-CN" sz="1000" dirty="0" err="1"/>
              <a:t>migratetype</a:t>
            </a:r>
            <a:r>
              <a:rPr lang="en-US" altLang="zh-CN" sz="1000" dirty="0"/>
              <a:t> {</a:t>
            </a:r>
          </a:p>
          <a:p>
            <a:r>
              <a:rPr lang="en-US" altLang="zh-CN" sz="1000" dirty="0"/>
              <a:t>        MIGRATE_UNMOVABLE,</a:t>
            </a:r>
          </a:p>
          <a:p>
            <a:r>
              <a:rPr lang="en-US" altLang="zh-CN" sz="1000" dirty="0"/>
              <a:t>        MIGRATE_MOVABLE,</a:t>
            </a:r>
          </a:p>
          <a:p>
            <a:r>
              <a:rPr lang="en-US" altLang="zh-CN" sz="1000" dirty="0"/>
              <a:t>        MIGRATE_RECLAIMABLE,</a:t>
            </a:r>
          </a:p>
          <a:p>
            <a:r>
              <a:rPr lang="en-US" altLang="zh-CN" sz="1000" dirty="0"/>
              <a:t>        MIGRATE_PCPTYPES,       /* the number of types on the </a:t>
            </a:r>
            <a:r>
              <a:rPr lang="en-US" altLang="zh-CN" sz="1000" dirty="0" err="1"/>
              <a:t>pcp</a:t>
            </a:r>
            <a:r>
              <a:rPr lang="en-US" altLang="zh-CN" sz="1000" dirty="0"/>
              <a:t> lists */</a:t>
            </a:r>
          </a:p>
          <a:p>
            <a:r>
              <a:rPr lang="en-US" altLang="zh-CN" sz="1000" dirty="0"/>
              <a:t>        MIGRATE_HIGHATOMIC = MIGRATE_PCPTYPES</a:t>
            </a:r>
            <a:r>
              <a:rPr lang="en-US" altLang="zh-CN" sz="1000" dirty="0" smtClean="0"/>
              <a:t>,</a:t>
            </a:r>
          </a:p>
          <a:p>
            <a:r>
              <a:rPr lang="en-US" altLang="zh-CN" sz="1000" dirty="0"/>
              <a:t>#</a:t>
            </a:r>
            <a:r>
              <a:rPr lang="en-US" altLang="zh-CN" sz="1000" dirty="0" err="1"/>
              <a:t>ifdef</a:t>
            </a:r>
            <a:r>
              <a:rPr lang="en-US" altLang="zh-CN" sz="1000" dirty="0"/>
              <a:t> CONFIG_CMA</a:t>
            </a:r>
          </a:p>
          <a:p>
            <a:r>
              <a:rPr lang="en-US" altLang="zh-CN" sz="1000" dirty="0" smtClean="0"/>
              <a:t>MIGRATE_CMA</a:t>
            </a:r>
            <a:r>
              <a:rPr lang="en-US" altLang="zh-CN" sz="1000" dirty="0"/>
              <a:t>,</a:t>
            </a:r>
          </a:p>
          <a:p>
            <a:r>
              <a:rPr lang="en-US" altLang="zh-CN" sz="1000" dirty="0"/>
              <a:t>#</a:t>
            </a:r>
            <a:r>
              <a:rPr lang="en-US" altLang="zh-CN" sz="1000" dirty="0" err="1"/>
              <a:t>endif</a:t>
            </a:r>
            <a:endParaRPr lang="en-US" altLang="zh-CN" sz="1000" dirty="0"/>
          </a:p>
          <a:p>
            <a:r>
              <a:rPr lang="en-US" altLang="zh-CN" sz="1000" dirty="0"/>
              <a:t>#</a:t>
            </a:r>
            <a:r>
              <a:rPr lang="en-US" altLang="zh-CN" sz="1000" dirty="0" err="1"/>
              <a:t>ifdef</a:t>
            </a:r>
            <a:r>
              <a:rPr lang="en-US" altLang="zh-CN" sz="1000" dirty="0"/>
              <a:t> CONFIG_MEMORY_ISOLATION</a:t>
            </a:r>
          </a:p>
          <a:p>
            <a:r>
              <a:rPr lang="en-US" altLang="zh-CN" sz="1000" dirty="0"/>
              <a:t>        MIGRATE_ISOLATE,        /* can't allocate from here */</a:t>
            </a:r>
          </a:p>
          <a:p>
            <a:r>
              <a:rPr lang="en-US" altLang="zh-CN" sz="1000" dirty="0"/>
              <a:t>#</a:t>
            </a:r>
            <a:r>
              <a:rPr lang="en-US" altLang="zh-CN" sz="1000" dirty="0" err="1" smtClean="0"/>
              <a:t>endif</a:t>
            </a:r>
            <a:endParaRPr lang="en-US" altLang="zh-CN" sz="1000" dirty="0"/>
          </a:p>
          <a:p>
            <a:r>
              <a:rPr lang="en-US" altLang="zh-CN" sz="1000" dirty="0"/>
              <a:t>        MIGRATE_TYPES</a:t>
            </a:r>
          </a:p>
          <a:p>
            <a:r>
              <a:rPr lang="en-US" altLang="zh-CN" sz="1000" dirty="0"/>
              <a:t>};</a:t>
            </a:r>
          </a:p>
        </p:txBody>
      </p:sp>
    </p:spTree>
    <p:extLst>
      <p:ext uri="{BB962C8B-B14F-4D97-AF65-F5344CB8AC3E}">
        <p14:creationId xmlns:p14="http://schemas.microsoft.com/office/powerpoint/2010/main" val="278392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723823"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伙伴系统的空闲页块管理</a:t>
            </a:r>
          </a:p>
        </p:txBody>
      </p:sp>
      <p:cxnSp>
        <p:nvCxnSpPr>
          <p:cNvPr id="4" name="直接箭头连接符 3"/>
          <p:cNvCxnSpPr/>
          <p:nvPr/>
        </p:nvCxnSpPr>
        <p:spPr>
          <a:xfrm>
            <a:off x="1611923" y="955431"/>
            <a:ext cx="0" cy="3862754"/>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092569" y="1524000"/>
            <a:ext cx="1125415" cy="369277"/>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50000"/>
                  </a:schemeClr>
                </a:solidFill>
              </a:rPr>
              <a:t>0</a:t>
            </a:r>
            <a:endParaRPr lang="zh-CN" altLang="en-US" dirty="0">
              <a:solidFill>
                <a:schemeClr val="accent1">
                  <a:lumMod val="50000"/>
                </a:schemeClr>
              </a:solidFill>
            </a:endParaRPr>
          </a:p>
        </p:txBody>
      </p:sp>
      <p:sp>
        <p:nvSpPr>
          <p:cNvPr id="6" name="文本框 5"/>
          <p:cNvSpPr txBox="1"/>
          <p:nvPr/>
        </p:nvSpPr>
        <p:spPr>
          <a:xfrm>
            <a:off x="1865637" y="1238944"/>
            <a:ext cx="1579278" cy="261610"/>
          </a:xfrm>
          <a:prstGeom prst="rect">
            <a:avLst/>
          </a:prstGeom>
          <a:noFill/>
        </p:spPr>
        <p:txBody>
          <a:bodyPr wrap="none" rtlCol="0">
            <a:spAutoFit/>
          </a:bodyPr>
          <a:lstStyle/>
          <a:p>
            <a:r>
              <a:rPr lang="en-US" altLang="zh-CN" sz="1100" dirty="0" err="1" smtClean="0">
                <a:solidFill>
                  <a:schemeClr val="accent1">
                    <a:lumMod val="50000"/>
                  </a:schemeClr>
                </a:solidFill>
              </a:rPr>
              <a:t>free_area</a:t>
            </a:r>
            <a:r>
              <a:rPr lang="en-US" altLang="zh-CN" sz="1100" dirty="0" smtClean="0">
                <a:solidFill>
                  <a:schemeClr val="accent1">
                    <a:lumMod val="50000"/>
                  </a:schemeClr>
                </a:solidFill>
              </a:rPr>
              <a:t>[MAX_ORDER]</a:t>
            </a:r>
            <a:endParaRPr lang="zh-CN" altLang="en-US" sz="1100" dirty="0">
              <a:solidFill>
                <a:schemeClr val="accent1">
                  <a:lumMod val="50000"/>
                </a:schemeClr>
              </a:solidFill>
            </a:endParaRPr>
          </a:p>
        </p:txBody>
      </p:sp>
      <p:sp>
        <p:nvSpPr>
          <p:cNvPr id="7" name="矩形 6"/>
          <p:cNvSpPr/>
          <p:nvPr/>
        </p:nvSpPr>
        <p:spPr>
          <a:xfrm>
            <a:off x="2092568" y="1893277"/>
            <a:ext cx="1125415" cy="369277"/>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1</a:t>
            </a:r>
            <a:endParaRPr lang="zh-CN" altLang="en-US" dirty="0">
              <a:solidFill>
                <a:schemeClr val="accent1">
                  <a:lumMod val="50000"/>
                </a:schemeClr>
              </a:solidFill>
            </a:endParaRPr>
          </a:p>
        </p:txBody>
      </p:sp>
      <p:sp>
        <p:nvSpPr>
          <p:cNvPr id="8" name="矩形 7"/>
          <p:cNvSpPr/>
          <p:nvPr/>
        </p:nvSpPr>
        <p:spPr>
          <a:xfrm>
            <a:off x="2092568" y="2262554"/>
            <a:ext cx="1125415" cy="369277"/>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2</a:t>
            </a:r>
            <a:endParaRPr lang="zh-CN" altLang="en-US" dirty="0">
              <a:solidFill>
                <a:schemeClr val="accent1">
                  <a:lumMod val="50000"/>
                </a:schemeClr>
              </a:solidFill>
            </a:endParaRPr>
          </a:p>
        </p:txBody>
      </p:sp>
      <p:sp>
        <p:nvSpPr>
          <p:cNvPr id="9" name="矩形 8"/>
          <p:cNvSpPr/>
          <p:nvPr/>
        </p:nvSpPr>
        <p:spPr>
          <a:xfrm>
            <a:off x="2092568" y="2631831"/>
            <a:ext cx="1125415" cy="553915"/>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50000"/>
                  </a:schemeClr>
                </a:solidFill>
              </a:rPr>
              <a:t>…</a:t>
            </a:r>
            <a:endParaRPr lang="zh-CN" altLang="en-US" dirty="0">
              <a:solidFill>
                <a:schemeClr val="accent1">
                  <a:lumMod val="50000"/>
                </a:schemeClr>
              </a:solidFill>
            </a:endParaRPr>
          </a:p>
        </p:txBody>
      </p:sp>
      <p:sp>
        <p:nvSpPr>
          <p:cNvPr id="10" name="矩形 9"/>
          <p:cNvSpPr/>
          <p:nvPr/>
        </p:nvSpPr>
        <p:spPr>
          <a:xfrm>
            <a:off x="2092567" y="3185746"/>
            <a:ext cx="1125415" cy="369277"/>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50000"/>
                  </a:schemeClr>
                </a:solidFill>
              </a:rPr>
              <a:t>6</a:t>
            </a:r>
            <a:endParaRPr lang="zh-CN" altLang="en-US" dirty="0">
              <a:solidFill>
                <a:schemeClr val="accent1">
                  <a:lumMod val="50000"/>
                </a:schemeClr>
              </a:solidFill>
            </a:endParaRPr>
          </a:p>
        </p:txBody>
      </p:sp>
      <p:sp>
        <p:nvSpPr>
          <p:cNvPr id="11" name="矩形 10"/>
          <p:cNvSpPr/>
          <p:nvPr/>
        </p:nvSpPr>
        <p:spPr>
          <a:xfrm>
            <a:off x="2092565" y="4108938"/>
            <a:ext cx="1125415" cy="369277"/>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1">
                    <a:lumMod val="50000"/>
                  </a:schemeClr>
                </a:solidFill>
              </a:rPr>
              <a:t>MAX_ORDER-1</a:t>
            </a:r>
            <a:endParaRPr lang="zh-CN" altLang="en-US" sz="1200" dirty="0">
              <a:solidFill>
                <a:schemeClr val="accent1">
                  <a:lumMod val="50000"/>
                </a:schemeClr>
              </a:solidFill>
            </a:endParaRPr>
          </a:p>
        </p:txBody>
      </p:sp>
      <p:sp>
        <p:nvSpPr>
          <p:cNvPr id="12" name="矩形 11"/>
          <p:cNvSpPr/>
          <p:nvPr/>
        </p:nvSpPr>
        <p:spPr>
          <a:xfrm>
            <a:off x="2092566" y="3555023"/>
            <a:ext cx="1125415" cy="553915"/>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50000"/>
                  </a:schemeClr>
                </a:solidFill>
              </a:rPr>
              <a:t>…</a:t>
            </a:r>
            <a:endParaRPr lang="zh-CN" altLang="en-US" dirty="0">
              <a:solidFill>
                <a:schemeClr val="accent1">
                  <a:lumMod val="50000"/>
                </a:schemeClr>
              </a:solidFill>
            </a:endParaRPr>
          </a:p>
        </p:txBody>
      </p:sp>
      <p:grpSp>
        <p:nvGrpSpPr>
          <p:cNvPr id="44" name="组合 43"/>
          <p:cNvGrpSpPr/>
          <p:nvPr/>
        </p:nvGrpSpPr>
        <p:grpSpPr>
          <a:xfrm>
            <a:off x="3217984" y="1096108"/>
            <a:ext cx="2836987" cy="1230922"/>
            <a:chOff x="3217984" y="1096108"/>
            <a:chExt cx="2836987" cy="1230922"/>
          </a:xfrm>
        </p:grpSpPr>
        <p:grpSp>
          <p:nvGrpSpPr>
            <p:cNvPr id="21" name="组合 20"/>
            <p:cNvGrpSpPr/>
            <p:nvPr/>
          </p:nvGrpSpPr>
          <p:grpSpPr>
            <a:xfrm>
              <a:off x="4173416" y="1096108"/>
              <a:ext cx="1881555" cy="304800"/>
              <a:chOff x="4155831" y="1354015"/>
              <a:chExt cx="1881555" cy="304800"/>
            </a:xfrm>
          </p:grpSpPr>
          <p:sp>
            <p:nvSpPr>
              <p:cNvPr id="13" name="矩形 12"/>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3" idx="3"/>
                <a:endCxn id="14"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a:endCxn id="17"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endCxn id="19"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4173416" y="1556238"/>
              <a:ext cx="1881555" cy="304800"/>
              <a:chOff x="4155831" y="1354015"/>
              <a:chExt cx="1881555" cy="304800"/>
            </a:xfrm>
          </p:grpSpPr>
          <p:sp>
            <p:nvSpPr>
              <p:cNvPr id="23" name="矩形 22"/>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23" idx="3"/>
                <a:endCxn id="24"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endCxn id="26"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endCxn id="28"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4173416" y="2022230"/>
              <a:ext cx="1881555" cy="304800"/>
              <a:chOff x="4155831" y="1354015"/>
              <a:chExt cx="1881555" cy="304800"/>
            </a:xfrm>
          </p:grpSpPr>
          <p:sp>
            <p:nvSpPr>
              <p:cNvPr id="31" name="矩形 30"/>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3"/>
                <a:endCxn id="32"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a:endCxn id="34"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endCxn id="36"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9" name="直接箭头连接符 38"/>
            <p:cNvCxnSpPr>
              <a:stCxn id="5" idx="3"/>
              <a:endCxn id="23" idx="1"/>
            </p:cNvCxnSpPr>
            <p:nvPr/>
          </p:nvCxnSpPr>
          <p:spPr>
            <a:xfrm>
              <a:off x="3217984" y="1708639"/>
              <a:ext cx="955432" cy="293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5" idx="3"/>
              <a:endCxn id="13" idx="1"/>
            </p:cNvCxnSpPr>
            <p:nvPr/>
          </p:nvCxnSpPr>
          <p:spPr>
            <a:xfrm flipV="1">
              <a:off x="3217984" y="1251439"/>
              <a:ext cx="955432" cy="45720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 idx="3"/>
              <a:endCxn id="31" idx="1"/>
            </p:cNvCxnSpPr>
            <p:nvPr/>
          </p:nvCxnSpPr>
          <p:spPr>
            <a:xfrm>
              <a:off x="3217984" y="1708639"/>
              <a:ext cx="955432" cy="468922"/>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217984" y="2751992"/>
            <a:ext cx="2836987" cy="1230922"/>
            <a:chOff x="3217984" y="1096108"/>
            <a:chExt cx="2836987" cy="1230922"/>
          </a:xfrm>
        </p:grpSpPr>
        <p:grpSp>
          <p:nvGrpSpPr>
            <p:cNvPr id="46" name="组合 45"/>
            <p:cNvGrpSpPr/>
            <p:nvPr/>
          </p:nvGrpSpPr>
          <p:grpSpPr>
            <a:xfrm>
              <a:off x="4173416" y="1096108"/>
              <a:ext cx="1881555" cy="304800"/>
              <a:chOff x="4155831" y="1354015"/>
              <a:chExt cx="1881555" cy="304800"/>
            </a:xfrm>
          </p:grpSpPr>
          <p:sp>
            <p:nvSpPr>
              <p:cNvPr id="66" name="矩形 65"/>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p:cNvCxnSpPr>
                <a:stCxn id="66" idx="3"/>
                <a:endCxn id="67"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p:cNvCxnSpPr>
                <a:endCxn id="69"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p:cNvCxnSpPr>
                <a:endCxn id="71"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173416" y="1556238"/>
              <a:ext cx="1881555" cy="304800"/>
              <a:chOff x="4155831" y="1354015"/>
              <a:chExt cx="1881555" cy="304800"/>
            </a:xfrm>
          </p:grpSpPr>
          <p:sp>
            <p:nvSpPr>
              <p:cNvPr id="59" name="矩形 58"/>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箭头连接符 60"/>
              <p:cNvCxnSpPr>
                <a:stCxn id="59" idx="3"/>
                <a:endCxn id="60"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2"/>
              <p:cNvCxnSpPr>
                <a:endCxn id="62"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p:cNvCxnSpPr>
                <a:endCxn id="64"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4173416" y="2022230"/>
              <a:ext cx="1881555" cy="304800"/>
              <a:chOff x="4155831" y="1354015"/>
              <a:chExt cx="1881555" cy="304800"/>
            </a:xfrm>
          </p:grpSpPr>
          <p:sp>
            <p:nvSpPr>
              <p:cNvPr id="52" name="矩形 51"/>
              <p:cNvSpPr/>
              <p:nvPr/>
            </p:nvSpPr>
            <p:spPr>
              <a:xfrm>
                <a:off x="4155831"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695093"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a:stCxn id="52" idx="3"/>
                <a:endCxn id="53" idx="1"/>
              </p:cNvCxnSpPr>
              <p:nvPr/>
            </p:nvCxnSpPr>
            <p:spPr>
              <a:xfrm>
                <a:off x="4419600"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234355" y="1359877"/>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a:endCxn id="55" idx="1"/>
              </p:cNvCxnSpPr>
              <p:nvPr/>
            </p:nvCxnSpPr>
            <p:spPr>
              <a:xfrm>
                <a:off x="4958862" y="1509346"/>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773617" y="1354015"/>
                <a:ext cx="263769" cy="298938"/>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57" idx="1"/>
              </p:cNvCxnSpPr>
              <p:nvPr/>
            </p:nvCxnSpPr>
            <p:spPr>
              <a:xfrm>
                <a:off x="5498124" y="1503484"/>
                <a:ext cx="275493" cy="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a:endCxn id="59" idx="1"/>
            </p:cNvCxnSpPr>
            <p:nvPr/>
          </p:nvCxnSpPr>
          <p:spPr>
            <a:xfrm>
              <a:off x="3217984" y="1708639"/>
              <a:ext cx="955432" cy="293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66" idx="1"/>
            </p:cNvCxnSpPr>
            <p:nvPr/>
          </p:nvCxnSpPr>
          <p:spPr>
            <a:xfrm flipV="1">
              <a:off x="3217984" y="1251439"/>
              <a:ext cx="955432" cy="457200"/>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52" idx="1"/>
            </p:cNvCxnSpPr>
            <p:nvPr/>
          </p:nvCxnSpPr>
          <p:spPr>
            <a:xfrm>
              <a:off x="3217984" y="1708639"/>
              <a:ext cx="955432" cy="468922"/>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3" name="文本框 72"/>
          <p:cNvSpPr txBox="1"/>
          <p:nvPr/>
        </p:nvSpPr>
        <p:spPr>
          <a:xfrm>
            <a:off x="4054923" y="834498"/>
            <a:ext cx="1350050" cy="261610"/>
          </a:xfrm>
          <a:prstGeom prst="rect">
            <a:avLst/>
          </a:prstGeom>
          <a:noFill/>
        </p:spPr>
        <p:txBody>
          <a:bodyPr wrap="none" rtlCol="0">
            <a:spAutoFit/>
          </a:bodyPr>
          <a:lstStyle/>
          <a:p>
            <a:r>
              <a:rPr lang="en-US" altLang="zh-CN" sz="1100" dirty="0" smtClean="0">
                <a:solidFill>
                  <a:schemeClr val="accent1">
                    <a:lumMod val="50000"/>
                  </a:schemeClr>
                </a:solidFill>
              </a:rPr>
              <a:t>order=0</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的空闲页块</a:t>
            </a:r>
            <a:endParaRPr lang="zh-CN" altLang="en-US" sz="1100" dirty="0">
              <a:solidFill>
                <a:schemeClr val="accent1">
                  <a:lumMod val="50000"/>
                </a:schemeClr>
              </a:solidFill>
              <a:latin typeface="黑体" panose="02010609060101010101" pitchFamily="49" charset="-122"/>
              <a:ea typeface="黑体" panose="02010609060101010101" pitchFamily="49" charset="-122"/>
            </a:endParaRPr>
          </a:p>
        </p:txBody>
      </p:sp>
      <p:sp>
        <p:nvSpPr>
          <p:cNvPr id="74" name="文本框 73"/>
          <p:cNvSpPr txBox="1"/>
          <p:nvPr/>
        </p:nvSpPr>
        <p:spPr>
          <a:xfrm>
            <a:off x="4054923" y="2487452"/>
            <a:ext cx="1350050" cy="261610"/>
          </a:xfrm>
          <a:prstGeom prst="rect">
            <a:avLst/>
          </a:prstGeom>
          <a:noFill/>
        </p:spPr>
        <p:txBody>
          <a:bodyPr wrap="none" rtlCol="0">
            <a:spAutoFit/>
          </a:bodyPr>
          <a:lstStyle/>
          <a:p>
            <a:r>
              <a:rPr lang="en-US" altLang="zh-CN" sz="1100" dirty="0" smtClean="0">
                <a:solidFill>
                  <a:schemeClr val="accent1">
                    <a:lumMod val="50000"/>
                  </a:schemeClr>
                </a:solidFill>
              </a:rPr>
              <a:t>order=6</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的空闲页块</a:t>
            </a:r>
            <a:endParaRPr lang="zh-CN" altLang="en-US" sz="1100" dirty="0">
              <a:solidFill>
                <a:schemeClr val="accent1">
                  <a:lumMod val="50000"/>
                </a:schemeClr>
              </a:solidFill>
              <a:latin typeface="黑体" panose="02010609060101010101" pitchFamily="49" charset="-122"/>
              <a:ea typeface="黑体" panose="02010609060101010101" pitchFamily="49" charset="-122"/>
            </a:endParaRPr>
          </a:p>
        </p:txBody>
      </p:sp>
      <p:sp>
        <p:nvSpPr>
          <p:cNvPr id="75" name="矩形 74"/>
          <p:cNvSpPr/>
          <p:nvPr/>
        </p:nvSpPr>
        <p:spPr>
          <a:xfrm>
            <a:off x="6066695" y="1114772"/>
            <a:ext cx="1669047" cy="261610"/>
          </a:xfrm>
          <a:prstGeom prst="rect">
            <a:avLst/>
          </a:prstGeom>
          <a:noFill/>
        </p:spPr>
        <p:txBody>
          <a:bodyPr wrap="none" rtlCol="0">
            <a:spAutoFit/>
          </a:bodyPr>
          <a:lstStyle/>
          <a:p>
            <a:r>
              <a:rPr lang="en-US" altLang="zh-CN" sz="1100" dirty="0">
                <a:solidFill>
                  <a:schemeClr val="accent1">
                    <a:lumMod val="50000"/>
                  </a:schemeClr>
                </a:solidFill>
              </a:rPr>
              <a:t>UNMOVABLE</a:t>
            </a:r>
            <a:r>
              <a:rPr lang="zh-CN" altLang="en-US" sz="1100" dirty="0">
                <a:solidFill>
                  <a:schemeClr val="accent1">
                    <a:lumMod val="50000"/>
                  </a:schemeClr>
                </a:solidFill>
                <a:latin typeface="黑体" panose="02010609060101010101" pitchFamily="49" charset="-122"/>
                <a:ea typeface="黑体" panose="02010609060101010101" pitchFamily="49" charset="-122"/>
              </a:rPr>
              <a:t>类型的页面</a:t>
            </a:r>
          </a:p>
        </p:txBody>
      </p:sp>
      <p:sp>
        <p:nvSpPr>
          <p:cNvPr id="76" name="矩形 75"/>
          <p:cNvSpPr/>
          <p:nvPr/>
        </p:nvSpPr>
        <p:spPr>
          <a:xfrm>
            <a:off x="6066695" y="1574902"/>
            <a:ext cx="1470274" cy="261610"/>
          </a:xfrm>
          <a:prstGeom prst="rect">
            <a:avLst/>
          </a:prstGeom>
          <a:noFill/>
        </p:spPr>
        <p:txBody>
          <a:bodyPr wrap="none" rtlCol="0">
            <a:spAutoFit/>
          </a:bodyPr>
          <a:lstStyle/>
          <a:p>
            <a:r>
              <a:rPr lang="en-US" altLang="zh-CN" sz="1100" dirty="0">
                <a:solidFill>
                  <a:schemeClr val="accent1">
                    <a:lumMod val="50000"/>
                  </a:schemeClr>
                </a:solidFill>
              </a:rPr>
              <a:t>MOVABLE</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类型</a:t>
            </a:r>
            <a:r>
              <a:rPr lang="zh-CN" altLang="en-US" sz="1100" dirty="0">
                <a:solidFill>
                  <a:schemeClr val="accent1">
                    <a:lumMod val="50000"/>
                  </a:schemeClr>
                </a:solidFill>
                <a:latin typeface="黑体" panose="02010609060101010101" pitchFamily="49" charset="-122"/>
                <a:ea typeface="黑体" panose="02010609060101010101" pitchFamily="49" charset="-122"/>
              </a:rPr>
              <a:t>的页面</a:t>
            </a:r>
          </a:p>
        </p:txBody>
      </p:sp>
      <p:sp>
        <p:nvSpPr>
          <p:cNvPr id="77" name="矩形 76"/>
          <p:cNvSpPr/>
          <p:nvPr/>
        </p:nvSpPr>
        <p:spPr>
          <a:xfrm>
            <a:off x="6066695" y="2040894"/>
            <a:ext cx="1694695" cy="261610"/>
          </a:xfrm>
          <a:prstGeom prst="rect">
            <a:avLst/>
          </a:prstGeom>
          <a:noFill/>
        </p:spPr>
        <p:txBody>
          <a:bodyPr wrap="none" rtlCol="0">
            <a:spAutoFit/>
          </a:bodyPr>
          <a:lstStyle/>
          <a:p>
            <a:r>
              <a:rPr lang="en-US" altLang="zh-CN" sz="1100" dirty="0">
                <a:solidFill>
                  <a:schemeClr val="accent1">
                    <a:lumMod val="50000"/>
                  </a:schemeClr>
                </a:solidFill>
              </a:rPr>
              <a:t>RECLAIMABLE</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类型</a:t>
            </a:r>
            <a:r>
              <a:rPr lang="zh-CN" altLang="en-US" sz="1100" dirty="0">
                <a:solidFill>
                  <a:schemeClr val="accent1">
                    <a:lumMod val="50000"/>
                  </a:schemeClr>
                </a:solidFill>
                <a:latin typeface="黑体" panose="02010609060101010101" pitchFamily="49" charset="-122"/>
                <a:ea typeface="黑体" panose="02010609060101010101" pitchFamily="49" charset="-122"/>
              </a:rPr>
              <a:t>的页面</a:t>
            </a:r>
          </a:p>
        </p:txBody>
      </p:sp>
      <p:sp>
        <p:nvSpPr>
          <p:cNvPr id="78" name="矩形 77"/>
          <p:cNvSpPr/>
          <p:nvPr/>
        </p:nvSpPr>
        <p:spPr>
          <a:xfrm>
            <a:off x="6066695" y="2768805"/>
            <a:ext cx="1669047" cy="261610"/>
          </a:xfrm>
          <a:prstGeom prst="rect">
            <a:avLst/>
          </a:prstGeom>
          <a:noFill/>
        </p:spPr>
        <p:txBody>
          <a:bodyPr wrap="none" rtlCol="0">
            <a:spAutoFit/>
          </a:bodyPr>
          <a:lstStyle/>
          <a:p>
            <a:r>
              <a:rPr lang="en-US" altLang="zh-CN" sz="1100" dirty="0">
                <a:solidFill>
                  <a:schemeClr val="accent1">
                    <a:lumMod val="50000"/>
                  </a:schemeClr>
                </a:solidFill>
              </a:rPr>
              <a:t>UNMOVABLE</a:t>
            </a:r>
            <a:r>
              <a:rPr lang="zh-CN" altLang="en-US" sz="1100" dirty="0">
                <a:solidFill>
                  <a:schemeClr val="accent1">
                    <a:lumMod val="50000"/>
                  </a:schemeClr>
                </a:solidFill>
                <a:latin typeface="黑体" panose="02010609060101010101" pitchFamily="49" charset="-122"/>
                <a:ea typeface="黑体" panose="02010609060101010101" pitchFamily="49" charset="-122"/>
              </a:rPr>
              <a:t>类型的页面</a:t>
            </a:r>
          </a:p>
        </p:txBody>
      </p:sp>
      <p:sp>
        <p:nvSpPr>
          <p:cNvPr id="79" name="矩形 78"/>
          <p:cNvSpPr/>
          <p:nvPr/>
        </p:nvSpPr>
        <p:spPr>
          <a:xfrm>
            <a:off x="6066695" y="3228935"/>
            <a:ext cx="1470274" cy="261610"/>
          </a:xfrm>
          <a:prstGeom prst="rect">
            <a:avLst/>
          </a:prstGeom>
          <a:noFill/>
        </p:spPr>
        <p:txBody>
          <a:bodyPr wrap="none" rtlCol="0">
            <a:spAutoFit/>
          </a:bodyPr>
          <a:lstStyle/>
          <a:p>
            <a:r>
              <a:rPr lang="en-US" altLang="zh-CN" sz="1100" dirty="0">
                <a:solidFill>
                  <a:schemeClr val="accent1">
                    <a:lumMod val="50000"/>
                  </a:schemeClr>
                </a:solidFill>
              </a:rPr>
              <a:t>MOVABLE</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类型</a:t>
            </a:r>
            <a:r>
              <a:rPr lang="zh-CN" altLang="en-US" sz="1100" dirty="0">
                <a:solidFill>
                  <a:schemeClr val="accent1">
                    <a:lumMod val="50000"/>
                  </a:schemeClr>
                </a:solidFill>
                <a:latin typeface="黑体" panose="02010609060101010101" pitchFamily="49" charset="-122"/>
                <a:ea typeface="黑体" panose="02010609060101010101" pitchFamily="49" charset="-122"/>
              </a:rPr>
              <a:t>的页面</a:t>
            </a:r>
          </a:p>
        </p:txBody>
      </p:sp>
      <p:sp>
        <p:nvSpPr>
          <p:cNvPr id="80" name="矩形 79"/>
          <p:cNvSpPr/>
          <p:nvPr/>
        </p:nvSpPr>
        <p:spPr>
          <a:xfrm>
            <a:off x="6066695" y="3694927"/>
            <a:ext cx="1694695" cy="261610"/>
          </a:xfrm>
          <a:prstGeom prst="rect">
            <a:avLst/>
          </a:prstGeom>
          <a:noFill/>
        </p:spPr>
        <p:txBody>
          <a:bodyPr wrap="none" rtlCol="0">
            <a:spAutoFit/>
          </a:bodyPr>
          <a:lstStyle/>
          <a:p>
            <a:r>
              <a:rPr lang="en-US" altLang="zh-CN" sz="1100" dirty="0">
                <a:solidFill>
                  <a:schemeClr val="accent1">
                    <a:lumMod val="50000"/>
                  </a:schemeClr>
                </a:solidFill>
              </a:rPr>
              <a:t>RECLAIMABLE</a:t>
            </a:r>
            <a:r>
              <a:rPr lang="zh-CN" altLang="en-US" sz="1100" dirty="0" smtClean="0">
                <a:solidFill>
                  <a:schemeClr val="accent1">
                    <a:lumMod val="50000"/>
                  </a:schemeClr>
                </a:solidFill>
                <a:latin typeface="黑体" panose="02010609060101010101" pitchFamily="49" charset="-122"/>
                <a:ea typeface="黑体" panose="02010609060101010101" pitchFamily="49" charset="-122"/>
              </a:rPr>
              <a:t>类型</a:t>
            </a:r>
            <a:r>
              <a:rPr lang="zh-CN" altLang="en-US" sz="1100" dirty="0">
                <a:solidFill>
                  <a:schemeClr val="accent1">
                    <a:lumMod val="50000"/>
                  </a:schemeClr>
                </a:solidFill>
                <a:latin typeface="黑体" panose="02010609060101010101" pitchFamily="49" charset="-122"/>
                <a:ea typeface="黑体" panose="02010609060101010101" pitchFamily="49" charset="-122"/>
              </a:rPr>
              <a:t>的页面</a:t>
            </a:r>
          </a:p>
        </p:txBody>
      </p:sp>
      <p:sp>
        <p:nvSpPr>
          <p:cNvPr id="81" name="文本框 80"/>
          <p:cNvSpPr txBox="1"/>
          <p:nvPr/>
        </p:nvSpPr>
        <p:spPr>
          <a:xfrm>
            <a:off x="834248" y="2773931"/>
            <a:ext cx="834972" cy="276999"/>
          </a:xfrm>
          <a:prstGeom prst="rect">
            <a:avLst/>
          </a:prstGeom>
          <a:noFill/>
        </p:spPr>
        <p:txBody>
          <a:bodyPr wrap="none" rtlCol="0">
            <a:spAutoFit/>
          </a:bodyPr>
          <a:lstStyle/>
          <a:p>
            <a:r>
              <a:rPr lang="en-US" altLang="zh-CN" sz="1200" dirty="0" smtClean="0">
                <a:solidFill>
                  <a:schemeClr val="accent1">
                    <a:lumMod val="50000"/>
                  </a:schemeClr>
                </a:solidFill>
              </a:rPr>
              <a:t>order</a:t>
            </a:r>
            <a:r>
              <a:rPr lang="zh-CN" altLang="en-US" sz="1200" dirty="0" smtClean="0">
                <a:solidFill>
                  <a:schemeClr val="accent1">
                    <a:lumMod val="50000"/>
                  </a:schemeClr>
                </a:solidFill>
                <a:latin typeface="黑体" panose="02010609060101010101" pitchFamily="49" charset="-122"/>
                <a:ea typeface="黑体" panose="02010609060101010101" pitchFamily="49" charset="-122"/>
              </a:rPr>
              <a:t>次序</a:t>
            </a:r>
            <a:endParaRPr lang="zh-CN" altLang="en-US" sz="1200" dirty="0">
              <a:solidFill>
                <a:schemeClr val="accent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769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185" y="99646"/>
            <a:ext cx="6435969" cy="369332"/>
          </a:xfrm>
          <a:prstGeom prst="rect">
            <a:avLst/>
          </a:prstGeom>
          <a:noFill/>
        </p:spPr>
        <p:txBody>
          <a:bodyPr wrap="square" rtlCol="0">
            <a:spAutoFit/>
          </a:bodyPr>
          <a:lstStyle/>
          <a:p>
            <a:r>
              <a:rPr lang="zh-CN" altLang="en-US" dirty="0"/>
              <a:t>当前页面分配的状态可以从</a:t>
            </a:r>
            <a:r>
              <a:rPr lang="en-US" altLang="zh-CN" dirty="0"/>
              <a:t>/</a:t>
            </a:r>
            <a:r>
              <a:rPr lang="en-US" altLang="zh-CN" dirty="0" err="1"/>
              <a:t>proc</a:t>
            </a:r>
            <a:r>
              <a:rPr lang="en-US" altLang="zh-CN" dirty="0"/>
              <a:t>/</a:t>
            </a:r>
            <a:r>
              <a:rPr lang="en-US" altLang="zh-CN" dirty="0" err="1"/>
              <a:t>pagetypeinfo</a:t>
            </a:r>
            <a:r>
              <a:rPr lang="zh-CN" altLang="en-US" dirty="0"/>
              <a:t>中获取得到。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10"/>
            <a:ext cx="4698428" cy="2338754"/>
          </a:xfrm>
          <a:prstGeom prst="rect">
            <a:avLst/>
          </a:prstGeom>
        </p:spPr>
      </p:pic>
      <p:sp>
        <p:nvSpPr>
          <p:cNvPr id="4" name="文本框 3"/>
          <p:cNvSpPr txBox="1"/>
          <p:nvPr/>
        </p:nvSpPr>
        <p:spPr>
          <a:xfrm>
            <a:off x="4850828" y="551095"/>
            <a:ext cx="1289539" cy="369332"/>
          </a:xfrm>
          <a:prstGeom prst="rect">
            <a:avLst/>
          </a:prstGeom>
          <a:noFill/>
        </p:spPr>
        <p:txBody>
          <a:bodyPr wrap="square" rtlCol="0">
            <a:spAutoFit/>
          </a:bodyPr>
          <a:lstStyle/>
          <a:p>
            <a:r>
              <a:rPr lang="en-US" altLang="zh-CN" dirty="0" smtClean="0"/>
              <a:t>arm64</a:t>
            </a:r>
            <a:r>
              <a:rPr lang="zh-CN" altLang="en-US" dirty="0" smtClean="0"/>
              <a:t>：</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11" y="970611"/>
            <a:ext cx="5326575" cy="2074151"/>
          </a:xfrm>
          <a:prstGeom prst="rect">
            <a:avLst/>
          </a:prstGeom>
        </p:spPr>
      </p:pic>
      <p:cxnSp>
        <p:nvCxnSpPr>
          <p:cNvPr id="7" name="直接连接符 6"/>
          <p:cNvCxnSpPr/>
          <p:nvPr/>
        </p:nvCxnSpPr>
        <p:spPr>
          <a:xfrm>
            <a:off x="4743019" y="468978"/>
            <a:ext cx="0" cy="28718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2400" y="551095"/>
            <a:ext cx="1289539" cy="369332"/>
          </a:xfrm>
          <a:prstGeom prst="rect">
            <a:avLst/>
          </a:prstGeom>
          <a:noFill/>
        </p:spPr>
        <p:txBody>
          <a:bodyPr wrap="square" rtlCol="0">
            <a:spAutoFit/>
          </a:bodyPr>
          <a:lstStyle/>
          <a:p>
            <a:r>
              <a:rPr lang="en-US" altLang="zh-CN" dirty="0" smtClean="0"/>
              <a:t>Ubuntu</a:t>
            </a:r>
            <a:r>
              <a:rPr lang="zh-CN" altLang="en-US" dirty="0" smtClean="0"/>
              <a:t>：</a:t>
            </a:r>
            <a:endParaRPr lang="zh-CN" altLang="en-US" dirty="0"/>
          </a:p>
        </p:txBody>
      </p:sp>
      <p:sp>
        <p:nvSpPr>
          <p:cNvPr id="9" name="矩形 8"/>
          <p:cNvSpPr/>
          <p:nvPr/>
        </p:nvSpPr>
        <p:spPr>
          <a:xfrm>
            <a:off x="246185" y="3888728"/>
            <a:ext cx="6425826" cy="369332"/>
          </a:xfrm>
          <a:prstGeom prst="rect">
            <a:avLst/>
          </a:prstGeom>
        </p:spPr>
        <p:txBody>
          <a:bodyPr wrap="square">
            <a:spAutoFit/>
          </a:bodyPr>
          <a:lstStyle/>
          <a:p>
            <a:r>
              <a:rPr lang="zh-CN" altLang="en-US" dirty="0"/>
              <a:t>大部分物理内存页面都存放在MIGRATE_MOVABLE链表中。</a:t>
            </a:r>
          </a:p>
        </p:txBody>
      </p:sp>
      <p:cxnSp>
        <p:nvCxnSpPr>
          <p:cNvPr id="12" name="直接连接符 11"/>
          <p:cNvCxnSpPr/>
          <p:nvPr/>
        </p:nvCxnSpPr>
        <p:spPr>
          <a:xfrm>
            <a:off x="1197004" y="1929941"/>
            <a:ext cx="28268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97004" y="2423459"/>
            <a:ext cx="282687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97600" y="1655137"/>
            <a:ext cx="2641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97600" y="2229224"/>
            <a:ext cx="27192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006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21523" y="3352800"/>
            <a:ext cx="9334800" cy="369332"/>
          </a:xfrm>
          <a:prstGeom prst="rect">
            <a:avLst/>
          </a:prstGeom>
          <a:noFill/>
        </p:spPr>
        <p:txBody>
          <a:bodyPr wrap="none" rtlCol="0">
            <a:spAutoFit/>
          </a:bodyPr>
          <a:lstStyle/>
          <a:p>
            <a:r>
              <a:rPr lang="en-US" altLang="zh-CN" dirty="0" err="1" smtClean="0"/>
              <a:t>setup_arch</a:t>
            </a:r>
            <a:r>
              <a:rPr lang="en-US" altLang="zh-CN" smtClean="0"/>
              <a:t>()-&gt;boot_mem_init</a:t>
            </a:r>
            <a:r>
              <a:rPr lang="en-US" altLang="zh-CN" dirty="0" smtClean="0"/>
              <a:t>()-&gt;</a:t>
            </a:r>
            <a:r>
              <a:rPr lang="en-US" altLang="zh-CN" dirty="0" err="1" smtClean="0"/>
              <a:t>zone_sizes_init</a:t>
            </a:r>
            <a:r>
              <a:rPr lang="en-US" altLang="zh-CN" dirty="0" smtClean="0"/>
              <a:t>()-&gt;</a:t>
            </a:r>
            <a:r>
              <a:rPr lang="en-US" altLang="zh-CN" dirty="0" err="1" smtClean="0"/>
              <a:t>free_area_init_node</a:t>
            </a:r>
            <a:r>
              <a:rPr lang="en-US" altLang="zh-CN" dirty="0" smtClean="0"/>
              <a:t>()-&gt;</a:t>
            </a:r>
            <a:r>
              <a:rPr lang="en-US" altLang="zh-CN" dirty="0" err="1" smtClean="0"/>
              <a:t>free_area_init_core</a:t>
            </a:r>
            <a:r>
              <a:rPr lang="en-US" altLang="zh-CN" dirty="0" smtClean="0"/>
              <a:t>()</a:t>
            </a:r>
            <a:endParaRPr lang="zh-CN" altLang="en-US" dirty="0"/>
          </a:p>
        </p:txBody>
      </p:sp>
    </p:spTree>
    <p:extLst>
      <p:ext uri="{BB962C8B-B14F-4D97-AF65-F5344CB8AC3E}">
        <p14:creationId xmlns:p14="http://schemas.microsoft.com/office/powerpoint/2010/main" val="1849207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892"/>
            <a:ext cx="1569660" cy="369332"/>
          </a:xfrm>
          <a:prstGeom prst="rect">
            <a:avLst/>
          </a:prstGeom>
          <a:noFill/>
        </p:spPr>
        <p:txBody>
          <a:bodyPr wrap="none" rtlCol="0">
            <a:spAutoFit/>
          </a:bodyPr>
          <a:lstStyle/>
          <a:p>
            <a:r>
              <a:rPr lang="zh-CN" altLang="en-US" dirty="0" smtClean="0"/>
              <a:t>分配物理页面</a:t>
            </a:r>
            <a:endParaRPr lang="zh-CN" altLang="en-US" dirty="0"/>
          </a:p>
        </p:txBody>
      </p:sp>
    </p:spTree>
    <p:extLst>
      <p:ext uri="{BB962C8B-B14F-4D97-AF65-F5344CB8AC3E}">
        <p14:creationId xmlns:p14="http://schemas.microsoft.com/office/powerpoint/2010/main" val="163987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108" y="199292"/>
            <a:ext cx="1193019" cy="369332"/>
          </a:xfrm>
          <a:prstGeom prst="rect">
            <a:avLst/>
          </a:prstGeom>
          <a:noFill/>
        </p:spPr>
        <p:txBody>
          <a:bodyPr wrap="none" rtlCol="0">
            <a:spAutoFit/>
          </a:bodyPr>
          <a:lstStyle/>
          <a:p>
            <a:r>
              <a:rPr lang="en-US" altLang="zh-CN" dirty="0" smtClean="0"/>
              <a:t>order</a:t>
            </a:r>
            <a:r>
              <a:rPr lang="zh-CN" altLang="en-US" dirty="0" smtClean="0"/>
              <a:t>确定</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568624"/>
            <a:ext cx="4943084" cy="4955442"/>
          </a:xfrm>
          <a:prstGeom prst="rect">
            <a:avLst/>
          </a:prstGeom>
        </p:spPr>
      </p:pic>
      <p:sp>
        <p:nvSpPr>
          <p:cNvPr id="4" name="矩形 3"/>
          <p:cNvSpPr/>
          <p:nvPr/>
        </p:nvSpPr>
        <p:spPr>
          <a:xfrm>
            <a:off x="5105162" y="199292"/>
            <a:ext cx="4711931" cy="369332"/>
          </a:xfrm>
          <a:prstGeom prst="rect">
            <a:avLst/>
          </a:prstGeom>
        </p:spPr>
        <p:txBody>
          <a:bodyPr wrap="none">
            <a:spAutoFit/>
          </a:bodyPr>
          <a:lstStyle/>
          <a:p>
            <a:r>
              <a:rPr lang="en-US" altLang="zh-CN" dirty="0" err="1"/>
              <a:t>alloc_pages</a:t>
            </a:r>
            <a:r>
              <a:rPr lang="en-US" altLang="zh-CN" dirty="0"/>
              <a:t>(</a:t>
            </a:r>
            <a:r>
              <a:rPr lang="en-US" altLang="zh-CN" dirty="0" err="1"/>
              <a:t>gfp_t</a:t>
            </a:r>
            <a:r>
              <a:rPr lang="en-US" altLang="zh-CN" dirty="0"/>
              <a:t> </a:t>
            </a:r>
            <a:r>
              <a:rPr lang="en-US" altLang="zh-CN" dirty="0" err="1"/>
              <a:t>gfp_mask</a:t>
            </a:r>
            <a:r>
              <a:rPr lang="en-US" altLang="zh-CN" dirty="0"/>
              <a:t>, unsigned </a:t>
            </a:r>
            <a:r>
              <a:rPr lang="en-US" altLang="zh-CN" dirty="0" err="1"/>
              <a:t>int</a:t>
            </a:r>
            <a:r>
              <a:rPr lang="en-US" altLang="zh-CN" dirty="0"/>
              <a:t> order)</a:t>
            </a:r>
            <a:endParaRPr lang="zh-CN" altLang="en-US" dirty="0"/>
          </a:p>
        </p:txBody>
      </p:sp>
    </p:spTree>
    <p:extLst>
      <p:ext uri="{BB962C8B-B14F-4D97-AF65-F5344CB8AC3E}">
        <p14:creationId xmlns:p14="http://schemas.microsoft.com/office/powerpoint/2010/main" val="2025974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08" y="46892"/>
            <a:ext cx="338210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内存管理单元</a:t>
            </a:r>
            <a:r>
              <a:rPr lang="en-US" altLang="zh-CN" dirty="0" smtClean="0"/>
              <a:t>(MMU)</a:t>
            </a:r>
            <a:endParaRPr lang="zh-CN" altLang="en-US" dirty="0"/>
          </a:p>
        </p:txBody>
      </p:sp>
      <p:pic>
        <p:nvPicPr>
          <p:cNvPr id="4" name="图片 3"/>
          <p:cNvPicPr>
            <a:picLocks noChangeAspect="1"/>
          </p:cNvPicPr>
          <p:nvPr/>
        </p:nvPicPr>
        <p:blipFill>
          <a:blip r:embed="rId3"/>
          <a:stretch>
            <a:fillRect/>
          </a:stretch>
        </p:blipFill>
        <p:spPr>
          <a:xfrm>
            <a:off x="1335539" y="1219200"/>
            <a:ext cx="6815784" cy="2338876"/>
          </a:xfrm>
          <a:prstGeom prst="rect">
            <a:avLst/>
          </a:prstGeom>
        </p:spPr>
      </p:pic>
      <p:sp>
        <p:nvSpPr>
          <p:cNvPr id="5" name="文本框 4"/>
          <p:cNvSpPr txBox="1"/>
          <p:nvPr/>
        </p:nvSpPr>
        <p:spPr>
          <a:xfrm>
            <a:off x="5838093" y="882061"/>
            <a:ext cx="1459523" cy="338554"/>
          </a:xfrm>
          <a:prstGeom prst="rect">
            <a:avLst/>
          </a:prstGeom>
          <a:solidFill>
            <a:schemeClr val="accent2">
              <a:lumMod val="40000"/>
              <a:lumOff val="60000"/>
            </a:schemeClr>
          </a:solidFill>
        </p:spPr>
        <p:txBody>
          <a:bodyPr wrap="square" rtlCol="0">
            <a:spAutoFit/>
          </a:bodyPr>
          <a:lstStyle/>
          <a:p>
            <a:r>
              <a:rPr lang="zh-CN" altLang="en-US" sz="1600" dirty="0">
                <a:solidFill>
                  <a:schemeClr val="accent1">
                    <a:lumMod val="75000"/>
                  </a:schemeClr>
                </a:solidFill>
                <a:latin typeface="黑体" panose="02010609060101010101" pitchFamily="49" charset="-122"/>
                <a:ea typeface="黑体" panose="02010609060101010101" pitchFamily="49" charset="-122"/>
              </a:rPr>
              <a:t>物理</a:t>
            </a:r>
            <a:r>
              <a:rPr lang="zh-CN" altLang="en-US" sz="1600" dirty="0" smtClean="0">
                <a:solidFill>
                  <a:schemeClr val="accent1">
                    <a:lumMod val="75000"/>
                  </a:schemeClr>
                </a:solidFill>
                <a:latin typeface="黑体" panose="02010609060101010101" pitchFamily="49" charset="-122"/>
                <a:ea typeface="黑体" panose="02010609060101010101" pitchFamily="49" charset="-122"/>
              </a:rPr>
              <a:t>地址空间</a:t>
            </a:r>
            <a:endParaRPr lang="zh-CN" altLang="en-US" sz="1600" dirty="0">
              <a:solidFill>
                <a:schemeClr val="accent1">
                  <a:lumMod val="75000"/>
                </a:schemeClr>
              </a:solidFill>
              <a:latin typeface="黑体" panose="02010609060101010101" pitchFamily="49" charset="-122"/>
              <a:ea typeface="黑体" panose="02010609060101010101" pitchFamily="49" charset="-122"/>
            </a:endParaRPr>
          </a:p>
        </p:txBody>
      </p:sp>
      <p:sp>
        <p:nvSpPr>
          <p:cNvPr id="6" name="文本框 5"/>
          <p:cNvSpPr txBox="1"/>
          <p:nvPr/>
        </p:nvSpPr>
        <p:spPr>
          <a:xfrm>
            <a:off x="3686909" y="882061"/>
            <a:ext cx="1014045" cy="338554"/>
          </a:xfrm>
          <a:prstGeom prst="rect">
            <a:avLst/>
          </a:prstGeom>
          <a:solidFill>
            <a:schemeClr val="accent2">
              <a:lumMod val="40000"/>
              <a:lumOff val="60000"/>
            </a:schemeClr>
          </a:solidFill>
        </p:spPr>
        <p:txBody>
          <a:bodyPr wrap="square" rtlCol="0">
            <a:spAutoFit/>
          </a:bodyPr>
          <a:lstStyle/>
          <a:p>
            <a:r>
              <a:rPr lang="zh-CN" altLang="en-US" sz="1600" dirty="0" smtClean="0">
                <a:solidFill>
                  <a:schemeClr val="accent1">
                    <a:lumMod val="75000"/>
                  </a:schemeClr>
                </a:solidFill>
                <a:latin typeface="黑体" panose="02010609060101010101" pitchFamily="49" charset="-122"/>
                <a:ea typeface="黑体" panose="02010609060101010101" pitchFamily="49" charset="-122"/>
              </a:rPr>
              <a:t>地址转换</a:t>
            </a:r>
            <a:endParaRPr lang="zh-CN" altLang="en-US" sz="1600" dirty="0">
              <a:solidFill>
                <a:schemeClr val="accent1">
                  <a:lumMod val="7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1576755" y="880646"/>
            <a:ext cx="1459523" cy="338554"/>
          </a:xfrm>
          <a:prstGeom prst="rect">
            <a:avLst/>
          </a:prstGeom>
          <a:solidFill>
            <a:schemeClr val="accent2">
              <a:lumMod val="40000"/>
              <a:lumOff val="60000"/>
            </a:schemeClr>
          </a:solidFill>
        </p:spPr>
        <p:txBody>
          <a:bodyPr wrap="square" rtlCol="0">
            <a:spAutoFit/>
          </a:bodyPr>
          <a:lstStyle/>
          <a:p>
            <a:r>
              <a:rPr lang="zh-CN" altLang="en-US" sz="1600" dirty="0">
                <a:solidFill>
                  <a:schemeClr val="accent1">
                    <a:lumMod val="75000"/>
                  </a:schemeClr>
                </a:solidFill>
                <a:latin typeface="黑体" panose="02010609060101010101" pitchFamily="49" charset="-122"/>
                <a:ea typeface="黑体" panose="02010609060101010101" pitchFamily="49" charset="-122"/>
              </a:rPr>
              <a:t>虚拟地址空间</a:t>
            </a:r>
          </a:p>
        </p:txBody>
      </p:sp>
      <p:sp>
        <p:nvSpPr>
          <p:cNvPr id="8" name="文本框 7"/>
          <p:cNvSpPr txBox="1"/>
          <p:nvPr/>
        </p:nvSpPr>
        <p:spPr>
          <a:xfrm>
            <a:off x="3298060" y="4032738"/>
            <a:ext cx="3999556" cy="923330"/>
          </a:xfrm>
          <a:prstGeom prst="rect">
            <a:avLst/>
          </a:prstGeom>
          <a:solidFill>
            <a:schemeClr val="accent2">
              <a:lumMod val="40000"/>
              <a:lumOff val="60000"/>
            </a:schemeClr>
          </a:solidFill>
        </p:spPr>
        <p:txBody>
          <a:bodyPr wrap="none" rtlCol="0">
            <a:spAutoFit/>
          </a:bodyPr>
          <a:lstStyle/>
          <a:p>
            <a:r>
              <a:rPr lang="en-US" altLang="zh-CN" b="1" dirty="0" smtClean="0">
                <a:solidFill>
                  <a:schemeClr val="accent1">
                    <a:lumMod val="75000"/>
                  </a:schemeClr>
                </a:solidFill>
                <a:ea typeface="黑体" panose="02010609060101010101" pitchFamily="49" charset="-122"/>
              </a:rPr>
              <a:t>MMU</a:t>
            </a:r>
            <a:r>
              <a:rPr lang="zh-CN" altLang="en-US" b="1" dirty="0" smtClean="0">
                <a:solidFill>
                  <a:schemeClr val="accent1">
                    <a:lumMod val="75000"/>
                  </a:schemeClr>
                </a:solidFill>
                <a:latin typeface="黑体" panose="02010609060101010101" pitchFamily="49" charset="-122"/>
                <a:ea typeface="黑体" panose="02010609060101010101" pitchFamily="49" charset="-122"/>
              </a:rPr>
              <a:t>包含两部分：</a:t>
            </a:r>
            <a:endParaRPr lang="en-US" altLang="zh-CN" b="1" dirty="0" smtClean="0">
              <a:solidFill>
                <a:schemeClr val="accent1">
                  <a:lumMod val="75000"/>
                </a:schemeClr>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smtClean="0">
                <a:solidFill>
                  <a:schemeClr val="accent1">
                    <a:lumMod val="75000"/>
                  </a:schemeClr>
                </a:solidFill>
              </a:rPr>
              <a:t>Table Walk Unit</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marL="285750" indent="-285750">
              <a:buFont typeface="Arial" panose="020B0604020202020204" pitchFamily="34" charset="0"/>
              <a:buChar char="•"/>
            </a:pPr>
            <a:r>
              <a:rPr lang="en-US" altLang="zh-CN" dirty="0" smtClean="0">
                <a:solidFill>
                  <a:schemeClr val="accent1">
                    <a:lumMod val="75000"/>
                  </a:schemeClr>
                </a:solidFill>
              </a:rPr>
              <a:t>Translation </a:t>
            </a:r>
            <a:r>
              <a:rPr lang="en-US" altLang="zh-CN" dirty="0" err="1" smtClean="0">
                <a:solidFill>
                  <a:schemeClr val="accent1">
                    <a:lumMod val="75000"/>
                  </a:schemeClr>
                </a:solidFill>
              </a:rPr>
              <a:t>Lookaside</a:t>
            </a:r>
            <a:r>
              <a:rPr lang="en-US" altLang="zh-CN" dirty="0" smtClean="0">
                <a:solidFill>
                  <a:schemeClr val="accent1">
                    <a:lumMod val="75000"/>
                  </a:schemeClr>
                </a:solidFill>
              </a:rPr>
              <a:t> Buffers(TLBs)</a:t>
            </a:r>
            <a:r>
              <a:rPr lang="zh-CN" altLang="en-US" dirty="0" smtClean="0">
                <a:solidFill>
                  <a:schemeClr val="accent1">
                    <a:lumMod val="75000"/>
                  </a:schemeClr>
                </a:solidFill>
              </a:rPr>
              <a:t>：</a:t>
            </a:r>
            <a:endParaRPr lang="zh-CN" altLang="en-US" dirty="0">
              <a:solidFill>
                <a:schemeClr val="accent1">
                  <a:lumMod val="75000"/>
                </a:schemeClr>
              </a:solidFill>
            </a:endParaRPr>
          </a:p>
        </p:txBody>
      </p:sp>
      <p:cxnSp>
        <p:nvCxnSpPr>
          <p:cNvPr id="10" name="直接箭头连接符 9"/>
          <p:cNvCxnSpPr/>
          <p:nvPr/>
        </p:nvCxnSpPr>
        <p:spPr>
          <a:xfrm>
            <a:off x="4132385" y="3118338"/>
            <a:ext cx="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98060" y="4956068"/>
            <a:ext cx="3313755" cy="369332"/>
          </a:xfrm>
          <a:prstGeom prst="rect">
            <a:avLst/>
          </a:prstGeom>
          <a:noFill/>
        </p:spPr>
        <p:txBody>
          <a:bodyPr wrap="square" rtlCol="0">
            <a:spAutoFit/>
          </a:bodyPr>
          <a:lstStyle/>
          <a:p>
            <a:r>
              <a:rPr lang="en-US" altLang="zh-CN" dirty="0" smtClean="0"/>
              <a:t>ttbr0</a:t>
            </a:r>
            <a:r>
              <a:rPr lang="zh-CN" altLang="en-US" dirty="0" smtClean="0"/>
              <a:t>、</a:t>
            </a:r>
            <a:r>
              <a:rPr lang="en-US" altLang="zh-CN" dirty="0" smtClean="0"/>
              <a:t>ttbr1</a:t>
            </a:r>
            <a:r>
              <a:rPr lang="zh-CN" altLang="en-US" dirty="0" smtClean="0">
                <a:latin typeface="黑体" panose="02010609060101010101" pitchFamily="49" charset="-122"/>
                <a:ea typeface="黑体" panose="02010609060101010101" pitchFamily="49" charset="-122"/>
              </a:rPr>
              <a:t>两个寄存器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6195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723823" cy="369332"/>
          </a:xfrm>
          <a:prstGeom prst="rect">
            <a:avLst/>
          </a:prstGeom>
        </p:spPr>
        <p:txBody>
          <a:bodyPr wrap="none">
            <a:spAutoFit/>
          </a:bodyPr>
          <a:lstStyle/>
          <a:p>
            <a:r>
              <a:rPr lang="zh-CN" altLang="en-US" dirty="0"/>
              <a:t>伙伴系统的</a:t>
            </a:r>
            <a:r>
              <a:rPr lang="zh-CN" altLang="en-US" dirty="0" smtClean="0"/>
              <a:t>核心分配函数</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23" y="0"/>
            <a:ext cx="4760648" cy="5670550"/>
          </a:xfrm>
          <a:prstGeom prst="rect">
            <a:avLst/>
          </a:prstGeom>
        </p:spPr>
      </p:pic>
      <p:sp>
        <p:nvSpPr>
          <p:cNvPr id="4" name="矩形 3"/>
          <p:cNvSpPr/>
          <p:nvPr/>
        </p:nvSpPr>
        <p:spPr>
          <a:xfrm>
            <a:off x="3159820" y="562708"/>
            <a:ext cx="1801747" cy="108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59819" y="5322277"/>
            <a:ext cx="1801747" cy="108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17985" y="2752481"/>
            <a:ext cx="2866292" cy="416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17985" y="3851031"/>
            <a:ext cx="2866292" cy="720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2205070"/>
            <a:ext cx="2723823" cy="2308324"/>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首先</a:t>
            </a:r>
            <a:r>
              <a:rPr lang="en-US" altLang="zh-CN" dirty="0" err="1">
                <a:latin typeface="黑体" panose="02010609060101010101" pitchFamily="49" charset="-122"/>
                <a:ea typeface="黑体" panose="02010609060101010101" pitchFamily="49" charset="-122"/>
              </a:rPr>
              <a:t>get_page_from_freelist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会去尝试分配物理页面，如果这里分配失败，就会调用到</a:t>
            </a:r>
            <a:r>
              <a:rPr lang="en-US" altLang="zh-CN" dirty="0">
                <a:latin typeface="黑体" panose="02010609060101010101" pitchFamily="49" charset="-122"/>
                <a:ea typeface="黑体" panose="02010609060101010101" pitchFamily="49" charset="-122"/>
              </a:rPr>
              <a:t>__</a:t>
            </a:r>
            <a:r>
              <a:rPr lang="en-US" altLang="zh-CN" dirty="0" err="1">
                <a:latin typeface="黑体" panose="02010609060101010101" pitchFamily="49" charset="-122"/>
                <a:ea typeface="黑体" panose="02010609060101010101" pitchFamily="49" charset="-122"/>
              </a:rPr>
              <a:t>alloc_pages_slowpath</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函数，这个函数将处理很多特殊的场景。</a:t>
            </a:r>
          </a:p>
        </p:txBody>
      </p:sp>
    </p:spTree>
    <p:extLst>
      <p:ext uri="{BB962C8B-B14F-4D97-AF65-F5344CB8AC3E}">
        <p14:creationId xmlns:p14="http://schemas.microsoft.com/office/powerpoint/2010/main" val="1991578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723823" cy="369332"/>
          </a:xfrm>
          <a:prstGeom prst="rect">
            <a:avLst/>
          </a:prstGeom>
        </p:spPr>
        <p:txBody>
          <a:bodyPr wrap="none">
            <a:spAutoFit/>
          </a:bodyPr>
          <a:lstStyle/>
          <a:p>
            <a:r>
              <a:rPr lang="en-US" altLang="zh-CN" dirty="0" err="1">
                <a:latin typeface="黑体" panose="02010609060101010101" pitchFamily="49" charset="-122"/>
                <a:ea typeface="黑体" panose="02010609060101010101" pitchFamily="49" charset="-122"/>
              </a:rPr>
              <a:t>get_page_from_freelist</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557334" y="851788"/>
            <a:ext cx="5038725" cy="1200329"/>
          </a:xfrm>
          <a:prstGeom prst="rect">
            <a:avLst/>
          </a:prstGeom>
        </p:spPr>
        <p:txBody>
          <a:bodyPr>
            <a:spAutoFit/>
          </a:bodyPr>
          <a:lstStyle/>
          <a:p>
            <a:r>
              <a:rPr lang="en-US" altLang="zh-CN" dirty="0" err="1">
                <a:ea typeface="黑体" panose="02010609060101010101" pitchFamily="49" charset="-122"/>
              </a:rPr>
              <a:t>get_page_from_freelist</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函数首先需要判断可以从哪个</a:t>
            </a:r>
            <a:r>
              <a:rPr lang="en-US" altLang="zh-CN" dirty="0">
                <a:latin typeface="黑体" panose="02010609060101010101" pitchFamily="49" charset="-122"/>
                <a:ea typeface="黑体" panose="02010609060101010101" pitchFamily="49" charset="-122"/>
              </a:rPr>
              <a:t>zone</a:t>
            </a:r>
            <a:r>
              <a:rPr lang="zh-CN" altLang="en-US" dirty="0">
                <a:latin typeface="黑体" panose="02010609060101010101" pitchFamily="49" charset="-122"/>
                <a:ea typeface="黑体" panose="02010609060101010101" pitchFamily="49" charset="-122"/>
              </a:rPr>
              <a:t>来分配内存。</a:t>
            </a:r>
            <a:r>
              <a:rPr lang="en-US" altLang="zh-CN" dirty="0" err="1">
                <a:ea typeface="黑体" panose="02010609060101010101" pitchFamily="49" charset="-122"/>
              </a:rPr>
              <a:t>for_each_zone_zonelist_nodemask</a:t>
            </a:r>
            <a:r>
              <a:rPr lang="zh-CN" altLang="en-US" dirty="0">
                <a:latin typeface="黑体" panose="02010609060101010101" pitchFamily="49" charset="-122"/>
                <a:ea typeface="黑体" panose="02010609060101010101" pitchFamily="49" charset="-122"/>
              </a:rPr>
              <a:t>宏扫描内存节点中的</a:t>
            </a:r>
            <a:r>
              <a:rPr lang="en-US" altLang="zh-CN" dirty="0" err="1">
                <a:ea typeface="黑体" panose="02010609060101010101" pitchFamily="49" charset="-122"/>
              </a:rPr>
              <a:t>zonelist</a:t>
            </a:r>
            <a:r>
              <a:rPr lang="zh-CN" altLang="en-US" dirty="0">
                <a:latin typeface="黑体" panose="02010609060101010101" pitchFamily="49" charset="-122"/>
                <a:ea typeface="黑体" panose="02010609060101010101" pitchFamily="49" charset="-122"/>
              </a:rPr>
              <a:t>去查找合适分配内存的</a:t>
            </a:r>
            <a:r>
              <a:rPr lang="en-US" altLang="zh-CN" dirty="0">
                <a:ea typeface="黑体" panose="02010609060101010101" pitchFamily="49" charset="-122"/>
              </a:rPr>
              <a:t>zone</a:t>
            </a:r>
            <a:r>
              <a:rPr lang="zh-CN" altLang="en-US" dirty="0">
                <a:latin typeface="黑体" panose="02010609060101010101" pitchFamily="49" charset="-122"/>
                <a:ea typeface="黑体" panose="02010609060101010101" pitchFamily="49" charset="-122"/>
              </a:rPr>
              <a:t>。</a:t>
            </a:r>
          </a:p>
        </p:txBody>
      </p:sp>
      <p:sp>
        <p:nvSpPr>
          <p:cNvPr id="4" name="矩形 3"/>
          <p:cNvSpPr/>
          <p:nvPr/>
        </p:nvSpPr>
        <p:spPr>
          <a:xfrm>
            <a:off x="557333" y="2305449"/>
            <a:ext cx="5038725" cy="1200329"/>
          </a:xfrm>
          <a:prstGeom prst="rect">
            <a:avLst/>
          </a:prstGeom>
        </p:spPr>
        <p:txBody>
          <a:bodyPr>
            <a:spAutoFit/>
          </a:bodyPr>
          <a:lstStyle/>
          <a:p>
            <a:r>
              <a:rPr lang="en-US" altLang="zh-CN" dirty="0" err="1">
                <a:ea typeface="黑体" panose="02010609060101010101" pitchFamily="49" charset="-122"/>
              </a:rPr>
              <a:t>for_each_zone_zonelist_nodemask</a:t>
            </a:r>
            <a:r>
              <a:rPr lang="zh-CN" altLang="en-US" dirty="0">
                <a:latin typeface="黑体" panose="02010609060101010101" pitchFamily="49" charset="-122"/>
                <a:ea typeface="黑体" panose="02010609060101010101" pitchFamily="49" charset="-122"/>
              </a:rPr>
              <a:t>首先通过</a:t>
            </a:r>
            <a:r>
              <a:rPr lang="en-US" altLang="zh-CN" dirty="0" err="1">
                <a:ea typeface="黑体" panose="02010609060101010101" pitchFamily="49" charset="-122"/>
              </a:rPr>
              <a:t>first_zones_zonelist</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从给定的</a:t>
            </a:r>
            <a:r>
              <a:rPr lang="en-US" altLang="zh-CN" dirty="0" err="1">
                <a:ea typeface="黑体" panose="02010609060101010101" pitchFamily="49" charset="-122"/>
              </a:rPr>
              <a:t>zoneidx</a:t>
            </a:r>
            <a:r>
              <a:rPr lang="zh-CN" altLang="en-US" dirty="0">
                <a:latin typeface="黑体" panose="02010609060101010101" pitchFamily="49" charset="-122"/>
                <a:ea typeface="黑体" panose="02010609060101010101" pitchFamily="49" charset="-122"/>
              </a:rPr>
              <a:t>开始查找，这个给定的</a:t>
            </a:r>
            <a:r>
              <a:rPr lang="en-US" altLang="zh-CN" dirty="0" err="1">
                <a:ea typeface="黑体" panose="02010609060101010101" pitchFamily="49" charset="-122"/>
              </a:rPr>
              <a:t>zoneidx</a:t>
            </a:r>
            <a:r>
              <a:rPr lang="zh-CN" altLang="en-US" dirty="0">
                <a:latin typeface="黑体" panose="02010609060101010101" pitchFamily="49" charset="-122"/>
                <a:ea typeface="黑体" panose="02010609060101010101" pitchFamily="49" charset="-122"/>
              </a:rPr>
              <a:t>就是</a:t>
            </a:r>
            <a:r>
              <a:rPr lang="en-US" altLang="zh-CN" dirty="0" err="1">
                <a:ea typeface="黑体" panose="02010609060101010101" pitchFamily="49" charset="-122"/>
              </a:rPr>
              <a:t>highidx</a:t>
            </a:r>
            <a:r>
              <a:rPr lang="zh-CN" altLang="en-US" dirty="0">
                <a:latin typeface="黑体" panose="02010609060101010101" pitchFamily="49" charset="-122"/>
                <a:ea typeface="黑体" panose="02010609060101010101" pitchFamily="49" charset="-122"/>
              </a:rPr>
              <a:t>，之前通过</a:t>
            </a:r>
            <a:r>
              <a:rPr lang="en-US" altLang="zh-CN" dirty="0" err="1">
                <a:ea typeface="黑体" panose="02010609060101010101" pitchFamily="49" charset="-122"/>
              </a:rPr>
              <a:t>gfp_zone</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函数转换得来的。</a:t>
            </a:r>
          </a:p>
        </p:txBody>
      </p:sp>
      <p:sp>
        <p:nvSpPr>
          <p:cNvPr id="5" name="矩形 4"/>
          <p:cNvSpPr/>
          <p:nvPr/>
        </p:nvSpPr>
        <p:spPr>
          <a:xfrm>
            <a:off x="557333" y="3759110"/>
            <a:ext cx="5269036" cy="646331"/>
          </a:xfrm>
          <a:prstGeom prst="rect">
            <a:avLst/>
          </a:prstGeom>
        </p:spPr>
        <p:txBody>
          <a:bodyPr wrap="square">
            <a:spAutoFit/>
          </a:bodyPr>
          <a:lstStyle/>
          <a:p>
            <a:r>
              <a:rPr lang="en-US" altLang="zh-CN" dirty="0" err="1">
                <a:ea typeface="黑体" panose="02010609060101010101" pitchFamily="49" charset="-122"/>
              </a:rPr>
              <a:t>first_zones_zonelist</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函数会调用</a:t>
            </a:r>
            <a:r>
              <a:rPr lang="en-US" altLang="zh-CN" dirty="0" err="1">
                <a:ea typeface="黑体" panose="02010609060101010101" pitchFamily="49" charset="-122"/>
              </a:rPr>
              <a:t>next_zones_zonelist</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函数来计算</a:t>
            </a:r>
            <a:r>
              <a:rPr lang="en-US" altLang="zh-CN" dirty="0" err="1">
                <a:ea typeface="黑体" panose="02010609060101010101" pitchFamily="49" charset="-122"/>
              </a:rPr>
              <a:t>zoneref</a:t>
            </a:r>
            <a:r>
              <a:rPr lang="zh-CN" altLang="en-US" dirty="0">
                <a:latin typeface="黑体" panose="02010609060101010101" pitchFamily="49" charset="-122"/>
                <a:ea typeface="黑体" panose="02010609060101010101" pitchFamily="49" charset="-122"/>
              </a:rPr>
              <a:t>，最后返回</a:t>
            </a:r>
            <a:r>
              <a:rPr lang="en-US" altLang="zh-CN" dirty="0">
                <a:latin typeface="黑体" panose="02010609060101010101" pitchFamily="49" charset="-122"/>
                <a:ea typeface="黑体" panose="02010609060101010101" pitchFamily="49" charset="-122"/>
              </a:rPr>
              <a:t>zone</a:t>
            </a:r>
            <a:r>
              <a:rPr lang="zh-CN" altLang="en-US" dirty="0">
                <a:latin typeface="黑体" panose="02010609060101010101" pitchFamily="49" charset="-122"/>
                <a:ea typeface="黑体" panose="02010609060101010101" pitchFamily="49" charset="-122"/>
              </a:rPr>
              <a:t>数据结构。</a:t>
            </a:r>
          </a:p>
        </p:txBody>
      </p:sp>
    </p:spTree>
    <p:extLst>
      <p:ext uri="{BB962C8B-B14F-4D97-AF65-F5344CB8AC3E}">
        <p14:creationId xmlns:p14="http://schemas.microsoft.com/office/powerpoint/2010/main" val="276785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释放物理页面</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1665684" y="0"/>
            <a:ext cx="1274580" cy="369332"/>
          </a:xfrm>
          <a:prstGeom prst="rect">
            <a:avLst/>
          </a:prstGeom>
        </p:spPr>
        <p:txBody>
          <a:bodyPr wrap="none">
            <a:spAutoFit/>
          </a:bodyPr>
          <a:lstStyle/>
          <a:p>
            <a:r>
              <a:rPr lang="en-US" altLang="zh-CN" dirty="0" err="1"/>
              <a:t>free_page</a:t>
            </a:r>
            <a:r>
              <a:rPr lang="en-US" altLang="zh-CN" dirty="0"/>
              <a:t>()</a:t>
            </a:r>
            <a:endParaRPr lang="zh-CN" altLang="en-US" dirty="0"/>
          </a:p>
        </p:txBody>
      </p:sp>
    </p:spTree>
    <p:extLst>
      <p:ext uri="{BB962C8B-B14F-4D97-AF65-F5344CB8AC3E}">
        <p14:creationId xmlns:p14="http://schemas.microsoft.com/office/powerpoint/2010/main" val="287218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0338"/>
            <a:ext cx="1441938" cy="369332"/>
          </a:xfrm>
          <a:prstGeom prst="rect">
            <a:avLst/>
          </a:prstGeom>
          <a:noFill/>
        </p:spPr>
        <p:txBody>
          <a:bodyPr wrap="square" rtlCol="0">
            <a:spAutoFit/>
          </a:bodyPr>
          <a:lstStyle/>
          <a:p>
            <a:r>
              <a:rPr lang="zh-CN" altLang="en-US" dirty="0" smtClean="0"/>
              <a:t>页的表示</a:t>
            </a:r>
            <a:endParaRPr lang="zh-CN" altLang="en-US" dirty="0"/>
          </a:p>
        </p:txBody>
      </p:sp>
      <p:sp>
        <p:nvSpPr>
          <p:cNvPr id="3" name="文本框 2"/>
          <p:cNvSpPr txBox="1"/>
          <p:nvPr/>
        </p:nvSpPr>
        <p:spPr>
          <a:xfrm>
            <a:off x="164123" y="533400"/>
            <a:ext cx="3855671" cy="369332"/>
          </a:xfrm>
          <a:prstGeom prst="rect">
            <a:avLst/>
          </a:prstGeom>
          <a:noFill/>
        </p:spPr>
        <p:txBody>
          <a:bodyPr wrap="none" rtlCol="0">
            <a:spAutoFit/>
          </a:bodyPr>
          <a:lstStyle/>
          <a:p>
            <a:r>
              <a:rPr lang="en-US" altLang="zh-CN" dirty="0" err="1" smtClean="0"/>
              <a:t>sturct</a:t>
            </a:r>
            <a:r>
              <a:rPr lang="en-US" altLang="zh-CN" dirty="0" smtClean="0"/>
              <a:t> page(include/</a:t>
            </a:r>
            <a:r>
              <a:rPr lang="en-US" altLang="zh-CN" dirty="0" err="1" smtClean="0"/>
              <a:t>linux</a:t>
            </a:r>
            <a:r>
              <a:rPr lang="en-US" altLang="zh-CN" dirty="0" smtClean="0"/>
              <a:t>/</a:t>
            </a:r>
            <a:r>
              <a:rPr lang="en-US" altLang="zh-CN" dirty="0" err="1" smtClean="0"/>
              <a:t>mm_types.h</a:t>
            </a:r>
            <a:r>
              <a:rPr lang="en-US" altLang="zh-CN" dirty="0" smtClean="0"/>
              <a:t>)</a:t>
            </a:r>
            <a:endParaRPr lang="zh-CN" altLang="en-US" dirty="0"/>
          </a:p>
        </p:txBody>
      </p:sp>
      <p:grpSp>
        <p:nvGrpSpPr>
          <p:cNvPr id="10" name="组合 9"/>
          <p:cNvGrpSpPr/>
          <p:nvPr/>
        </p:nvGrpSpPr>
        <p:grpSpPr>
          <a:xfrm>
            <a:off x="298939" y="1185564"/>
            <a:ext cx="6570540" cy="4312544"/>
            <a:chOff x="1770185" y="1062472"/>
            <a:chExt cx="6570540" cy="4312544"/>
          </a:xfrm>
        </p:grpSpPr>
        <p:sp>
          <p:nvSpPr>
            <p:cNvPr id="4" name="矩形 3"/>
            <p:cNvSpPr/>
            <p:nvPr/>
          </p:nvSpPr>
          <p:spPr>
            <a:xfrm>
              <a:off x="1770185" y="1307123"/>
              <a:ext cx="1834661" cy="382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22585" y="1377462"/>
              <a:ext cx="1576753" cy="257907"/>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flags</a:t>
              </a:r>
              <a:endParaRPr lang="zh-CN" altLang="en-US" dirty="0"/>
            </a:p>
          </p:txBody>
        </p:sp>
        <p:sp>
          <p:nvSpPr>
            <p:cNvPr id="6" name="矩形 5"/>
            <p:cNvSpPr/>
            <p:nvPr/>
          </p:nvSpPr>
          <p:spPr>
            <a:xfrm>
              <a:off x="1922584" y="1781852"/>
              <a:ext cx="1576753" cy="162505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union</a:t>
              </a:r>
            </a:p>
            <a:p>
              <a:pPr algn="ctr"/>
              <a:r>
                <a:rPr lang="en-US" altLang="zh-CN" dirty="0" smtClean="0"/>
                <a:t>5</a:t>
              </a:r>
              <a:r>
                <a:rPr lang="zh-CN" altLang="en-US" dirty="0" smtClean="0"/>
                <a:t>个机器字</a:t>
              </a:r>
              <a:endParaRPr lang="zh-CN" altLang="en-US" dirty="0"/>
            </a:p>
          </p:txBody>
        </p:sp>
        <p:sp>
          <p:nvSpPr>
            <p:cNvPr id="7" name="矩形 6"/>
            <p:cNvSpPr/>
            <p:nvPr/>
          </p:nvSpPr>
          <p:spPr>
            <a:xfrm>
              <a:off x="1899138" y="3553392"/>
              <a:ext cx="1576753" cy="973070"/>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union</a:t>
              </a:r>
            </a:p>
            <a:p>
              <a:pPr algn="ctr"/>
              <a:r>
                <a:rPr lang="en-US" altLang="zh-CN" dirty="0"/>
                <a:t>4</a:t>
              </a:r>
              <a:r>
                <a:rPr lang="zh-CN" altLang="en-US" dirty="0"/>
                <a:t>字节</a:t>
              </a:r>
            </a:p>
          </p:txBody>
        </p:sp>
        <p:sp>
          <p:nvSpPr>
            <p:cNvPr id="8" name="矩形 7"/>
            <p:cNvSpPr/>
            <p:nvPr/>
          </p:nvSpPr>
          <p:spPr>
            <a:xfrm>
              <a:off x="1899138" y="4672946"/>
              <a:ext cx="1576753" cy="375193"/>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refcount</a:t>
              </a:r>
              <a:endParaRPr lang="zh-CN" altLang="en-US" dirty="0"/>
            </a:p>
          </p:txBody>
        </p:sp>
        <p:sp>
          <p:nvSpPr>
            <p:cNvPr id="9" name="文本框 8"/>
            <p:cNvSpPr txBox="1"/>
            <p:nvPr/>
          </p:nvSpPr>
          <p:spPr>
            <a:xfrm>
              <a:off x="4019794" y="4672946"/>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引用计数</a:t>
              </a:r>
              <a:endParaRPr lang="zh-CN" altLang="en-US" dirty="0">
                <a:latin typeface="黑体" panose="02010609060101010101" pitchFamily="49" charset="-122"/>
                <a:ea typeface="黑体" panose="02010609060101010101" pitchFamily="49" charset="-122"/>
              </a:endParaRPr>
            </a:p>
          </p:txBody>
        </p:sp>
        <p:cxnSp>
          <p:nvCxnSpPr>
            <p:cNvPr id="11" name="直接箭头连接符 10"/>
            <p:cNvCxnSpPr>
              <a:stCxn id="8" idx="3"/>
              <a:endCxn id="9" idx="1"/>
            </p:cNvCxnSpPr>
            <p:nvPr/>
          </p:nvCxnSpPr>
          <p:spPr>
            <a:xfrm flipV="1">
              <a:off x="3475891" y="4857612"/>
              <a:ext cx="543903" cy="29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113" y="3970875"/>
              <a:ext cx="2404452" cy="1404141"/>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8301" y="1062472"/>
              <a:ext cx="2030412" cy="1408858"/>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301" y="2518159"/>
              <a:ext cx="2892424" cy="1088505"/>
            </a:xfrm>
            <a:prstGeom prst="rect">
              <a:avLst/>
            </a:prstGeom>
          </p:spPr>
        </p:pic>
        <p:cxnSp>
          <p:nvCxnSpPr>
            <p:cNvPr id="23" name="肘形连接符 22"/>
            <p:cNvCxnSpPr>
              <a:stCxn id="7" idx="3"/>
              <a:endCxn id="13" idx="1"/>
            </p:cNvCxnSpPr>
            <p:nvPr/>
          </p:nvCxnSpPr>
          <p:spPr>
            <a:xfrm>
              <a:off x="3475891" y="4039927"/>
              <a:ext cx="2377222" cy="63301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6" idx="3"/>
              <a:endCxn id="20" idx="1"/>
            </p:cNvCxnSpPr>
            <p:nvPr/>
          </p:nvCxnSpPr>
          <p:spPr>
            <a:xfrm flipV="1">
              <a:off x="3499337" y="1766901"/>
              <a:ext cx="1948964" cy="82747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21" idx="1"/>
            </p:cNvCxnSpPr>
            <p:nvPr/>
          </p:nvCxnSpPr>
          <p:spPr>
            <a:xfrm>
              <a:off x="3499337" y="2594379"/>
              <a:ext cx="1948964" cy="468033"/>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177315" y="1350965"/>
              <a:ext cx="1432175" cy="430887"/>
            </a:xfrm>
            <a:prstGeom prst="rect">
              <a:avLst/>
            </a:prstGeom>
            <a:noFill/>
          </p:spPr>
          <p:txBody>
            <a:bodyPr wrap="square" rtlCol="0">
              <a:spAutoFit/>
            </a:bodyPr>
            <a:lstStyle/>
            <a:p>
              <a:r>
                <a:rPr lang="zh-CN" altLang="en-US" sz="1100" dirty="0" smtClean="0">
                  <a:latin typeface="黑体" panose="02010609060101010101" pitchFamily="49" charset="-122"/>
                  <a:ea typeface="黑体" panose="02010609060101010101" pitchFamily="49" charset="-122"/>
                </a:rPr>
                <a:t>该页为</a:t>
              </a:r>
              <a:r>
                <a:rPr lang="en-US" altLang="zh-CN" sz="1100" dirty="0" smtClean="0">
                  <a:latin typeface="黑体" panose="02010609060101010101" pitchFamily="49" charset="-122"/>
                  <a:ea typeface="黑体" panose="02010609060101010101" pitchFamily="49" charset="-122"/>
                </a:rPr>
                <a:t>slab</a:t>
              </a:r>
              <a:r>
                <a:rPr lang="zh-CN" altLang="en-US" sz="1100" dirty="0" smtClean="0">
                  <a:latin typeface="黑体" panose="02010609060101010101" pitchFamily="49" charset="-122"/>
                  <a:ea typeface="黑体" panose="02010609060101010101" pitchFamily="49" charset="-122"/>
                </a:rPr>
                <a:t>等分配器持有的相关信息</a:t>
              </a:r>
              <a:endParaRPr lang="zh-CN" altLang="en-US" sz="1100" dirty="0">
                <a:latin typeface="黑体" panose="02010609060101010101" pitchFamily="49" charset="-122"/>
                <a:ea typeface="黑体" panose="02010609060101010101" pitchFamily="49" charset="-122"/>
              </a:endParaRPr>
            </a:p>
          </p:txBody>
        </p:sp>
        <p:sp>
          <p:nvSpPr>
            <p:cNvPr id="29" name="文本框 28"/>
            <p:cNvSpPr txBox="1"/>
            <p:nvPr/>
          </p:nvSpPr>
          <p:spPr>
            <a:xfrm>
              <a:off x="4389671" y="3080915"/>
              <a:ext cx="1007461" cy="430887"/>
            </a:xfrm>
            <a:prstGeom prst="rect">
              <a:avLst/>
            </a:prstGeom>
            <a:noFill/>
          </p:spPr>
          <p:txBody>
            <a:bodyPr wrap="square" rtlCol="0">
              <a:spAutoFit/>
            </a:bodyPr>
            <a:lstStyle/>
            <a:p>
              <a:r>
                <a:rPr lang="zh-CN" altLang="en-US" sz="1100" dirty="0" smtClean="0">
                  <a:latin typeface="黑体" panose="02010609060101010101" pitchFamily="49" charset="-122"/>
                  <a:ea typeface="黑体" panose="02010609060101010101" pitchFamily="49" charset="-122"/>
                </a:rPr>
                <a:t>该页存储页表相关信息</a:t>
              </a:r>
              <a:endParaRPr lang="zh-CN" altLang="en-US" sz="1100" dirty="0">
                <a:latin typeface="黑体" panose="02010609060101010101" pitchFamily="49" charset="-122"/>
                <a:ea typeface="黑体" panose="02010609060101010101" pitchFamily="49" charset="-122"/>
              </a:endParaRPr>
            </a:p>
          </p:txBody>
        </p:sp>
        <p:sp>
          <p:nvSpPr>
            <p:cNvPr id="30" name="文本框 29"/>
            <p:cNvSpPr txBox="1"/>
            <p:nvPr/>
          </p:nvSpPr>
          <p:spPr>
            <a:xfrm>
              <a:off x="4392113" y="3431949"/>
              <a:ext cx="1265737" cy="261610"/>
            </a:xfrm>
            <a:prstGeom prst="rect">
              <a:avLst/>
            </a:prstGeom>
            <a:noFill/>
          </p:spPr>
          <p:txBody>
            <a:bodyPr wrap="square" rtlCol="0">
              <a:spAutoFit/>
            </a:bodyPr>
            <a:lstStyle/>
            <a:p>
              <a:r>
                <a:rPr lang="en-US" altLang="zh-CN" sz="1100" dirty="0" smtClean="0">
                  <a:latin typeface="黑体" panose="02010609060101010101" pitchFamily="49" charset="-122"/>
                  <a:ea typeface="黑体" panose="02010609060101010101" pitchFamily="49" charset="-122"/>
                </a:rPr>
                <a:t>…</a:t>
              </a:r>
              <a:r>
                <a:rPr lang="zh-CN" altLang="en-US" sz="1100" dirty="0" smtClean="0">
                  <a:latin typeface="黑体" panose="02010609060101010101" pitchFamily="49" charset="-122"/>
                  <a:ea typeface="黑体" panose="02010609060101010101" pitchFamily="49" charset="-122"/>
                </a:rPr>
                <a:t>还有其他作用</a:t>
              </a:r>
              <a:endParaRPr lang="zh-CN" altLang="en-US" sz="1100" dirty="0">
                <a:latin typeface="黑体" panose="02010609060101010101" pitchFamily="49" charset="-122"/>
                <a:ea typeface="黑体" panose="02010609060101010101" pitchFamily="49" charset="-122"/>
              </a:endParaRPr>
            </a:p>
          </p:txBody>
        </p:sp>
      </p:grpSp>
      <p:sp>
        <p:nvSpPr>
          <p:cNvPr id="14" name="矩形 13"/>
          <p:cNvSpPr/>
          <p:nvPr/>
        </p:nvSpPr>
        <p:spPr>
          <a:xfrm>
            <a:off x="7139921" y="816232"/>
            <a:ext cx="2635337" cy="646331"/>
          </a:xfrm>
          <a:prstGeom prst="rect">
            <a:avLst/>
          </a:prstGeom>
        </p:spPr>
        <p:txBody>
          <a:bodyPr wrap="none">
            <a:spAutoFit/>
          </a:bodyPr>
          <a:lstStyle/>
          <a:p>
            <a:r>
              <a:rPr lang="zh-CN" altLang="en-US" dirty="0"/>
              <a:t>include/linux/page-flags.</a:t>
            </a:r>
            <a:r>
              <a:rPr lang="zh-CN" altLang="en-US" dirty="0" smtClean="0"/>
              <a:t>h</a:t>
            </a:r>
            <a:endParaRPr lang="en-US" altLang="zh-CN" dirty="0" smtClean="0"/>
          </a:p>
          <a:p>
            <a:r>
              <a:rPr lang="en-US" altLang="zh-CN" dirty="0" err="1" smtClean="0"/>
              <a:t>enum</a:t>
            </a:r>
            <a:r>
              <a:rPr lang="en-US" altLang="zh-CN" dirty="0" smtClean="0"/>
              <a:t> </a:t>
            </a:r>
            <a:r>
              <a:rPr lang="en-US" altLang="zh-CN" dirty="0" err="1" smtClean="0"/>
              <a:t>pageflags</a:t>
            </a:r>
            <a:endParaRPr lang="en-US" altLang="zh-CN" dirty="0" smtClean="0"/>
          </a:p>
        </p:txBody>
      </p:sp>
      <p:cxnSp>
        <p:nvCxnSpPr>
          <p:cNvPr id="16" name="肘形连接符 15"/>
          <p:cNvCxnSpPr>
            <a:stCxn id="5" idx="0"/>
            <a:endCxn id="14" idx="1"/>
          </p:cNvCxnSpPr>
          <p:nvPr/>
        </p:nvCxnSpPr>
        <p:spPr>
          <a:xfrm rot="5400000" flipH="1" flipV="1">
            <a:off x="4009240" y="-1630126"/>
            <a:ext cx="361156" cy="5900205"/>
          </a:xfrm>
          <a:prstGeom prst="bent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004" y="1793310"/>
            <a:ext cx="3129169" cy="3473377"/>
          </a:xfrm>
          <a:prstGeom prst="rect">
            <a:avLst/>
          </a:prstGeom>
          <a:ln w="19050">
            <a:solidFill>
              <a:srgbClr val="C00000"/>
            </a:solidFill>
          </a:ln>
        </p:spPr>
      </p:pic>
      <p:cxnSp>
        <p:nvCxnSpPr>
          <p:cNvPr id="22" name="直接箭头连接符 21"/>
          <p:cNvCxnSpPr>
            <a:stCxn id="14" idx="2"/>
            <a:endCxn id="18" idx="0"/>
          </p:cNvCxnSpPr>
          <p:nvPr/>
        </p:nvCxnSpPr>
        <p:spPr>
          <a:xfrm flipH="1">
            <a:off x="8457589" y="1462563"/>
            <a:ext cx="1" cy="33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88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00" y="91440"/>
            <a:ext cx="1107996" cy="369332"/>
          </a:xfrm>
          <a:prstGeom prst="rect">
            <a:avLst/>
          </a:prstGeom>
          <a:noFill/>
        </p:spPr>
        <p:txBody>
          <a:bodyPr wrap="none" rtlCol="0">
            <a:spAutoFit/>
          </a:bodyPr>
          <a:lstStyle/>
          <a:p>
            <a:r>
              <a:rPr lang="zh-CN" altLang="en-US" dirty="0" smtClean="0"/>
              <a:t>页表创建</a:t>
            </a:r>
            <a:endParaRPr lang="zh-CN" altLang="en-US" dirty="0"/>
          </a:p>
        </p:txBody>
      </p:sp>
      <p:sp>
        <p:nvSpPr>
          <p:cNvPr id="3" name="文本框 2"/>
          <p:cNvSpPr txBox="1"/>
          <p:nvPr/>
        </p:nvSpPr>
        <p:spPr>
          <a:xfrm>
            <a:off x="426720" y="594360"/>
            <a:ext cx="3877985" cy="369332"/>
          </a:xfrm>
          <a:prstGeom prst="rect">
            <a:avLst/>
          </a:prstGeom>
          <a:noFill/>
        </p:spPr>
        <p:txBody>
          <a:bodyPr wrap="none" rtlCol="0">
            <a:spAutoFit/>
          </a:bodyPr>
          <a:lstStyle/>
          <a:p>
            <a:r>
              <a:rPr lang="zh-CN" altLang="en-US" dirty="0" smtClean="0"/>
              <a:t>创建新的应用进程时会创建新的页表</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25" y="1097280"/>
            <a:ext cx="5305425" cy="1552575"/>
          </a:xfrm>
          <a:prstGeom prst="rect">
            <a:avLst/>
          </a:prstGeom>
        </p:spPr>
      </p:pic>
      <p:sp>
        <p:nvSpPr>
          <p:cNvPr id="5" name="文本框 4"/>
          <p:cNvSpPr txBox="1"/>
          <p:nvPr/>
        </p:nvSpPr>
        <p:spPr>
          <a:xfrm>
            <a:off x="4304705" y="594360"/>
            <a:ext cx="4074642" cy="369332"/>
          </a:xfrm>
          <a:prstGeom prst="rect">
            <a:avLst/>
          </a:prstGeom>
          <a:noFill/>
        </p:spPr>
        <p:txBody>
          <a:bodyPr wrap="none" rtlCol="0">
            <a:spAutoFit/>
          </a:bodyPr>
          <a:lstStyle/>
          <a:p>
            <a:r>
              <a:rPr lang="en-US" altLang="zh-CN" dirty="0" err="1" smtClean="0"/>
              <a:t>mm_alloc</a:t>
            </a:r>
            <a:r>
              <a:rPr lang="en-US" altLang="zh-CN" dirty="0" smtClean="0"/>
              <a:t>()-&gt;</a:t>
            </a:r>
            <a:r>
              <a:rPr lang="en-US" altLang="zh-CN" dirty="0" err="1" smtClean="0"/>
              <a:t>mm_init</a:t>
            </a:r>
            <a:r>
              <a:rPr lang="en-US" altLang="zh-CN" dirty="0" smtClean="0"/>
              <a:t>()-&gt;</a:t>
            </a:r>
            <a:r>
              <a:rPr lang="en-US" altLang="zh-CN" dirty="0" err="1" smtClean="0"/>
              <a:t>mm_alloc_pgd</a:t>
            </a:r>
            <a:r>
              <a:rPr lang="en-US" altLang="zh-CN" dirty="0" smtClean="0"/>
              <a:t>()</a:t>
            </a:r>
            <a:endParaRPr lang="zh-CN" altLang="en-US" dirty="0"/>
          </a:p>
        </p:txBody>
      </p:sp>
      <p:grpSp>
        <p:nvGrpSpPr>
          <p:cNvPr id="14" name="组合 13"/>
          <p:cNvGrpSpPr/>
          <p:nvPr/>
        </p:nvGrpSpPr>
        <p:grpSpPr>
          <a:xfrm>
            <a:off x="426125" y="2783443"/>
            <a:ext cx="9775567" cy="1819275"/>
            <a:chOff x="426125" y="3205797"/>
            <a:chExt cx="9775567" cy="1819275"/>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25" y="3205797"/>
              <a:ext cx="5305425" cy="1819275"/>
            </a:xfrm>
            <a:prstGeom prst="rect">
              <a:avLst/>
            </a:prstGeom>
          </p:spPr>
        </p:pic>
        <p:sp>
          <p:nvSpPr>
            <p:cNvPr id="11" name="矩形 10"/>
            <p:cNvSpPr/>
            <p:nvPr/>
          </p:nvSpPr>
          <p:spPr>
            <a:xfrm>
              <a:off x="2461260" y="3604260"/>
              <a:ext cx="1783080" cy="297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38713" y="3604260"/>
              <a:ext cx="5262979" cy="369332"/>
            </a:xfrm>
            <a:prstGeom prst="rect">
              <a:avLst/>
            </a:prstGeom>
            <a:noFill/>
          </p:spPr>
          <p:txBody>
            <a:bodyPr wrap="none" rtlCol="0">
              <a:spAutoFit/>
            </a:bodyPr>
            <a:lstStyle/>
            <a:p>
              <a:r>
                <a:rPr lang="zh-CN" altLang="en-US" dirty="0" smtClean="0">
                  <a:solidFill>
                    <a:schemeClr val="accent2">
                      <a:lumMod val="75000"/>
                    </a:schemeClr>
                  </a:solidFill>
                  <a:latin typeface="黑体" panose="02010609060101010101" pitchFamily="49" charset="-122"/>
                  <a:ea typeface="黑体" panose="02010609060101010101" pitchFamily="49" charset="-122"/>
                </a:rPr>
                <a:t>见上页，该</a:t>
              </a:r>
              <a:r>
                <a:rPr lang="en-US" altLang="zh-CN" dirty="0" smtClean="0">
                  <a:solidFill>
                    <a:schemeClr val="accent2">
                      <a:lumMod val="75000"/>
                    </a:schemeClr>
                  </a:solidFill>
                  <a:latin typeface="黑体" panose="02010609060101010101" pitchFamily="49" charset="-122"/>
                  <a:ea typeface="黑体" panose="02010609060101010101" pitchFamily="49" charset="-122"/>
                </a:rPr>
                <a:t>page</a:t>
              </a:r>
              <a:r>
                <a:rPr lang="zh-CN" altLang="en-US" dirty="0" smtClean="0">
                  <a:solidFill>
                    <a:schemeClr val="accent2">
                      <a:lumMod val="75000"/>
                    </a:schemeClr>
                  </a:solidFill>
                  <a:latin typeface="黑体" panose="02010609060101010101" pitchFamily="49" charset="-122"/>
                  <a:ea typeface="黑体" panose="02010609060101010101" pitchFamily="49" charset="-122"/>
                </a:rPr>
                <a:t>的</a:t>
              </a:r>
              <a:r>
                <a:rPr lang="en-US" altLang="zh-CN" dirty="0" smtClean="0">
                  <a:solidFill>
                    <a:schemeClr val="accent2">
                      <a:lumMod val="75000"/>
                    </a:schemeClr>
                  </a:solidFill>
                  <a:latin typeface="黑体" panose="02010609060101010101" pitchFamily="49" charset="-122"/>
                  <a:ea typeface="黑体" panose="02010609060101010101" pitchFamily="49" charset="-122"/>
                </a:rPr>
                <a:t>union</a:t>
              </a:r>
              <a:r>
                <a:rPr lang="zh-CN" altLang="en-US" dirty="0" smtClean="0">
                  <a:solidFill>
                    <a:schemeClr val="accent2">
                      <a:lumMod val="75000"/>
                    </a:schemeClr>
                  </a:solidFill>
                  <a:latin typeface="黑体" panose="02010609060101010101" pitchFamily="49" charset="-122"/>
                  <a:ea typeface="黑体" panose="02010609060101010101" pitchFamily="49" charset="-122"/>
                </a:rPr>
                <a:t>区域存储表示</a:t>
              </a:r>
              <a:r>
                <a:rPr lang="en-US" altLang="zh-CN" dirty="0" err="1" smtClean="0">
                  <a:solidFill>
                    <a:schemeClr val="accent2">
                      <a:lumMod val="75000"/>
                    </a:schemeClr>
                  </a:solidFill>
                  <a:latin typeface="黑体" panose="02010609060101010101" pitchFamily="49" charset="-122"/>
                  <a:ea typeface="黑体" panose="02010609060101010101" pitchFamily="49" charset="-122"/>
                </a:rPr>
                <a:t>pgtable</a:t>
              </a:r>
              <a:r>
                <a:rPr lang="zh-CN" altLang="en-US" dirty="0" smtClean="0">
                  <a:solidFill>
                    <a:schemeClr val="accent2">
                      <a:lumMod val="75000"/>
                    </a:schemeClr>
                  </a:solidFill>
                  <a:latin typeface="黑体" panose="02010609060101010101" pitchFamily="49" charset="-122"/>
                  <a:ea typeface="黑体" panose="02010609060101010101" pitchFamily="49" charset="-122"/>
                </a:rPr>
                <a:t>信息</a:t>
              </a:r>
              <a:endParaRPr lang="zh-CN" altLang="en-US" dirty="0">
                <a:solidFill>
                  <a:schemeClr val="accent2">
                    <a:lumMod val="75000"/>
                  </a:schemeClr>
                </a:solidFill>
                <a:latin typeface="黑体" panose="02010609060101010101" pitchFamily="49" charset="-122"/>
                <a:ea typeface="黑体" panose="02010609060101010101" pitchFamily="49" charset="-122"/>
              </a:endParaRPr>
            </a:p>
          </p:txBody>
        </p:sp>
      </p:grpSp>
      <p:sp>
        <p:nvSpPr>
          <p:cNvPr id="13" name="矩形 12"/>
          <p:cNvSpPr/>
          <p:nvPr/>
        </p:nvSpPr>
        <p:spPr>
          <a:xfrm>
            <a:off x="352180" y="4635108"/>
            <a:ext cx="5028711" cy="954107"/>
          </a:xfrm>
          <a:prstGeom prst="rect">
            <a:avLst/>
          </a:prstGeom>
        </p:spPr>
        <p:txBody>
          <a:bodyPr wrap="square">
            <a:spAutoFit/>
          </a:bodyPr>
          <a:lstStyle/>
          <a:p>
            <a:r>
              <a:rPr lang="en-US" altLang="zh-CN" sz="1400" dirty="0">
                <a:solidFill>
                  <a:schemeClr val="accent2">
                    <a:lumMod val="75000"/>
                  </a:schemeClr>
                </a:solidFill>
                <a:latin typeface="黑体" panose="02010609060101010101" pitchFamily="49" charset="-122"/>
                <a:ea typeface="黑体" panose="02010609060101010101" pitchFamily="49" charset="-122"/>
              </a:rPr>
              <a:t>#define PGD_SIZE        (PTRS_PER_PGD * </a:t>
            </a:r>
            <a:r>
              <a:rPr lang="en-US" altLang="zh-CN" sz="1400" dirty="0" err="1">
                <a:solidFill>
                  <a:schemeClr val="accent2">
                    <a:lumMod val="75000"/>
                  </a:schemeClr>
                </a:solidFill>
                <a:latin typeface="黑体" panose="02010609060101010101" pitchFamily="49" charset="-122"/>
                <a:ea typeface="黑体" panose="02010609060101010101" pitchFamily="49" charset="-122"/>
              </a:rPr>
              <a:t>sizeof</a:t>
            </a:r>
            <a:r>
              <a:rPr lang="en-US" altLang="zh-CN" sz="1400" dirty="0">
                <a:solidFill>
                  <a:schemeClr val="accent2">
                    <a:lumMod val="75000"/>
                  </a:schemeClr>
                </a:solidFill>
                <a:latin typeface="黑体" panose="02010609060101010101" pitchFamily="49" charset="-122"/>
                <a:ea typeface="黑体" panose="02010609060101010101" pitchFamily="49" charset="-122"/>
              </a:rPr>
              <a:t>(</a:t>
            </a:r>
            <a:r>
              <a:rPr lang="en-US" altLang="zh-CN" sz="1400" dirty="0" err="1">
                <a:solidFill>
                  <a:schemeClr val="accent2">
                    <a:lumMod val="75000"/>
                  </a:schemeClr>
                </a:solidFill>
                <a:latin typeface="黑体" panose="02010609060101010101" pitchFamily="49" charset="-122"/>
                <a:ea typeface="黑体" panose="02010609060101010101" pitchFamily="49" charset="-122"/>
              </a:rPr>
              <a:t>pgd_t</a:t>
            </a:r>
            <a:r>
              <a:rPr lang="en-US" altLang="zh-CN" sz="1400" dirty="0" smtClean="0">
                <a:solidFill>
                  <a:schemeClr val="accent2">
                    <a:lumMod val="75000"/>
                  </a:schemeClr>
                </a:solidFill>
                <a:latin typeface="黑体" panose="02010609060101010101" pitchFamily="49" charset="-122"/>
                <a:ea typeface="黑体" panose="02010609060101010101" pitchFamily="49" charset="-122"/>
              </a:rPr>
              <a:t>))</a:t>
            </a:r>
          </a:p>
          <a:p>
            <a:endParaRPr lang="en-US" altLang="zh-CN" sz="1400" dirty="0">
              <a:solidFill>
                <a:schemeClr val="accent2">
                  <a:lumMod val="75000"/>
                </a:schemeClr>
              </a:solidFill>
              <a:latin typeface="黑体" panose="02010609060101010101" pitchFamily="49" charset="-122"/>
              <a:ea typeface="黑体" panose="02010609060101010101" pitchFamily="49" charset="-122"/>
            </a:endParaRPr>
          </a:p>
          <a:p>
            <a:r>
              <a:rPr lang="en-US" altLang="zh-CN" sz="1400" dirty="0" err="1">
                <a:solidFill>
                  <a:schemeClr val="accent2">
                    <a:lumMod val="75000"/>
                  </a:schemeClr>
                </a:solidFill>
                <a:latin typeface="黑体" panose="02010609060101010101" pitchFamily="49" charset="-122"/>
                <a:ea typeface="黑体" panose="02010609060101010101" pitchFamily="49" charset="-122"/>
              </a:rPr>
              <a:t>typedef</a:t>
            </a:r>
            <a:r>
              <a:rPr lang="en-US" altLang="zh-CN" sz="1400" dirty="0">
                <a:solidFill>
                  <a:schemeClr val="accent2">
                    <a:lumMod val="75000"/>
                  </a:schemeClr>
                </a:solidFill>
                <a:latin typeface="黑体" panose="02010609060101010101" pitchFamily="49" charset="-122"/>
                <a:ea typeface="黑体" panose="02010609060101010101" pitchFamily="49" charset="-122"/>
              </a:rPr>
              <a:t> u64 </a:t>
            </a:r>
            <a:r>
              <a:rPr lang="en-US" altLang="zh-CN" sz="1400" dirty="0" err="1">
                <a:solidFill>
                  <a:schemeClr val="accent2">
                    <a:lumMod val="75000"/>
                  </a:schemeClr>
                </a:solidFill>
                <a:latin typeface="黑体" panose="02010609060101010101" pitchFamily="49" charset="-122"/>
                <a:ea typeface="黑体" panose="02010609060101010101" pitchFamily="49" charset="-122"/>
              </a:rPr>
              <a:t>pgdval_t</a:t>
            </a:r>
            <a:r>
              <a:rPr lang="en-US" altLang="zh-CN" sz="1400" dirty="0" smtClean="0">
                <a:solidFill>
                  <a:schemeClr val="accent2">
                    <a:lumMod val="75000"/>
                  </a:schemeClr>
                </a:solidFill>
                <a:latin typeface="黑体" panose="02010609060101010101" pitchFamily="49" charset="-122"/>
                <a:ea typeface="黑体" panose="02010609060101010101" pitchFamily="49" charset="-122"/>
              </a:rPr>
              <a:t>;</a:t>
            </a:r>
          </a:p>
          <a:p>
            <a:r>
              <a:rPr lang="en-US" altLang="zh-CN" sz="1400" dirty="0" err="1">
                <a:solidFill>
                  <a:schemeClr val="accent2">
                    <a:lumMod val="75000"/>
                  </a:schemeClr>
                </a:solidFill>
                <a:latin typeface="黑体" panose="02010609060101010101" pitchFamily="49" charset="-122"/>
                <a:ea typeface="黑体" panose="02010609060101010101" pitchFamily="49" charset="-122"/>
              </a:rPr>
              <a:t>typedef</a:t>
            </a:r>
            <a:r>
              <a:rPr lang="en-US" altLang="zh-CN" sz="1400" dirty="0">
                <a:solidFill>
                  <a:schemeClr val="accent2">
                    <a:lumMod val="75000"/>
                  </a:schemeClr>
                </a:solidFill>
                <a:latin typeface="黑体" panose="02010609060101010101" pitchFamily="49" charset="-122"/>
                <a:ea typeface="黑体" panose="02010609060101010101" pitchFamily="49" charset="-122"/>
              </a:rPr>
              <a:t> </a:t>
            </a:r>
            <a:r>
              <a:rPr lang="en-US" altLang="zh-CN" sz="1400" dirty="0" err="1">
                <a:solidFill>
                  <a:schemeClr val="accent2">
                    <a:lumMod val="75000"/>
                  </a:schemeClr>
                </a:solidFill>
                <a:latin typeface="黑体" panose="02010609060101010101" pitchFamily="49" charset="-122"/>
                <a:ea typeface="黑体" panose="02010609060101010101" pitchFamily="49" charset="-122"/>
              </a:rPr>
              <a:t>struct</a:t>
            </a:r>
            <a:r>
              <a:rPr lang="en-US" altLang="zh-CN" sz="1400" dirty="0">
                <a:solidFill>
                  <a:schemeClr val="accent2">
                    <a:lumMod val="75000"/>
                  </a:schemeClr>
                </a:solidFill>
                <a:latin typeface="黑体" panose="02010609060101010101" pitchFamily="49" charset="-122"/>
                <a:ea typeface="黑体" panose="02010609060101010101" pitchFamily="49" charset="-122"/>
              </a:rPr>
              <a:t> { </a:t>
            </a:r>
            <a:r>
              <a:rPr lang="en-US" altLang="zh-CN" sz="1400" dirty="0" err="1">
                <a:solidFill>
                  <a:schemeClr val="accent2">
                    <a:lumMod val="75000"/>
                  </a:schemeClr>
                </a:solidFill>
                <a:latin typeface="黑体" panose="02010609060101010101" pitchFamily="49" charset="-122"/>
                <a:ea typeface="黑体" panose="02010609060101010101" pitchFamily="49" charset="-122"/>
              </a:rPr>
              <a:t>pgdval_t</a:t>
            </a:r>
            <a:r>
              <a:rPr lang="en-US" altLang="zh-CN" sz="1400" dirty="0">
                <a:solidFill>
                  <a:schemeClr val="accent2">
                    <a:lumMod val="75000"/>
                  </a:schemeClr>
                </a:solidFill>
                <a:latin typeface="黑体" panose="02010609060101010101" pitchFamily="49" charset="-122"/>
                <a:ea typeface="黑体" panose="02010609060101010101" pitchFamily="49" charset="-122"/>
              </a:rPr>
              <a:t> </a:t>
            </a:r>
            <a:r>
              <a:rPr lang="en-US" altLang="zh-CN" sz="1400" dirty="0" err="1">
                <a:solidFill>
                  <a:schemeClr val="accent2">
                    <a:lumMod val="75000"/>
                  </a:schemeClr>
                </a:solidFill>
                <a:latin typeface="黑体" panose="02010609060101010101" pitchFamily="49" charset="-122"/>
                <a:ea typeface="黑体" panose="02010609060101010101" pitchFamily="49" charset="-122"/>
              </a:rPr>
              <a:t>pgd</a:t>
            </a:r>
            <a:r>
              <a:rPr lang="en-US" altLang="zh-CN" sz="1400" dirty="0">
                <a:solidFill>
                  <a:schemeClr val="accent2">
                    <a:lumMod val="75000"/>
                  </a:schemeClr>
                </a:solidFill>
                <a:latin typeface="黑体" panose="02010609060101010101" pitchFamily="49" charset="-122"/>
                <a:ea typeface="黑体" panose="02010609060101010101" pitchFamily="49" charset="-122"/>
              </a:rPr>
              <a:t>; } </a:t>
            </a:r>
            <a:r>
              <a:rPr lang="en-US" altLang="zh-CN" sz="1400" dirty="0" err="1">
                <a:solidFill>
                  <a:schemeClr val="accent2">
                    <a:lumMod val="75000"/>
                  </a:schemeClr>
                </a:solidFill>
                <a:latin typeface="黑体" panose="02010609060101010101" pitchFamily="49" charset="-122"/>
                <a:ea typeface="黑体" panose="02010609060101010101" pitchFamily="49" charset="-122"/>
              </a:rPr>
              <a:t>pgd_t</a:t>
            </a:r>
            <a:r>
              <a:rPr lang="en-US" altLang="zh-CN" sz="1400" dirty="0">
                <a:solidFill>
                  <a:schemeClr val="accent2">
                    <a:lumMod val="75000"/>
                  </a:schemeClr>
                </a:solidFill>
                <a:latin typeface="黑体" panose="02010609060101010101" pitchFamily="49" charset="-122"/>
                <a:ea typeface="黑体" panose="02010609060101010101" pitchFamily="49" charset="-122"/>
              </a:rPr>
              <a:t>;</a:t>
            </a:r>
            <a:endParaRPr lang="zh-CN" altLang="en-US" sz="1400" dirty="0">
              <a:solidFill>
                <a:schemeClr val="accent2">
                  <a:lumMod val="7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488723" y="4560277"/>
            <a:ext cx="1257973" cy="646331"/>
          </a:xfrm>
          <a:prstGeom prst="rect">
            <a:avLst/>
          </a:prstGeom>
          <a:noFill/>
        </p:spPr>
        <p:txBody>
          <a:bodyPr wrap="none" rtlCol="0">
            <a:spAutoFit/>
          </a:bodyPr>
          <a:lstStyle/>
          <a:p>
            <a:r>
              <a:rPr lang="en-US" altLang="zh-CN" dirty="0" err="1" smtClean="0"/>
              <a:t>pagesize</a:t>
            </a:r>
            <a:r>
              <a:rPr lang="en-US" altLang="zh-CN" dirty="0" smtClean="0"/>
              <a:t> 4k</a:t>
            </a:r>
          </a:p>
          <a:p>
            <a:endParaRPr lang="zh-CN" altLang="en-US" dirty="0"/>
          </a:p>
        </p:txBody>
      </p:sp>
    </p:spTree>
    <p:extLst>
      <p:ext uri="{BB962C8B-B14F-4D97-AF65-F5344CB8AC3E}">
        <p14:creationId xmlns:p14="http://schemas.microsoft.com/office/powerpoint/2010/main" val="4274421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5492" y="222738"/>
            <a:ext cx="2087431" cy="369332"/>
          </a:xfrm>
          <a:prstGeom prst="rect">
            <a:avLst/>
          </a:prstGeom>
          <a:noFill/>
        </p:spPr>
        <p:txBody>
          <a:bodyPr wrap="none" rtlCol="0">
            <a:spAutoFit/>
          </a:bodyPr>
          <a:lstStyle/>
          <a:p>
            <a:r>
              <a:rPr lang="en-US" altLang="zh-CN" dirty="0" smtClean="0"/>
              <a:t>Arm64</a:t>
            </a:r>
            <a:r>
              <a:rPr lang="zh-CN" altLang="en-US" dirty="0" smtClean="0"/>
              <a:t>默认</a:t>
            </a:r>
            <a:r>
              <a:rPr lang="en-US" altLang="zh-CN" dirty="0" smtClean="0"/>
              <a:t>3</a:t>
            </a:r>
            <a:r>
              <a:rPr lang="zh-CN" altLang="en-US" dirty="0" smtClean="0"/>
              <a:t>级页表</a:t>
            </a:r>
            <a:endParaRPr lang="zh-CN" altLang="en-US" dirty="0"/>
          </a:p>
        </p:txBody>
      </p:sp>
      <p:grpSp>
        <p:nvGrpSpPr>
          <p:cNvPr id="6" name="组合 5"/>
          <p:cNvGrpSpPr/>
          <p:nvPr/>
        </p:nvGrpSpPr>
        <p:grpSpPr>
          <a:xfrm>
            <a:off x="128953" y="698013"/>
            <a:ext cx="10080625" cy="2000250"/>
            <a:chOff x="0" y="2263043"/>
            <a:chExt cx="10080625" cy="200025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3043"/>
              <a:ext cx="7734300" cy="2000250"/>
            </a:xfrm>
            <a:prstGeom prst="rect">
              <a:avLst/>
            </a:prstGeom>
          </p:spPr>
        </p:pic>
        <p:sp>
          <p:nvSpPr>
            <p:cNvPr id="4" name="矩形 3"/>
            <p:cNvSpPr/>
            <p:nvPr/>
          </p:nvSpPr>
          <p:spPr>
            <a:xfrm>
              <a:off x="1030776" y="3263168"/>
              <a:ext cx="4747847" cy="20686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61325" y="2801503"/>
              <a:ext cx="20193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PGD</a:t>
              </a:r>
            </a:p>
            <a:p>
              <a:pPr marL="285750" indent="-285750">
                <a:buFont typeface="Arial" panose="020B0604020202020204" pitchFamily="34" charset="0"/>
                <a:buChar char="•"/>
              </a:pPr>
              <a:r>
                <a:rPr lang="en-US" altLang="zh-CN" dirty="0" smtClean="0"/>
                <a:t>PMD</a:t>
              </a:r>
            </a:p>
            <a:p>
              <a:pPr marL="285750" indent="-285750">
                <a:buFont typeface="Arial" panose="020B0604020202020204" pitchFamily="34" charset="0"/>
                <a:buChar char="•"/>
              </a:pPr>
              <a:r>
                <a:rPr lang="en-US" altLang="zh-CN" dirty="0"/>
                <a:t>PTE</a:t>
              </a:r>
              <a:endParaRPr lang="zh-CN" altLang="en-US" dirty="0"/>
            </a:p>
          </p:txBody>
        </p:sp>
      </p:grpSp>
      <p:sp>
        <p:nvSpPr>
          <p:cNvPr id="7" name="矩形 6"/>
          <p:cNvSpPr/>
          <p:nvPr/>
        </p:nvSpPr>
        <p:spPr>
          <a:xfrm>
            <a:off x="737068" y="3317388"/>
            <a:ext cx="1677123" cy="381000"/>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PGD</a:t>
            </a:r>
            <a:endParaRPr lang="zh-CN" altLang="en-US" dirty="0"/>
          </a:p>
        </p:txBody>
      </p:sp>
      <p:sp>
        <p:nvSpPr>
          <p:cNvPr id="8" name="矩形 7"/>
          <p:cNvSpPr/>
          <p:nvPr/>
        </p:nvSpPr>
        <p:spPr>
          <a:xfrm>
            <a:off x="2414191" y="3317388"/>
            <a:ext cx="1816354" cy="381000"/>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PMD</a:t>
            </a:r>
            <a:endParaRPr lang="zh-CN" altLang="en-US" dirty="0"/>
          </a:p>
        </p:txBody>
      </p:sp>
      <p:sp>
        <p:nvSpPr>
          <p:cNvPr id="9" name="矩形 8"/>
          <p:cNvSpPr/>
          <p:nvPr/>
        </p:nvSpPr>
        <p:spPr>
          <a:xfrm>
            <a:off x="4230545" y="3317388"/>
            <a:ext cx="1816354" cy="381000"/>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PTE</a:t>
            </a:r>
            <a:endParaRPr lang="zh-CN" altLang="en-US" dirty="0"/>
          </a:p>
        </p:txBody>
      </p:sp>
      <p:sp>
        <p:nvSpPr>
          <p:cNvPr id="10" name="矩形 9"/>
          <p:cNvSpPr/>
          <p:nvPr/>
        </p:nvSpPr>
        <p:spPr>
          <a:xfrm>
            <a:off x="6046899" y="3317388"/>
            <a:ext cx="1816354" cy="381000"/>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Offset</a:t>
            </a:r>
            <a:endParaRPr lang="zh-CN" altLang="en-US" dirty="0"/>
          </a:p>
        </p:txBody>
      </p:sp>
      <p:sp>
        <p:nvSpPr>
          <p:cNvPr id="11" name="文本框 10"/>
          <p:cNvSpPr txBox="1"/>
          <p:nvPr/>
        </p:nvSpPr>
        <p:spPr>
          <a:xfrm>
            <a:off x="737068" y="2877960"/>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内存地址分解</a:t>
            </a:r>
            <a:endParaRPr lang="zh-CN" altLang="en-US" dirty="0">
              <a:latin typeface="黑体" panose="02010609060101010101" pitchFamily="49" charset="-122"/>
              <a:ea typeface="黑体" panose="02010609060101010101" pitchFamily="49" charset="-122"/>
            </a:endParaRPr>
          </a:p>
        </p:txBody>
      </p:sp>
      <p:sp>
        <p:nvSpPr>
          <p:cNvPr id="12" name="矩形 11"/>
          <p:cNvSpPr/>
          <p:nvPr/>
        </p:nvSpPr>
        <p:spPr>
          <a:xfrm>
            <a:off x="662354" y="3247292"/>
            <a:ext cx="5462954" cy="533400"/>
          </a:xfrm>
          <a:prstGeom prst="rect">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662354" y="3780692"/>
            <a:ext cx="0" cy="15064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4377" y="5287108"/>
            <a:ext cx="249299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通过页表转换成页帧号</a:t>
            </a:r>
            <a:endParaRPr lang="zh-CN" altLang="en-US" dirty="0">
              <a:latin typeface="黑体" panose="02010609060101010101" pitchFamily="49" charset="-122"/>
              <a:ea typeface="黑体" panose="02010609060101010101" pitchFamily="49" charset="-122"/>
            </a:endParaRPr>
          </a:p>
        </p:txBody>
      </p:sp>
      <p:cxnSp>
        <p:nvCxnSpPr>
          <p:cNvPr id="17" name="直接连接符 16"/>
          <p:cNvCxnSpPr/>
          <p:nvPr/>
        </p:nvCxnSpPr>
        <p:spPr>
          <a:xfrm>
            <a:off x="6046899" y="3698388"/>
            <a:ext cx="0" cy="36952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863253" y="3698387"/>
            <a:ext cx="0" cy="177338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046899" y="3897681"/>
            <a:ext cx="471132" cy="0"/>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291754" y="3897681"/>
            <a:ext cx="571500" cy="0"/>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503376" y="3766876"/>
            <a:ext cx="888385" cy="261610"/>
          </a:xfrm>
          <a:prstGeom prst="rect">
            <a:avLst/>
          </a:prstGeom>
          <a:noFill/>
        </p:spPr>
        <p:txBody>
          <a:bodyPr wrap="none" rtlCol="0">
            <a:spAutoFit/>
          </a:bodyPr>
          <a:lstStyle/>
          <a:p>
            <a:r>
              <a:rPr lang="en-US" altLang="zh-CN" sz="1050" b="1" dirty="0" smtClean="0">
                <a:solidFill>
                  <a:srgbClr val="C00000"/>
                </a:solidFill>
              </a:rPr>
              <a:t>PAGE_SHIFT</a:t>
            </a:r>
            <a:endParaRPr lang="zh-CN" altLang="en-US" sz="1050" b="1" dirty="0">
              <a:solidFill>
                <a:srgbClr val="C00000"/>
              </a:solidFill>
            </a:endParaRPr>
          </a:p>
        </p:txBody>
      </p:sp>
      <p:cxnSp>
        <p:nvCxnSpPr>
          <p:cNvPr id="30" name="直接连接符 29"/>
          <p:cNvCxnSpPr/>
          <p:nvPr/>
        </p:nvCxnSpPr>
        <p:spPr>
          <a:xfrm>
            <a:off x="4229814" y="3698387"/>
            <a:ext cx="0" cy="75064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33" idx="1"/>
          </p:cNvCxnSpPr>
          <p:nvPr/>
        </p:nvCxnSpPr>
        <p:spPr>
          <a:xfrm flipV="1">
            <a:off x="4212228" y="4274954"/>
            <a:ext cx="1411910" cy="3848"/>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33" idx="3"/>
          </p:cNvCxnSpPr>
          <p:nvPr/>
        </p:nvCxnSpPr>
        <p:spPr>
          <a:xfrm flipH="1" flipV="1">
            <a:off x="6464433" y="4274954"/>
            <a:ext cx="1381238" cy="3848"/>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624138" y="4147996"/>
            <a:ext cx="840295" cy="253916"/>
          </a:xfrm>
          <a:prstGeom prst="rect">
            <a:avLst/>
          </a:prstGeom>
          <a:noFill/>
        </p:spPr>
        <p:txBody>
          <a:bodyPr wrap="none" rtlCol="0">
            <a:spAutoFit/>
          </a:bodyPr>
          <a:lstStyle/>
          <a:p>
            <a:r>
              <a:rPr lang="en-US" altLang="zh-CN" sz="1050" b="1" dirty="0" smtClean="0">
                <a:solidFill>
                  <a:srgbClr val="C00000"/>
                </a:solidFill>
              </a:rPr>
              <a:t>PMD_SHIFT</a:t>
            </a:r>
            <a:endParaRPr lang="zh-CN" altLang="en-US" sz="1050" b="1" dirty="0">
              <a:solidFill>
                <a:srgbClr val="C00000"/>
              </a:solidFill>
            </a:endParaRPr>
          </a:p>
        </p:txBody>
      </p:sp>
      <p:cxnSp>
        <p:nvCxnSpPr>
          <p:cNvPr id="34" name="直接连接符 33"/>
          <p:cNvCxnSpPr/>
          <p:nvPr/>
        </p:nvCxnSpPr>
        <p:spPr>
          <a:xfrm>
            <a:off x="2412764" y="3698387"/>
            <a:ext cx="0" cy="113306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7" idx="1"/>
          </p:cNvCxnSpPr>
          <p:nvPr/>
        </p:nvCxnSpPr>
        <p:spPr>
          <a:xfrm flipV="1">
            <a:off x="2418626" y="4657374"/>
            <a:ext cx="2050806" cy="3848"/>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7" idx="3"/>
          </p:cNvCxnSpPr>
          <p:nvPr/>
        </p:nvCxnSpPr>
        <p:spPr>
          <a:xfrm flipH="1" flipV="1">
            <a:off x="5389877" y="4657374"/>
            <a:ext cx="2479244" cy="3848"/>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469432" y="4530416"/>
            <a:ext cx="920445" cy="253916"/>
          </a:xfrm>
          <a:prstGeom prst="rect">
            <a:avLst/>
          </a:prstGeom>
          <a:noFill/>
        </p:spPr>
        <p:txBody>
          <a:bodyPr wrap="none" rtlCol="0">
            <a:spAutoFit/>
          </a:bodyPr>
          <a:lstStyle/>
          <a:p>
            <a:r>
              <a:rPr lang="en-US" altLang="zh-CN" sz="1050" b="1" dirty="0" smtClean="0">
                <a:solidFill>
                  <a:srgbClr val="C00000"/>
                </a:solidFill>
              </a:rPr>
              <a:t>PGDIR_SHIFT</a:t>
            </a:r>
            <a:endParaRPr lang="zh-CN" altLang="en-US" sz="1050" b="1" dirty="0">
              <a:solidFill>
                <a:srgbClr val="C00000"/>
              </a:solidFill>
            </a:endParaRPr>
          </a:p>
        </p:txBody>
      </p:sp>
      <p:sp>
        <p:nvSpPr>
          <p:cNvPr id="49" name="文本框 48"/>
          <p:cNvSpPr txBox="1"/>
          <p:nvPr/>
        </p:nvSpPr>
        <p:spPr>
          <a:xfrm>
            <a:off x="6396776" y="3897681"/>
            <a:ext cx="1101584" cy="261610"/>
          </a:xfrm>
          <a:prstGeom prst="rect">
            <a:avLst/>
          </a:prstGeom>
          <a:noFill/>
        </p:spPr>
        <p:txBody>
          <a:bodyPr wrap="none" rtlCol="0">
            <a:spAutoFit/>
          </a:bodyPr>
          <a:lstStyle/>
          <a:p>
            <a:r>
              <a:rPr lang="zh-CN" altLang="en-US" sz="1100" dirty="0" smtClean="0">
                <a:latin typeface="黑体" panose="02010609060101010101" pitchFamily="49" charset="-122"/>
                <a:ea typeface="黑体" panose="02010609060101010101" pitchFamily="49" charset="-122"/>
              </a:rPr>
              <a:t>默认值</a:t>
            </a:r>
            <a:r>
              <a:rPr lang="en-US" altLang="zh-CN" sz="1100" dirty="0" smtClean="0">
                <a:latin typeface="黑体" panose="02010609060101010101" pitchFamily="49" charset="-122"/>
                <a:ea typeface="黑体" panose="02010609060101010101" pitchFamily="49" charset="-122"/>
              </a:rPr>
              <a:t>4k 12</a:t>
            </a:r>
            <a:r>
              <a:rPr lang="zh-CN" altLang="en-US" sz="1100" dirty="0" smtClean="0">
                <a:latin typeface="黑体" panose="02010609060101010101" pitchFamily="49" charset="-122"/>
                <a:ea typeface="黑体" panose="02010609060101010101" pitchFamily="49" charset="-122"/>
              </a:rPr>
              <a:t>位</a:t>
            </a:r>
            <a:endParaRPr lang="zh-CN" altLang="en-US" sz="1100" dirty="0">
              <a:latin typeface="黑体" panose="02010609060101010101" pitchFamily="49" charset="-122"/>
              <a:ea typeface="黑体" panose="02010609060101010101" pitchFamily="49" charset="-122"/>
            </a:endParaRPr>
          </a:p>
        </p:txBody>
      </p:sp>
      <p:sp>
        <p:nvSpPr>
          <p:cNvPr id="50" name="文本框 49"/>
          <p:cNvSpPr txBox="1"/>
          <p:nvPr/>
        </p:nvSpPr>
        <p:spPr>
          <a:xfrm>
            <a:off x="3708623" y="5026894"/>
            <a:ext cx="957313" cy="276999"/>
          </a:xfrm>
          <a:prstGeom prst="rect">
            <a:avLst/>
          </a:prstGeom>
          <a:noFill/>
        </p:spPr>
        <p:txBody>
          <a:bodyPr wrap="none" rtlCol="0">
            <a:spAutoFit/>
          </a:bodyPr>
          <a:lstStyle/>
          <a:p>
            <a:r>
              <a:rPr lang="zh-CN" altLang="en-US" sz="1200" dirty="0" smtClean="0">
                <a:latin typeface="黑体" panose="02010609060101010101" pitchFamily="49" charset="-122"/>
                <a:ea typeface="黑体" panose="02010609060101010101" pitchFamily="49" charset="-122"/>
              </a:rPr>
              <a:t>默认值</a:t>
            </a:r>
            <a:r>
              <a:rPr lang="en-US" altLang="zh-CN" sz="1200" dirty="0" smtClean="0">
                <a:latin typeface="黑体" panose="02010609060101010101" pitchFamily="49" charset="-122"/>
                <a:ea typeface="黑体" panose="02010609060101010101" pitchFamily="49" charset="-122"/>
              </a:rPr>
              <a:t>39</a:t>
            </a:r>
            <a:r>
              <a:rPr lang="zh-CN" altLang="en-US" sz="1200" dirty="0" smtClean="0">
                <a:latin typeface="黑体" panose="02010609060101010101" pitchFamily="49" charset="-122"/>
                <a:ea typeface="黑体" panose="02010609060101010101" pitchFamily="49" charset="-122"/>
              </a:rPr>
              <a:t>位</a:t>
            </a:r>
            <a:endParaRPr lang="zh-CN" altLang="en-US" sz="1200" dirty="0">
              <a:latin typeface="黑体" panose="02010609060101010101" pitchFamily="49" charset="-122"/>
              <a:ea typeface="黑体" panose="02010609060101010101" pitchFamily="49" charset="-122"/>
            </a:endParaRPr>
          </a:p>
        </p:txBody>
      </p:sp>
      <p:cxnSp>
        <p:nvCxnSpPr>
          <p:cNvPr id="52" name="直接箭头连接符 51"/>
          <p:cNvCxnSpPr>
            <a:endCxn id="50" idx="3"/>
          </p:cNvCxnSpPr>
          <p:nvPr/>
        </p:nvCxnSpPr>
        <p:spPr>
          <a:xfrm flipH="1" flipV="1">
            <a:off x="4665936" y="5165394"/>
            <a:ext cx="3188536" cy="9414"/>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679937" y="5197120"/>
            <a:ext cx="3022819" cy="0"/>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14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0814" y="3013923"/>
            <a:ext cx="7426081" cy="369332"/>
          </a:xfrm>
          <a:prstGeom prst="rect">
            <a:avLst/>
          </a:prstGeom>
        </p:spPr>
        <p:txBody>
          <a:bodyPr wrap="square">
            <a:spAutoFit/>
          </a:bodyPr>
          <a:lstStyle/>
          <a:p>
            <a:r>
              <a:rPr lang="en-US" altLang="zh-CN" dirty="0"/>
              <a:t>#define PTRS_PER_PGD            (1 &lt;&lt; (MAX_USER_VA_BITS - PGDIR_SHIFT))</a:t>
            </a:r>
            <a:endParaRPr lang="zh-CN" altLang="en-US" dirty="0"/>
          </a:p>
        </p:txBody>
      </p:sp>
      <p:sp>
        <p:nvSpPr>
          <p:cNvPr id="3" name="矩形 2"/>
          <p:cNvSpPr/>
          <p:nvPr/>
        </p:nvSpPr>
        <p:spPr>
          <a:xfrm>
            <a:off x="240814" y="451070"/>
            <a:ext cx="7572618" cy="2031325"/>
          </a:xfrm>
          <a:prstGeom prst="rect">
            <a:avLst/>
          </a:prstGeom>
        </p:spPr>
        <p:txBody>
          <a:bodyPr wrap="square">
            <a:spAutoFit/>
          </a:bodyPr>
          <a:lstStyle/>
          <a:p>
            <a:r>
              <a:rPr lang="en-US" altLang="zh-CN" dirty="0"/>
              <a:t>#define VA_BITS                 (CONFIG_ARM64_VA_BITS</a:t>
            </a:r>
            <a:r>
              <a:rPr lang="en-US" altLang="zh-CN" dirty="0" smtClean="0"/>
              <a:t>)</a:t>
            </a:r>
          </a:p>
          <a:p>
            <a:endParaRPr lang="en-US" altLang="zh-CN" dirty="0"/>
          </a:p>
          <a:p>
            <a:r>
              <a:rPr lang="en-US" altLang="zh-CN" dirty="0" smtClean="0"/>
              <a:t>#</a:t>
            </a:r>
            <a:r>
              <a:rPr lang="en-US" altLang="zh-CN" dirty="0" err="1"/>
              <a:t>ifdef</a:t>
            </a:r>
            <a:r>
              <a:rPr lang="en-US" altLang="zh-CN" dirty="0"/>
              <a:t> CONFIG_ARM64_USER_VA_BITS_52</a:t>
            </a:r>
          </a:p>
          <a:p>
            <a:r>
              <a:rPr lang="en-US" altLang="zh-CN" dirty="0"/>
              <a:t>#define MAX_USER_VA_BITS        52</a:t>
            </a:r>
          </a:p>
          <a:p>
            <a:r>
              <a:rPr lang="en-US" altLang="zh-CN" dirty="0"/>
              <a:t>#else</a:t>
            </a:r>
          </a:p>
          <a:p>
            <a:r>
              <a:rPr lang="en-US" altLang="zh-CN" dirty="0"/>
              <a:t>#define MAX_USER_VA_BITS        </a:t>
            </a:r>
            <a:r>
              <a:rPr lang="en-US" altLang="zh-CN" dirty="0" smtClean="0"/>
              <a:t>VA_BITS</a:t>
            </a:r>
            <a:endParaRPr lang="en-US" altLang="zh-CN" dirty="0"/>
          </a:p>
          <a:p>
            <a:r>
              <a:rPr lang="en-US" altLang="zh-CN" dirty="0"/>
              <a:t>#</a:t>
            </a:r>
            <a:r>
              <a:rPr lang="en-US" altLang="zh-CN" dirty="0" err="1"/>
              <a:t>endif</a:t>
            </a:r>
            <a:endParaRPr lang="en-US" altLang="zh-CN" dirty="0"/>
          </a:p>
        </p:txBody>
      </p:sp>
      <p:sp>
        <p:nvSpPr>
          <p:cNvPr id="4" name="矩形 3"/>
          <p:cNvSpPr/>
          <p:nvPr/>
        </p:nvSpPr>
        <p:spPr>
          <a:xfrm>
            <a:off x="6453592" y="451070"/>
            <a:ext cx="3271345" cy="276999"/>
          </a:xfrm>
          <a:prstGeom prst="rect">
            <a:avLst/>
          </a:prstGeom>
        </p:spPr>
        <p:txBody>
          <a:bodyPr wrap="none">
            <a:spAutoFit/>
          </a:bodyPr>
          <a:lstStyle/>
          <a:p>
            <a:r>
              <a:rPr lang="en-US" altLang="zh-CN" sz="1200" dirty="0"/>
              <a:t>default ARM64_VA_BITS_39 if ARM64_4K_PAGES</a:t>
            </a:r>
            <a:endParaRPr lang="zh-CN" altLang="en-US" sz="1200" dirty="0"/>
          </a:p>
        </p:txBody>
      </p:sp>
      <p:sp>
        <p:nvSpPr>
          <p:cNvPr id="5" name="文本框 4"/>
          <p:cNvSpPr txBox="1"/>
          <p:nvPr/>
        </p:nvSpPr>
        <p:spPr>
          <a:xfrm>
            <a:off x="4308231" y="1822940"/>
            <a:ext cx="418704" cy="369332"/>
          </a:xfrm>
          <a:prstGeom prst="rect">
            <a:avLst/>
          </a:prstGeom>
          <a:noFill/>
        </p:spPr>
        <p:txBody>
          <a:bodyPr wrap="none" rtlCol="0">
            <a:spAutoFit/>
          </a:bodyPr>
          <a:lstStyle/>
          <a:p>
            <a:r>
              <a:rPr lang="en-US" altLang="zh-CN" b="1" dirty="0" smtClean="0">
                <a:solidFill>
                  <a:srgbClr val="C00000"/>
                </a:solidFill>
              </a:rPr>
              <a:t>39</a:t>
            </a:r>
            <a:endParaRPr lang="zh-CN" altLang="en-US" b="1" dirty="0">
              <a:solidFill>
                <a:srgbClr val="C00000"/>
              </a:solidFill>
            </a:endParaRPr>
          </a:p>
        </p:txBody>
      </p:sp>
      <p:sp>
        <p:nvSpPr>
          <p:cNvPr id="6" name="矩形 5"/>
          <p:cNvSpPr/>
          <p:nvPr/>
        </p:nvSpPr>
        <p:spPr>
          <a:xfrm>
            <a:off x="240814" y="2561604"/>
            <a:ext cx="8317034" cy="369332"/>
          </a:xfrm>
          <a:prstGeom prst="rect">
            <a:avLst/>
          </a:prstGeom>
        </p:spPr>
        <p:txBody>
          <a:bodyPr wrap="square">
            <a:spAutoFit/>
          </a:bodyPr>
          <a:lstStyle/>
          <a:p>
            <a:r>
              <a:rPr lang="en-US" altLang="zh-CN" dirty="0"/>
              <a:t>#define PGDIR_SHIFT     (PAGE_SHIFT + 2*(PAGE_SHIFT-3))</a:t>
            </a:r>
            <a:endParaRPr lang="zh-CN" altLang="en-US" dirty="0"/>
          </a:p>
        </p:txBody>
      </p:sp>
      <p:sp>
        <p:nvSpPr>
          <p:cNvPr id="7" name="矩形 6"/>
          <p:cNvSpPr/>
          <p:nvPr/>
        </p:nvSpPr>
        <p:spPr>
          <a:xfrm>
            <a:off x="240814" y="3484933"/>
            <a:ext cx="7115417" cy="369332"/>
          </a:xfrm>
          <a:prstGeom prst="rect">
            <a:avLst/>
          </a:prstGeom>
        </p:spPr>
        <p:txBody>
          <a:bodyPr wrap="square">
            <a:spAutoFit/>
          </a:bodyPr>
          <a:lstStyle/>
          <a:p>
            <a:r>
              <a:rPr lang="en-US" altLang="zh-CN" dirty="0"/>
              <a:t> #define PGD_SIZE        (PTRS_PER_PGD * </a:t>
            </a:r>
            <a:r>
              <a:rPr lang="en-US" altLang="zh-CN" dirty="0" err="1"/>
              <a:t>sizeof</a:t>
            </a:r>
            <a:r>
              <a:rPr lang="en-US" altLang="zh-CN" dirty="0"/>
              <a:t>(</a:t>
            </a:r>
            <a:r>
              <a:rPr lang="en-US" altLang="zh-CN" dirty="0" err="1"/>
              <a:t>pgd_t</a:t>
            </a:r>
            <a:r>
              <a:rPr lang="en-US" altLang="zh-CN" dirty="0"/>
              <a:t>))</a:t>
            </a:r>
            <a:endParaRPr lang="zh-CN" altLang="en-US" dirty="0"/>
          </a:p>
        </p:txBody>
      </p:sp>
      <p:sp>
        <p:nvSpPr>
          <p:cNvPr id="8" name="文本框 7"/>
          <p:cNvSpPr txBox="1"/>
          <p:nvPr/>
        </p:nvSpPr>
        <p:spPr>
          <a:xfrm>
            <a:off x="7356231" y="3034987"/>
            <a:ext cx="1800493" cy="369332"/>
          </a:xfrm>
          <a:prstGeom prst="rect">
            <a:avLst/>
          </a:prstGeom>
          <a:noFill/>
        </p:spPr>
        <p:txBody>
          <a:bodyPr wrap="none" rtlCol="0">
            <a:spAutoFit/>
          </a:bodyPr>
          <a:lstStyle/>
          <a:p>
            <a:r>
              <a:rPr lang="zh-CN" altLang="en-US" dirty="0" smtClean="0"/>
              <a:t>页全局目录数量</a:t>
            </a:r>
            <a:endParaRPr lang="zh-CN" altLang="en-US" dirty="0"/>
          </a:p>
        </p:txBody>
      </p:sp>
      <p:sp>
        <p:nvSpPr>
          <p:cNvPr id="9" name="文本框 8"/>
          <p:cNvSpPr txBox="1"/>
          <p:nvPr/>
        </p:nvSpPr>
        <p:spPr>
          <a:xfrm>
            <a:off x="5650524" y="3484933"/>
            <a:ext cx="1800493" cy="369332"/>
          </a:xfrm>
          <a:prstGeom prst="rect">
            <a:avLst/>
          </a:prstGeom>
          <a:noFill/>
        </p:spPr>
        <p:txBody>
          <a:bodyPr wrap="none" rtlCol="0">
            <a:spAutoFit/>
          </a:bodyPr>
          <a:lstStyle/>
          <a:p>
            <a:r>
              <a:rPr lang="zh-CN" altLang="en-US" dirty="0" smtClean="0"/>
              <a:t>页全局目录占用</a:t>
            </a:r>
            <a:endParaRPr lang="zh-CN" altLang="en-US" dirty="0"/>
          </a:p>
        </p:txBody>
      </p:sp>
      <p:sp>
        <p:nvSpPr>
          <p:cNvPr id="10" name="矩形 9"/>
          <p:cNvSpPr/>
          <p:nvPr/>
        </p:nvSpPr>
        <p:spPr>
          <a:xfrm>
            <a:off x="1920999" y="3921050"/>
            <a:ext cx="5038725" cy="1754326"/>
          </a:xfrm>
          <a:prstGeom prst="rect">
            <a:avLst/>
          </a:prstGeom>
        </p:spPr>
        <p:txBody>
          <a:bodyPr>
            <a:spAutoFit/>
          </a:bodyPr>
          <a:lstStyle/>
          <a:p>
            <a:r>
              <a:rPr lang="en-US" altLang="zh-CN" sz="1200" dirty="0" err="1"/>
              <a:t>pgd_t</a:t>
            </a:r>
            <a:r>
              <a:rPr lang="en-US" altLang="zh-CN" sz="1200" dirty="0"/>
              <a:t> *</a:t>
            </a:r>
            <a:r>
              <a:rPr lang="en-US" altLang="zh-CN" sz="1200" dirty="0" err="1"/>
              <a:t>pgd_alloc</a:t>
            </a:r>
            <a:r>
              <a:rPr lang="en-US" altLang="zh-CN" sz="1200" dirty="0"/>
              <a:t>(</a:t>
            </a:r>
            <a:r>
              <a:rPr lang="en-US" altLang="zh-CN" sz="1200" dirty="0" err="1"/>
              <a:t>struct</a:t>
            </a:r>
            <a:r>
              <a:rPr lang="en-US" altLang="zh-CN" sz="1200" dirty="0"/>
              <a:t> </a:t>
            </a:r>
            <a:r>
              <a:rPr lang="en-US" altLang="zh-CN" sz="1200" dirty="0" err="1"/>
              <a:t>mm_struct</a:t>
            </a:r>
            <a:r>
              <a:rPr lang="en-US" altLang="zh-CN" sz="1200" dirty="0"/>
              <a:t> *mm)</a:t>
            </a:r>
          </a:p>
          <a:p>
            <a:r>
              <a:rPr lang="en-US" altLang="zh-CN" sz="1200" dirty="0"/>
              <a:t>{</a:t>
            </a:r>
          </a:p>
          <a:p>
            <a:r>
              <a:rPr lang="en-US" altLang="zh-CN" sz="1200" dirty="0"/>
              <a:t>        </a:t>
            </a:r>
            <a:r>
              <a:rPr lang="en-US" altLang="zh-CN" sz="1200" dirty="0" err="1"/>
              <a:t>gfp_t</a:t>
            </a:r>
            <a:r>
              <a:rPr lang="en-US" altLang="zh-CN" sz="1200" dirty="0"/>
              <a:t> </a:t>
            </a:r>
            <a:r>
              <a:rPr lang="en-US" altLang="zh-CN" sz="1200" dirty="0" err="1"/>
              <a:t>gfp</a:t>
            </a:r>
            <a:r>
              <a:rPr lang="en-US" altLang="zh-CN" sz="1200" dirty="0"/>
              <a:t> = GFP_PGTABLE_USER;</a:t>
            </a:r>
          </a:p>
          <a:p>
            <a:endParaRPr lang="en-US" altLang="zh-CN" sz="1200" dirty="0"/>
          </a:p>
          <a:p>
            <a:r>
              <a:rPr lang="en-US" altLang="zh-CN" sz="1200" dirty="0"/>
              <a:t>        if (PGD_SIZE == PAGE_SIZE)</a:t>
            </a:r>
          </a:p>
          <a:p>
            <a:r>
              <a:rPr lang="en-US" altLang="zh-CN" sz="1200" dirty="0"/>
              <a:t>                return (</a:t>
            </a:r>
            <a:r>
              <a:rPr lang="en-US" altLang="zh-CN" sz="1200" dirty="0" err="1"/>
              <a:t>pgd_t</a:t>
            </a:r>
            <a:r>
              <a:rPr lang="en-US" altLang="zh-CN" sz="1200" dirty="0"/>
              <a:t> *)__</a:t>
            </a:r>
            <a:r>
              <a:rPr lang="en-US" altLang="zh-CN" sz="1200" dirty="0" err="1"/>
              <a:t>get_free_page</a:t>
            </a:r>
            <a:r>
              <a:rPr lang="en-US" altLang="zh-CN" sz="1200" dirty="0"/>
              <a:t>(</a:t>
            </a:r>
            <a:r>
              <a:rPr lang="en-US" altLang="zh-CN" sz="1200" dirty="0" err="1"/>
              <a:t>gfp</a:t>
            </a:r>
            <a:r>
              <a:rPr lang="en-US" altLang="zh-CN" sz="1200" dirty="0"/>
              <a:t>);</a:t>
            </a:r>
          </a:p>
          <a:p>
            <a:r>
              <a:rPr lang="en-US" altLang="zh-CN" sz="1200" dirty="0"/>
              <a:t>        else</a:t>
            </a:r>
          </a:p>
          <a:p>
            <a:r>
              <a:rPr lang="en-US" altLang="zh-CN" sz="1200" dirty="0"/>
              <a:t>                return </a:t>
            </a:r>
            <a:r>
              <a:rPr lang="en-US" altLang="zh-CN" sz="1200" dirty="0" err="1"/>
              <a:t>kmem_cache_alloc</a:t>
            </a:r>
            <a:r>
              <a:rPr lang="en-US" altLang="zh-CN" sz="1200" dirty="0"/>
              <a:t>(</a:t>
            </a:r>
            <a:r>
              <a:rPr lang="en-US" altLang="zh-CN" sz="1200" dirty="0" err="1"/>
              <a:t>pgd_cache</a:t>
            </a:r>
            <a:r>
              <a:rPr lang="en-US" altLang="zh-CN" sz="1200" dirty="0"/>
              <a:t>, </a:t>
            </a:r>
            <a:r>
              <a:rPr lang="en-US" altLang="zh-CN" sz="1200" dirty="0" err="1"/>
              <a:t>gfp</a:t>
            </a:r>
            <a:r>
              <a:rPr lang="en-US" altLang="zh-CN" sz="1200" dirty="0"/>
              <a:t>);</a:t>
            </a:r>
          </a:p>
          <a:p>
            <a:r>
              <a:rPr lang="en-US" altLang="zh-CN" sz="1200" dirty="0"/>
              <a:t>}</a:t>
            </a:r>
          </a:p>
        </p:txBody>
      </p:sp>
      <p:cxnSp>
        <p:nvCxnSpPr>
          <p:cNvPr id="12" name="直接箭头连接符 11"/>
          <p:cNvCxnSpPr/>
          <p:nvPr/>
        </p:nvCxnSpPr>
        <p:spPr>
          <a:xfrm>
            <a:off x="4970585" y="4798213"/>
            <a:ext cx="1195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66338" y="4613547"/>
            <a:ext cx="1800493" cy="369332"/>
          </a:xfrm>
          <a:prstGeom prst="rect">
            <a:avLst/>
          </a:prstGeom>
          <a:noFill/>
        </p:spPr>
        <p:txBody>
          <a:bodyPr wrap="none" rtlCol="0">
            <a:spAutoFit/>
          </a:bodyPr>
          <a:lstStyle/>
          <a:p>
            <a:r>
              <a:rPr lang="zh-CN" altLang="en-US" dirty="0" smtClean="0"/>
              <a:t>只占用一页内存</a:t>
            </a:r>
            <a:endParaRPr lang="zh-CN" altLang="en-US" dirty="0"/>
          </a:p>
        </p:txBody>
      </p:sp>
    </p:spTree>
    <p:extLst>
      <p:ext uri="{BB962C8B-B14F-4D97-AF65-F5344CB8AC3E}">
        <p14:creationId xmlns:p14="http://schemas.microsoft.com/office/powerpoint/2010/main" val="2644557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892"/>
            <a:ext cx="1693985" cy="369332"/>
          </a:xfrm>
          <a:prstGeom prst="rect">
            <a:avLst/>
          </a:prstGeom>
          <a:noFill/>
        </p:spPr>
        <p:txBody>
          <a:bodyPr wrap="square" rtlCol="0">
            <a:spAutoFit/>
          </a:bodyPr>
          <a:lstStyle/>
          <a:p>
            <a:r>
              <a:rPr lang="zh-CN" altLang="en-US" dirty="0" smtClean="0"/>
              <a:t>物理地址和页</a:t>
            </a:r>
            <a:endParaRPr lang="zh-CN" altLang="en-US" dirty="0"/>
          </a:p>
        </p:txBody>
      </p:sp>
      <p:sp>
        <p:nvSpPr>
          <p:cNvPr id="3" name="文本框 2"/>
          <p:cNvSpPr txBox="1"/>
          <p:nvPr/>
        </p:nvSpPr>
        <p:spPr>
          <a:xfrm>
            <a:off x="949570" y="902676"/>
            <a:ext cx="6810134" cy="369332"/>
          </a:xfrm>
          <a:prstGeom prst="rect">
            <a:avLst/>
          </a:prstGeom>
          <a:noFill/>
        </p:spPr>
        <p:txBody>
          <a:bodyPr wrap="none" rtlCol="0">
            <a:spAutoFit/>
          </a:bodyPr>
          <a:lstStyle/>
          <a:p>
            <a:r>
              <a:rPr lang="zh-CN" altLang="en-US" dirty="0" smtClean="0"/>
              <a:t>常量</a:t>
            </a:r>
            <a:r>
              <a:rPr lang="en-US" altLang="zh-CN" dirty="0" smtClean="0"/>
              <a:t>PAGE_SIZE(</a:t>
            </a:r>
            <a:r>
              <a:rPr lang="en-US" altLang="zh-CN" dirty="0" err="1" smtClean="0"/>
              <a:t>asm</a:t>
            </a:r>
            <a:r>
              <a:rPr lang="en-US" altLang="zh-CN" dirty="0" smtClean="0"/>
              <a:t>/</a:t>
            </a:r>
            <a:r>
              <a:rPr lang="en-US" altLang="zh-CN" dirty="0" err="1" smtClean="0"/>
              <a:t>page.h</a:t>
            </a:r>
            <a:r>
              <a:rPr lang="en-US" altLang="zh-CN" dirty="0" smtClean="0"/>
              <a:t>)</a:t>
            </a:r>
            <a:r>
              <a:rPr lang="zh-CN" altLang="en-US" dirty="0" smtClean="0"/>
              <a:t>给出了在任何指定体系结构下的页大小</a:t>
            </a:r>
            <a:endParaRPr lang="zh-CN" altLang="en-US" dirty="0"/>
          </a:p>
        </p:txBody>
      </p:sp>
      <p:sp>
        <p:nvSpPr>
          <p:cNvPr id="4" name="文本框 3"/>
          <p:cNvSpPr txBox="1"/>
          <p:nvPr/>
        </p:nvSpPr>
        <p:spPr>
          <a:xfrm>
            <a:off x="1078523" y="1693985"/>
            <a:ext cx="1717137" cy="369332"/>
          </a:xfrm>
          <a:prstGeom prst="rect">
            <a:avLst/>
          </a:prstGeom>
          <a:noFill/>
        </p:spPr>
        <p:txBody>
          <a:bodyPr wrap="none" rtlCol="0">
            <a:spAutoFit/>
          </a:bodyPr>
          <a:lstStyle/>
          <a:p>
            <a:r>
              <a:rPr lang="zh-CN" altLang="en-US" dirty="0" smtClean="0"/>
              <a:t>在</a:t>
            </a:r>
            <a:r>
              <a:rPr lang="en-US" altLang="zh-CN" dirty="0" smtClean="0"/>
              <a:t>arm64</a:t>
            </a:r>
            <a:r>
              <a:rPr lang="zh-CN" altLang="en-US" dirty="0" smtClean="0"/>
              <a:t>平台：</a:t>
            </a:r>
            <a:endParaRPr lang="zh-CN" altLang="en-US" dirty="0"/>
          </a:p>
        </p:txBody>
      </p:sp>
      <p:grpSp>
        <p:nvGrpSpPr>
          <p:cNvPr id="7" name="组合 6"/>
          <p:cNvGrpSpPr/>
          <p:nvPr/>
        </p:nvGrpSpPr>
        <p:grpSpPr>
          <a:xfrm>
            <a:off x="193432" y="2542198"/>
            <a:ext cx="5328138" cy="1024368"/>
            <a:chOff x="193431" y="2542198"/>
            <a:chExt cx="7134225" cy="137160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31" y="2542198"/>
              <a:ext cx="7134225" cy="1371600"/>
            </a:xfrm>
            <a:prstGeom prst="rect">
              <a:avLst/>
            </a:prstGeom>
          </p:spPr>
        </p:pic>
        <p:sp>
          <p:nvSpPr>
            <p:cNvPr id="6" name="矩形 5"/>
            <p:cNvSpPr/>
            <p:nvPr/>
          </p:nvSpPr>
          <p:spPr>
            <a:xfrm>
              <a:off x="3053862" y="2889739"/>
              <a:ext cx="2362200" cy="2461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934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84"/>
            <a:ext cx="4886295" cy="403860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916" y="749300"/>
            <a:ext cx="4229100" cy="1581150"/>
          </a:xfrm>
          <a:prstGeom prst="rect">
            <a:avLst/>
          </a:prstGeom>
        </p:spPr>
      </p:pic>
      <p:sp>
        <p:nvSpPr>
          <p:cNvPr id="4" name="矩形 3"/>
          <p:cNvSpPr/>
          <p:nvPr/>
        </p:nvSpPr>
        <p:spPr>
          <a:xfrm>
            <a:off x="674077" y="885092"/>
            <a:ext cx="1769070" cy="1758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435969" y="1664677"/>
            <a:ext cx="1283677" cy="2813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4" idx="3"/>
            <a:endCxn id="5" idx="1"/>
          </p:cNvCxnSpPr>
          <p:nvPr/>
        </p:nvCxnSpPr>
        <p:spPr>
          <a:xfrm>
            <a:off x="2443147" y="973015"/>
            <a:ext cx="3992822" cy="83233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2"/>
          </p:cNvCxnSpPr>
          <p:nvPr/>
        </p:nvCxnSpPr>
        <p:spPr>
          <a:xfrm>
            <a:off x="7077808" y="1946031"/>
            <a:ext cx="14654" cy="15884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92969" y="3675185"/>
            <a:ext cx="3851031" cy="369332"/>
          </a:xfrm>
          <a:prstGeom prst="rect">
            <a:avLst/>
          </a:prstGeom>
          <a:noFill/>
        </p:spPr>
        <p:txBody>
          <a:bodyPr wrap="square" rtlCol="0">
            <a:spAutoFit/>
          </a:bodyPr>
          <a:lstStyle/>
          <a:p>
            <a:r>
              <a:rPr lang="en-US" altLang="zh-CN" dirty="0" smtClean="0"/>
              <a:t>1&lt;&lt;12=4K</a:t>
            </a:r>
            <a:r>
              <a:rPr lang="zh-CN" altLang="en-US" dirty="0" smtClean="0"/>
              <a:t>，</a:t>
            </a:r>
            <a:r>
              <a:rPr lang="zh-CN" altLang="en-US" dirty="0" smtClean="0">
                <a:latin typeface="黑体" panose="02010609060101010101" pitchFamily="49" charset="-122"/>
                <a:ea typeface="黑体" panose="02010609060101010101" pitchFamily="49" charset="-122"/>
              </a:rPr>
              <a:t>默认页大小为</a:t>
            </a:r>
            <a:r>
              <a:rPr lang="en-US" altLang="zh-CN" dirty="0" smtClean="0">
                <a:latin typeface="黑体" panose="02010609060101010101" pitchFamily="49" charset="-122"/>
                <a:ea typeface="黑体" panose="02010609060101010101" pitchFamily="49" charset="-122"/>
              </a:rPr>
              <a:t>4K</a:t>
            </a:r>
            <a:endParaRPr lang="zh-CN" altLang="en-US" dirty="0">
              <a:latin typeface="黑体" panose="02010609060101010101" pitchFamily="49" charset="-122"/>
              <a:ea typeface="黑体" panose="02010609060101010101" pitchFamily="49" charset="-122"/>
            </a:endParaRPr>
          </a:p>
        </p:txBody>
      </p:sp>
      <p:cxnSp>
        <p:nvCxnSpPr>
          <p:cNvPr id="12" name="直接连接符 11"/>
          <p:cNvCxnSpPr/>
          <p:nvPr/>
        </p:nvCxnSpPr>
        <p:spPr>
          <a:xfrm>
            <a:off x="4886295" y="4044517"/>
            <a:ext cx="519433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11262" y="4337538"/>
            <a:ext cx="3954929" cy="276999"/>
          </a:xfrm>
          <a:prstGeom prst="rect">
            <a:avLst/>
          </a:prstGeom>
          <a:noFill/>
        </p:spPr>
        <p:txBody>
          <a:bodyPr wrap="none" rtlCol="0">
            <a:spAutoFit/>
          </a:bodyPr>
          <a:lstStyle/>
          <a:p>
            <a:r>
              <a:rPr lang="zh-CN" altLang="en-US" sz="1200" dirty="0" smtClean="0">
                <a:latin typeface="黑体" panose="02010609060101010101" pitchFamily="49" charset="-122"/>
                <a:ea typeface="黑体" panose="02010609060101010101" pitchFamily="49" charset="-122"/>
              </a:rPr>
              <a:t>内存地址：页号</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页内偏移量，通过地址移位</a:t>
            </a:r>
            <a:r>
              <a:rPr lang="en-US" altLang="zh-CN" sz="1200" dirty="0" smtClean="0">
                <a:latin typeface="黑体" panose="02010609060101010101" pitchFamily="49" charset="-122"/>
                <a:ea typeface="黑体" panose="02010609060101010101" pitchFamily="49" charset="-122"/>
              </a:rPr>
              <a:t>12</a:t>
            </a:r>
            <a:r>
              <a:rPr lang="zh-CN" altLang="en-US" sz="1200" dirty="0" smtClean="0">
                <a:latin typeface="黑体" panose="02010609060101010101" pitchFamily="49" charset="-122"/>
                <a:ea typeface="黑体" panose="02010609060101010101" pitchFamily="49" charset="-122"/>
              </a:rPr>
              <a:t>得到页号</a:t>
            </a:r>
            <a:endParaRPr lang="zh-CN" altLang="en-US" sz="1200" dirty="0">
              <a:latin typeface="黑体" panose="02010609060101010101" pitchFamily="49" charset="-122"/>
              <a:ea typeface="黑体" panose="02010609060101010101" pitchFamily="49" charset="-122"/>
            </a:endParaRPr>
          </a:p>
        </p:txBody>
      </p:sp>
      <p:grpSp>
        <p:nvGrpSpPr>
          <p:cNvPr id="27" name="组合 26"/>
          <p:cNvGrpSpPr/>
          <p:nvPr/>
        </p:nvGrpSpPr>
        <p:grpSpPr>
          <a:xfrm>
            <a:off x="5609491" y="4717326"/>
            <a:ext cx="3217985" cy="671926"/>
            <a:chOff x="4886295" y="4673797"/>
            <a:chExt cx="3217985" cy="671926"/>
          </a:xfrm>
        </p:grpSpPr>
        <p:grpSp>
          <p:nvGrpSpPr>
            <p:cNvPr id="26" name="组合 25"/>
            <p:cNvGrpSpPr/>
            <p:nvPr/>
          </p:nvGrpSpPr>
          <p:grpSpPr>
            <a:xfrm>
              <a:off x="4886295" y="4706870"/>
              <a:ext cx="3217985" cy="638853"/>
              <a:chOff x="4886295" y="4706870"/>
              <a:chExt cx="3217985" cy="638853"/>
            </a:xfrm>
          </p:grpSpPr>
          <p:sp>
            <p:nvSpPr>
              <p:cNvPr id="14" name="矩形 13"/>
              <p:cNvSpPr/>
              <p:nvPr/>
            </p:nvSpPr>
            <p:spPr>
              <a:xfrm>
                <a:off x="4886295" y="4958806"/>
                <a:ext cx="2690446" cy="17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576741" y="4958806"/>
                <a:ext cx="527539" cy="17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V="1">
                <a:off x="7576741" y="4783016"/>
                <a:ext cx="0" cy="562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8104280" y="4783016"/>
                <a:ext cx="0" cy="562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886295" y="4765376"/>
                <a:ext cx="0" cy="580347"/>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597637" y="4706870"/>
                <a:ext cx="495649" cy="276999"/>
              </a:xfrm>
              <a:prstGeom prst="rect">
                <a:avLst/>
              </a:prstGeom>
              <a:noFill/>
            </p:spPr>
            <p:txBody>
              <a:bodyPr wrap="none" rtlCol="0">
                <a:spAutoFit/>
              </a:bodyPr>
              <a:lstStyle/>
              <a:p>
                <a:r>
                  <a:rPr lang="en-US" altLang="zh-CN" sz="1200" dirty="0" smtClean="0">
                    <a:latin typeface="黑体" panose="02010609060101010101" pitchFamily="49" charset="-122"/>
                    <a:ea typeface="黑体" panose="02010609060101010101" pitchFamily="49" charset="-122"/>
                  </a:rPr>
                  <a:t>12</a:t>
                </a:r>
                <a:r>
                  <a:rPr lang="zh-CN" altLang="en-US" sz="1200" dirty="0" smtClean="0">
                    <a:latin typeface="黑体" panose="02010609060101010101" pitchFamily="49" charset="-122"/>
                    <a:ea typeface="黑体" panose="02010609060101010101" pitchFamily="49" charset="-122"/>
                  </a:rPr>
                  <a:t>位</a:t>
                </a:r>
                <a:endParaRPr lang="zh-CN" altLang="en-US" sz="1200" dirty="0">
                  <a:latin typeface="黑体" panose="02010609060101010101" pitchFamily="49" charset="-122"/>
                  <a:ea typeface="黑体" panose="02010609060101010101" pitchFamily="49" charset="-122"/>
                </a:endParaRPr>
              </a:p>
            </p:txBody>
          </p:sp>
        </p:grpSp>
        <p:sp>
          <p:nvSpPr>
            <p:cNvPr id="21" name="文本框 20"/>
            <p:cNvSpPr txBox="1"/>
            <p:nvPr/>
          </p:nvSpPr>
          <p:spPr>
            <a:xfrm>
              <a:off x="5994142" y="4673797"/>
              <a:ext cx="492443" cy="276999"/>
            </a:xfrm>
            <a:prstGeom prst="rect">
              <a:avLst/>
            </a:prstGeom>
            <a:noFill/>
          </p:spPr>
          <p:txBody>
            <a:bodyPr wrap="none" rtlCol="0">
              <a:spAutoFit/>
            </a:bodyPr>
            <a:lstStyle/>
            <a:p>
              <a:r>
                <a:rPr lang="en-US" altLang="zh-CN" sz="1200" dirty="0">
                  <a:latin typeface="黑体" panose="02010609060101010101" pitchFamily="49" charset="-122"/>
                  <a:ea typeface="黑体" panose="02010609060101010101" pitchFamily="49" charset="-122"/>
                </a:rPr>
                <a:t>5</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位</a:t>
              </a:r>
              <a:endParaRPr lang="zh-CN" altLang="en-US" sz="12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76398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67640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页表</a:t>
            </a:r>
          </a:p>
        </p:txBody>
      </p:sp>
      <p:grpSp>
        <p:nvGrpSpPr>
          <p:cNvPr id="12" name="组合 11"/>
          <p:cNvGrpSpPr/>
          <p:nvPr/>
        </p:nvGrpSpPr>
        <p:grpSpPr>
          <a:xfrm>
            <a:off x="448160" y="2162906"/>
            <a:ext cx="2769825" cy="504094"/>
            <a:chOff x="102329" y="2162906"/>
            <a:chExt cx="2769825" cy="369332"/>
          </a:xfrm>
        </p:grpSpPr>
        <p:sp>
          <p:nvSpPr>
            <p:cNvPr id="4" name="文本框 3"/>
            <p:cNvSpPr txBox="1"/>
            <p:nvPr/>
          </p:nvSpPr>
          <p:spPr>
            <a:xfrm>
              <a:off x="102329" y="2162906"/>
              <a:ext cx="1107996" cy="369332"/>
            </a:xfrm>
            <a:prstGeom prst="rect">
              <a:avLst/>
            </a:prstGeom>
            <a:noFill/>
          </p:spPr>
          <p:txBody>
            <a:bodyPr wrap="none" rtlCol="0">
              <a:spAutoFit/>
            </a:bodyPr>
            <a:lstStyle/>
            <a:p>
              <a:r>
                <a:rPr lang="zh-CN" altLang="en-US" b="1" dirty="0" smtClean="0">
                  <a:solidFill>
                    <a:schemeClr val="accent1">
                      <a:lumMod val="50000"/>
                    </a:schemeClr>
                  </a:solidFill>
                  <a:latin typeface="黑体" panose="02010609060101010101" pitchFamily="49" charset="-122"/>
                  <a:ea typeface="黑体" panose="02010609060101010101" pitchFamily="49" charset="-122"/>
                </a:rPr>
                <a:t>虚拟地址</a:t>
              </a:r>
              <a:endParaRPr lang="zh-CN" altLang="en-US" b="1" dirty="0">
                <a:solidFill>
                  <a:schemeClr val="accent1">
                    <a:lumMod val="50000"/>
                  </a:schemeClr>
                </a:solidFill>
                <a:latin typeface="黑体" panose="02010609060101010101" pitchFamily="49" charset="-122"/>
                <a:ea typeface="黑体" panose="02010609060101010101" pitchFamily="49" charset="-122"/>
              </a:endParaRPr>
            </a:p>
          </p:txBody>
        </p:sp>
        <p:sp>
          <p:nvSpPr>
            <p:cNvPr id="6" name="矩形 5"/>
            <p:cNvSpPr/>
            <p:nvPr/>
          </p:nvSpPr>
          <p:spPr>
            <a:xfrm>
              <a:off x="1254368" y="2245024"/>
              <a:ext cx="808893" cy="2050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虚拟页号</a:t>
              </a:r>
              <a:endParaRPr lang="zh-CN" altLang="en-US" sz="1200" dirty="0">
                <a:latin typeface="黑体" panose="02010609060101010101" pitchFamily="49" charset="-122"/>
                <a:ea typeface="黑体" panose="02010609060101010101" pitchFamily="49" charset="-122"/>
              </a:endParaRPr>
            </a:p>
          </p:txBody>
        </p:sp>
        <p:sp>
          <p:nvSpPr>
            <p:cNvPr id="8" name="矩形 7"/>
            <p:cNvSpPr/>
            <p:nvPr/>
          </p:nvSpPr>
          <p:spPr>
            <a:xfrm>
              <a:off x="2063261" y="2245023"/>
              <a:ext cx="808893" cy="2050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页内偏移</a:t>
              </a:r>
              <a:endParaRPr lang="zh-CN" altLang="en-US" sz="1200" dirty="0">
                <a:latin typeface="黑体" panose="02010609060101010101" pitchFamily="49" charset="-122"/>
                <a:ea typeface="黑体" panose="02010609060101010101" pitchFamily="49" charset="-122"/>
              </a:endParaRPr>
            </a:p>
          </p:txBody>
        </p:sp>
      </p:grpSp>
      <p:grpSp>
        <p:nvGrpSpPr>
          <p:cNvPr id="11" name="组合 10"/>
          <p:cNvGrpSpPr/>
          <p:nvPr/>
        </p:nvGrpSpPr>
        <p:grpSpPr>
          <a:xfrm>
            <a:off x="5603465" y="2162906"/>
            <a:ext cx="2725782" cy="504094"/>
            <a:chOff x="3112311" y="2162906"/>
            <a:chExt cx="2725782" cy="369332"/>
          </a:xfrm>
        </p:grpSpPr>
        <p:sp>
          <p:nvSpPr>
            <p:cNvPr id="5" name="文本框 4"/>
            <p:cNvSpPr txBox="1"/>
            <p:nvPr/>
          </p:nvSpPr>
          <p:spPr>
            <a:xfrm>
              <a:off x="3112311" y="2162906"/>
              <a:ext cx="1107996" cy="369332"/>
            </a:xfrm>
            <a:prstGeom prst="rect">
              <a:avLst/>
            </a:prstGeom>
            <a:noFill/>
          </p:spPr>
          <p:txBody>
            <a:bodyPr wrap="none" rtlCol="0">
              <a:spAutoFit/>
            </a:bodyPr>
            <a:lstStyle/>
            <a:p>
              <a:r>
                <a:rPr lang="zh-CN" altLang="en-US" b="1" dirty="0" smtClean="0">
                  <a:solidFill>
                    <a:schemeClr val="accent1">
                      <a:lumMod val="50000"/>
                    </a:schemeClr>
                  </a:solidFill>
                  <a:latin typeface="黑体" panose="02010609060101010101" pitchFamily="49" charset="-122"/>
                  <a:ea typeface="黑体" panose="02010609060101010101" pitchFamily="49" charset="-122"/>
                </a:rPr>
                <a:t>物理地址</a:t>
              </a:r>
              <a:endParaRPr lang="zh-CN" altLang="en-US" b="1" dirty="0">
                <a:solidFill>
                  <a:schemeClr val="accent1">
                    <a:lumMod val="50000"/>
                  </a:schemeClr>
                </a:solidFill>
                <a:latin typeface="黑体" panose="02010609060101010101" pitchFamily="49" charset="-122"/>
                <a:ea typeface="黑体" panose="02010609060101010101" pitchFamily="49" charset="-122"/>
              </a:endParaRPr>
            </a:p>
          </p:txBody>
        </p:sp>
        <p:sp>
          <p:nvSpPr>
            <p:cNvPr id="9" name="矩形 8"/>
            <p:cNvSpPr/>
            <p:nvPr/>
          </p:nvSpPr>
          <p:spPr>
            <a:xfrm>
              <a:off x="4220307" y="2245024"/>
              <a:ext cx="808893" cy="2050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黑体" panose="02010609060101010101" pitchFamily="49" charset="-122"/>
                  <a:ea typeface="黑体" panose="02010609060101010101" pitchFamily="49" charset="-122"/>
                </a:rPr>
                <a:t>物理</a:t>
              </a:r>
              <a:r>
                <a:rPr lang="zh-CN" altLang="en-US" sz="1200" dirty="0" smtClean="0">
                  <a:latin typeface="黑体" panose="02010609060101010101" pitchFamily="49" charset="-122"/>
                  <a:ea typeface="黑体" panose="02010609060101010101" pitchFamily="49" charset="-122"/>
                </a:rPr>
                <a:t>页号</a:t>
              </a:r>
              <a:endParaRPr lang="zh-CN" altLang="en-US" sz="1200" dirty="0">
                <a:latin typeface="黑体" panose="02010609060101010101" pitchFamily="49" charset="-122"/>
                <a:ea typeface="黑体" panose="02010609060101010101" pitchFamily="49" charset="-122"/>
              </a:endParaRPr>
            </a:p>
          </p:txBody>
        </p:sp>
        <p:sp>
          <p:nvSpPr>
            <p:cNvPr id="10" name="矩形 9"/>
            <p:cNvSpPr/>
            <p:nvPr/>
          </p:nvSpPr>
          <p:spPr>
            <a:xfrm>
              <a:off x="5029200" y="2245023"/>
              <a:ext cx="808893" cy="2050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页内偏移</a:t>
              </a:r>
              <a:endParaRPr lang="zh-CN" altLang="en-US" sz="1200" dirty="0">
                <a:latin typeface="黑体" panose="02010609060101010101" pitchFamily="49" charset="-122"/>
                <a:ea typeface="黑体" panose="02010609060101010101" pitchFamily="49" charset="-122"/>
              </a:endParaRPr>
            </a:p>
          </p:txBody>
        </p:sp>
      </p:grpSp>
      <p:cxnSp>
        <p:nvCxnSpPr>
          <p:cNvPr id="14" name="肘形连接符 13"/>
          <p:cNvCxnSpPr>
            <a:stCxn id="8" idx="0"/>
            <a:endCxn id="10" idx="0"/>
          </p:cNvCxnSpPr>
          <p:nvPr/>
        </p:nvCxnSpPr>
        <p:spPr>
          <a:xfrm rot="5400000" flipH="1" flipV="1">
            <a:off x="5369170" y="-280645"/>
            <a:ext cx="12700" cy="5111262"/>
          </a:xfrm>
          <a:prstGeom prst="bentConnector3">
            <a:avLst>
              <a:gd name="adj1" fmla="val 3000000"/>
            </a:avLst>
          </a:prstGeom>
          <a:ln w="28575">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66790" y="1564922"/>
            <a:ext cx="64633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相同</a:t>
            </a:r>
          </a:p>
        </p:txBody>
      </p:sp>
      <p:cxnSp>
        <p:nvCxnSpPr>
          <p:cNvPr id="17" name="肘形连接符 16"/>
          <p:cNvCxnSpPr>
            <a:stCxn id="6" idx="2"/>
            <a:endCxn id="9" idx="2"/>
          </p:cNvCxnSpPr>
          <p:nvPr/>
        </p:nvCxnSpPr>
        <p:spPr>
          <a:xfrm rot="16200000" flipH="1">
            <a:off x="4560277" y="-708"/>
            <a:ext cx="12700" cy="5111262"/>
          </a:xfrm>
          <a:prstGeom prst="bentConnector3">
            <a:avLst>
              <a:gd name="adj1" fmla="val 2861535"/>
            </a:avLst>
          </a:prstGeom>
          <a:ln w="28575">
            <a:solidFill>
              <a:schemeClr val="accent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43461" y="2940587"/>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通过页表转换</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5985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46892"/>
            <a:ext cx="2397369" cy="369332"/>
          </a:xfrm>
          <a:prstGeom prst="rect">
            <a:avLst/>
          </a:prstGeom>
          <a:noFill/>
        </p:spPr>
        <p:txBody>
          <a:bodyPr wrap="square" rtlCol="0">
            <a:spAutoFit/>
          </a:bodyPr>
          <a:lstStyle/>
          <a:p>
            <a:r>
              <a:rPr lang="en-US" altLang="zh-CN" dirty="0" smtClean="0"/>
              <a:t>Arm64</a:t>
            </a:r>
            <a:r>
              <a:rPr lang="zh-CN" altLang="en-US" dirty="0" smtClean="0"/>
              <a:t>内存访问指令</a:t>
            </a:r>
            <a:endParaRPr lang="zh-CN" altLang="en-US" dirty="0"/>
          </a:p>
        </p:txBody>
      </p:sp>
      <p:sp>
        <p:nvSpPr>
          <p:cNvPr id="3" name="文本框 2"/>
          <p:cNvSpPr txBox="1"/>
          <p:nvPr/>
        </p:nvSpPr>
        <p:spPr>
          <a:xfrm>
            <a:off x="627185" y="1195754"/>
            <a:ext cx="2521844" cy="923330"/>
          </a:xfrm>
          <a:prstGeom prst="rect">
            <a:avLst/>
          </a:prstGeom>
          <a:noFill/>
        </p:spPr>
        <p:txBody>
          <a:bodyPr wrap="none" rtlCol="0">
            <a:spAutoFit/>
          </a:bodyPr>
          <a:lstStyle/>
          <a:p>
            <a:r>
              <a:rPr lang="en-US" altLang="zh-CN" dirty="0" smtClean="0"/>
              <a:t>LDR</a:t>
            </a:r>
            <a:r>
              <a:rPr lang="zh-CN" altLang="en-US" dirty="0" smtClean="0"/>
              <a:t>字数据加载指令</a:t>
            </a:r>
            <a:endParaRPr lang="en-US" altLang="zh-CN" dirty="0" smtClean="0"/>
          </a:p>
          <a:p>
            <a:r>
              <a:rPr lang="en-US" altLang="zh-CN" dirty="0" smtClean="0"/>
              <a:t>LDRB</a:t>
            </a:r>
            <a:r>
              <a:rPr lang="zh-CN" altLang="en-US" dirty="0" smtClean="0"/>
              <a:t>字节数据加载指令</a:t>
            </a:r>
            <a:endParaRPr lang="en-US" altLang="zh-CN" dirty="0" smtClean="0"/>
          </a:p>
          <a:p>
            <a:r>
              <a:rPr lang="en-US" altLang="zh-CN" dirty="0" smtClean="0"/>
              <a:t>LDRH</a:t>
            </a:r>
            <a:r>
              <a:rPr lang="zh-CN" altLang="en-US" dirty="0" smtClean="0"/>
              <a:t>半字数据加载指令</a:t>
            </a:r>
            <a:endParaRPr lang="en-US" altLang="zh-CN" dirty="0" smtClean="0"/>
          </a:p>
        </p:txBody>
      </p:sp>
      <p:sp>
        <p:nvSpPr>
          <p:cNvPr id="4" name="文本框 3"/>
          <p:cNvSpPr txBox="1"/>
          <p:nvPr/>
        </p:nvSpPr>
        <p:spPr>
          <a:xfrm>
            <a:off x="4721769" y="1195754"/>
            <a:ext cx="670376" cy="923330"/>
          </a:xfrm>
          <a:prstGeom prst="rect">
            <a:avLst/>
          </a:prstGeom>
          <a:noFill/>
        </p:spPr>
        <p:txBody>
          <a:bodyPr wrap="none" rtlCol="0">
            <a:spAutoFit/>
          </a:bodyPr>
          <a:lstStyle/>
          <a:p>
            <a:r>
              <a:rPr lang="en-US" altLang="zh-CN" dirty="0"/>
              <a:t>ST</a:t>
            </a:r>
            <a:r>
              <a:rPr lang="en-US" altLang="zh-CN" dirty="0" smtClean="0"/>
              <a:t>R</a:t>
            </a:r>
          </a:p>
          <a:p>
            <a:r>
              <a:rPr lang="en-US" altLang="zh-CN" dirty="0"/>
              <a:t>ST</a:t>
            </a:r>
            <a:r>
              <a:rPr lang="en-US" altLang="zh-CN" dirty="0" smtClean="0"/>
              <a:t>RB</a:t>
            </a:r>
          </a:p>
          <a:p>
            <a:r>
              <a:rPr lang="en-US" altLang="zh-CN" dirty="0"/>
              <a:t>ST</a:t>
            </a:r>
            <a:r>
              <a:rPr lang="en-US" altLang="zh-CN" dirty="0" smtClean="0"/>
              <a:t>RH</a:t>
            </a:r>
          </a:p>
        </p:txBody>
      </p:sp>
      <p:sp>
        <p:nvSpPr>
          <p:cNvPr id="5" name="文本框 4"/>
          <p:cNvSpPr txBox="1"/>
          <p:nvPr/>
        </p:nvSpPr>
        <p:spPr>
          <a:xfrm>
            <a:off x="8792308" y="1184031"/>
            <a:ext cx="914400" cy="646331"/>
          </a:xfrm>
          <a:prstGeom prst="rect">
            <a:avLst/>
          </a:prstGeom>
          <a:noFill/>
        </p:spPr>
        <p:txBody>
          <a:bodyPr wrap="square" rtlCol="0">
            <a:spAutoFit/>
          </a:bodyPr>
          <a:lstStyle/>
          <a:p>
            <a:r>
              <a:rPr lang="en-US" altLang="zh-CN" dirty="0" smtClean="0"/>
              <a:t>ADR</a:t>
            </a:r>
          </a:p>
          <a:p>
            <a:r>
              <a:rPr lang="en-US" altLang="zh-CN" dirty="0" smtClean="0"/>
              <a:t>ADRP</a:t>
            </a:r>
            <a:endParaRPr lang="zh-CN" altLang="en-US" dirty="0"/>
          </a:p>
        </p:txBody>
      </p:sp>
      <p:sp>
        <p:nvSpPr>
          <p:cNvPr id="6" name="文本框 5"/>
          <p:cNvSpPr txBox="1"/>
          <p:nvPr/>
        </p:nvSpPr>
        <p:spPr>
          <a:xfrm>
            <a:off x="457200" y="4712677"/>
            <a:ext cx="1881554" cy="923330"/>
          </a:xfrm>
          <a:prstGeom prst="rect">
            <a:avLst/>
          </a:prstGeom>
          <a:noFill/>
        </p:spPr>
        <p:txBody>
          <a:bodyPr wrap="square" rtlCol="0">
            <a:spAutoFit/>
          </a:bodyPr>
          <a:lstStyle/>
          <a:p>
            <a:r>
              <a:rPr lang="zh-CN" altLang="en-US" dirty="0" smtClean="0"/>
              <a:t>指令对应的内存地址是物理地址还是虚拟地址？</a:t>
            </a:r>
            <a:endParaRPr lang="zh-CN" altLang="en-US" dirty="0"/>
          </a:p>
        </p:txBody>
      </p:sp>
      <p:sp>
        <p:nvSpPr>
          <p:cNvPr id="7" name="文本框 6"/>
          <p:cNvSpPr txBox="1"/>
          <p:nvPr/>
        </p:nvSpPr>
        <p:spPr>
          <a:xfrm>
            <a:off x="2889968" y="4851176"/>
            <a:ext cx="6570785" cy="646331"/>
          </a:xfrm>
          <a:prstGeom prst="rect">
            <a:avLst/>
          </a:prstGeom>
          <a:noFill/>
        </p:spPr>
        <p:txBody>
          <a:bodyPr wrap="square" rtlCol="0">
            <a:spAutoFit/>
          </a:bodyPr>
          <a:lstStyle/>
          <a:p>
            <a:r>
              <a:rPr lang="zh-CN" altLang="en-US" dirty="0" smtClean="0"/>
              <a:t>这要看</a:t>
            </a:r>
            <a:r>
              <a:rPr lang="en-US" altLang="zh-CN" dirty="0" smtClean="0"/>
              <a:t>MMU</a:t>
            </a:r>
            <a:r>
              <a:rPr lang="zh-CN" altLang="en-US" dirty="0" smtClean="0"/>
              <a:t>的状态，当</a:t>
            </a:r>
            <a:r>
              <a:rPr lang="en-US" altLang="zh-CN" dirty="0" smtClean="0"/>
              <a:t>MMU</a:t>
            </a:r>
            <a:r>
              <a:rPr lang="zh-CN" altLang="en-US" dirty="0" smtClean="0"/>
              <a:t>处于</a:t>
            </a:r>
            <a:r>
              <a:rPr lang="en-US" altLang="zh-CN" dirty="0" smtClean="0"/>
              <a:t>disable</a:t>
            </a:r>
            <a:r>
              <a:rPr lang="zh-CN" altLang="en-US" dirty="0" smtClean="0"/>
              <a:t>状态就是绝对物理地址，当</a:t>
            </a:r>
            <a:r>
              <a:rPr lang="en-US" altLang="zh-CN" dirty="0" smtClean="0"/>
              <a:t>MMU</a:t>
            </a:r>
            <a:r>
              <a:rPr lang="zh-CN" altLang="en-US" dirty="0" smtClean="0"/>
              <a:t>处于</a:t>
            </a:r>
            <a:r>
              <a:rPr lang="en-US" altLang="zh-CN" dirty="0" smtClean="0"/>
              <a:t>enable</a:t>
            </a:r>
            <a:r>
              <a:rPr lang="zh-CN" altLang="en-US" dirty="0" smtClean="0"/>
              <a:t>状态就是虚拟地址</a:t>
            </a:r>
            <a:endParaRPr lang="zh-CN" altLang="en-US" dirty="0"/>
          </a:p>
        </p:txBody>
      </p:sp>
    </p:spTree>
    <p:extLst>
      <p:ext uri="{BB962C8B-B14F-4D97-AF65-F5344CB8AC3E}">
        <p14:creationId xmlns:p14="http://schemas.microsoft.com/office/powerpoint/2010/main" val="57192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7812"/>
            <a:ext cx="1870635" cy="369332"/>
          </a:xfrm>
          <a:prstGeom prst="rect">
            <a:avLst/>
          </a:prstGeom>
          <a:noFill/>
        </p:spPr>
        <p:txBody>
          <a:bodyPr wrap="square" rtlCol="0">
            <a:spAutoFit/>
          </a:bodyPr>
          <a:lstStyle/>
          <a:p>
            <a:r>
              <a:rPr lang="en-US" altLang="zh-CN" dirty="0" smtClean="0"/>
              <a:t>Enable MMU</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44" y="0"/>
            <a:ext cx="5692758" cy="5670550"/>
          </a:xfrm>
          <a:prstGeom prst="rect">
            <a:avLst/>
          </a:prstGeom>
        </p:spPr>
      </p:pic>
      <p:sp>
        <p:nvSpPr>
          <p:cNvPr id="4" name="矩形 3"/>
          <p:cNvSpPr/>
          <p:nvPr/>
        </p:nvSpPr>
        <p:spPr>
          <a:xfrm>
            <a:off x="2306918" y="417144"/>
            <a:ext cx="735106" cy="1984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674471" y="3872753"/>
            <a:ext cx="9920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674471" y="3266141"/>
            <a:ext cx="9920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674471" y="3585882"/>
            <a:ext cx="9920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66565" y="3196237"/>
            <a:ext cx="1107996" cy="369332"/>
          </a:xfrm>
          <a:prstGeom prst="rect">
            <a:avLst/>
          </a:prstGeom>
          <a:noFill/>
        </p:spPr>
        <p:txBody>
          <a:bodyPr wrap="none" rtlCol="0">
            <a:spAutoFit/>
          </a:bodyPr>
          <a:lstStyle/>
          <a:p>
            <a:r>
              <a:rPr lang="zh-CN" altLang="en-US" dirty="0" smtClean="0">
                <a:solidFill>
                  <a:srgbClr val="FFC000"/>
                </a:solidFill>
                <a:latin typeface="黑体" panose="02010609060101010101" pitchFamily="49" charset="-122"/>
                <a:ea typeface="黑体" panose="02010609060101010101" pitchFamily="49" charset="-122"/>
              </a:rPr>
              <a:t>设置页表</a:t>
            </a:r>
            <a:endParaRPr lang="zh-CN" altLang="en-US" dirty="0">
              <a:solidFill>
                <a:srgbClr val="FFC000"/>
              </a:solidFill>
              <a:latin typeface="黑体" panose="02010609060101010101" pitchFamily="49" charset="-122"/>
              <a:ea typeface="黑体" panose="02010609060101010101" pitchFamily="49" charset="-122"/>
            </a:endParaRPr>
          </a:p>
        </p:txBody>
      </p:sp>
      <p:sp>
        <p:nvSpPr>
          <p:cNvPr id="10" name="文本框 9"/>
          <p:cNvSpPr txBox="1"/>
          <p:nvPr/>
        </p:nvSpPr>
        <p:spPr>
          <a:xfrm>
            <a:off x="3666565" y="3596056"/>
            <a:ext cx="992579" cy="369332"/>
          </a:xfrm>
          <a:prstGeom prst="rect">
            <a:avLst/>
          </a:prstGeom>
          <a:noFill/>
        </p:spPr>
        <p:txBody>
          <a:bodyPr wrap="none" rtlCol="0">
            <a:spAutoFit/>
          </a:bodyPr>
          <a:lstStyle/>
          <a:p>
            <a:r>
              <a:rPr lang="zh-CN" altLang="en-US" dirty="0" smtClean="0">
                <a:solidFill>
                  <a:srgbClr val="FFC000"/>
                </a:solidFill>
                <a:latin typeface="黑体" panose="02010609060101010101" pitchFamily="49" charset="-122"/>
                <a:ea typeface="黑体" panose="02010609060101010101" pitchFamily="49" charset="-122"/>
              </a:rPr>
              <a:t>开启</a:t>
            </a:r>
            <a:r>
              <a:rPr lang="en-US" altLang="zh-CN" dirty="0" smtClean="0">
                <a:solidFill>
                  <a:srgbClr val="FFC000"/>
                </a:solidFill>
                <a:latin typeface="黑体" panose="02010609060101010101" pitchFamily="49" charset="-122"/>
                <a:ea typeface="黑体" panose="02010609060101010101" pitchFamily="49" charset="-122"/>
              </a:rPr>
              <a:t>MMU</a:t>
            </a:r>
            <a:endParaRPr lang="zh-CN" altLang="en-US" dirty="0">
              <a:solidFill>
                <a:srgbClr val="FFC000"/>
              </a:solidFill>
              <a:latin typeface="黑体" panose="02010609060101010101" pitchFamily="49" charset="-122"/>
              <a:ea typeface="黑体" panose="02010609060101010101" pitchFamily="49" charset="-122"/>
            </a:endParaRPr>
          </a:p>
        </p:txBody>
      </p:sp>
      <p:sp>
        <p:nvSpPr>
          <p:cNvPr id="11" name="矩形 10"/>
          <p:cNvSpPr/>
          <p:nvPr/>
        </p:nvSpPr>
        <p:spPr>
          <a:xfrm>
            <a:off x="5840690" y="3330547"/>
            <a:ext cx="3780137" cy="369332"/>
          </a:xfrm>
          <a:prstGeom prst="rect">
            <a:avLst/>
          </a:prstGeom>
        </p:spPr>
        <p:txBody>
          <a:bodyPr wrap="none">
            <a:spAutoFit/>
          </a:bodyPr>
          <a:lstStyle/>
          <a:p>
            <a:r>
              <a:rPr lang="en-US" altLang="zh-CN" dirty="0">
                <a:solidFill>
                  <a:schemeClr val="accent2">
                    <a:lumMod val="75000"/>
                  </a:schemeClr>
                </a:solidFill>
                <a:latin typeface="黑体" panose="02010609060101010101" pitchFamily="49" charset="-122"/>
                <a:ea typeface="黑体" panose="02010609060101010101" pitchFamily="49" charset="-122"/>
              </a:rPr>
              <a:t>TTBR1</a:t>
            </a:r>
            <a:r>
              <a:rPr lang="zh-CN" altLang="en-US" dirty="0">
                <a:solidFill>
                  <a:schemeClr val="accent2">
                    <a:lumMod val="75000"/>
                  </a:schemeClr>
                </a:solidFill>
                <a:latin typeface="黑体" panose="02010609060101010101" pitchFamily="49" charset="-122"/>
                <a:ea typeface="黑体" panose="02010609060101010101" pitchFamily="49" charset="-122"/>
              </a:rPr>
              <a:t>存放内核空间的一级页表基址</a:t>
            </a:r>
          </a:p>
        </p:txBody>
      </p:sp>
      <p:sp>
        <p:nvSpPr>
          <p:cNvPr id="12" name="矩形 11"/>
          <p:cNvSpPr/>
          <p:nvPr/>
        </p:nvSpPr>
        <p:spPr>
          <a:xfrm>
            <a:off x="5840690" y="2961215"/>
            <a:ext cx="3780137" cy="369332"/>
          </a:xfrm>
          <a:prstGeom prst="rect">
            <a:avLst/>
          </a:prstGeom>
        </p:spPr>
        <p:txBody>
          <a:bodyPr wrap="none">
            <a:spAutoFit/>
          </a:bodyPr>
          <a:lstStyle/>
          <a:p>
            <a:r>
              <a:rPr lang="en-US" altLang="zh-CN" dirty="0">
                <a:solidFill>
                  <a:schemeClr val="accent2">
                    <a:lumMod val="75000"/>
                  </a:schemeClr>
                </a:solidFill>
                <a:latin typeface="黑体" panose="02010609060101010101" pitchFamily="49" charset="-122"/>
                <a:ea typeface="黑体" panose="02010609060101010101" pitchFamily="49" charset="-122"/>
              </a:rPr>
              <a:t>TTBR0</a:t>
            </a:r>
            <a:r>
              <a:rPr lang="zh-CN" altLang="en-US" dirty="0">
                <a:solidFill>
                  <a:schemeClr val="accent2">
                    <a:lumMod val="75000"/>
                  </a:schemeClr>
                </a:solidFill>
                <a:latin typeface="黑体" panose="02010609060101010101" pitchFamily="49" charset="-122"/>
                <a:ea typeface="黑体" panose="02010609060101010101" pitchFamily="49" charset="-122"/>
              </a:rPr>
              <a:t>存放用户空间的一级页表基址</a:t>
            </a:r>
          </a:p>
        </p:txBody>
      </p:sp>
    </p:spTree>
    <p:extLst>
      <p:ext uri="{BB962C8B-B14F-4D97-AF65-F5344CB8AC3E}">
        <p14:creationId xmlns:p14="http://schemas.microsoft.com/office/powerpoint/2010/main" val="190223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999" y="226076"/>
            <a:ext cx="4081944" cy="390096"/>
          </a:xfrm>
        </p:spPr>
        <p:txBody>
          <a:bodyPr/>
          <a:lstStyle/>
          <a:p>
            <a:r>
              <a:rPr lang="zh-CN" altLang="en-US" sz="2800" dirty="0"/>
              <a:t>进程</a:t>
            </a:r>
            <a:r>
              <a:rPr lang="zh-CN" altLang="en-US" sz="2800" dirty="0" smtClean="0"/>
              <a:t>虚拟地址划分</a:t>
            </a:r>
            <a:r>
              <a:rPr lang="en-US" altLang="zh-CN" sz="2800" dirty="0" smtClean="0"/>
              <a:t>(64</a:t>
            </a:r>
            <a:r>
              <a:rPr lang="zh-CN" altLang="en-US" sz="2800" dirty="0" smtClean="0"/>
              <a:t>位</a:t>
            </a:r>
            <a:r>
              <a:rPr lang="en-US" altLang="zh-CN" sz="2800" dirty="0" smtClean="0"/>
              <a:t>)</a:t>
            </a:r>
            <a:endParaRPr lang="zh-CN" altLang="en-US" sz="2800" dirty="0"/>
          </a:p>
        </p:txBody>
      </p:sp>
      <p:sp>
        <p:nvSpPr>
          <p:cNvPr id="3" name="矩形 2"/>
          <p:cNvSpPr/>
          <p:nvPr/>
        </p:nvSpPr>
        <p:spPr>
          <a:xfrm>
            <a:off x="2018157" y="951255"/>
            <a:ext cx="1396248" cy="8962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User space</a:t>
            </a:r>
            <a:endParaRPr lang="zh-CN" altLang="en-US" sz="1488" dirty="0">
              <a:solidFill>
                <a:schemeClr val="accent1">
                  <a:lumMod val="75000"/>
                </a:schemeClr>
              </a:solidFill>
            </a:endParaRPr>
          </a:p>
        </p:txBody>
      </p:sp>
      <p:sp>
        <p:nvSpPr>
          <p:cNvPr id="5" name="文本框 4"/>
          <p:cNvSpPr txBox="1"/>
          <p:nvPr/>
        </p:nvSpPr>
        <p:spPr>
          <a:xfrm>
            <a:off x="314986" y="836740"/>
            <a:ext cx="1615745" cy="245003"/>
          </a:xfrm>
          <a:prstGeom prst="rect">
            <a:avLst/>
          </a:prstGeom>
          <a:noFill/>
        </p:spPr>
        <p:txBody>
          <a:bodyPr wrap="square" rtlCol="0">
            <a:spAutoFit/>
          </a:bodyPr>
          <a:lstStyle/>
          <a:p>
            <a:r>
              <a:rPr lang="en-US" altLang="zh-CN" sz="992" b="1" dirty="0">
                <a:solidFill>
                  <a:schemeClr val="accent6">
                    <a:lumMod val="50000"/>
                  </a:schemeClr>
                </a:solidFill>
              </a:rPr>
              <a:t>0x0000_0000_0000_0000</a:t>
            </a:r>
            <a:endParaRPr lang="zh-CN" altLang="en-US" sz="992" b="1" dirty="0">
              <a:solidFill>
                <a:schemeClr val="accent6">
                  <a:lumMod val="50000"/>
                </a:schemeClr>
              </a:solidFill>
            </a:endParaRPr>
          </a:p>
        </p:txBody>
      </p:sp>
      <p:sp>
        <p:nvSpPr>
          <p:cNvPr id="31" name="矩形 30"/>
          <p:cNvSpPr/>
          <p:nvPr/>
        </p:nvSpPr>
        <p:spPr>
          <a:xfrm>
            <a:off x="2018156" y="1847537"/>
            <a:ext cx="1396248" cy="37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Hole</a:t>
            </a:r>
            <a:endParaRPr lang="zh-CN" altLang="en-US" sz="1488" dirty="0">
              <a:solidFill>
                <a:schemeClr val="accent1">
                  <a:lumMod val="75000"/>
                </a:schemeClr>
              </a:solidFill>
            </a:endParaRPr>
          </a:p>
        </p:txBody>
      </p:sp>
      <p:sp>
        <p:nvSpPr>
          <p:cNvPr id="32" name="文本框 31"/>
          <p:cNvSpPr txBox="1"/>
          <p:nvPr/>
        </p:nvSpPr>
        <p:spPr>
          <a:xfrm>
            <a:off x="314986" y="1733022"/>
            <a:ext cx="1737687" cy="245003"/>
          </a:xfrm>
          <a:prstGeom prst="rect">
            <a:avLst/>
          </a:prstGeom>
          <a:noFill/>
        </p:spPr>
        <p:txBody>
          <a:bodyPr wrap="square" rtlCol="0">
            <a:spAutoFit/>
          </a:bodyPr>
          <a:lstStyle/>
          <a:p>
            <a:r>
              <a:rPr lang="en-US" altLang="zh-CN" sz="992" b="1" dirty="0">
                <a:solidFill>
                  <a:schemeClr val="accent6">
                    <a:lumMod val="50000"/>
                  </a:schemeClr>
                </a:solidFill>
              </a:rPr>
              <a:t>0x0000_FFFF_FFFF_FFFF</a:t>
            </a:r>
            <a:endParaRPr lang="zh-CN" altLang="en-US" sz="992" b="1" dirty="0">
              <a:solidFill>
                <a:schemeClr val="accent6">
                  <a:lumMod val="50000"/>
                </a:schemeClr>
              </a:solidFill>
            </a:endParaRPr>
          </a:p>
        </p:txBody>
      </p:sp>
      <p:sp>
        <p:nvSpPr>
          <p:cNvPr id="33" name="文本框 32"/>
          <p:cNvSpPr txBox="1"/>
          <p:nvPr/>
        </p:nvSpPr>
        <p:spPr>
          <a:xfrm>
            <a:off x="314986" y="2102443"/>
            <a:ext cx="1670618" cy="245003"/>
          </a:xfrm>
          <a:prstGeom prst="rect">
            <a:avLst/>
          </a:prstGeom>
          <a:noFill/>
        </p:spPr>
        <p:txBody>
          <a:bodyPr wrap="square" rtlCol="0">
            <a:spAutoFit/>
          </a:bodyPr>
          <a:lstStyle/>
          <a:p>
            <a:r>
              <a:rPr lang="en-US" altLang="zh-CN" sz="992" b="1" dirty="0">
                <a:solidFill>
                  <a:schemeClr val="accent6">
                    <a:lumMod val="50000"/>
                  </a:schemeClr>
                </a:solidFill>
              </a:rPr>
              <a:t>0xFFFF_0000_0000_0000</a:t>
            </a:r>
            <a:endParaRPr lang="zh-CN" altLang="en-US" sz="992" b="1" dirty="0">
              <a:solidFill>
                <a:schemeClr val="accent6">
                  <a:lumMod val="50000"/>
                </a:schemeClr>
              </a:solidFill>
            </a:endParaRPr>
          </a:p>
        </p:txBody>
      </p:sp>
      <p:sp>
        <p:nvSpPr>
          <p:cNvPr id="44" name="矩形 43"/>
          <p:cNvSpPr/>
          <p:nvPr/>
        </p:nvSpPr>
        <p:spPr>
          <a:xfrm>
            <a:off x="2018155" y="2219463"/>
            <a:ext cx="1396248" cy="63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KASAN</a:t>
            </a:r>
            <a:endParaRPr lang="zh-CN" altLang="en-US" sz="1488" dirty="0">
              <a:solidFill>
                <a:schemeClr val="accent1">
                  <a:lumMod val="75000"/>
                </a:schemeClr>
              </a:solidFill>
            </a:endParaRPr>
          </a:p>
        </p:txBody>
      </p:sp>
      <p:sp>
        <p:nvSpPr>
          <p:cNvPr id="48" name="文本框 47"/>
          <p:cNvSpPr txBox="1"/>
          <p:nvPr/>
        </p:nvSpPr>
        <p:spPr>
          <a:xfrm>
            <a:off x="314986" y="2743818"/>
            <a:ext cx="1670618" cy="245003"/>
          </a:xfrm>
          <a:prstGeom prst="rect">
            <a:avLst/>
          </a:prstGeom>
          <a:noFill/>
        </p:spPr>
        <p:txBody>
          <a:bodyPr wrap="square" rtlCol="0">
            <a:spAutoFit/>
          </a:bodyPr>
          <a:lstStyle/>
          <a:p>
            <a:r>
              <a:rPr lang="en-US" altLang="zh-CN" sz="992" b="1" dirty="0">
                <a:solidFill>
                  <a:schemeClr val="accent6">
                    <a:lumMod val="50000"/>
                  </a:schemeClr>
                </a:solidFill>
              </a:rPr>
              <a:t>0xFFFF_2000_0000_0000</a:t>
            </a:r>
            <a:endParaRPr lang="zh-CN" altLang="en-US" sz="992" b="1" dirty="0">
              <a:solidFill>
                <a:schemeClr val="accent6">
                  <a:lumMod val="50000"/>
                </a:schemeClr>
              </a:solidFill>
            </a:endParaRPr>
          </a:p>
        </p:txBody>
      </p:sp>
      <p:sp>
        <p:nvSpPr>
          <p:cNvPr id="51" name="矩形 50"/>
          <p:cNvSpPr/>
          <p:nvPr/>
        </p:nvSpPr>
        <p:spPr>
          <a:xfrm>
            <a:off x="2018155" y="2858332"/>
            <a:ext cx="1396248" cy="524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MOUDLE</a:t>
            </a:r>
            <a:endParaRPr lang="zh-CN" altLang="en-US" sz="1488" dirty="0">
              <a:solidFill>
                <a:schemeClr val="accent1">
                  <a:lumMod val="75000"/>
                </a:schemeClr>
              </a:solidFill>
            </a:endParaRPr>
          </a:p>
        </p:txBody>
      </p:sp>
      <p:sp>
        <p:nvSpPr>
          <p:cNvPr id="52" name="矩形 51"/>
          <p:cNvSpPr/>
          <p:nvPr/>
        </p:nvSpPr>
        <p:spPr>
          <a:xfrm>
            <a:off x="2018154" y="3382687"/>
            <a:ext cx="1396248" cy="1111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VMALLOC</a:t>
            </a:r>
            <a:endParaRPr lang="zh-CN" altLang="en-US" sz="1488" dirty="0">
              <a:solidFill>
                <a:schemeClr val="accent1">
                  <a:lumMod val="75000"/>
                </a:schemeClr>
              </a:solidFill>
            </a:endParaRPr>
          </a:p>
        </p:txBody>
      </p:sp>
      <p:sp>
        <p:nvSpPr>
          <p:cNvPr id="7" name="矩形 6"/>
          <p:cNvSpPr/>
          <p:nvPr/>
        </p:nvSpPr>
        <p:spPr>
          <a:xfrm>
            <a:off x="2182780" y="3497202"/>
            <a:ext cx="1085294" cy="197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KERNEL</a:t>
            </a:r>
          </a:p>
        </p:txBody>
      </p:sp>
      <p:sp>
        <p:nvSpPr>
          <p:cNvPr id="53" name="矩形 52"/>
          <p:cNvSpPr/>
          <p:nvPr/>
        </p:nvSpPr>
        <p:spPr>
          <a:xfrm>
            <a:off x="6101213" y="951254"/>
            <a:ext cx="1396248" cy="2255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8" dirty="0">
              <a:solidFill>
                <a:schemeClr val="accent1">
                  <a:lumMod val="75000"/>
                </a:schemeClr>
              </a:solidFill>
            </a:endParaRPr>
          </a:p>
        </p:txBody>
      </p:sp>
      <p:sp>
        <p:nvSpPr>
          <p:cNvPr id="55" name="矩形 54"/>
          <p:cNvSpPr/>
          <p:nvPr/>
        </p:nvSpPr>
        <p:spPr>
          <a:xfrm>
            <a:off x="6101213" y="1176849"/>
            <a:ext cx="1396248" cy="463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FIXMAP</a:t>
            </a:r>
            <a:endParaRPr lang="zh-CN" altLang="en-US" sz="1488" dirty="0">
              <a:solidFill>
                <a:schemeClr val="accent1">
                  <a:lumMod val="75000"/>
                </a:schemeClr>
              </a:solidFill>
            </a:endParaRPr>
          </a:p>
        </p:txBody>
      </p:sp>
      <p:sp>
        <p:nvSpPr>
          <p:cNvPr id="59" name="矩形 58"/>
          <p:cNvSpPr/>
          <p:nvPr/>
        </p:nvSpPr>
        <p:spPr>
          <a:xfrm>
            <a:off x="6101213" y="1640154"/>
            <a:ext cx="1396248" cy="2255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8" dirty="0">
              <a:solidFill>
                <a:schemeClr val="accent1">
                  <a:lumMod val="75000"/>
                </a:schemeClr>
              </a:solidFill>
            </a:endParaRPr>
          </a:p>
        </p:txBody>
      </p:sp>
      <p:sp>
        <p:nvSpPr>
          <p:cNvPr id="60" name="矩形 59"/>
          <p:cNvSpPr/>
          <p:nvPr/>
        </p:nvSpPr>
        <p:spPr>
          <a:xfrm>
            <a:off x="6101213" y="1865670"/>
            <a:ext cx="1396248" cy="463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PCI_IO</a:t>
            </a:r>
            <a:endParaRPr lang="zh-CN" altLang="en-US" sz="1488" dirty="0">
              <a:solidFill>
                <a:schemeClr val="accent1">
                  <a:lumMod val="75000"/>
                </a:schemeClr>
              </a:solidFill>
            </a:endParaRPr>
          </a:p>
        </p:txBody>
      </p:sp>
      <p:sp>
        <p:nvSpPr>
          <p:cNvPr id="61" name="矩形 60"/>
          <p:cNvSpPr/>
          <p:nvPr/>
        </p:nvSpPr>
        <p:spPr>
          <a:xfrm>
            <a:off x="6101212" y="2329054"/>
            <a:ext cx="1396248" cy="2255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8" dirty="0">
              <a:solidFill>
                <a:schemeClr val="accent1">
                  <a:lumMod val="75000"/>
                </a:schemeClr>
              </a:solidFill>
            </a:endParaRPr>
          </a:p>
        </p:txBody>
      </p:sp>
      <p:sp>
        <p:nvSpPr>
          <p:cNvPr id="62" name="矩形 61"/>
          <p:cNvSpPr/>
          <p:nvPr/>
        </p:nvSpPr>
        <p:spPr>
          <a:xfrm>
            <a:off x="6101212" y="2554491"/>
            <a:ext cx="1396248" cy="828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VMEMMAP</a:t>
            </a:r>
            <a:endParaRPr lang="zh-CN" altLang="en-US" sz="1488" dirty="0">
              <a:solidFill>
                <a:schemeClr val="accent1">
                  <a:lumMod val="75000"/>
                </a:schemeClr>
              </a:solidFill>
            </a:endParaRPr>
          </a:p>
        </p:txBody>
      </p:sp>
      <p:sp>
        <p:nvSpPr>
          <p:cNvPr id="68" name="矩形 67"/>
          <p:cNvSpPr/>
          <p:nvPr/>
        </p:nvSpPr>
        <p:spPr>
          <a:xfrm>
            <a:off x="6101211" y="3384404"/>
            <a:ext cx="1396248" cy="1109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88" dirty="0">
                <a:solidFill>
                  <a:schemeClr val="accent1">
                    <a:lumMod val="75000"/>
                  </a:schemeClr>
                </a:solidFill>
              </a:rPr>
              <a:t>linear mapping</a:t>
            </a:r>
            <a:endParaRPr lang="zh-CN" altLang="en-US" sz="1488" dirty="0">
              <a:solidFill>
                <a:schemeClr val="accent1">
                  <a:lumMod val="75000"/>
                </a:schemeClr>
              </a:solidFill>
            </a:endParaRPr>
          </a:p>
        </p:txBody>
      </p:sp>
      <p:sp>
        <p:nvSpPr>
          <p:cNvPr id="69" name="文本框 68"/>
          <p:cNvSpPr txBox="1"/>
          <p:nvPr/>
        </p:nvSpPr>
        <p:spPr>
          <a:xfrm>
            <a:off x="314986" y="3252142"/>
            <a:ext cx="1670618" cy="245003"/>
          </a:xfrm>
          <a:prstGeom prst="rect">
            <a:avLst/>
          </a:prstGeom>
          <a:noFill/>
        </p:spPr>
        <p:txBody>
          <a:bodyPr wrap="square" rtlCol="0">
            <a:spAutoFit/>
          </a:bodyPr>
          <a:lstStyle/>
          <a:p>
            <a:r>
              <a:rPr lang="en-US" altLang="zh-CN" sz="992" b="1" dirty="0">
                <a:solidFill>
                  <a:schemeClr val="accent6">
                    <a:lumMod val="50000"/>
                  </a:schemeClr>
                </a:solidFill>
              </a:rPr>
              <a:t>0xFFFF_2000_0800_0000</a:t>
            </a:r>
            <a:endParaRPr lang="zh-CN" altLang="en-US" sz="992" b="1" dirty="0">
              <a:solidFill>
                <a:schemeClr val="accent6">
                  <a:lumMod val="50000"/>
                </a:schemeClr>
              </a:solidFill>
            </a:endParaRPr>
          </a:p>
        </p:txBody>
      </p:sp>
      <p:sp>
        <p:nvSpPr>
          <p:cNvPr id="71" name="文本框 70"/>
          <p:cNvSpPr txBox="1"/>
          <p:nvPr/>
        </p:nvSpPr>
        <p:spPr>
          <a:xfrm>
            <a:off x="7497458" y="4379186"/>
            <a:ext cx="1764115" cy="245003"/>
          </a:xfrm>
          <a:prstGeom prst="rect">
            <a:avLst/>
          </a:prstGeom>
          <a:noFill/>
        </p:spPr>
        <p:txBody>
          <a:bodyPr wrap="square" rtlCol="0">
            <a:spAutoFit/>
          </a:bodyPr>
          <a:lstStyle/>
          <a:p>
            <a:r>
              <a:rPr lang="en-US" altLang="zh-CN" sz="992" b="1" dirty="0">
                <a:solidFill>
                  <a:schemeClr val="accent6">
                    <a:lumMod val="50000"/>
                  </a:schemeClr>
                </a:solidFill>
              </a:rPr>
              <a:t>0xFFFF_FFFF_FFFF_FFFF</a:t>
            </a:r>
            <a:endParaRPr lang="zh-CN" altLang="en-US" sz="992" b="1" dirty="0">
              <a:solidFill>
                <a:schemeClr val="accent6">
                  <a:lumMod val="50000"/>
                </a:schemeClr>
              </a:solidFill>
            </a:endParaRPr>
          </a:p>
        </p:txBody>
      </p:sp>
      <p:cxnSp>
        <p:nvCxnSpPr>
          <p:cNvPr id="11" name="直接连接符 10"/>
          <p:cNvCxnSpPr/>
          <p:nvPr/>
        </p:nvCxnSpPr>
        <p:spPr>
          <a:xfrm>
            <a:off x="3414402" y="951254"/>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414402" y="1845503"/>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16211" y="951254"/>
            <a:ext cx="0" cy="304859"/>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716211" y="1560971"/>
            <a:ext cx="0" cy="284532"/>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21841" y="1281303"/>
            <a:ext cx="1164101" cy="270523"/>
          </a:xfrm>
          <a:prstGeom prst="rect">
            <a:avLst/>
          </a:prstGeom>
          <a:noFill/>
        </p:spPr>
        <p:txBody>
          <a:bodyPr wrap="none" rtlCol="0">
            <a:spAutoFit/>
          </a:bodyPr>
          <a:lstStyle/>
          <a:p>
            <a:r>
              <a:rPr lang="en-US" altLang="zh-CN" sz="1158" b="1" dirty="0">
                <a:solidFill>
                  <a:schemeClr val="accent1">
                    <a:lumMod val="75000"/>
                  </a:schemeClr>
                </a:solidFill>
              </a:rPr>
              <a:t>256TB</a:t>
            </a:r>
            <a:r>
              <a:rPr lang="zh-CN" altLang="en-US" sz="1158" b="1" dirty="0">
                <a:solidFill>
                  <a:schemeClr val="accent1">
                    <a:lumMod val="75000"/>
                  </a:schemeClr>
                </a:solidFill>
              </a:rPr>
              <a:t>用户空间</a:t>
            </a:r>
          </a:p>
        </p:txBody>
      </p:sp>
      <p:cxnSp>
        <p:nvCxnSpPr>
          <p:cNvPr id="74" name="直接连接符 73"/>
          <p:cNvCxnSpPr/>
          <p:nvPr/>
        </p:nvCxnSpPr>
        <p:spPr>
          <a:xfrm>
            <a:off x="3414401" y="2216957"/>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716210" y="2216957"/>
            <a:ext cx="0" cy="1630445"/>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509789" y="4493700"/>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811599" y="2538898"/>
            <a:ext cx="0" cy="1954802"/>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16210" y="3847402"/>
            <a:ext cx="0" cy="646298"/>
          </a:xfrm>
          <a:prstGeom prst="line">
            <a:avLst/>
          </a:prstGeom>
          <a:ln w="38100">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812611" y="951254"/>
            <a:ext cx="0" cy="894249"/>
          </a:xfrm>
          <a:prstGeom prst="line">
            <a:avLst/>
          </a:prstGeom>
          <a:ln w="38100">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25287" y="2077897"/>
            <a:ext cx="1164101" cy="270523"/>
          </a:xfrm>
          <a:prstGeom prst="rect">
            <a:avLst/>
          </a:prstGeom>
          <a:noFill/>
        </p:spPr>
        <p:txBody>
          <a:bodyPr wrap="none" rtlCol="0">
            <a:spAutoFit/>
          </a:bodyPr>
          <a:lstStyle/>
          <a:p>
            <a:r>
              <a:rPr lang="en-US" altLang="zh-CN" sz="1158" b="1" dirty="0">
                <a:solidFill>
                  <a:schemeClr val="accent1">
                    <a:lumMod val="75000"/>
                  </a:schemeClr>
                </a:solidFill>
              </a:rPr>
              <a:t>256TB</a:t>
            </a:r>
            <a:r>
              <a:rPr lang="zh-CN" altLang="en-US" sz="1158" b="1" dirty="0">
                <a:solidFill>
                  <a:schemeClr val="accent1">
                    <a:lumMod val="75000"/>
                  </a:schemeClr>
                </a:solidFill>
              </a:rPr>
              <a:t>内核空间</a:t>
            </a:r>
          </a:p>
        </p:txBody>
      </p:sp>
      <p:cxnSp>
        <p:nvCxnSpPr>
          <p:cNvPr id="27" name="直接连接符 26"/>
          <p:cNvCxnSpPr/>
          <p:nvPr/>
        </p:nvCxnSpPr>
        <p:spPr>
          <a:xfrm>
            <a:off x="1634036" y="2262143"/>
            <a:ext cx="0" cy="179708"/>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634036" y="2638134"/>
            <a:ext cx="0" cy="179708"/>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1417239" y="2400145"/>
            <a:ext cx="409086" cy="270523"/>
          </a:xfrm>
          <a:prstGeom prst="rect">
            <a:avLst/>
          </a:prstGeom>
          <a:noFill/>
        </p:spPr>
        <p:txBody>
          <a:bodyPr wrap="none" rtlCol="0">
            <a:spAutoFit/>
          </a:bodyPr>
          <a:lstStyle/>
          <a:p>
            <a:r>
              <a:rPr lang="en-US" altLang="zh-CN" sz="1158" b="1" dirty="0">
                <a:solidFill>
                  <a:schemeClr val="accent1">
                    <a:lumMod val="75000"/>
                  </a:schemeClr>
                </a:solidFill>
              </a:rPr>
              <a:t>32T</a:t>
            </a:r>
            <a:endParaRPr lang="zh-CN" altLang="en-US" sz="1158" b="1" dirty="0">
              <a:solidFill>
                <a:schemeClr val="accent1">
                  <a:lumMod val="75000"/>
                </a:schemeClr>
              </a:solidFill>
            </a:endParaRPr>
          </a:p>
        </p:txBody>
      </p:sp>
      <p:cxnSp>
        <p:nvCxnSpPr>
          <p:cNvPr id="83" name="直接连接符 82"/>
          <p:cNvCxnSpPr/>
          <p:nvPr/>
        </p:nvCxnSpPr>
        <p:spPr>
          <a:xfrm>
            <a:off x="1634036" y="2920636"/>
            <a:ext cx="0" cy="106327"/>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634036" y="3223245"/>
            <a:ext cx="0" cy="81511"/>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1366933" y="3012314"/>
            <a:ext cx="540533" cy="270523"/>
          </a:xfrm>
          <a:prstGeom prst="rect">
            <a:avLst/>
          </a:prstGeom>
          <a:noFill/>
        </p:spPr>
        <p:txBody>
          <a:bodyPr wrap="none" rtlCol="0">
            <a:spAutoFit/>
          </a:bodyPr>
          <a:lstStyle/>
          <a:p>
            <a:r>
              <a:rPr lang="en-US" altLang="zh-CN" sz="1158" b="1" dirty="0">
                <a:solidFill>
                  <a:schemeClr val="accent1">
                    <a:lumMod val="75000"/>
                  </a:schemeClr>
                </a:solidFill>
              </a:rPr>
              <a:t>128M</a:t>
            </a:r>
            <a:endParaRPr lang="zh-CN" altLang="en-US" sz="1158" b="1" dirty="0">
              <a:solidFill>
                <a:schemeClr val="accent1">
                  <a:lumMod val="75000"/>
                </a:schemeClr>
              </a:solidFill>
            </a:endParaRPr>
          </a:p>
        </p:txBody>
      </p:sp>
      <p:cxnSp>
        <p:nvCxnSpPr>
          <p:cNvPr id="87" name="直接连接符 86"/>
          <p:cNvCxnSpPr/>
          <p:nvPr/>
        </p:nvCxnSpPr>
        <p:spPr>
          <a:xfrm>
            <a:off x="1633325" y="3463405"/>
            <a:ext cx="0" cy="334948"/>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633325" y="4052830"/>
            <a:ext cx="0" cy="44087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641626" y="3798353"/>
            <a:ext cx="1289105" cy="270523"/>
          </a:xfrm>
          <a:prstGeom prst="rect">
            <a:avLst/>
          </a:prstGeom>
          <a:noFill/>
        </p:spPr>
        <p:txBody>
          <a:bodyPr wrap="square" rtlCol="0">
            <a:spAutoFit/>
          </a:bodyPr>
          <a:lstStyle/>
          <a:p>
            <a:r>
              <a:rPr lang="en-US" altLang="zh-CN" sz="1158" b="1" dirty="0">
                <a:solidFill>
                  <a:schemeClr val="accent1">
                    <a:lumMod val="75000"/>
                  </a:schemeClr>
                </a:solidFill>
              </a:rPr>
              <a:t>VMALLOC_SIZE</a:t>
            </a:r>
            <a:endParaRPr lang="zh-CN" altLang="en-US" sz="1158" b="1" dirty="0">
              <a:solidFill>
                <a:schemeClr val="accent1">
                  <a:lumMod val="75000"/>
                </a:schemeClr>
              </a:solidFill>
            </a:endParaRPr>
          </a:p>
        </p:txBody>
      </p:sp>
      <p:cxnSp>
        <p:nvCxnSpPr>
          <p:cNvPr id="92" name="直接连接符 91"/>
          <p:cNvCxnSpPr/>
          <p:nvPr/>
        </p:nvCxnSpPr>
        <p:spPr>
          <a:xfrm>
            <a:off x="1414533" y="4493700"/>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497458" y="1640154"/>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7497458" y="1070534"/>
            <a:ext cx="1363740" cy="245003"/>
          </a:xfrm>
          <a:prstGeom prst="rect">
            <a:avLst/>
          </a:prstGeom>
          <a:noFill/>
        </p:spPr>
        <p:txBody>
          <a:bodyPr wrap="square" rtlCol="0">
            <a:spAutoFit/>
          </a:bodyPr>
          <a:lstStyle/>
          <a:p>
            <a:r>
              <a:rPr lang="en-US" altLang="zh-CN" sz="992" b="1" dirty="0">
                <a:solidFill>
                  <a:schemeClr val="accent6">
                    <a:lumMod val="50000"/>
                  </a:schemeClr>
                </a:solidFill>
              </a:rPr>
              <a:t>FIX_ADDR_START</a:t>
            </a:r>
            <a:endParaRPr lang="zh-CN" altLang="en-US" sz="992" b="1" dirty="0">
              <a:solidFill>
                <a:schemeClr val="accent6">
                  <a:lumMod val="50000"/>
                </a:schemeClr>
              </a:solidFill>
            </a:endParaRPr>
          </a:p>
        </p:txBody>
      </p:sp>
      <p:cxnSp>
        <p:nvCxnSpPr>
          <p:cNvPr id="100" name="直接连接符 99"/>
          <p:cNvCxnSpPr/>
          <p:nvPr/>
        </p:nvCxnSpPr>
        <p:spPr>
          <a:xfrm>
            <a:off x="7497457" y="1865670"/>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497457" y="2325418"/>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845708" y="1865670"/>
            <a:ext cx="0" cy="153982"/>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845708" y="2215934"/>
            <a:ext cx="0" cy="81511"/>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7578605" y="2005003"/>
            <a:ext cx="465192" cy="270523"/>
          </a:xfrm>
          <a:prstGeom prst="rect">
            <a:avLst/>
          </a:prstGeom>
          <a:noFill/>
        </p:spPr>
        <p:txBody>
          <a:bodyPr wrap="none" rtlCol="0">
            <a:spAutoFit/>
          </a:bodyPr>
          <a:lstStyle/>
          <a:p>
            <a:r>
              <a:rPr lang="en-US" altLang="zh-CN" sz="1158" b="1" dirty="0">
                <a:solidFill>
                  <a:schemeClr val="accent1">
                    <a:lumMod val="75000"/>
                  </a:schemeClr>
                </a:solidFill>
              </a:rPr>
              <a:t>16M</a:t>
            </a:r>
            <a:endParaRPr lang="zh-CN" altLang="en-US" sz="1158" b="1" dirty="0">
              <a:solidFill>
                <a:schemeClr val="accent1">
                  <a:lumMod val="75000"/>
                </a:schemeClr>
              </a:solidFill>
            </a:endParaRPr>
          </a:p>
        </p:txBody>
      </p:sp>
      <p:cxnSp>
        <p:nvCxnSpPr>
          <p:cNvPr id="105" name="直接连接符 104"/>
          <p:cNvCxnSpPr/>
          <p:nvPr/>
        </p:nvCxnSpPr>
        <p:spPr>
          <a:xfrm>
            <a:off x="7497457" y="2559305"/>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497457" y="3382687"/>
            <a:ext cx="603621"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845707" y="2554491"/>
            <a:ext cx="0" cy="260733"/>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845707" y="3134035"/>
            <a:ext cx="0" cy="248652"/>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683213" y="2864909"/>
            <a:ext cx="333746" cy="270523"/>
          </a:xfrm>
          <a:prstGeom prst="rect">
            <a:avLst/>
          </a:prstGeom>
          <a:noFill/>
        </p:spPr>
        <p:txBody>
          <a:bodyPr wrap="none" rtlCol="0">
            <a:spAutoFit/>
          </a:bodyPr>
          <a:lstStyle/>
          <a:p>
            <a:r>
              <a:rPr lang="en-US" altLang="zh-CN" sz="1158" b="1" dirty="0">
                <a:solidFill>
                  <a:schemeClr val="accent1">
                    <a:lumMod val="75000"/>
                  </a:schemeClr>
                </a:solidFill>
              </a:rPr>
              <a:t>2T</a:t>
            </a:r>
            <a:endParaRPr lang="zh-CN" altLang="en-US" sz="1158" b="1" dirty="0">
              <a:solidFill>
                <a:schemeClr val="accent1">
                  <a:lumMod val="75000"/>
                </a:schemeClr>
              </a:solidFill>
            </a:endParaRPr>
          </a:p>
        </p:txBody>
      </p:sp>
      <p:cxnSp>
        <p:nvCxnSpPr>
          <p:cNvPr id="115" name="直接连接符 114"/>
          <p:cNvCxnSpPr/>
          <p:nvPr/>
        </p:nvCxnSpPr>
        <p:spPr>
          <a:xfrm>
            <a:off x="7845707" y="3385257"/>
            <a:ext cx="0" cy="309717"/>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845707" y="4052830"/>
            <a:ext cx="0" cy="32635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621894" y="3742627"/>
            <a:ext cx="484428" cy="270523"/>
          </a:xfrm>
          <a:prstGeom prst="rect">
            <a:avLst/>
          </a:prstGeom>
          <a:noFill/>
        </p:spPr>
        <p:txBody>
          <a:bodyPr wrap="none" rtlCol="0">
            <a:spAutoFit/>
          </a:bodyPr>
          <a:lstStyle/>
          <a:p>
            <a:r>
              <a:rPr lang="en-US" altLang="zh-CN" sz="1158" b="1" dirty="0">
                <a:solidFill>
                  <a:schemeClr val="accent1">
                    <a:lumMod val="75000"/>
                  </a:schemeClr>
                </a:solidFill>
              </a:rPr>
              <a:t>128T</a:t>
            </a:r>
            <a:endParaRPr lang="zh-CN" altLang="en-US" sz="1158" b="1" dirty="0">
              <a:solidFill>
                <a:schemeClr val="accent1">
                  <a:lumMod val="75000"/>
                </a:schemeClr>
              </a:solidFill>
            </a:endParaRPr>
          </a:p>
        </p:txBody>
      </p:sp>
      <p:sp>
        <p:nvSpPr>
          <p:cNvPr id="63" name="文本框 62"/>
          <p:cNvSpPr txBox="1"/>
          <p:nvPr/>
        </p:nvSpPr>
        <p:spPr>
          <a:xfrm>
            <a:off x="8133583" y="3264000"/>
            <a:ext cx="1363740" cy="245003"/>
          </a:xfrm>
          <a:prstGeom prst="rect">
            <a:avLst/>
          </a:prstGeom>
          <a:noFill/>
        </p:spPr>
        <p:txBody>
          <a:bodyPr wrap="square" rtlCol="0">
            <a:spAutoFit/>
          </a:bodyPr>
          <a:lstStyle/>
          <a:p>
            <a:r>
              <a:rPr lang="en-US" altLang="zh-CN" sz="992" b="1" smtClean="0">
                <a:solidFill>
                  <a:schemeClr val="accent6">
                    <a:lumMod val="50000"/>
                  </a:schemeClr>
                </a:solidFill>
              </a:rPr>
              <a:t>PAGE_OFFSET</a:t>
            </a:r>
            <a:endParaRPr lang="zh-CN" altLang="en-US" sz="992" b="1" dirty="0">
              <a:solidFill>
                <a:schemeClr val="accent6">
                  <a:lumMod val="50000"/>
                </a:schemeClr>
              </a:solidFill>
            </a:endParaRPr>
          </a:p>
        </p:txBody>
      </p:sp>
      <p:sp>
        <p:nvSpPr>
          <p:cNvPr id="4" name="矩形 3"/>
          <p:cNvSpPr/>
          <p:nvPr/>
        </p:nvSpPr>
        <p:spPr>
          <a:xfrm>
            <a:off x="8149814" y="3385494"/>
            <a:ext cx="1635384" cy="261610"/>
          </a:xfrm>
          <a:prstGeom prst="rect">
            <a:avLst/>
          </a:prstGeom>
        </p:spPr>
        <p:txBody>
          <a:bodyPr wrap="none">
            <a:spAutoFit/>
          </a:bodyPr>
          <a:lstStyle/>
          <a:p>
            <a:r>
              <a:rPr lang="en-US" altLang="zh-CN" sz="1100" dirty="0"/>
              <a:t>0xFFFF_FF80_0000_0000</a:t>
            </a:r>
            <a:endParaRPr lang="zh-CN" altLang="en-US" sz="1100" dirty="0"/>
          </a:p>
        </p:txBody>
      </p:sp>
    </p:spTree>
    <p:extLst>
      <p:ext uri="{BB962C8B-B14F-4D97-AF65-F5344CB8AC3E}">
        <p14:creationId xmlns:p14="http://schemas.microsoft.com/office/powerpoint/2010/main" val="289445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默认">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2197</Words>
  <Application>Microsoft Office PowerPoint</Application>
  <PresentationFormat>自定义</PresentationFormat>
  <Paragraphs>320</Paragraphs>
  <Slides>36</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Liberation Sans</vt:lpstr>
      <vt:lpstr>Liberation Serif</vt:lpstr>
      <vt:lpstr>Noto Sans CJK SC Regular</vt:lpstr>
      <vt:lpstr>黑体</vt:lpstr>
      <vt:lpstr>宋体</vt:lpstr>
      <vt:lpstr>微软雅黑</vt:lpstr>
      <vt:lpstr>Arial</vt:lpstr>
      <vt:lpstr>Calibri</vt:lpstr>
      <vt:lpstr>默认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进程虚拟地址划分(64位)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NJVV-11048100</dc:creator>
  <cp:lastModifiedBy>NJVV-11048100</cp:lastModifiedBy>
  <cp:revision>245</cp:revision>
  <dcterms:created xsi:type="dcterms:W3CDTF">2020-01-06T11:06:28Z</dcterms:created>
  <dcterms:modified xsi:type="dcterms:W3CDTF">2020-01-09T03:46:18Z</dcterms:modified>
</cp:coreProperties>
</file>