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3ED023-A3FB-4A3A-944C-4124415A8092}">
  <a:tblStyle styleId="{6C3ED023-A3FB-4A3A-944C-4124415A80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verage-regular.fntdata"/><Relationship Id="rId25" Type="http://schemas.openxmlformats.org/officeDocument/2006/relationships/slide" Target="slides/slide19.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19c9c3441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19c9c344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19c9c3441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19c9c344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1916d2db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1916d2d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1916d2db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1916d2d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1916d2dbf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1916d2db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19c9c344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19c9c344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19c9c3441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b19c9c34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1916d2db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1916d2d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19c9c3441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19c9c344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19c9c3441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19c9c34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Florida crime data analysis</a:t>
            </a:r>
            <a:endParaRPr/>
          </a:p>
          <a:p>
            <a:pPr indent="0" lvl="0" marL="0" rtl="0" algn="ctr">
              <a:spcBef>
                <a:spcPts val="0"/>
              </a:spcBef>
              <a:spcAft>
                <a:spcPts val="0"/>
              </a:spcAft>
              <a:buNone/>
            </a:pPr>
            <a:r>
              <a:rPr lang="en"/>
              <a:t>2020 - 2023</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Ruby Ghabboun - Renato Barbosa - Aida Roman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4294967295" type="body"/>
          </p:nvPr>
        </p:nvSpPr>
        <p:spPr>
          <a:xfrm>
            <a:off x="198525" y="294300"/>
            <a:ext cx="2867400" cy="474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1"/>
                </a:solidFill>
                <a:latin typeface="Oswald"/>
                <a:ea typeface="Oswald"/>
                <a:cs typeface="Oswald"/>
                <a:sym typeface="Oswald"/>
              </a:rPr>
              <a:t>Crime Data Q2, 2023</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b="1" sz="2100">
              <a:solidFill>
                <a:schemeClr val="dk1"/>
              </a:solidFill>
            </a:endParaRPr>
          </a:p>
          <a:p>
            <a:pPr indent="0" lvl="0" marL="457200" rtl="0" algn="l">
              <a:lnSpc>
                <a:spcPct val="150000"/>
              </a:lnSpc>
              <a:spcBef>
                <a:spcPts val="1600"/>
              </a:spcBef>
              <a:spcAft>
                <a:spcPts val="0"/>
              </a:spcAft>
              <a:buNone/>
            </a:pPr>
            <a:r>
              <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Miami-Dade at 8052 reported crimes</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Duval 4195 reported crimes </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Pinellas 3197 reported crimes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p:txBody>
      </p:sp>
      <p:sp>
        <p:nvSpPr>
          <p:cNvPr id="127" name="Google Shape;127;p22"/>
          <p:cNvSpPr/>
          <p:nvPr/>
        </p:nvSpPr>
        <p:spPr>
          <a:xfrm>
            <a:off x="3201200" y="0"/>
            <a:ext cx="60357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28" name="Google Shape;128;p22"/>
          <p:cNvPicPr preferRelativeResize="0"/>
          <p:nvPr/>
        </p:nvPicPr>
        <p:blipFill>
          <a:blip r:embed="rId3">
            <a:alphaModFix/>
          </a:blip>
          <a:stretch>
            <a:fillRect/>
          </a:stretch>
        </p:blipFill>
        <p:spPr>
          <a:xfrm>
            <a:off x="3201200" y="0"/>
            <a:ext cx="60357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4294967295" type="body"/>
          </p:nvPr>
        </p:nvSpPr>
        <p:spPr>
          <a:xfrm>
            <a:off x="198525" y="294300"/>
            <a:ext cx="2867400" cy="474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1"/>
                </a:solidFill>
                <a:latin typeface="Oswald"/>
                <a:ea typeface="Oswald"/>
                <a:cs typeface="Oswald"/>
                <a:sym typeface="Oswald"/>
              </a:rPr>
              <a:t> Crime Data 21-23</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b="1" sz="2100">
              <a:solidFill>
                <a:schemeClr val="dk1"/>
              </a:solidFill>
            </a:endParaRPr>
          </a:p>
          <a:p>
            <a:pPr indent="0" lvl="0" marL="457200" rtl="0" algn="l">
              <a:lnSpc>
                <a:spcPct val="150000"/>
              </a:lnSpc>
              <a:spcBef>
                <a:spcPts val="1600"/>
              </a:spcBef>
              <a:spcAft>
                <a:spcPts val="0"/>
              </a:spcAft>
              <a:buNone/>
            </a:pPr>
            <a:r>
              <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We see the the growing trend in Miami-Dade</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Duval and Pinellas expected to hit at least the same </a:t>
            </a:r>
            <a:r>
              <a:rPr lang="en" sz="1600">
                <a:solidFill>
                  <a:schemeClr val="dk1"/>
                </a:solidFill>
                <a:latin typeface="Oswald"/>
                <a:ea typeface="Oswald"/>
                <a:cs typeface="Oswald"/>
                <a:sym typeface="Oswald"/>
              </a:rPr>
              <a:t>amount</a:t>
            </a:r>
            <a:r>
              <a:rPr lang="en" sz="1600">
                <a:solidFill>
                  <a:schemeClr val="dk1"/>
                </a:solidFill>
                <a:latin typeface="Oswald"/>
                <a:ea typeface="Oswald"/>
                <a:cs typeface="Oswald"/>
                <a:sym typeface="Oswald"/>
              </a:rPr>
              <a:t> of crimes as </a:t>
            </a:r>
            <a:r>
              <a:rPr lang="en" sz="1600">
                <a:solidFill>
                  <a:schemeClr val="dk1"/>
                </a:solidFill>
                <a:latin typeface="Oswald"/>
                <a:ea typeface="Oswald"/>
                <a:cs typeface="Oswald"/>
                <a:sym typeface="Oswald"/>
              </a:rPr>
              <a:t>previous years</a:t>
            </a:r>
            <a:r>
              <a:rPr lang="en" sz="1600">
                <a:solidFill>
                  <a:schemeClr val="dk1"/>
                </a:solidFill>
                <a:latin typeface="Oswald"/>
                <a:ea typeface="Oswald"/>
                <a:cs typeface="Oswald"/>
                <a:sym typeface="Oswald"/>
              </a:rPr>
              <a:t> </a:t>
            </a:r>
            <a:endParaRPr sz="1600">
              <a:solidFill>
                <a:schemeClr val="dk1"/>
              </a:solidFill>
              <a:latin typeface="Oswald"/>
              <a:ea typeface="Oswald"/>
              <a:cs typeface="Oswald"/>
              <a:sym typeface="Oswald"/>
            </a:endParaRPr>
          </a:p>
          <a:p>
            <a:pPr indent="0" lvl="0" marL="4572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p:txBody>
      </p:sp>
      <p:sp>
        <p:nvSpPr>
          <p:cNvPr id="134" name="Google Shape;134;p23"/>
          <p:cNvSpPr/>
          <p:nvPr/>
        </p:nvSpPr>
        <p:spPr>
          <a:xfrm>
            <a:off x="3201200" y="0"/>
            <a:ext cx="60357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35" name="Google Shape;135;p23"/>
          <p:cNvPicPr preferRelativeResize="0"/>
          <p:nvPr/>
        </p:nvPicPr>
        <p:blipFill>
          <a:blip r:embed="rId3">
            <a:alphaModFix/>
          </a:blip>
          <a:stretch>
            <a:fillRect/>
          </a:stretch>
        </p:blipFill>
        <p:spPr>
          <a:xfrm>
            <a:off x="3201200" y="0"/>
            <a:ext cx="60357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53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Offenders in Florida 2022</a:t>
            </a:r>
            <a:endParaRPr/>
          </a:p>
        </p:txBody>
      </p:sp>
      <p:sp>
        <p:nvSpPr>
          <p:cNvPr id="141" name="Google Shape;141;p24"/>
          <p:cNvSpPr txBox="1"/>
          <p:nvPr>
            <p:ph idx="1" type="body"/>
          </p:nvPr>
        </p:nvSpPr>
        <p:spPr>
          <a:xfrm>
            <a:off x="311700" y="1152475"/>
            <a:ext cx="8520600" cy="3838200"/>
          </a:xfrm>
          <a:prstGeom prst="rect">
            <a:avLst/>
          </a:prstGeom>
        </p:spPr>
        <p:txBody>
          <a:bodyPr anchorCtr="0" anchor="t" bIns="91425" lIns="91425" spcFirstLastPara="1" rIns="91425" wrap="square" tIns="91425">
            <a:noAutofit/>
          </a:bodyPr>
          <a:lstStyle/>
          <a:p>
            <a:pPr indent="0" lvl="0" marL="457200" rtl="0" algn="l">
              <a:lnSpc>
                <a:spcPct val="150000"/>
              </a:lnSpc>
              <a:spcBef>
                <a:spcPts val="1800"/>
              </a:spcBef>
              <a:spcAft>
                <a:spcPts val="0"/>
              </a:spcAft>
              <a:buNone/>
            </a:pPr>
            <a:r>
              <a:rPr lang="en" sz="1500">
                <a:solidFill>
                  <a:schemeClr val="dk1"/>
                </a:solidFill>
                <a:latin typeface="Oswald"/>
                <a:ea typeface="Oswald"/>
                <a:cs typeface="Oswald"/>
                <a:sym typeface="Oswald"/>
              </a:rPr>
              <a:t>The National Incident Based Reporting System (NIBRS) is an incident-based reporting system for crimes known to the police. For each crime incident coming to the attention of law enforcement, a variety of data are collected about the incident. . In this project, I specifically focused on the offenders' data from the 2022 NIBRS dataset. The analysis aims to uncover patterns and insights into the characteristics and behaviors of offenders, contributing to a better understanding of crime incidents and assisting in data-driven policy making and law enforcement strategies.</a:t>
            </a:r>
            <a:endParaRPr sz="1500">
              <a:solidFill>
                <a:schemeClr val="dk1"/>
              </a:solidFill>
              <a:latin typeface="Oswald"/>
              <a:ea typeface="Oswald"/>
              <a:cs typeface="Oswald"/>
              <a:sym typeface="Oswald"/>
            </a:endParaRPr>
          </a:p>
          <a:p>
            <a:pPr indent="-323850" lvl="0" marL="914400" rtl="0" algn="l">
              <a:spcBef>
                <a:spcPts val="1200"/>
              </a:spcBef>
              <a:spcAft>
                <a:spcPts val="0"/>
              </a:spcAft>
              <a:buClr>
                <a:schemeClr val="dk1"/>
              </a:buClr>
              <a:buSzPts val="1500"/>
              <a:buFont typeface="Oswald"/>
              <a:buChar char="●"/>
            </a:pPr>
            <a:r>
              <a:rPr lang="en" sz="1500">
                <a:solidFill>
                  <a:schemeClr val="dk1"/>
                </a:solidFill>
                <a:latin typeface="Oswald"/>
                <a:ea typeface="Oswald"/>
                <a:cs typeface="Oswald"/>
                <a:sym typeface="Oswald"/>
              </a:rPr>
              <a:t>Age</a:t>
            </a:r>
            <a:endParaRPr sz="1500">
              <a:solidFill>
                <a:schemeClr val="dk1"/>
              </a:solidFill>
              <a:latin typeface="Oswald"/>
              <a:ea typeface="Oswald"/>
              <a:cs typeface="Oswald"/>
              <a:sym typeface="Oswald"/>
            </a:endParaRPr>
          </a:p>
          <a:p>
            <a:pPr indent="-323850" lvl="0" marL="914400" rtl="0" algn="l">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Gender</a:t>
            </a:r>
            <a:endParaRPr sz="1500">
              <a:solidFill>
                <a:schemeClr val="dk1"/>
              </a:solidFill>
              <a:latin typeface="Oswald"/>
              <a:ea typeface="Oswald"/>
              <a:cs typeface="Oswald"/>
              <a:sym typeface="Oswald"/>
            </a:endParaRPr>
          </a:p>
          <a:p>
            <a:pPr indent="-323850" lvl="0" marL="914400" rtl="0" algn="l">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Sex</a:t>
            </a:r>
            <a:endParaRPr sz="1500">
              <a:solidFill>
                <a:schemeClr val="dk1"/>
              </a:solidFill>
              <a:latin typeface="Oswald"/>
              <a:ea typeface="Oswald"/>
              <a:cs typeface="Oswald"/>
              <a:sym typeface="Oswald"/>
            </a:endParaRPr>
          </a:p>
          <a:p>
            <a:pPr indent="-323850" lvl="0" marL="914400" rtl="0" algn="l">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Location</a:t>
            </a:r>
            <a:endParaRPr sz="1500">
              <a:solidFill>
                <a:schemeClr val="dk1"/>
              </a:solidFill>
              <a:latin typeface="Oswald"/>
              <a:ea typeface="Oswald"/>
              <a:cs typeface="Oswald"/>
              <a:sym typeface="Oswald"/>
            </a:endParaRPr>
          </a:p>
          <a:p>
            <a:pPr indent="0" lvl="0" marL="0" rtl="0" algn="l">
              <a:spcBef>
                <a:spcPts val="1200"/>
              </a:spcBef>
              <a:spcAft>
                <a:spcPts val="0"/>
              </a:spcAft>
              <a:buNone/>
            </a:pPr>
            <a:r>
              <a:t/>
            </a:r>
            <a:endParaRPr/>
          </a:p>
          <a:p>
            <a:pPr indent="0" lvl="0" marL="0" rtl="0" algn="l">
              <a:spcBef>
                <a:spcPts val="1600"/>
              </a:spcBef>
              <a:spcAft>
                <a:spcPts val="0"/>
              </a:spcAft>
              <a:buNone/>
            </a:pPr>
            <a:r>
              <a:t/>
            </a:r>
            <a:endParaRPr sz="1200">
              <a:solidFill>
                <a:srgbClr val="E6EDF3"/>
              </a:solidFill>
              <a:highlight>
                <a:srgbClr val="37474F"/>
              </a:highlight>
              <a:latin typeface="Arial"/>
              <a:ea typeface="Arial"/>
              <a:cs typeface="Arial"/>
              <a:sym typeface="Arial"/>
            </a:endParaRPr>
          </a:p>
          <a:p>
            <a:pPr indent="0" lvl="0" marL="0" rtl="0" algn="l">
              <a:spcBef>
                <a:spcPts val="1200"/>
              </a:spcBef>
              <a:spcAft>
                <a:spcPts val="0"/>
              </a:spcAft>
              <a:buNone/>
            </a:pPr>
            <a:r>
              <a:t/>
            </a:r>
            <a:endParaRPr sz="1200">
              <a:solidFill>
                <a:srgbClr val="E6EDF3"/>
              </a:solidFill>
              <a:highlight>
                <a:srgbClr val="37474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p:nvPr/>
        </p:nvSpPr>
        <p:spPr>
          <a:xfrm>
            <a:off x="3201200" y="0"/>
            <a:ext cx="60357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7" name="Google Shape;147;p25"/>
          <p:cNvSpPr txBox="1"/>
          <p:nvPr>
            <p:ph idx="1" type="body"/>
          </p:nvPr>
        </p:nvSpPr>
        <p:spPr>
          <a:xfrm>
            <a:off x="0" y="213250"/>
            <a:ext cx="3201300" cy="493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Oswald"/>
                <a:ea typeface="Oswald"/>
                <a:cs typeface="Oswald"/>
                <a:sym typeface="Oswald"/>
              </a:rPr>
              <a:t>Offenders by Age  (Finding</a:t>
            </a:r>
            <a:r>
              <a:rPr lang="en" sz="1500">
                <a:solidFill>
                  <a:schemeClr val="dk1"/>
                </a:solidFill>
                <a:latin typeface="Oswald"/>
                <a:ea typeface="Oswald"/>
                <a:cs typeface="Oswald"/>
                <a:sym typeface="Oswald"/>
              </a:rPr>
              <a:t>s &amp; Implications)</a:t>
            </a:r>
            <a:endParaRPr sz="15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just">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just">
              <a:lnSpc>
                <a:spcPct val="150000"/>
              </a:lnSpc>
              <a:spcBef>
                <a:spcPts val="0"/>
              </a:spcBef>
              <a:spcAft>
                <a:spcPts val="0"/>
              </a:spcAft>
              <a:buNone/>
            </a:pPr>
            <a:r>
              <a:rPr lang="en" sz="1300">
                <a:solidFill>
                  <a:schemeClr val="dk1"/>
                </a:solidFill>
                <a:latin typeface="Oswald"/>
                <a:ea typeface="Oswald"/>
                <a:cs typeface="Oswald"/>
                <a:sym typeface="Oswald"/>
              </a:rPr>
              <a:t>The concentration of offenders in the younger adult age group could indicate the need for targeted interventions for this demographic, such as education and employment programs, to potentially mitigate the risk of criminal behavior.</a:t>
            </a:r>
            <a:endParaRPr sz="1300">
              <a:solidFill>
                <a:schemeClr val="dk1"/>
              </a:solidFill>
              <a:latin typeface="Oswald"/>
              <a:ea typeface="Oswald"/>
              <a:cs typeface="Oswald"/>
              <a:sym typeface="Oswald"/>
            </a:endParaRPr>
          </a:p>
        </p:txBody>
      </p:sp>
      <p:graphicFrame>
        <p:nvGraphicFramePr>
          <p:cNvPr id="148" name="Google Shape;148;p25"/>
          <p:cNvGraphicFramePr/>
          <p:nvPr/>
        </p:nvGraphicFramePr>
        <p:xfrm>
          <a:off x="136625" y="735625"/>
          <a:ext cx="3000000" cy="3000000"/>
        </p:xfrm>
        <a:graphic>
          <a:graphicData uri="http://schemas.openxmlformats.org/drawingml/2006/table">
            <a:tbl>
              <a:tblPr>
                <a:noFill/>
                <a:tableStyleId>{6C3ED023-A3FB-4A3A-944C-4124415A8092}</a:tableStyleId>
              </a:tblPr>
              <a:tblGrid>
                <a:gridCol w="880600"/>
                <a:gridCol w="880600"/>
              </a:tblGrid>
              <a:tr h="290675">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Age Group</a:t>
                      </a:r>
                      <a:endParaRPr sz="12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a:t>
                      </a:r>
                      <a:endParaRPr sz="1200">
                        <a:solidFill>
                          <a:schemeClr val="dk1"/>
                        </a:solidFill>
                        <a:latin typeface="Oswald"/>
                        <a:ea typeface="Oswald"/>
                        <a:cs typeface="Oswald"/>
                        <a:sym typeface="Oswald"/>
                      </a:endParaRPr>
                    </a:p>
                  </a:txBody>
                  <a:tcPr marT="91425" marB="91425" marR="91425" marL="91425"/>
                </a:tc>
              </a:tr>
              <a:tr h="290675">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21-40</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50.673158</a:t>
                      </a:r>
                      <a:endParaRPr sz="1000">
                        <a:solidFill>
                          <a:schemeClr val="dk1"/>
                        </a:solidFill>
                        <a:latin typeface="Oswald"/>
                        <a:ea typeface="Oswald"/>
                        <a:cs typeface="Oswald"/>
                        <a:sym typeface="Oswald"/>
                      </a:endParaRPr>
                    </a:p>
                  </a:txBody>
                  <a:tcPr marT="91425" marB="91425" marR="91425" marL="91425"/>
                </a:tc>
              </a:tr>
              <a:tr h="290675">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41-60</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26.594501</a:t>
                      </a:r>
                      <a:endParaRPr sz="1000">
                        <a:solidFill>
                          <a:schemeClr val="dk1"/>
                        </a:solidFill>
                        <a:latin typeface="Oswald"/>
                        <a:ea typeface="Oswald"/>
                        <a:cs typeface="Oswald"/>
                        <a:sym typeface="Oswald"/>
                      </a:endParaRPr>
                    </a:p>
                  </a:txBody>
                  <a:tcPr marT="91425" marB="91425" marR="91425" marL="91425"/>
                </a:tc>
              </a:tr>
              <a:tr h="290675">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0-20      </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17.151250</a:t>
                      </a:r>
                      <a:endParaRPr sz="1000">
                        <a:solidFill>
                          <a:schemeClr val="dk1"/>
                        </a:solidFill>
                        <a:latin typeface="Oswald"/>
                        <a:ea typeface="Oswald"/>
                        <a:cs typeface="Oswald"/>
                        <a:sym typeface="Oswald"/>
                      </a:endParaRPr>
                    </a:p>
                  </a:txBody>
                  <a:tcPr marT="91425" marB="91425" marR="91425" marL="91425"/>
                </a:tc>
              </a:tr>
              <a:tr h="1000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61-80</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5.324068</a:t>
                      </a:r>
                      <a:endParaRPr sz="1000">
                        <a:solidFill>
                          <a:schemeClr val="dk1"/>
                        </a:solidFill>
                        <a:latin typeface="Oswald"/>
                        <a:ea typeface="Oswald"/>
                        <a:cs typeface="Oswald"/>
                        <a:sym typeface="Oswald"/>
                      </a:endParaRPr>
                    </a:p>
                  </a:txBody>
                  <a:tcPr marT="91425" marB="91425" marR="91425" marL="91425"/>
                </a:tc>
              </a:tr>
              <a:tr h="290675">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81-99</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0.257024</a:t>
                      </a:r>
                      <a:endParaRPr sz="1000">
                        <a:solidFill>
                          <a:schemeClr val="dk1"/>
                        </a:solidFill>
                        <a:latin typeface="Oswald"/>
                        <a:ea typeface="Oswald"/>
                        <a:cs typeface="Oswald"/>
                        <a:sym typeface="Oswald"/>
                      </a:endParaRPr>
                    </a:p>
                  </a:txBody>
                  <a:tcPr marT="91425" marB="91425" marR="91425" marL="91425"/>
                </a:tc>
              </a:tr>
            </a:tbl>
          </a:graphicData>
        </a:graphic>
      </p:graphicFrame>
      <p:pic>
        <p:nvPicPr>
          <p:cNvPr id="149" name="Google Shape;149;p25"/>
          <p:cNvPicPr preferRelativeResize="0"/>
          <p:nvPr/>
        </p:nvPicPr>
        <p:blipFill>
          <a:blip r:embed="rId3">
            <a:alphaModFix/>
          </a:blip>
          <a:stretch>
            <a:fillRect/>
          </a:stretch>
        </p:blipFill>
        <p:spPr>
          <a:xfrm>
            <a:off x="3277400" y="644850"/>
            <a:ext cx="5942799" cy="385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 type="body"/>
          </p:nvPr>
        </p:nvSpPr>
        <p:spPr>
          <a:xfrm>
            <a:off x="0" y="0"/>
            <a:ext cx="3201300" cy="5143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500">
                <a:solidFill>
                  <a:schemeClr val="dk1"/>
                </a:solidFill>
                <a:latin typeface="Oswald"/>
                <a:ea typeface="Oswald"/>
                <a:cs typeface="Oswald"/>
                <a:sym typeface="Oswald"/>
              </a:rPr>
              <a:t>Offense Type by Offenders </a:t>
            </a:r>
            <a:endParaRPr sz="1500">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lang="en" sz="1500">
                <a:solidFill>
                  <a:schemeClr val="dk1"/>
                </a:solidFill>
                <a:latin typeface="Oswald"/>
                <a:ea typeface="Oswald"/>
                <a:cs typeface="Oswald"/>
                <a:sym typeface="Oswald"/>
              </a:rPr>
              <a:t>(Findings) &amp; (Implications)</a:t>
            </a:r>
            <a:r>
              <a:rPr lang="en" sz="1500">
                <a:solidFill>
                  <a:schemeClr val="dk1"/>
                </a:solidFill>
                <a:latin typeface="Oswald"/>
                <a:ea typeface="Oswald"/>
                <a:cs typeface="Oswald"/>
                <a:sym typeface="Oswald"/>
              </a:rPr>
              <a:t>  </a:t>
            </a:r>
            <a:endParaRPr sz="1500">
              <a:solidFill>
                <a:schemeClr val="dk1"/>
              </a:solidFill>
              <a:latin typeface="Oswald"/>
              <a:ea typeface="Oswald"/>
              <a:cs typeface="Oswald"/>
              <a:sym typeface="Oswald"/>
            </a:endParaRPr>
          </a:p>
          <a:p>
            <a:pPr indent="0" lvl="0" marL="457200" rtl="0" algn="l">
              <a:spcBef>
                <a:spcPts val="0"/>
              </a:spcBef>
              <a:spcAft>
                <a:spcPts val="0"/>
              </a:spcAft>
              <a:buNone/>
            </a:pPr>
            <a:r>
              <a:rPr lang="en" sz="1600">
                <a:solidFill>
                  <a:schemeClr val="dk1"/>
                </a:solidFill>
                <a:latin typeface="Arial"/>
                <a:ea typeface="Arial"/>
                <a:cs typeface="Arial"/>
                <a:sym typeface="Arial"/>
              </a:rPr>
              <a:t>          </a:t>
            </a:r>
            <a:r>
              <a:rPr lang="en" sz="1500">
                <a:solidFill>
                  <a:schemeClr val="dk1"/>
                </a:solidFill>
                <a:latin typeface="Oswald"/>
                <a:ea typeface="Oswald"/>
                <a:cs typeface="Oswald"/>
                <a:sym typeface="Oswald"/>
              </a:rPr>
              <a:t>O</a:t>
            </a:r>
            <a:r>
              <a:rPr lang="en" sz="1500">
                <a:solidFill>
                  <a:schemeClr val="dk1"/>
                </a:solidFill>
                <a:latin typeface="Oswald"/>
                <a:ea typeface="Oswald"/>
                <a:cs typeface="Oswald"/>
                <a:sym typeface="Oswald"/>
              </a:rPr>
              <a:t>ffense Trends</a:t>
            </a:r>
            <a:endParaRPr sz="15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rtl="0" algn="just">
              <a:spcBef>
                <a:spcPts val="0"/>
              </a:spcBef>
              <a:spcAft>
                <a:spcPts val="0"/>
              </a:spcAft>
              <a:buNone/>
            </a:pPr>
            <a:r>
              <a:t/>
            </a:r>
            <a:endParaRPr sz="1200">
              <a:solidFill>
                <a:schemeClr val="dk1"/>
              </a:solidFill>
              <a:latin typeface="Oswald"/>
              <a:ea typeface="Oswald"/>
              <a:cs typeface="Oswald"/>
              <a:sym typeface="Oswald"/>
            </a:endParaRPr>
          </a:p>
          <a:p>
            <a:pPr indent="0" lvl="0" marL="0" rtl="0" algn="just">
              <a:spcBef>
                <a:spcPts val="0"/>
              </a:spcBef>
              <a:spcAft>
                <a:spcPts val="0"/>
              </a:spcAft>
              <a:buNone/>
            </a:pPr>
            <a:r>
              <a:rPr lang="en" sz="1200">
                <a:solidFill>
                  <a:schemeClr val="dk1"/>
                </a:solidFill>
                <a:latin typeface="Oswald"/>
                <a:ea typeface="Oswald"/>
                <a:cs typeface="Oswald"/>
                <a:sym typeface="Oswald"/>
              </a:rPr>
              <a:t>Crime prevention and intervention strategies should be tailored to address the predominant age group of 21-40 years, focusing on the most common offenses within this group.</a:t>
            </a:r>
            <a:endParaRPr sz="1200">
              <a:solidFill>
                <a:schemeClr val="dk1"/>
              </a:solidFill>
              <a:latin typeface="Oswald"/>
              <a:ea typeface="Oswald"/>
              <a:cs typeface="Oswald"/>
              <a:sym typeface="Oswald"/>
            </a:endParaRPr>
          </a:p>
          <a:p>
            <a:pPr indent="0" lvl="0" marL="0" rtl="0" algn="l">
              <a:spcBef>
                <a:spcPts val="0"/>
              </a:spcBef>
              <a:spcAft>
                <a:spcPts val="0"/>
              </a:spcAft>
              <a:buNone/>
            </a:pPr>
            <a:r>
              <a:rPr lang="en" sz="1200">
                <a:solidFill>
                  <a:schemeClr val="dk1"/>
                </a:solidFill>
                <a:latin typeface="Oswald"/>
                <a:ea typeface="Oswald"/>
                <a:cs typeface="Oswald"/>
                <a:sym typeface="Oswald"/>
              </a:rPr>
              <a:t>The presence of youth offenders in categories like Assault and Sex Offenses highlights the need for early intervention programs targeting at-risk youth to prevent the escalation of criminal behavior.</a:t>
            </a:r>
            <a:endParaRPr sz="1200">
              <a:solidFill>
                <a:schemeClr val="dk1"/>
              </a:solidFill>
              <a:latin typeface="Oswald"/>
              <a:ea typeface="Oswald"/>
              <a:cs typeface="Oswald"/>
              <a:sym typeface="Oswald"/>
            </a:endParaRPr>
          </a:p>
          <a:p>
            <a:pPr indent="0" lvl="0" marL="0" rtl="0" algn="just">
              <a:spcBef>
                <a:spcPts val="0"/>
              </a:spcBef>
              <a:spcAft>
                <a:spcPts val="0"/>
              </a:spcAft>
              <a:buNone/>
            </a:pPr>
            <a:r>
              <a:t/>
            </a:r>
            <a:endParaRPr sz="1300">
              <a:solidFill>
                <a:schemeClr val="dk1"/>
              </a:solidFill>
              <a:latin typeface="Oswald"/>
              <a:ea typeface="Oswald"/>
              <a:cs typeface="Oswald"/>
              <a:sym typeface="Oswald"/>
            </a:endParaRPr>
          </a:p>
          <a:p>
            <a:pPr indent="0" lvl="0" marL="0" rtl="0" algn="just">
              <a:spcBef>
                <a:spcPts val="0"/>
              </a:spcBef>
              <a:spcAft>
                <a:spcPts val="0"/>
              </a:spcAft>
              <a:buNone/>
            </a:pPr>
            <a:r>
              <a:t/>
            </a:r>
            <a:endParaRPr sz="1300">
              <a:solidFill>
                <a:srgbClr val="D1D5DB"/>
              </a:solidFill>
              <a:highlight>
                <a:srgbClr val="343541"/>
              </a:highlight>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600">
              <a:solidFill>
                <a:schemeClr val="dk1"/>
              </a:solidFill>
              <a:latin typeface="Arial"/>
              <a:ea typeface="Arial"/>
              <a:cs typeface="Arial"/>
              <a:sym typeface="Arial"/>
            </a:endParaRPr>
          </a:p>
          <a:p>
            <a:pPr indent="0" lvl="0" marL="0" rtl="0" algn="l">
              <a:spcBef>
                <a:spcPts val="0"/>
              </a:spcBef>
              <a:spcAft>
                <a:spcPts val="0"/>
              </a:spcAft>
              <a:buNone/>
            </a:pPr>
            <a:r>
              <a:t/>
            </a:r>
            <a:endParaRPr sz="1600">
              <a:solidFill>
                <a:schemeClr val="dk1"/>
              </a:solidFill>
              <a:latin typeface="Arial"/>
              <a:ea typeface="Arial"/>
              <a:cs typeface="Arial"/>
              <a:sym typeface="Arial"/>
            </a:endParaRPr>
          </a:p>
          <a:p>
            <a:pPr indent="0" lvl="0" marL="0" rtl="0" algn="l">
              <a:lnSpc>
                <a:spcPct val="150000"/>
              </a:lnSpc>
              <a:spcBef>
                <a:spcPts val="0"/>
              </a:spcBef>
              <a:spcAft>
                <a:spcPts val="0"/>
              </a:spcAft>
              <a:buNone/>
            </a:pPr>
            <a:r>
              <a:t/>
            </a:r>
            <a:endParaRPr sz="1600">
              <a:solidFill>
                <a:schemeClr val="dk1"/>
              </a:solidFill>
              <a:latin typeface="Arial"/>
              <a:ea typeface="Arial"/>
              <a:cs typeface="Arial"/>
              <a:sym typeface="Arial"/>
            </a:endParaRPr>
          </a:p>
        </p:txBody>
      </p:sp>
      <p:sp>
        <p:nvSpPr>
          <p:cNvPr id="155" name="Google Shape;155;p26"/>
          <p:cNvSpPr/>
          <p:nvPr/>
        </p:nvSpPr>
        <p:spPr>
          <a:xfrm>
            <a:off x="3201200" y="0"/>
            <a:ext cx="60357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graphicFrame>
        <p:nvGraphicFramePr>
          <p:cNvPr id="156" name="Google Shape;156;p26"/>
          <p:cNvGraphicFramePr/>
          <p:nvPr/>
        </p:nvGraphicFramePr>
        <p:xfrm>
          <a:off x="79425" y="1102400"/>
          <a:ext cx="3000000" cy="3000000"/>
        </p:xfrm>
        <a:graphic>
          <a:graphicData uri="http://schemas.openxmlformats.org/drawingml/2006/table">
            <a:tbl>
              <a:tblPr>
                <a:noFill/>
                <a:tableStyleId>{6C3ED023-A3FB-4A3A-944C-4124415A8092}</a:tableStyleId>
              </a:tblPr>
              <a:tblGrid>
                <a:gridCol w="534125"/>
                <a:gridCol w="984550"/>
                <a:gridCol w="661175"/>
                <a:gridCol w="862575"/>
              </a:tblGrid>
              <a:tr h="331350">
                <a:tc>
                  <a:txBody>
                    <a:bodyPr/>
                    <a:lstStyle/>
                    <a:p>
                      <a:pPr indent="0" lvl="0" marL="0" rtl="0" algn="l">
                        <a:spcBef>
                          <a:spcPts val="0"/>
                        </a:spcBef>
                        <a:spcAft>
                          <a:spcPts val="0"/>
                        </a:spcAft>
                        <a:buNone/>
                      </a:pPr>
                      <a:r>
                        <a:t/>
                      </a:r>
                      <a:endParaRPr sz="11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Oswald"/>
                          <a:ea typeface="Oswald"/>
                          <a:cs typeface="Oswald"/>
                          <a:sym typeface="Oswald"/>
                        </a:rPr>
                        <a:t>Assault Offense</a:t>
                      </a:r>
                      <a:endParaRPr sz="11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Oswald"/>
                          <a:ea typeface="Oswald"/>
                          <a:cs typeface="Oswald"/>
                          <a:sym typeface="Oswald"/>
                        </a:rPr>
                        <a:t>Robbery</a:t>
                      </a:r>
                      <a:r>
                        <a:rPr lang="en" sz="1100">
                          <a:solidFill>
                            <a:schemeClr val="dk1"/>
                          </a:solidFill>
                          <a:latin typeface="Oswald"/>
                          <a:ea typeface="Oswald"/>
                          <a:cs typeface="Oswald"/>
                          <a:sym typeface="Oswald"/>
                        </a:rPr>
                        <a:t> </a:t>
                      </a:r>
                      <a:endParaRPr sz="11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Oswald"/>
                          <a:ea typeface="Oswald"/>
                          <a:cs typeface="Oswald"/>
                          <a:sym typeface="Oswald"/>
                        </a:rPr>
                        <a:t>Sex Offense </a:t>
                      </a:r>
                      <a:endParaRPr sz="1100">
                        <a:solidFill>
                          <a:schemeClr val="dk1"/>
                        </a:solidFill>
                        <a:latin typeface="Oswald"/>
                        <a:ea typeface="Oswald"/>
                        <a:cs typeface="Oswald"/>
                        <a:sym typeface="Oswald"/>
                      </a:endParaRPr>
                    </a:p>
                  </a:txBody>
                  <a:tcPr marT="91425" marB="91425" marR="91425" marL="91425"/>
                </a:tc>
              </a:tr>
              <a:tr h="339900">
                <a:tc>
                  <a:txBody>
                    <a:bodyPr/>
                    <a:lstStyle/>
                    <a:p>
                      <a:pPr indent="0" lvl="0" marL="0" rtl="0" algn="l">
                        <a:spcBef>
                          <a:spcPts val="0"/>
                        </a:spcBef>
                        <a:spcAft>
                          <a:spcPts val="0"/>
                        </a:spcAft>
                        <a:buNone/>
                      </a:pPr>
                      <a:r>
                        <a:rPr lang="en" sz="1100">
                          <a:solidFill>
                            <a:schemeClr val="dk1"/>
                          </a:solidFill>
                          <a:latin typeface="Oswald"/>
                          <a:ea typeface="Oswald"/>
                          <a:cs typeface="Oswald"/>
                          <a:sym typeface="Oswald"/>
                        </a:rPr>
                        <a:t>21-40</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34,297</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1,949</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718</a:t>
                      </a:r>
                      <a:endParaRPr sz="1000">
                        <a:solidFill>
                          <a:schemeClr val="dk1"/>
                        </a:solidFill>
                        <a:latin typeface="Oswald"/>
                        <a:ea typeface="Oswald"/>
                        <a:cs typeface="Oswald"/>
                        <a:sym typeface="Oswald"/>
                      </a:endParaRPr>
                    </a:p>
                  </a:txBody>
                  <a:tcPr marT="91425" marB="91425" marR="91425" marL="91425"/>
                </a:tc>
              </a:tr>
              <a:tr h="31485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41-60</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18,051</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935</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420</a:t>
                      </a:r>
                      <a:endParaRPr sz="1000">
                        <a:solidFill>
                          <a:schemeClr val="dk1"/>
                        </a:solidFill>
                        <a:latin typeface="Oswald"/>
                        <a:ea typeface="Oswald"/>
                        <a:cs typeface="Oswald"/>
                        <a:sym typeface="Oswald"/>
                      </a:endParaRPr>
                    </a:p>
                  </a:txBody>
                  <a:tcPr marT="91425" marB="91425" marR="91425" marL="91425"/>
                </a:tc>
              </a:tr>
              <a:tr h="339325">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0-20</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10,362</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622</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450</a:t>
                      </a:r>
                      <a:endParaRPr sz="1000">
                        <a:solidFill>
                          <a:schemeClr val="dk1"/>
                        </a:solidFill>
                        <a:latin typeface="Oswald"/>
                        <a:ea typeface="Oswald"/>
                        <a:cs typeface="Oswald"/>
                        <a:sym typeface="Oswald"/>
                      </a:endParaRPr>
                    </a:p>
                  </a:txBody>
                  <a:tcPr marT="91425" marB="91425" marR="91425" marL="91425"/>
                </a:tc>
              </a:tr>
              <a:tr h="31485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61-80</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3,765</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28</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99</a:t>
                      </a:r>
                      <a:endParaRPr sz="1000">
                        <a:solidFill>
                          <a:schemeClr val="dk1"/>
                        </a:solidFill>
                        <a:latin typeface="Oswald"/>
                        <a:ea typeface="Oswald"/>
                        <a:cs typeface="Oswald"/>
                        <a:sym typeface="Oswald"/>
                      </a:endParaRPr>
                    </a:p>
                  </a:txBody>
                  <a:tcPr marT="91425" marB="91425" marR="91425" marL="91425"/>
                </a:tc>
              </a:tr>
              <a:tr h="3099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81-99</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181</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2</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5</a:t>
                      </a:r>
                      <a:endParaRPr sz="1000">
                        <a:solidFill>
                          <a:schemeClr val="dk1"/>
                        </a:solidFill>
                        <a:latin typeface="Oswald"/>
                        <a:ea typeface="Oswald"/>
                        <a:cs typeface="Oswald"/>
                        <a:sym typeface="Oswald"/>
                      </a:endParaRPr>
                    </a:p>
                  </a:txBody>
                  <a:tcPr marT="91425" marB="91425" marR="91425" marL="91425"/>
                </a:tc>
              </a:tr>
            </a:tbl>
          </a:graphicData>
        </a:graphic>
      </p:graphicFrame>
      <p:pic>
        <p:nvPicPr>
          <p:cNvPr id="157" name="Google Shape;157;p26"/>
          <p:cNvPicPr preferRelativeResize="0"/>
          <p:nvPr/>
        </p:nvPicPr>
        <p:blipFill>
          <a:blip r:embed="rId3">
            <a:alphaModFix/>
          </a:blip>
          <a:stretch>
            <a:fillRect/>
          </a:stretch>
        </p:blipFill>
        <p:spPr>
          <a:xfrm>
            <a:off x="3274000" y="676875"/>
            <a:ext cx="5870001" cy="35797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4294967295" type="body"/>
          </p:nvPr>
        </p:nvSpPr>
        <p:spPr>
          <a:xfrm>
            <a:off x="0" y="0"/>
            <a:ext cx="4463700" cy="5143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500">
                <a:solidFill>
                  <a:schemeClr val="dk1"/>
                </a:solidFill>
                <a:latin typeface="Oswald"/>
                <a:ea typeface="Oswald"/>
                <a:cs typeface="Oswald"/>
                <a:sym typeface="Oswald"/>
              </a:rPr>
              <a:t>Offenders by Sex and Race</a:t>
            </a:r>
            <a:endParaRPr sz="1500">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lang="en" sz="1500">
                <a:solidFill>
                  <a:schemeClr val="dk1"/>
                </a:solidFill>
                <a:latin typeface="Oswald"/>
                <a:ea typeface="Oswald"/>
                <a:cs typeface="Oswald"/>
                <a:sym typeface="Oswald"/>
              </a:rPr>
              <a:t>(Findings) &amp; (Implications)</a:t>
            </a:r>
            <a:endParaRPr sz="15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just">
              <a:spcBef>
                <a:spcPts val="0"/>
              </a:spcBef>
              <a:spcAft>
                <a:spcPts val="0"/>
              </a:spcAft>
              <a:buNone/>
            </a:pPr>
            <a:r>
              <a:rPr lang="en" sz="1300">
                <a:solidFill>
                  <a:schemeClr val="dk1"/>
                </a:solidFill>
                <a:latin typeface="Oswald"/>
                <a:ea typeface="Oswald"/>
                <a:cs typeface="Oswald"/>
                <a:sym typeface="Oswald"/>
              </a:rPr>
              <a:t>These findings could be utilized by law enforcement and policymakers to address issues of equity and representation in criminal justice. Additionally, they could inform targeted intervention strategies for the most represented demographic groups among offenders.</a:t>
            </a:r>
            <a:endParaRPr sz="1300">
              <a:solidFill>
                <a:schemeClr val="dk1"/>
              </a:solidFill>
              <a:latin typeface="Oswald"/>
              <a:ea typeface="Oswald"/>
              <a:cs typeface="Oswald"/>
              <a:sym typeface="Oswald"/>
            </a:endParaRPr>
          </a:p>
        </p:txBody>
      </p:sp>
      <p:sp>
        <p:nvSpPr>
          <p:cNvPr id="163" name="Google Shape;163;p27"/>
          <p:cNvSpPr/>
          <p:nvPr/>
        </p:nvSpPr>
        <p:spPr>
          <a:xfrm>
            <a:off x="4381750" y="0"/>
            <a:ext cx="47733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graphicFrame>
        <p:nvGraphicFramePr>
          <p:cNvPr id="164" name="Google Shape;164;p27"/>
          <p:cNvGraphicFramePr/>
          <p:nvPr/>
        </p:nvGraphicFramePr>
        <p:xfrm>
          <a:off x="68850" y="749225"/>
          <a:ext cx="3000000" cy="3000000"/>
        </p:xfrm>
        <a:graphic>
          <a:graphicData uri="http://schemas.openxmlformats.org/drawingml/2006/table">
            <a:tbl>
              <a:tblPr>
                <a:noFill/>
                <a:tableStyleId>{6C3ED023-A3FB-4A3A-944C-4124415A8092}</a:tableStyleId>
              </a:tblPr>
              <a:tblGrid>
                <a:gridCol w="741800"/>
                <a:gridCol w="582100"/>
                <a:gridCol w="472750"/>
              </a:tblGrid>
              <a:tr h="331000">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Sex</a:t>
                      </a:r>
                      <a:endParaRPr sz="12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Total</a:t>
                      </a:r>
                      <a:endParaRPr sz="12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a:t>
                      </a:r>
                      <a:endParaRPr sz="1200">
                        <a:solidFill>
                          <a:schemeClr val="dk1"/>
                        </a:solidFill>
                        <a:latin typeface="Oswald"/>
                        <a:ea typeface="Oswald"/>
                        <a:cs typeface="Oswald"/>
                        <a:sym typeface="Oswald"/>
                      </a:endParaRPr>
                    </a:p>
                  </a:txBody>
                  <a:tcPr marT="91425" marB="91425" marR="91425" marL="91425"/>
                </a:tc>
              </a:tr>
              <a:tr h="3106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Male</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50,438</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68.59</a:t>
                      </a:r>
                      <a:endParaRPr sz="1000">
                        <a:solidFill>
                          <a:schemeClr val="dk1"/>
                        </a:solidFill>
                        <a:latin typeface="Oswald"/>
                        <a:ea typeface="Oswald"/>
                        <a:cs typeface="Oswald"/>
                        <a:sym typeface="Oswald"/>
                      </a:endParaRPr>
                    </a:p>
                  </a:txBody>
                  <a:tcPr marT="91425" marB="91425" marR="91425" marL="91425"/>
                </a:tc>
              </a:tr>
              <a:tr h="3106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Female</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22,390</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30.45</a:t>
                      </a:r>
                      <a:endParaRPr sz="1000">
                        <a:solidFill>
                          <a:schemeClr val="dk1"/>
                        </a:solidFill>
                        <a:latin typeface="Oswald"/>
                        <a:ea typeface="Oswald"/>
                        <a:cs typeface="Oswald"/>
                        <a:sym typeface="Oswald"/>
                      </a:endParaRPr>
                    </a:p>
                  </a:txBody>
                  <a:tcPr marT="91425" marB="91425" marR="91425" marL="91425"/>
                </a:tc>
              </a:tr>
              <a:tr h="3106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Unknown</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706</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0.96</a:t>
                      </a:r>
                      <a:endParaRPr sz="1000">
                        <a:solidFill>
                          <a:schemeClr val="dk1"/>
                        </a:solidFill>
                        <a:latin typeface="Oswald"/>
                        <a:ea typeface="Oswald"/>
                        <a:cs typeface="Oswald"/>
                        <a:sym typeface="Oswald"/>
                      </a:endParaRPr>
                    </a:p>
                  </a:txBody>
                  <a:tcPr marT="91425" marB="91425" marR="91425" marL="91425"/>
                </a:tc>
              </a:tr>
            </a:tbl>
          </a:graphicData>
        </a:graphic>
      </p:graphicFrame>
      <p:graphicFrame>
        <p:nvGraphicFramePr>
          <p:cNvPr id="165" name="Google Shape;165;p27"/>
          <p:cNvGraphicFramePr/>
          <p:nvPr/>
        </p:nvGraphicFramePr>
        <p:xfrm>
          <a:off x="1923475" y="749225"/>
          <a:ext cx="3000000" cy="3000000"/>
        </p:xfrm>
        <a:graphic>
          <a:graphicData uri="http://schemas.openxmlformats.org/drawingml/2006/table">
            <a:tbl>
              <a:tblPr>
                <a:noFill/>
                <a:tableStyleId>{6C3ED023-A3FB-4A3A-944C-4124415A8092}</a:tableStyleId>
              </a:tblPr>
              <a:tblGrid>
                <a:gridCol w="1767875"/>
                <a:gridCol w="690400"/>
              </a:tblGrid>
              <a:tr h="356525">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Race</a:t>
                      </a:r>
                      <a:endParaRPr sz="12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Total</a:t>
                      </a:r>
                      <a:endParaRPr sz="1200">
                        <a:solidFill>
                          <a:schemeClr val="dk1"/>
                        </a:solidFill>
                        <a:latin typeface="Oswald"/>
                        <a:ea typeface="Oswald"/>
                        <a:cs typeface="Oswald"/>
                        <a:sym typeface="Oswald"/>
                      </a:endParaRPr>
                    </a:p>
                  </a:txBody>
                  <a:tcPr marT="91425" marB="91425" marR="91425" marL="91425"/>
                </a:tc>
              </a:tr>
              <a:tr h="3268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White</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35,790</a:t>
                      </a:r>
                      <a:endParaRPr sz="1000">
                        <a:solidFill>
                          <a:schemeClr val="dk1"/>
                        </a:solidFill>
                        <a:latin typeface="Oswald"/>
                        <a:ea typeface="Oswald"/>
                        <a:cs typeface="Oswald"/>
                        <a:sym typeface="Oswald"/>
                      </a:endParaRPr>
                    </a:p>
                  </a:txBody>
                  <a:tcPr marT="91425" marB="91425" marR="91425" marL="91425"/>
                </a:tc>
              </a:tr>
              <a:tr h="332900">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Black or African American</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35,362</a:t>
                      </a:r>
                      <a:endParaRPr sz="1000">
                        <a:solidFill>
                          <a:schemeClr val="dk1"/>
                        </a:solidFill>
                        <a:latin typeface="Oswald"/>
                        <a:ea typeface="Oswald"/>
                        <a:cs typeface="Oswald"/>
                        <a:sym typeface="Oswald"/>
                      </a:endParaRPr>
                    </a:p>
                  </a:txBody>
                  <a:tcPr marT="91425" marB="91425" marR="91425" marL="91425"/>
                </a:tc>
              </a:tr>
              <a:tr h="326800">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Unknown</a:t>
                      </a:r>
                      <a:endParaRPr sz="1000">
                        <a:solidFill>
                          <a:schemeClr val="dk1"/>
                        </a:solidFill>
                        <a:latin typeface="Oswald"/>
                        <a:ea typeface="Oswald"/>
                        <a:cs typeface="Oswald"/>
                        <a:sym typeface="Oswal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1,490</a:t>
                      </a:r>
                      <a:endParaRPr sz="1000">
                        <a:solidFill>
                          <a:schemeClr val="dk1"/>
                        </a:solidFill>
                        <a:latin typeface="Oswald"/>
                        <a:ea typeface="Oswald"/>
                        <a:cs typeface="Oswald"/>
                        <a:sym typeface="Oswald"/>
                      </a:endParaRPr>
                    </a:p>
                  </a:txBody>
                  <a:tcPr marT="91425" marB="91425" marR="91425" marL="91425"/>
                </a:tc>
              </a:tr>
              <a:tr h="435575">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Native Hawaiian or Other Pacific Islander</a:t>
                      </a:r>
                      <a:endParaRPr sz="1000">
                        <a:solidFill>
                          <a:schemeClr val="dk1"/>
                        </a:solidFill>
                        <a:latin typeface="Oswald"/>
                        <a:ea typeface="Oswald"/>
                        <a:cs typeface="Oswald"/>
                        <a:sym typeface="Oswa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374</a:t>
                      </a:r>
                      <a:endParaRPr sz="1000">
                        <a:solidFill>
                          <a:schemeClr val="dk1"/>
                        </a:solidFill>
                        <a:latin typeface="Oswald"/>
                        <a:ea typeface="Oswald"/>
                        <a:cs typeface="Oswald"/>
                        <a:sym typeface="Oswald"/>
                      </a:endParaRPr>
                    </a:p>
                  </a:txBody>
                  <a:tcPr marT="91425" marB="91425" marR="91425" marL="91425">
                    <a:lnL cap="flat" cmpd="sng" w="9525">
                      <a:solidFill>
                        <a:srgbClr val="9E9E9E"/>
                      </a:solidFill>
                      <a:prstDash val="solid"/>
                      <a:round/>
                      <a:headEnd len="sm" w="sm" type="none"/>
                      <a:tailEnd len="sm" w="sm" type="none"/>
                    </a:lnL>
                  </a:tcPr>
                </a:tc>
              </a:tr>
              <a:tr h="326800">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Asian</a:t>
                      </a:r>
                      <a:endParaRPr sz="1000">
                        <a:solidFill>
                          <a:schemeClr val="dk1"/>
                        </a:solidFill>
                        <a:latin typeface="Oswald"/>
                        <a:ea typeface="Oswald"/>
                        <a:cs typeface="Oswald"/>
                        <a:sym typeface="Oswa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312</a:t>
                      </a:r>
                      <a:endParaRPr sz="1000">
                        <a:solidFill>
                          <a:schemeClr val="dk1"/>
                        </a:solidFill>
                        <a:latin typeface="Oswald"/>
                        <a:ea typeface="Oswald"/>
                        <a:cs typeface="Oswald"/>
                        <a:sym typeface="Oswald"/>
                      </a:endParaRPr>
                    </a:p>
                  </a:txBody>
                  <a:tcPr marT="91425" marB="91425" marR="91425" marL="91425">
                    <a:lnL cap="flat" cmpd="sng" w="9525">
                      <a:solidFill>
                        <a:srgbClr val="9E9E9E"/>
                      </a:solidFill>
                      <a:prstDash val="solid"/>
                      <a:round/>
                      <a:headEnd len="sm" w="sm" type="none"/>
                      <a:tailEnd len="sm" w="sm" type="none"/>
                    </a:lnL>
                  </a:tcPr>
                </a:tc>
              </a:tr>
              <a:tr h="320950">
                <a:tc>
                  <a:txBody>
                    <a:bodyPr/>
                    <a:lstStyle/>
                    <a:p>
                      <a:pPr indent="0" lvl="0" marL="0" rtl="0" algn="l">
                        <a:lnSpc>
                          <a:spcPct val="115000"/>
                        </a:lnSpc>
                        <a:spcBef>
                          <a:spcPts val="0"/>
                        </a:spcBef>
                        <a:spcAft>
                          <a:spcPts val="0"/>
                        </a:spcAft>
                        <a:buNone/>
                      </a:pPr>
                      <a:r>
                        <a:rPr lang="en" sz="1000">
                          <a:solidFill>
                            <a:schemeClr val="dk1"/>
                          </a:solidFill>
                          <a:latin typeface="Oswald"/>
                          <a:ea typeface="Oswald"/>
                          <a:cs typeface="Oswald"/>
                          <a:sym typeface="Oswald"/>
                        </a:rPr>
                        <a:t>American Indian or Alaska Native</a:t>
                      </a:r>
                      <a:endParaRPr sz="1000">
                        <a:solidFill>
                          <a:schemeClr val="dk1"/>
                        </a:solidFill>
                        <a:latin typeface="Oswald"/>
                        <a:ea typeface="Oswald"/>
                        <a:cs typeface="Oswald"/>
                        <a:sym typeface="Oswa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206</a:t>
                      </a:r>
                      <a:endParaRPr sz="1000">
                        <a:solidFill>
                          <a:schemeClr val="dk1"/>
                        </a:solidFill>
                        <a:latin typeface="Oswald"/>
                        <a:ea typeface="Oswald"/>
                        <a:cs typeface="Oswald"/>
                        <a:sym typeface="Oswald"/>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pic>
        <p:nvPicPr>
          <p:cNvPr id="166" name="Google Shape;166;p27"/>
          <p:cNvPicPr preferRelativeResize="0"/>
          <p:nvPr/>
        </p:nvPicPr>
        <p:blipFill rotWithShape="1">
          <a:blip r:embed="rId3">
            <a:alphaModFix/>
          </a:blip>
          <a:srcRect b="0" l="44815" r="643" t="0"/>
          <a:stretch/>
        </p:blipFill>
        <p:spPr>
          <a:xfrm>
            <a:off x="5057450" y="-50"/>
            <a:ext cx="4097599" cy="2966499"/>
          </a:xfrm>
          <a:prstGeom prst="rect">
            <a:avLst/>
          </a:prstGeom>
          <a:noFill/>
          <a:ln>
            <a:noFill/>
          </a:ln>
        </p:spPr>
      </p:pic>
      <p:pic>
        <p:nvPicPr>
          <p:cNvPr id="167" name="Google Shape;167;p27"/>
          <p:cNvPicPr preferRelativeResize="0"/>
          <p:nvPr/>
        </p:nvPicPr>
        <p:blipFill rotWithShape="1">
          <a:blip r:embed="rId3">
            <a:alphaModFix/>
          </a:blip>
          <a:srcRect b="41079" l="0" r="60819" t="0"/>
          <a:stretch/>
        </p:blipFill>
        <p:spPr>
          <a:xfrm>
            <a:off x="4381750" y="2715150"/>
            <a:ext cx="2663352" cy="2428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4294967295" type="body"/>
          </p:nvPr>
        </p:nvSpPr>
        <p:spPr>
          <a:xfrm>
            <a:off x="0" y="0"/>
            <a:ext cx="3110100" cy="514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dk1"/>
                </a:solidFill>
                <a:latin typeface="Oswald"/>
                <a:ea typeface="Oswald"/>
                <a:cs typeface="Oswald"/>
                <a:sym typeface="Oswald"/>
              </a:rPr>
              <a:t>Offenders by City  </a:t>
            </a:r>
            <a:endParaRPr sz="15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1500">
                <a:solidFill>
                  <a:schemeClr val="dk1"/>
                </a:solidFill>
                <a:latin typeface="Oswald"/>
                <a:ea typeface="Oswald"/>
                <a:cs typeface="Oswald"/>
                <a:sym typeface="Oswald"/>
              </a:rPr>
              <a:t>(Findings)</a:t>
            </a:r>
            <a:r>
              <a:rPr lang="en" sz="1500">
                <a:solidFill>
                  <a:schemeClr val="dk1"/>
                </a:solidFill>
                <a:latin typeface="Oswald"/>
                <a:ea typeface="Oswald"/>
                <a:cs typeface="Oswald"/>
                <a:sym typeface="Oswald"/>
              </a:rPr>
              <a:t> &amp; </a:t>
            </a:r>
            <a:r>
              <a:rPr lang="en" sz="1500">
                <a:solidFill>
                  <a:schemeClr val="dk1"/>
                </a:solidFill>
                <a:latin typeface="Oswald"/>
                <a:ea typeface="Oswald"/>
                <a:cs typeface="Oswald"/>
                <a:sym typeface="Oswald"/>
              </a:rPr>
              <a:t>(Implications)</a:t>
            </a:r>
            <a:endParaRPr sz="15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1100"/>
              </a:spcBef>
              <a:spcAft>
                <a:spcPts val="0"/>
              </a:spcAft>
              <a:buNone/>
            </a:pPr>
            <a:r>
              <a:t/>
            </a:r>
            <a:endParaRPr sz="1050">
              <a:solidFill>
                <a:srgbClr val="000000"/>
              </a:solidFill>
              <a:latin typeface="Arial"/>
              <a:ea typeface="Arial"/>
              <a:cs typeface="Arial"/>
              <a:sym typeface="Arial"/>
            </a:endParaRPr>
          </a:p>
          <a:p>
            <a:pPr indent="0" lvl="0" marL="0" rtl="0" algn="l">
              <a:spcBef>
                <a:spcPts val="1100"/>
              </a:spcBef>
              <a:spcAft>
                <a:spcPts val="0"/>
              </a:spcAft>
              <a:buNone/>
            </a:pPr>
            <a:r>
              <a:rPr lang="en" sz="1000">
                <a:solidFill>
                  <a:schemeClr val="dk1"/>
                </a:solidFill>
                <a:latin typeface="Oswald"/>
                <a:ea typeface="Oswald"/>
                <a:cs typeface="Oswald"/>
                <a:sym typeface="Oswald"/>
              </a:rPr>
              <a:t>Policymakers might use this data to develop targeted crime prevention and intervention strategies that are tailored to the specific needs of each city. For instance, the significant number of offenders in Jacksonville may warrant additional resources or policy attention.Public awareness campaigns and community engagement efforts could be focused on areas with higher crime rates to foster collaboration between residents, law enforcement, and local government.</a:t>
            </a:r>
            <a:endParaRPr sz="10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p:txBody>
      </p:sp>
      <p:sp>
        <p:nvSpPr>
          <p:cNvPr id="173" name="Google Shape;173;p28"/>
          <p:cNvSpPr/>
          <p:nvPr/>
        </p:nvSpPr>
        <p:spPr>
          <a:xfrm>
            <a:off x="3110025" y="0"/>
            <a:ext cx="60357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74" name="Google Shape;174;p28"/>
          <p:cNvPicPr preferRelativeResize="0"/>
          <p:nvPr/>
        </p:nvPicPr>
        <p:blipFill>
          <a:blip r:embed="rId3">
            <a:alphaModFix/>
          </a:blip>
          <a:stretch>
            <a:fillRect/>
          </a:stretch>
        </p:blipFill>
        <p:spPr>
          <a:xfrm>
            <a:off x="3760300" y="835575"/>
            <a:ext cx="4885700" cy="3303900"/>
          </a:xfrm>
          <a:prstGeom prst="rect">
            <a:avLst/>
          </a:prstGeom>
          <a:noFill/>
          <a:ln>
            <a:noFill/>
          </a:ln>
        </p:spPr>
      </p:pic>
      <p:graphicFrame>
        <p:nvGraphicFramePr>
          <p:cNvPr id="175" name="Google Shape;175;p28"/>
          <p:cNvGraphicFramePr/>
          <p:nvPr/>
        </p:nvGraphicFramePr>
        <p:xfrm>
          <a:off x="112413" y="750800"/>
          <a:ext cx="3000000" cy="3000000"/>
        </p:xfrm>
        <a:graphic>
          <a:graphicData uri="http://schemas.openxmlformats.org/drawingml/2006/table">
            <a:tbl>
              <a:tblPr>
                <a:noFill/>
                <a:tableStyleId>{6C3ED023-A3FB-4A3A-944C-4124415A8092}</a:tableStyleId>
              </a:tblPr>
              <a:tblGrid>
                <a:gridCol w="1972425"/>
                <a:gridCol w="912825"/>
              </a:tblGrid>
              <a:tr h="331000">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City</a:t>
                      </a:r>
                      <a:endParaRPr sz="1200">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Oswald"/>
                          <a:ea typeface="Oswald"/>
                          <a:cs typeface="Oswald"/>
                          <a:sym typeface="Oswald"/>
                        </a:rPr>
                        <a:t>Offenders</a:t>
                      </a:r>
                      <a:endParaRPr sz="1200">
                        <a:solidFill>
                          <a:schemeClr val="dk1"/>
                        </a:solidFill>
                        <a:latin typeface="Oswald"/>
                        <a:ea typeface="Oswald"/>
                        <a:cs typeface="Oswald"/>
                        <a:sym typeface="Oswald"/>
                      </a:endParaRPr>
                    </a:p>
                  </a:txBody>
                  <a:tcPr marT="91425" marB="91425" marR="91425" marL="91425"/>
                </a:tc>
              </a:tr>
              <a:tr h="3310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Jacksonville</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sz="1000">
                          <a:solidFill>
                            <a:schemeClr val="dk1"/>
                          </a:solidFill>
                          <a:latin typeface="Oswald"/>
                          <a:ea typeface="Oswald"/>
                          <a:cs typeface="Oswald"/>
                          <a:sym typeface="Oswald"/>
                        </a:rPr>
                        <a:t>24,317</a:t>
                      </a:r>
                      <a:endParaRPr sz="1000">
                        <a:solidFill>
                          <a:schemeClr val="dk1"/>
                        </a:solidFill>
                        <a:latin typeface="Oswald"/>
                        <a:ea typeface="Oswald"/>
                        <a:cs typeface="Oswald"/>
                        <a:sym typeface="Oswald"/>
                      </a:endParaRPr>
                    </a:p>
                  </a:txBody>
                  <a:tcPr marT="91425" marB="91425" marR="91425" marL="91425"/>
                </a:tc>
              </a:tr>
              <a:tr h="3310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Miami</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sz="1000">
                          <a:solidFill>
                            <a:schemeClr val="dk1"/>
                          </a:solidFill>
                          <a:latin typeface="Oswald"/>
                          <a:ea typeface="Oswald"/>
                          <a:cs typeface="Oswald"/>
                          <a:sym typeface="Oswald"/>
                        </a:rPr>
                        <a:t>17,250</a:t>
                      </a:r>
                      <a:endParaRPr sz="1000">
                        <a:solidFill>
                          <a:schemeClr val="dk1"/>
                        </a:solidFill>
                        <a:latin typeface="Oswald"/>
                        <a:ea typeface="Oswald"/>
                        <a:cs typeface="Oswald"/>
                        <a:sym typeface="Oswald"/>
                      </a:endParaRPr>
                    </a:p>
                  </a:txBody>
                  <a:tcPr marT="91425" marB="91425" marR="91425" marL="91425"/>
                </a:tc>
              </a:tr>
              <a:tr h="3310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Tampa</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sz="1000">
                          <a:solidFill>
                            <a:schemeClr val="dk1"/>
                          </a:solidFill>
                          <a:latin typeface="Oswald"/>
                          <a:ea typeface="Oswald"/>
                          <a:cs typeface="Oswald"/>
                          <a:sym typeface="Oswald"/>
                        </a:rPr>
                        <a:t>11,976</a:t>
                      </a:r>
                      <a:endParaRPr sz="1000">
                        <a:solidFill>
                          <a:schemeClr val="dk1"/>
                        </a:solidFill>
                        <a:latin typeface="Oswald"/>
                        <a:ea typeface="Oswald"/>
                        <a:cs typeface="Oswald"/>
                        <a:sym typeface="Oswald"/>
                      </a:endParaRPr>
                    </a:p>
                  </a:txBody>
                  <a:tcPr marT="91425" marB="91425" marR="91425" marL="91425"/>
                </a:tc>
              </a:tr>
              <a:tr h="423675">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Naples,Ocala,Sarasota, Tallahassee</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sz="1000">
                          <a:solidFill>
                            <a:schemeClr val="dk1"/>
                          </a:solidFill>
                          <a:latin typeface="Oswald"/>
                          <a:ea typeface="Oswald"/>
                          <a:cs typeface="Oswald"/>
                          <a:sym typeface="Oswald"/>
                        </a:rPr>
                        <a:t>2,000-4,000</a:t>
                      </a:r>
                      <a:endParaRPr sz="1000">
                        <a:solidFill>
                          <a:schemeClr val="dk1"/>
                        </a:solidFill>
                        <a:latin typeface="Oswald"/>
                        <a:ea typeface="Oswald"/>
                        <a:cs typeface="Oswald"/>
                        <a:sym typeface="Oswald"/>
                      </a:endParaRPr>
                    </a:p>
                  </a:txBody>
                  <a:tcPr marT="91425" marB="91425" marR="91425" marL="91425"/>
                </a:tc>
              </a:tr>
              <a:tr h="331000">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Orlando, Punta Gorda</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sz="1000">
                          <a:solidFill>
                            <a:schemeClr val="dk1"/>
                          </a:solidFill>
                          <a:latin typeface="Oswald"/>
                          <a:ea typeface="Oswald"/>
                          <a:cs typeface="Oswald"/>
                          <a:sym typeface="Oswald"/>
                        </a:rPr>
                        <a:t>1,000-2,000</a:t>
                      </a:r>
                      <a:endParaRPr sz="1000">
                        <a:solidFill>
                          <a:schemeClr val="dk1"/>
                        </a:solidFill>
                        <a:latin typeface="Oswald"/>
                        <a:ea typeface="Oswald"/>
                        <a:cs typeface="Oswald"/>
                        <a:sym typeface="Oswald"/>
                      </a:endParaRPr>
                    </a:p>
                  </a:txBody>
                  <a:tcPr marT="91425" marB="91425" marR="91425" marL="91425"/>
                </a:tc>
              </a:tr>
              <a:tr h="475125">
                <a:tc>
                  <a:txBody>
                    <a:bodyPr/>
                    <a:lstStyle/>
                    <a:p>
                      <a:pPr indent="0" lvl="0" marL="0" rtl="0" algn="l">
                        <a:spcBef>
                          <a:spcPts val="0"/>
                        </a:spcBef>
                        <a:spcAft>
                          <a:spcPts val="0"/>
                        </a:spcAft>
                        <a:buNone/>
                      </a:pPr>
                      <a:r>
                        <a:rPr lang="en" sz="1000">
                          <a:solidFill>
                            <a:schemeClr val="dk1"/>
                          </a:solidFill>
                          <a:latin typeface="Oswald"/>
                          <a:ea typeface="Oswald"/>
                          <a:cs typeface="Oswald"/>
                          <a:sym typeface="Oswald"/>
                        </a:rPr>
                        <a:t>Destin,Gainesville, </a:t>
                      </a:r>
                      <a:r>
                        <a:rPr lang="en" sz="1000">
                          <a:solidFill>
                            <a:schemeClr val="dk1"/>
                          </a:solidFill>
                          <a:latin typeface="Oswald"/>
                          <a:ea typeface="Oswald"/>
                          <a:cs typeface="Oswald"/>
                          <a:sym typeface="Oswald"/>
                        </a:rPr>
                        <a:t>The Villages,  Cape Coral, Pensacola        </a:t>
                      </a:r>
                      <a:r>
                        <a:rPr lang="en" sz="1000">
                          <a:solidFill>
                            <a:schemeClr val="dk1"/>
                          </a:solidFill>
                          <a:latin typeface="Oswald"/>
                          <a:ea typeface="Oswald"/>
                          <a:cs typeface="Oswald"/>
                          <a:sym typeface="Oswald"/>
                        </a:rPr>
                        <a:t>                                     </a:t>
                      </a:r>
                      <a:endParaRPr sz="1000">
                        <a:solidFill>
                          <a:schemeClr val="dk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sz="1000">
                          <a:solidFill>
                            <a:schemeClr val="dk1"/>
                          </a:solidFill>
                          <a:latin typeface="Oswald"/>
                          <a:ea typeface="Oswald"/>
                          <a:cs typeface="Oswald"/>
                          <a:sym typeface="Oswald"/>
                        </a:rPr>
                        <a:t>17-500</a:t>
                      </a:r>
                      <a:endParaRPr sz="1000">
                        <a:solidFill>
                          <a:schemeClr val="dk1"/>
                        </a:solidFill>
                        <a:latin typeface="Oswald"/>
                        <a:ea typeface="Oswald"/>
                        <a:cs typeface="Oswald"/>
                        <a:sym typeface="Oswald"/>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Conclusion </a:t>
            </a:r>
            <a:endParaRPr/>
          </a:p>
        </p:txBody>
      </p:sp>
      <p:sp>
        <p:nvSpPr>
          <p:cNvPr id="181" name="Google Shape;181;p29"/>
          <p:cNvSpPr txBox="1"/>
          <p:nvPr>
            <p:ph idx="4294967295" type="title"/>
          </p:nvPr>
        </p:nvSpPr>
        <p:spPr>
          <a:xfrm>
            <a:off x="311700" y="1143000"/>
            <a:ext cx="8520600" cy="33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 we look at these different sets of Data we can see that there are real trends when it comes to crime in the state of Florida. To combat these growing trends we suggest the following.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deliverables</a:t>
            </a:r>
            <a:endParaRPr/>
          </a:p>
        </p:txBody>
      </p:sp>
      <p:grpSp>
        <p:nvGrpSpPr>
          <p:cNvPr id="187" name="Google Shape;187;p30"/>
          <p:cNvGrpSpPr/>
          <p:nvPr/>
        </p:nvGrpSpPr>
        <p:grpSpPr>
          <a:xfrm>
            <a:off x="424825" y="1253973"/>
            <a:ext cx="8294372" cy="799416"/>
            <a:chOff x="424813" y="1177875"/>
            <a:chExt cx="8294372" cy="849900"/>
          </a:xfrm>
        </p:grpSpPr>
        <p:sp>
          <p:nvSpPr>
            <p:cNvPr id="188" name="Google Shape;188;p30"/>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30"/>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Community Engagement Programs</a:t>
            </a:r>
            <a:endParaRPr>
              <a:solidFill>
                <a:schemeClr val="lt1"/>
              </a:solidFill>
            </a:endParaRPr>
          </a:p>
        </p:txBody>
      </p:sp>
      <p:sp>
        <p:nvSpPr>
          <p:cNvPr id="191" name="Google Shape;191;p30"/>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04800" lvl="0" marL="457200" rtl="0" algn="l">
              <a:spcBef>
                <a:spcPts val="1200"/>
              </a:spcBef>
              <a:spcAft>
                <a:spcPts val="0"/>
              </a:spcAft>
              <a:buClr>
                <a:schemeClr val="lt1"/>
              </a:buClr>
              <a:buSzPts val="1200"/>
              <a:buChar char="●"/>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Implement community engagement programs to foster positive relationships between law enforcement and residents, particularly in areas with high crime rates.</a:t>
            </a:r>
            <a:endParaRPr sz="1200">
              <a:solidFill>
                <a:schemeClr val="lt1"/>
              </a:solidFill>
            </a:endParaRPr>
          </a:p>
          <a:p>
            <a:pPr indent="0" lvl="0" marL="457200" rtl="0" algn="l">
              <a:spcBef>
                <a:spcPts val="1200"/>
              </a:spcBef>
              <a:spcAft>
                <a:spcPts val="0"/>
              </a:spcAft>
              <a:buNone/>
            </a:pPr>
            <a:r>
              <a:t/>
            </a:r>
            <a:endParaRPr>
              <a:solidFill>
                <a:schemeClr val="lt1"/>
              </a:solidFill>
            </a:endParaRPr>
          </a:p>
        </p:txBody>
      </p:sp>
      <p:grpSp>
        <p:nvGrpSpPr>
          <p:cNvPr id="192" name="Google Shape;192;p30"/>
          <p:cNvGrpSpPr/>
          <p:nvPr/>
        </p:nvGrpSpPr>
        <p:grpSpPr>
          <a:xfrm>
            <a:off x="424825" y="2127339"/>
            <a:ext cx="8294360" cy="799416"/>
            <a:chOff x="424813" y="2075689"/>
            <a:chExt cx="8294360" cy="849900"/>
          </a:xfrm>
        </p:grpSpPr>
        <p:sp>
          <p:nvSpPr>
            <p:cNvPr id="193" name="Google Shape;193;p30"/>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30"/>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200">
                <a:solidFill>
                  <a:srgbClr val="000000"/>
                </a:solidFill>
                <a:latin typeface="Arial"/>
                <a:ea typeface="Arial"/>
                <a:cs typeface="Arial"/>
                <a:sym typeface="Arial"/>
              </a:rPr>
              <a:t>Youth Programs and Education</a:t>
            </a:r>
            <a:endParaRPr/>
          </a:p>
        </p:txBody>
      </p:sp>
      <p:sp>
        <p:nvSpPr>
          <p:cNvPr id="196" name="Google Shape;196;p30"/>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t/>
            </a:r>
            <a:endParaRPr sz="1200">
              <a:solidFill>
                <a:schemeClr val="lt1"/>
              </a:solidFill>
            </a:endParaRPr>
          </a:p>
          <a:p>
            <a:pPr indent="-304800" lvl="0" marL="457200" rtl="0" algn="l">
              <a:spcBef>
                <a:spcPts val="1200"/>
              </a:spcBef>
              <a:spcAft>
                <a:spcPts val="0"/>
              </a:spcAft>
              <a:buClr>
                <a:schemeClr val="lt1"/>
              </a:buClr>
              <a:buSzPts val="1200"/>
              <a:buChar char="●"/>
            </a:pPr>
            <a:r>
              <a:rPr lang="en" sz="1200">
                <a:solidFill>
                  <a:schemeClr val="lt1"/>
                </a:solidFill>
              </a:rPr>
              <a:t>Invest in educational and extracurricular programs for youth to provide alternatives to criminal activities, addressing the root causes of juvenile arrests.</a:t>
            </a:r>
            <a:endParaRPr sz="1200">
              <a:solidFill>
                <a:schemeClr val="lt1"/>
              </a:solidFill>
            </a:endParaRPr>
          </a:p>
          <a:p>
            <a:pPr indent="0" lvl="0" marL="457200" rtl="0" algn="l">
              <a:spcBef>
                <a:spcPts val="1200"/>
              </a:spcBef>
              <a:spcAft>
                <a:spcPts val="0"/>
              </a:spcAft>
              <a:buNone/>
            </a:pPr>
            <a:r>
              <a:t/>
            </a:r>
            <a:endParaRPr>
              <a:solidFill>
                <a:schemeClr val="lt1"/>
              </a:solidFill>
            </a:endParaRPr>
          </a:p>
        </p:txBody>
      </p:sp>
      <p:grpSp>
        <p:nvGrpSpPr>
          <p:cNvPr id="197" name="Google Shape;197;p30"/>
          <p:cNvGrpSpPr/>
          <p:nvPr/>
        </p:nvGrpSpPr>
        <p:grpSpPr>
          <a:xfrm>
            <a:off x="424825" y="3000705"/>
            <a:ext cx="8294360" cy="799447"/>
            <a:chOff x="424813" y="2974405"/>
            <a:chExt cx="8294360" cy="849933"/>
          </a:xfrm>
        </p:grpSpPr>
        <p:sp>
          <p:nvSpPr>
            <p:cNvPr id="198" name="Google Shape;198;p30"/>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30"/>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Targeted Law Enforcement Strategies</a:t>
            </a:r>
            <a:endParaRPr>
              <a:solidFill>
                <a:schemeClr val="lt1"/>
              </a:solidFill>
            </a:endParaRPr>
          </a:p>
        </p:txBody>
      </p:sp>
      <p:sp>
        <p:nvSpPr>
          <p:cNvPr id="201" name="Google Shape;201;p30"/>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04800" lvl="0" marL="457200" rtl="0" algn="l">
              <a:spcBef>
                <a:spcPts val="1200"/>
              </a:spcBef>
              <a:spcAft>
                <a:spcPts val="0"/>
              </a:spcAft>
              <a:buClr>
                <a:schemeClr val="lt1"/>
              </a:buClr>
              <a:buSzPts val="1200"/>
              <a:buChar char="●"/>
            </a:pPr>
            <a:r>
              <a:rPr lang="en" sz="1200">
                <a:solidFill>
                  <a:schemeClr val="lt1"/>
                </a:solidFill>
              </a:rPr>
              <a:t>Develop targeted law enforcement strategies in counties with high rates of specific crimes, such as murders and aggravated assaults.</a:t>
            </a:r>
            <a:endParaRPr sz="1200">
              <a:solidFill>
                <a:schemeClr val="lt1"/>
              </a:solidFill>
            </a:endParaRPr>
          </a:p>
          <a:p>
            <a:pPr indent="0" lvl="0" marL="457200" rtl="0" algn="l">
              <a:spcBef>
                <a:spcPts val="1200"/>
              </a:spcBef>
              <a:spcAft>
                <a:spcPts val="0"/>
              </a:spcAft>
              <a:buNone/>
            </a:pPr>
            <a:r>
              <a:t/>
            </a:r>
            <a:endParaRPr>
              <a:solidFill>
                <a:schemeClr val="lt1"/>
              </a:solidFill>
            </a:endParaRPr>
          </a:p>
        </p:txBody>
      </p:sp>
      <p:grpSp>
        <p:nvGrpSpPr>
          <p:cNvPr id="202" name="Google Shape;202;p30"/>
          <p:cNvGrpSpPr/>
          <p:nvPr/>
        </p:nvGrpSpPr>
        <p:grpSpPr>
          <a:xfrm>
            <a:off x="424825" y="3874103"/>
            <a:ext cx="8294360" cy="799447"/>
            <a:chOff x="424813" y="3871259"/>
            <a:chExt cx="8294360" cy="849933"/>
          </a:xfrm>
        </p:grpSpPr>
        <p:sp>
          <p:nvSpPr>
            <p:cNvPr id="203" name="Google Shape;203;p30"/>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30"/>
          <p:cNvSpPr txBox="1"/>
          <p:nvPr>
            <p:ph idx="4294967295" type="body"/>
          </p:nvPr>
        </p:nvSpPr>
        <p:spPr>
          <a:xfrm>
            <a:off x="539675" y="3874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Drug Prevention and Rehabilitation</a:t>
            </a:r>
            <a:endParaRPr>
              <a:solidFill>
                <a:schemeClr val="lt1"/>
              </a:solidFill>
            </a:endParaRPr>
          </a:p>
        </p:txBody>
      </p:sp>
      <p:sp>
        <p:nvSpPr>
          <p:cNvPr id="206" name="Google Shape;206;p30"/>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Char char="●"/>
            </a:pPr>
            <a:r>
              <a:rPr lang="en" sz="1200">
                <a:solidFill>
                  <a:srgbClr val="000000"/>
                </a:solidFill>
                <a:latin typeface="Arial"/>
                <a:ea typeface="Arial"/>
                <a:cs typeface="Arial"/>
                <a:sym typeface="Arial"/>
              </a:rPr>
              <a:t>Implement comprehensive drug prevention and rehabilitation programs, focusing on counties with significant drug-related arrests.</a:t>
            </a:r>
            <a:endParaRPr sz="12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deliverables</a:t>
            </a:r>
            <a:endParaRPr/>
          </a:p>
        </p:txBody>
      </p:sp>
      <p:grpSp>
        <p:nvGrpSpPr>
          <p:cNvPr id="212" name="Google Shape;212;p31"/>
          <p:cNvGrpSpPr/>
          <p:nvPr/>
        </p:nvGrpSpPr>
        <p:grpSpPr>
          <a:xfrm>
            <a:off x="424825" y="1253973"/>
            <a:ext cx="8294371" cy="799416"/>
            <a:chOff x="424813" y="1177875"/>
            <a:chExt cx="8294371" cy="849900"/>
          </a:xfrm>
        </p:grpSpPr>
        <p:sp>
          <p:nvSpPr>
            <p:cNvPr id="213" name="Google Shape;213;p31"/>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1"/>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Regional Collaboration</a:t>
            </a:r>
            <a:endParaRPr>
              <a:solidFill>
                <a:schemeClr val="lt1"/>
              </a:solidFill>
            </a:endParaRPr>
          </a:p>
        </p:txBody>
      </p:sp>
      <p:sp>
        <p:nvSpPr>
          <p:cNvPr id="216" name="Google Shape;216;p31"/>
          <p:cNvSpPr txBox="1"/>
          <p:nvPr>
            <p:ph idx="4294967295" type="body"/>
          </p:nvPr>
        </p:nvSpPr>
        <p:spPr>
          <a:xfrm>
            <a:off x="3480453" y="1470933"/>
            <a:ext cx="5111700" cy="799200"/>
          </a:xfrm>
          <a:prstGeom prst="rect">
            <a:avLst/>
          </a:prstGeom>
        </p:spPr>
        <p:txBody>
          <a:bodyPr anchorCtr="0" anchor="ctr" bIns="91425" lIns="91425" spcFirstLastPara="1" rIns="91425" wrap="square" tIns="91425">
            <a:noAutofit/>
          </a:bodyPr>
          <a:lstStyle/>
          <a:p>
            <a:pPr indent="-304800" lvl="0" marL="457200" rtl="0" algn="l">
              <a:spcBef>
                <a:spcPts val="1200"/>
              </a:spcBef>
              <a:spcAft>
                <a:spcPts val="0"/>
              </a:spcAft>
              <a:buClr>
                <a:schemeClr val="lt1"/>
              </a:buClr>
              <a:buSzPts val="1200"/>
              <a:buChar char="●"/>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Foster collaboration between counties, especially in regions with consistently high total arrest rates. Sharing best practices and resources can lead to more effective crime reduction strategies.</a:t>
            </a:r>
            <a:endParaRPr sz="1200">
              <a:solidFill>
                <a:schemeClr val="lt1"/>
              </a:solidFill>
            </a:endParaRPr>
          </a:p>
          <a:p>
            <a:pPr indent="0" lvl="0" marL="457200" rtl="0" algn="l">
              <a:spcBef>
                <a:spcPts val="1200"/>
              </a:spcBef>
              <a:spcAft>
                <a:spcPts val="0"/>
              </a:spcAft>
              <a:buNone/>
            </a:pPr>
            <a:r>
              <a:t/>
            </a:r>
            <a:endParaRPr sz="1200">
              <a:solidFill>
                <a:schemeClr val="lt1"/>
              </a:solidFill>
            </a:endParaRPr>
          </a:p>
          <a:p>
            <a:pPr indent="0" lvl="0" marL="457200" rtl="0" algn="l">
              <a:spcBef>
                <a:spcPts val="1200"/>
              </a:spcBef>
              <a:spcAft>
                <a:spcPts val="0"/>
              </a:spcAft>
              <a:buNone/>
            </a:pPr>
            <a:r>
              <a:t/>
            </a:r>
            <a:endParaRPr>
              <a:solidFill>
                <a:schemeClr val="lt1"/>
              </a:solidFill>
            </a:endParaRPr>
          </a:p>
        </p:txBody>
      </p:sp>
      <p:grpSp>
        <p:nvGrpSpPr>
          <p:cNvPr id="217" name="Google Shape;217;p31"/>
          <p:cNvGrpSpPr/>
          <p:nvPr/>
        </p:nvGrpSpPr>
        <p:grpSpPr>
          <a:xfrm>
            <a:off x="424825" y="2127339"/>
            <a:ext cx="8294360" cy="799416"/>
            <a:chOff x="424813" y="2075689"/>
            <a:chExt cx="8294360" cy="849900"/>
          </a:xfrm>
        </p:grpSpPr>
        <p:sp>
          <p:nvSpPr>
            <p:cNvPr id="218" name="Google Shape;218;p31"/>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1"/>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200">
                <a:solidFill>
                  <a:srgbClr val="000000"/>
                </a:solidFill>
                <a:latin typeface="Arial"/>
                <a:ea typeface="Arial"/>
                <a:cs typeface="Arial"/>
                <a:sym typeface="Arial"/>
              </a:rPr>
              <a:t>Data-Driven Policing</a:t>
            </a:r>
            <a:endParaRPr/>
          </a:p>
        </p:txBody>
      </p:sp>
      <p:sp>
        <p:nvSpPr>
          <p:cNvPr id="221" name="Google Shape;221;p31"/>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t/>
            </a:r>
            <a:endParaRPr sz="1200">
              <a:solidFill>
                <a:schemeClr val="lt1"/>
              </a:solidFill>
            </a:endParaRPr>
          </a:p>
          <a:p>
            <a:pPr indent="-304800" lvl="0" marL="457200" rtl="0" algn="l">
              <a:spcBef>
                <a:spcPts val="1200"/>
              </a:spcBef>
              <a:spcAft>
                <a:spcPts val="0"/>
              </a:spcAft>
              <a:buClr>
                <a:schemeClr val="lt1"/>
              </a:buClr>
              <a:buSzPts val="1200"/>
              <a:buChar char="●"/>
            </a:pPr>
            <a:r>
              <a:rPr lang="en" sz="1200">
                <a:solidFill>
                  <a:schemeClr val="lt1"/>
                </a:solidFill>
              </a:rPr>
              <a:t>Use data analytics to identify crime trends, hotspots, and patterns, enabling law enforcement agencies to allocate resources strategically.</a:t>
            </a:r>
            <a:endParaRPr sz="1200">
              <a:solidFill>
                <a:schemeClr val="lt1"/>
              </a:solidFill>
            </a:endParaRPr>
          </a:p>
          <a:p>
            <a:pPr indent="0" lvl="0" marL="457200" rtl="0" algn="l">
              <a:spcBef>
                <a:spcPts val="1200"/>
              </a:spcBef>
              <a:spcAft>
                <a:spcPts val="0"/>
              </a:spcAft>
              <a:buNone/>
            </a:pPr>
            <a:r>
              <a:t/>
            </a:r>
            <a:endParaRPr sz="1200">
              <a:solidFill>
                <a:schemeClr val="lt1"/>
              </a:solidFill>
            </a:endParaRPr>
          </a:p>
          <a:p>
            <a:pPr indent="0" lvl="0" marL="457200" rtl="0" algn="l">
              <a:spcBef>
                <a:spcPts val="1200"/>
              </a:spcBef>
              <a:spcAft>
                <a:spcPts val="0"/>
              </a:spcAft>
              <a:buNone/>
            </a:pPr>
            <a:r>
              <a:t/>
            </a:r>
            <a:endParaRPr>
              <a:solidFill>
                <a:schemeClr val="lt1"/>
              </a:solidFill>
            </a:endParaRPr>
          </a:p>
        </p:txBody>
      </p:sp>
      <p:sp>
        <p:nvSpPr>
          <p:cNvPr id="222" name="Google Shape;222;p31"/>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04800" lvl="0" marL="457200" rtl="0" algn="l">
              <a:spcBef>
                <a:spcPts val="1200"/>
              </a:spcBef>
              <a:spcAft>
                <a:spcPts val="0"/>
              </a:spcAft>
              <a:buClr>
                <a:schemeClr val="lt1"/>
              </a:buClr>
              <a:buSzPts val="1200"/>
              <a:buChar char="●"/>
            </a:pPr>
            <a:r>
              <a:rPr lang="en" sz="1200">
                <a:solidFill>
                  <a:schemeClr val="lt1"/>
                </a:solidFill>
              </a:rPr>
              <a:t>Develop targeted law enforcement strategies in counties with high rates of specific crimes, such as murders and aggravated assaults.</a:t>
            </a:r>
            <a:endParaRPr sz="1200">
              <a:solidFill>
                <a:schemeClr val="lt1"/>
              </a:solidFill>
            </a:endParaRPr>
          </a:p>
          <a:p>
            <a:pPr indent="0" lvl="0" marL="457200" rtl="0" algn="l">
              <a:spcBef>
                <a:spcPts val="120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E6EDF3"/>
                </a:solidFill>
                <a:highlight>
                  <a:srgbClr val="37474F"/>
                </a:highlight>
                <a:latin typeface="Arial"/>
                <a:ea typeface="Arial"/>
                <a:cs typeface="Arial"/>
                <a:sym typeface="Arial"/>
              </a:rPr>
              <a:t>For this project we collaborated on analyzing the crime data in florida for 2020 - 2023 to analyse crime trends , hotspots, offenders age distribution. The goal is to understand why crime rates changed over the years and how we can improve these numbers based on their categories and age distribution.</a:t>
            </a:r>
            <a:endParaRPr sz="1500">
              <a:solidFill>
                <a:srgbClr val="E6EDF3"/>
              </a:solidFill>
              <a:highlight>
                <a:srgbClr val="37474F"/>
              </a:highlight>
              <a:latin typeface="Arial"/>
              <a:ea typeface="Arial"/>
              <a:cs typeface="Arial"/>
              <a:sym typeface="Arial"/>
            </a:endParaRPr>
          </a:p>
          <a:p>
            <a:pPr indent="0" lvl="0" marL="0" rtl="0" algn="l">
              <a:spcBef>
                <a:spcPts val="1200"/>
              </a:spcBef>
              <a:spcAft>
                <a:spcPts val="0"/>
              </a:spcAft>
              <a:buNone/>
            </a:pPr>
            <a:r>
              <a:t/>
            </a:r>
            <a:endParaRPr sz="1200">
              <a:solidFill>
                <a:srgbClr val="E6EDF3"/>
              </a:solidFill>
              <a:highlight>
                <a:srgbClr val="37474F"/>
              </a:highlight>
              <a:latin typeface="Arial"/>
              <a:ea typeface="Arial"/>
              <a:cs typeface="Arial"/>
              <a:sym typeface="Arial"/>
            </a:endParaRPr>
          </a:p>
          <a:p>
            <a:pPr indent="0" lvl="0" marL="0" rtl="0" algn="l">
              <a:spcBef>
                <a:spcPts val="1200"/>
              </a:spcBef>
              <a:spcAft>
                <a:spcPts val="0"/>
              </a:spcAft>
              <a:buNone/>
            </a:pPr>
            <a:r>
              <a:t/>
            </a:r>
            <a:endParaRPr sz="1200">
              <a:solidFill>
                <a:srgbClr val="E6EDF3"/>
              </a:solidFill>
              <a:highlight>
                <a:srgbClr val="37474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Florida crime categories and hotspots</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Total Arrests</a:t>
            </a:r>
            <a:endParaRPr>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Miami-Dade County has the highest total arrests in 2020 (45,285), followed by Hillsborough County (32,519) and Broward County (29,685).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Drugs Arrests</a:t>
            </a:r>
            <a:endParaRPr>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two highest drug arrests counties are : Duval at (5,210) and Orange at (4,477).</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Murders</a:t>
            </a:r>
            <a:endParaRPr>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Orange County has the highest number of murders (94) and high number of aggravated assaults (2014).</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90250" y="526350"/>
            <a:ext cx="8183400" cy="44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t>Findings</a:t>
            </a:r>
            <a:endParaRPr b="1" sz="3800"/>
          </a:p>
          <a:p>
            <a:pPr indent="0" lvl="0" marL="0" rtl="0" algn="l">
              <a:spcBef>
                <a:spcPts val="0"/>
              </a:spcBef>
              <a:spcAft>
                <a:spcPts val="0"/>
              </a:spcAft>
              <a:buNone/>
            </a:pPr>
            <a:r>
              <a:t/>
            </a:r>
            <a:endParaRPr b="1" sz="4200"/>
          </a:p>
          <a:p>
            <a:pPr indent="0" lvl="0" marL="0" rtl="0" algn="l">
              <a:spcBef>
                <a:spcPts val="0"/>
              </a:spcBef>
              <a:spcAft>
                <a:spcPts val="0"/>
              </a:spcAft>
              <a:buNone/>
            </a:pPr>
            <a:r>
              <a:rPr b="1" lang="en" sz="1300"/>
              <a:t>. Miami-Dade County and Orange county stands out in various crime types, including </a:t>
            </a:r>
            <a:r>
              <a:rPr b="1" lang="en" sz="1300"/>
              <a:t>aggravated</a:t>
            </a:r>
            <a:r>
              <a:rPr b="1" lang="en" sz="1300"/>
              <a:t> assaults, drug arrests theft, and murder.</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 sz="1300"/>
              <a:t>. Hillsborough County has the highest number of juvenile arrests (2,400) and followed by Palm Beach (2344), Orange, Lee, miami and broward at around (1500 +=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 sz="1300"/>
              <a:t>. Santa Rosa County has a relatively low total number of arrests but a high number of drug arrests compared to its total arrests.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78025" y="1064550"/>
            <a:ext cx="8449800" cy="34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4100"/>
          </a:p>
          <a:p>
            <a:pPr indent="0" lvl="0" marL="0" rtl="0" algn="l">
              <a:spcBef>
                <a:spcPts val="0"/>
              </a:spcBef>
              <a:spcAft>
                <a:spcPts val="0"/>
              </a:spcAft>
              <a:buNone/>
            </a:pPr>
            <a:r>
              <a:rPr lang="en" sz="4100"/>
              <a:t>Regional Comparisons</a:t>
            </a:r>
            <a:endParaRPr sz="4100"/>
          </a:p>
          <a:p>
            <a:pPr indent="0" lvl="0" marL="0" rtl="0" algn="l">
              <a:spcBef>
                <a:spcPts val="0"/>
              </a:spcBef>
              <a:spcAft>
                <a:spcPts val="0"/>
              </a:spcAft>
              <a:buNone/>
            </a:pPr>
            <a:r>
              <a:t/>
            </a:r>
            <a:endParaRPr sz="3800"/>
          </a:p>
          <a:p>
            <a:pPr indent="0" lvl="0" marL="0" rtl="0" algn="l">
              <a:spcBef>
                <a:spcPts val="0"/>
              </a:spcBef>
              <a:spcAft>
                <a:spcPts val="0"/>
              </a:spcAft>
              <a:buNone/>
            </a:pPr>
            <a:r>
              <a:rPr lang="en" sz="2400"/>
              <a:t>South Florida counties (Miami-Dade, Broward, Palm Beach) generally have higher total arrests compared to other regions.</a:t>
            </a:r>
            <a:endParaRPr sz="24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90250" y="526350"/>
            <a:ext cx="8183400" cy="440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 It's essential to tailor interventions based on the specific challenges each county faces. Combining proactive law enforcement measures with community engagement and support programs can contribute to reducing crime rates.</a:t>
            </a:r>
            <a:endParaRPr b="1" sz="1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Possible Ways to Improve Crime Rates</a:t>
            </a:r>
            <a:endParaRPr/>
          </a:p>
          <a:p>
            <a:pPr indent="0" lvl="0" marL="0" rtl="0" algn="ctr">
              <a:spcBef>
                <a:spcPts val="0"/>
              </a:spcBef>
              <a:spcAft>
                <a:spcPts val="0"/>
              </a:spcAft>
              <a:buNone/>
            </a:pPr>
            <a:r>
              <a:t/>
            </a:r>
            <a:endParaRPr/>
          </a:p>
        </p:txBody>
      </p:sp>
      <p:sp>
        <p:nvSpPr>
          <p:cNvPr id="107" name="Google Shape;107;p19"/>
          <p:cNvSpPr txBox="1"/>
          <p:nvPr>
            <p:ph idx="2" type="body"/>
          </p:nvPr>
        </p:nvSpPr>
        <p:spPr>
          <a:xfrm>
            <a:off x="4922375"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Community Engagement Programs.</a:t>
            </a:r>
            <a:endParaRPr/>
          </a:p>
          <a:p>
            <a:pPr indent="-342900" lvl="0" marL="457200" rtl="0" algn="l">
              <a:spcBef>
                <a:spcPts val="0"/>
              </a:spcBef>
              <a:spcAft>
                <a:spcPts val="0"/>
              </a:spcAft>
              <a:buSzPts val="1800"/>
              <a:buChar char="●"/>
            </a:pPr>
            <a:r>
              <a:rPr lang="en"/>
              <a:t>Youth Programs and Education.</a:t>
            </a:r>
            <a:endParaRPr/>
          </a:p>
          <a:p>
            <a:pPr indent="-342900" lvl="0" marL="457200" rtl="0" algn="l">
              <a:spcBef>
                <a:spcPts val="0"/>
              </a:spcBef>
              <a:spcAft>
                <a:spcPts val="0"/>
              </a:spcAft>
              <a:buSzPts val="1800"/>
              <a:buChar char="●"/>
            </a:pPr>
            <a:r>
              <a:rPr lang="en"/>
              <a:t>Targeted Law Enforcement Strategies.</a:t>
            </a:r>
            <a:endParaRPr/>
          </a:p>
          <a:p>
            <a:pPr indent="-342900" lvl="0" marL="457200" rtl="0" algn="l">
              <a:spcBef>
                <a:spcPts val="0"/>
              </a:spcBef>
              <a:spcAft>
                <a:spcPts val="0"/>
              </a:spcAft>
              <a:buSzPts val="1800"/>
              <a:buChar char="●"/>
            </a:pPr>
            <a:r>
              <a:rPr lang="en"/>
              <a:t>Drug Prevention and Rehabilitation.</a:t>
            </a:r>
            <a:endParaRPr/>
          </a:p>
          <a:p>
            <a:pPr indent="-342900" lvl="0" marL="457200" rtl="0" algn="l">
              <a:spcBef>
                <a:spcPts val="0"/>
              </a:spcBef>
              <a:spcAft>
                <a:spcPts val="0"/>
              </a:spcAft>
              <a:buSzPts val="1800"/>
              <a:buChar char="●"/>
            </a:pPr>
            <a:r>
              <a:rPr lang="en"/>
              <a:t>Regional Collaboration.</a:t>
            </a:r>
            <a:endParaRPr/>
          </a:p>
          <a:p>
            <a:pPr indent="-342900" lvl="0" marL="457200" rtl="0" algn="l">
              <a:spcBef>
                <a:spcPts val="0"/>
              </a:spcBef>
              <a:spcAft>
                <a:spcPts val="0"/>
              </a:spcAft>
              <a:buSzPts val="1800"/>
              <a:buChar char="●"/>
            </a:pPr>
            <a:r>
              <a:rPr lang="en"/>
              <a:t>Data-Driven Policing.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4294967295" type="body"/>
          </p:nvPr>
        </p:nvSpPr>
        <p:spPr>
          <a:xfrm>
            <a:off x="198525" y="294300"/>
            <a:ext cx="2867400" cy="474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1"/>
                </a:solidFill>
                <a:latin typeface="Oswald"/>
                <a:ea typeface="Oswald"/>
                <a:cs typeface="Oswald"/>
                <a:sym typeface="Oswald"/>
              </a:rPr>
              <a:t> Crime Data 2021</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b="1" sz="2100">
              <a:solidFill>
                <a:schemeClr val="dk1"/>
              </a:solidFill>
            </a:endParaRPr>
          </a:p>
          <a:p>
            <a:pPr indent="0" lvl="0" marL="457200" rtl="0" algn="l">
              <a:lnSpc>
                <a:spcPct val="150000"/>
              </a:lnSpc>
              <a:spcBef>
                <a:spcPts val="1600"/>
              </a:spcBef>
              <a:spcAft>
                <a:spcPts val="0"/>
              </a:spcAft>
              <a:buNone/>
            </a:pPr>
            <a:r>
              <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Duval with 8,000 reported crimes </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Pinellas has 6718 reported crimes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p:txBody>
      </p:sp>
      <p:sp>
        <p:nvSpPr>
          <p:cNvPr id="113" name="Google Shape;113;p20"/>
          <p:cNvSpPr/>
          <p:nvPr/>
        </p:nvSpPr>
        <p:spPr>
          <a:xfrm>
            <a:off x="3201200" y="0"/>
            <a:ext cx="60357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14" name="Google Shape;114;p20"/>
          <p:cNvPicPr preferRelativeResize="0"/>
          <p:nvPr/>
        </p:nvPicPr>
        <p:blipFill>
          <a:blip r:embed="rId3">
            <a:alphaModFix/>
          </a:blip>
          <a:stretch>
            <a:fillRect/>
          </a:stretch>
        </p:blipFill>
        <p:spPr>
          <a:xfrm>
            <a:off x="3201200" y="0"/>
            <a:ext cx="59428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4294967295" type="body"/>
          </p:nvPr>
        </p:nvSpPr>
        <p:spPr>
          <a:xfrm>
            <a:off x="198525" y="294300"/>
            <a:ext cx="2867400" cy="474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1"/>
                </a:solidFill>
                <a:latin typeface="Oswald"/>
                <a:ea typeface="Oswald"/>
                <a:cs typeface="Oswald"/>
                <a:sym typeface="Oswald"/>
              </a:rPr>
              <a:t> Crime Data 2022</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b="1" sz="2100">
              <a:solidFill>
                <a:schemeClr val="dk1"/>
              </a:solidFill>
            </a:endParaRPr>
          </a:p>
          <a:p>
            <a:pPr indent="0" lvl="0" marL="457200" rtl="0" algn="l">
              <a:lnSpc>
                <a:spcPct val="150000"/>
              </a:lnSpc>
              <a:spcBef>
                <a:spcPts val="1600"/>
              </a:spcBef>
              <a:spcAft>
                <a:spcPts val="0"/>
              </a:spcAft>
              <a:buNone/>
            </a:pPr>
            <a:r>
              <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Miami-Dade 11453 reported crimes </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Duval reports 8110 crimes </a:t>
            </a:r>
            <a:endParaRPr sz="1600">
              <a:solidFill>
                <a:schemeClr val="dk1"/>
              </a:solidFill>
              <a:latin typeface="Oswald"/>
              <a:ea typeface="Oswald"/>
              <a:cs typeface="Oswald"/>
              <a:sym typeface="Oswald"/>
            </a:endParaRPr>
          </a:p>
          <a:p>
            <a:pPr indent="-330200" lvl="0" marL="457200" rtl="0" algn="l">
              <a:lnSpc>
                <a:spcPct val="150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Pinellas drops to 4954 reported crimes </a:t>
            </a:r>
            <a:endParaRPr sz="1600">
              <a:solidFill>
                <a:schemeClr val="dk1"/>
              </a:solidFill>
              <a:latin typeface="Oswald"/>
              <a:ea typeface="Oswald"/>
              <a:cs typeface="Oswald"/>
              <a:sym typeface="Oswald"/>
            </a:endParaRPr>
          </a:p>
          <a:p>
            <a:pPr indent="0" lvl="0" marL="914400" rtl="0" algn="l">
              <a:lnSpc>
                <a:spcPct val="150000"/>
              </a:lnSpc>
              <a:spcBef>
                <a:spcPts val="0"/>
              </a:spcBef>
              <a:spcAft>
                <a:spcPts val="0"/>
              </a:spcAft>
              <a:buNone/>
            </a:pPr>
            <a:r>
              <a:t/>
            </a:r>
            <a:endParaRPr sz="16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1200">
              <a:solidFill>
                <a:schemeClr val="dk1"/>
              </a:solidFill>
              <a:latin typeface="Oswald"/>
              <a:ea typeface="Oswald"/>
              <a:cs typeface="Oswald"/>
              <a:sym typeface="Oswald"/>
            </a:endParaRPr>
          </a:p>
        </p:txBody>
      </p:sp>
      <p:sp>
        <p:nvSpPr>
          <p:cNvPr id="120" name="Google Shape;120;p21"/>
          <p:cNvSpPr/>
          <p:nvPr/>
        </p:nvSpPr>
        <p:spPr>
          <a:xfrm>
            <a:off x="3201200" y="0"/>
            <a:ext cx="60357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21" name="Google Shape;121;p21"/>
          <p:cNvPicPr preferRelativeResize="0"/>
          <p:nvPr/>
        </p:nvPicPr>
        <p:blipFill>
          <a:blip r:embed="rId3">
            <a:alphaModFix/>
          </a:blip>
          <a:stretch>
            <a:fillRect/>
          </a:stretch>
        </p:blipFill>
        <p:spPr>
          <a:xfrm>
            <a:off x="3201200" y="0"/>
            <a:ext cx="60357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