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TT Commons Pro" charset="1" panose="020B0103030102020204"/>
      <p:regular r:id="rId10"/>
    </p:embeddedFont>
    <p:embeddedFont>
      <p:font typeface="TT Commons Pro Bold" charset="1" panose="020B0103030102020204"/>
      <p:regular r:id="rId11"/>
    </p:embeddedFont>
    <p:embeddedFont>
      <p:font typeface="TT Commons Pro Italics" charset="1" panose="020B0103030102020204"/>
      <p:regular r:id="rId12"/>
    </p:embeddedFont>
    <p:embeddedFont>
      <p:font typeface="TT Commons Pro Bold Italics" charset="1" panose="020B0103030102020204"/>
      <p:regular r:id="rId13"/>
    </p:embeddedFont>
    <p:embeddedFont>
      <p:font typeface="Rasputin" charset="1" panose="00000000000000000000"/>
      <p:regular r:id="rId14"/>
    </p:embeddedFont>
    <p:embeddedFont>
      <p:font typeface="Rasputin Bold" charset="1" panose="00000000000000000000"/>
      <p:regular r:id="rId15"/>
    </p:embeddedFont>
    <p:embeddedFont>
      <p:font typeface="Rasputin Light" charset="1" panose="00000000000000000000"/>
      <p:regular r:id="rId16"/>
    </p:embeddedFont>
    <p:embeddedFont>
      <p:font typeface="Rasputin Semi-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40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2668" y="1389409"/>
            <a:ext cx="15922665" cy="4248081"/>
            <a:chOff x="0" y="0"/>
            <a:chExt cx="21230219" cy="566410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5725"/>
              <a:ext cx="21230219" cy="4189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00"/>
                </a:lnSpc>
              </a:pPr>
              <a:r>
                <a:rPr lang="en-US" sz="11000">
                  <a:solidFill>
                    <a:srgbClr val="FFFFFF"/>
                  </a:solidFill>
                  <a:latin typeface="Rasputin"/>
                </a:rPr>
                <a:t>IBM (HR) Employees Records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783574"/>
              <a:ext cx="21230219" cy="8805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FFFFFF"/>
                  </a:solidFill>
                  <a:latin typeface="TT Commons Pro"/>
                </a:rPr>
                <a:t>Predicting attrition and departure time frame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4790" y="-3746425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653687">
            <a:off x="10166505" y="4129872"/>
            <a:ext cx="9957653" cy="8663158"/>
          </a:xfrm>
          <a:custGeom>
            <a:avLst/>
            <a:gdLst/>
            <a:ahLst/>
            <a:cxnLst/>
            <a:rect r="r" b="b" t="t" l="l"/>
            <a:pathLst>
              <a:path h="8663158" w="9957653">
                <a:moveTo>
                  <a:pt x="0" y="0"/>
                </a:moveTo>
                <a:lnTo>
                  <a:pt x="9957652" y="0"/>
                </a:lnTo>
                <a:lnTo>
                  <a:pt x="9957652" y="8663157"/>
                </a:lnTo>
                <a:lnTo>
                  <a:pt x="0" y="8663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26396">
            <a:off x="-2659134" y="-900023"/>
            <a:ext cx="5318268" cy="8429531"/>
          </a:xfrm>
          <a:custGeom>
            <a:avLst/>
            <a:gdLst/>
            <a:ahLst/>
            <a:cxnLst/>
            <a:rect r="r" b="b" t="t" l="l"/>
            <a:pathLst>
              <a:path h="8429531" w="5318268">
                <a:moveTo>
                  <a:pt x="0" y="0"/>
                </a:moveTo>
                <a:lnTo>
                  <a:pt x="5318268" y="0"/>
                </a:lnTo>
                <a:lnTo>
                  <a:pt x="5318268" y="8429531"/>
                </a:lnTo>
                <a:lnTo>
                  <a:pt x="0" y="84295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8089">
            <a:off x="16062525" y="2478011"/>
            <a:ext cx="6565563" cy="10406512"/>
          </a:xfrm>
          <a:custGeom>
            <a:avLst/>
            <a:gdLst/>
            <a:ahLst/>
            <a:cxnLst/>
            <a:rect r="r" b="b" t="t" l="l"/>
            <a:pathLst>
              <a:path h="10406512" w="6565563">
                <a:moveTo>
                  <a:pt x="0" y="0"/>
                </a:moveTo>
                <a:lnTo>
                  <a:pt x="6565563" y="0"/>
                </a:lnTo>
                <a:lnTo>
                  <a:pt x="6565563" y="10406512"/>
                </a:lnTo>
                <a:lnTo>
                  <a:pt x="0" y="104065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24736" y="6743573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7CDB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444311" y="6743573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7CDB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78130" y="6743573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7CDB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602281" y="6743573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7CDB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4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554931" y="7852111"/>
            <a:ext cx="2425709" cy="85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2785">
                <a:solidFill>
                  <a:srgbClr val="FFFFFF"/>
                </a:solidFill>
                <a:latin typeface="Rasputin Light"/>
              </a:rPr>
              <a:t>Ruby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sz="2785">
                <a:solidFill>
                  <a:srgbClr val="FFFFFF"/>
                </a:solidFill>
                <a:latin typeface="Rasputin Light"/>
              </a:rPr>
              <a:t>GHABBOUN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63886" y="7852111"/>
            <a:ext cx="2425709" cy="85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2785">
                <a:solidFill>
                  <a:srgbClr val="FFFFFF"/>
                </a:solidFill>
                <a:latin typeface="Rasputin"/>
              </a:rPr>
              <a:t>Aida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sz="2785">
                <a:solidFill>
                  <a:srgbClr val="FFFFFF"/>
                </a:solidFill>
                <a:latin typeface="Rasputin"/>
              </a:rPr>
              <a:t>Roman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74506" y="7852111"/>
            <a:ext cx="2425709" cy="85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2785">
                <a:solidFill>
                  <a:srgbClr val="FFFFFF"/>
                </a:solidFill>
                <a:latin typeface="Rasputin"/>
              </a:rPr>
              <a:t>Caitlyn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sz="2785">
                <a:solidFill>
                  <a:srgbClr val="FFFFFF"/>
                </a:solidFill>
                <a:latin typeface="Rasputin"/>
              </a:rPr>
              <a:t>Myland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31080" y="7852111"/>
            <a:ext cx="2425709" cy="85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2785">
                <a:solidFill>
                  <a:srgbClr val="FFFFFF"/>
                </a:solidFill>
                <a:latin typeface="Rasputin"/>
              </a:rPr>
              <a:t>Renato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sz="2785">
                <a:solidFill>
                  <a:srgbClr val="FFFFFF"/>
                </a:solidFill>
                <a:latin typeface="Rasputin"/>
              </a:rPr>
              <a:t>Barbosa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890667" y="4921459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12992700" y="-353734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650226" y="3761696"/>
            <a:ext cx="8609074" cy="2763608"/>
            <a:chOff x="0" y="0"/>
            <a:chExt cx="11478765" cy="368481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344325"/>
              <a:ext cx="8300476" cy="13404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142414"/>
                  </a:solidFill>
                  <a:latin typeface="TT Commons Pro Bold"/>
                </a:rPr>
                <a:t>Machine Learning / Neural Networks</a:t>
              </a:r>
            </a:p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142414"/>
                  </a:solidFill>
                  <a:latin typeface="TT Commons Pro Bold"/>
                </a:rPr>
                <a:t>regression model.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478765" cy="1972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519"/>
                </a:lnSpc>
              </a:pPr>
              <a:r>
                <a:rPr lang="en-US" sz="9600">
                  <a:solidFill>
                    <a:srgbClr val="142414"/>
                  </a:solidFill>
                  <a:latin typeface="Rasputin Light"/>
                </a:rPr>
                <a:t>Methodology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87386" y="1132647"/>
            <a:ext cx="8162840" cy="7356760"/>
          </a:xfrm>
          <a:custGeom>
            <a:avLst/>
            <a:gdLst/>
            <a:ahLst/>
            <a:cxnLst/>
            <a:rect r="r" b="b" t="t" l="l"/>
            <a:pathLst>
              <a:path h="7356760" w="8162840">
                <a:moveTo>
                  <a:pt x="0" y="0"/>
                </a:moveTo>
                <a:lnTo>
                  <a:pt x="8162840" y="0"/>
                </a:lnTo>
                <a:lnTo>
                  <a:pt x="8162840" y="7356759"/>
                </a:lnTo>
                <a:lnTo>
                  <a:pt x="0" y="7356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4200" y="1009650"/>
            <a:ext cx="10083230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New Approach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16209">
            <a:off x="-890667" y="4602255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62409">
            <a:off x="11443547" y="-3756415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787978">
            <a:off x="10415856" y="-4885058"/>
            <a:ext cx="7755409" cy="12292435"/>
          </a:xfrm>
          <a:custGeom>
            <a:avLst/>
            <a:gdLst/>
            <a:ahLst/>
            <a:cxnLst/>
            <a:rect r="r" b="b" t="t" l="l"/>
            <a:pathLst>
              <a:path h="12292435" w="7755409">
                <a:moveTo>
                  <a:pt x="0" y="0"/>
                </a:moveTo>
                <a:lnTo>
                  <a:pt x="7755409" y="0"/>
                </a:lnTo>
                <a:lnTo>
                  <a:pt x="7755409" y="12292436"/>
                </a:lnTo>
                <a:lnTo>
                  <a:pt x="0" y="1229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877783">
            <a:off x="11914933" y="4464426"/>
            <a:ext cx="3218083" cy="3112764"/>
          </a:xfrm>
          <a:custGeom>
            <a:avLst/>
            <a:gdLst/>
            <a:ahLst/>
            <a:cxnLst/>
            <a:rect r="r" b="b" t="t" l="l"/>
            <a:pathLst>
              <a:path h="3112764" w="3218083">
                <a:moveTo>
                  <a:pt x="0" y="0"/>
                </a:moveTo>
                <a:lnTo>
                  <a:pt x="3218083" y="0"/>
                </a:lnTo>
                <a:lnTo>
                  <a:pt x="3218083" y="3112764"/>
                </a:lnTo>
                <a:lnTo>
                  <a:pt x="0" y="31127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93710" y="641025"/>
            <a:ext cx="3149692" cy="4114800"/>
          </a:xfrm>
          <a:custGeom>
            <a:avLst/>
            <a:gdLst/>
            <a:ahLst/>
            <a:cxnLst/>
            <a:rect r="r" b="b" t="t" l="l"/>
            <a:pathLst>
              <a:path h="4114800" w="3149692">
                <a:moveTo>
                  <a:pt x="0" y="0"/>
                </a:moveTo>
                <a:lnTo>
                  <a:pt x="3149692" y="0"/>
                </a:lnTo>
                <a:lnTo>
                  <a:pt x="31496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781763">
            <a:off x="12355078" y="5606452"/>
            <a:ext cx="2342078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7"/>
              </a:lnSpc>
            </a:pPr>
            <a:r>
              <a:rPr lang="en-US" sz="3781">
                <a:solidFill>
                  <a:srgbClr val="FFFFFF"/>
                </a:solidFill>
                <a:latin typeface="Rasputin Light"/>
              </a:rPr>
              <a:t>how can</a:t>
            </a:r>
          </a:p>
          <a:p>
            <a:pPr algn="ctr">
              <a:lnSpc>
                <a:spcPts val="4537"/>
              </a:lnSpc>
              <a:spcBef>
                <a:spcPct val="0"/>
              </a:spcBef>
            </a:pPr>
            <a:r>
              <a:rPr lang="en-US" sz="3781">
                <a:solidFill>
                  <a:srgbClr val="FFFFFF"/>
                </a:solidFill>
                <a:latin typeface="Rasputin Light"/>
              </a:rPr>
              <a:t>we fix it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4321" y="3809239"/>
            <a:ext cx="8223638" cy="360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26"/>
              </a:lnSpc>
            </a:pPr>
            <a:r>
              <a:rPr lang="en-US" sz="4688">
                <a:solidFill>
                  <a:srgbClr val="000000"/>
                </a:solidFill>
                <a:latin typeface="Rasputin Light"/>
              </a:rPr>
              <a:t>1. Predicting the time frame of their departure</a:t>
            </a:r>
          </a:p>
          <a:p>
            <a:pPr>
              <a:lnSpc>
                <a:spcPts val="5626"/>
              </a:lnSpc>
            </a:pPr>
            <a:r>
              <a:rPr lang="en-US" sz="4688">
                <a:solidFill>
                  <a:srgbClr val="000000"/>
                </a:solidFill>
                <a:latin typeface="Rasputin Light"/>
              </a:rPr>
              <a:t>2, If departure less than 2.5 years</a:t>
            </a:r>
          </a:p>
          <a:p>
            <a:pPr>
              <a:lnSpc>
                <a:spcPts val="5626"/>
              </a:lnSpc>
              <a:spcBef>
                <a:spcPct val="0"/>
              </a:spcBef>
            </a:pPr>
            <a:r>
              <a:rPr lang="en-US" sz="4688">
                <a:solidFill>
                  <a:srgbClr val="000000"/>
                </a:solidFill>
                <a:latin typeface="Rasputin Light"/>
              </a:rPr>
              <a:t>(attrition predicted it yes).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735719" y="7433213"/>
            <a:ext cx="15361146" cy="1825087"/>
          </a:xfrm>
          <a:custGeom>
            <a:avLst/>
            <a:gdLst/>
            <a:ahLst/>
            <a:cxnLst/>
            <a:rect r="r" b="b" t="t" l="l"/>
            <a:pathLst>
              <a:path h="1825087" w="15361146">
                <a:moveTo>
                  <a:pt x="0" y="0"/>
                </a:moveTo>
                <a:lnTo>
                  <a:pt x="15361146" y="0"/>
                </a:lnTo>
                <a:lnTo>
                  <a:pt x="15361146" y="1825087"/>
                </a:lnTo>
                <a:lnTo>
                  <a:pt x="0" y="18250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1076" y="1947735"/>
            <a:ext cx="11983235" cy="533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>
                <a:solidFill>
                  <a:srgbClr val="142414"/>
                </a:solidFill>
                <a:latin typeface="Rasputin Bold"/>
              </a:rPr>
              <a:t>built a neural network model for predicting the timeframe.</a:t>
            </a:r>
          </a:p>
          <a:p>
            <a:pPr>
              <a:lnSpc>
                <a:spcPts val="3000"/>
              </a:lnSpc>
            </a:pPr>
            <a:r>
              <a:rPr lang="en-US" sz="2500">
                <a:solidFill>
                  <a:srgbClr val="142414"/>
                </a:solidFill>
                <a:latin typeface="Rasputin Light"/>
              </a:rPr>
              <a:t>This model utilized features such as age, job satisfaction, and total working years to forecast the duration an employee stays in the company.</a:t>
            </a:r>
          </a:p>
          <a:p>
            <a:pPr>
              <a:lnSpc>
                <a:spcPts val="3000"/>
              </a:lnSpc>
            </a:pPr>
          </a:p>
          <a:p>
            <a:pPr>
              <a:lnSpc>
                <a:spcPts val="3000"/>
              </a:lnSpc>
            </a:pPr>
            <a:r>
              <a:rPr lang="en-US" sz="2500">
                <a:solidFill>
                  <a:srgbClr val="142414"/>
                </a:solidFill>
                <a:latin typeface="Rasputin Bold"/>
              </a:rPr>
              <a:t>Time Frame Prediction Loss</a:t>
            </a:r>
            <a:r>
              <a:rPr lang="en-US" sz="2500">
                <a:solidFill>
                  <a:srgbClr val="142414"/>
                </a:solidFill>
                <a:latin typeface="Rasputin Light"/>
              </a:rPr>
              <a:t>: 10.5 out of 100</a:t>
            </a:r>
          </a:p>
          <a:p>
            <a:pPr>
              <a:lnSpc>
                <a:spcPts val="3000"/>
              </a:lnSpc>
            </a:pPr>
            <a:r>
              <a:rPr lang="en-US" sz="2500">
                <a:solidFill>
                  <a:srgbClr val="142414"/>
                </a:solidFill>
                <a:latin typeface="Rasputin Bold"/>
              </a:rPr>
              <a:t>Mean Absolute Error (MAE): </a:t>
            </a:r>
            <a:r>
              <a:rPr lang="en-US" sz="2500">
                <a:solidFill>
                  <a:srgbClr val="142414"/>
                </a:solidFill>
                <a:latin typeface="Rasputin Light"/>
              </a:rPr>
              <a:t>Approximately 2.22  (average magnitude of errors)</a:t>
            </a:r>
          </a:p>
          <a:p>
            <a:pPr>
              <a:lnSpc>
                <a:spcPts val="3000"/>
              </a:lnSpc>
            </a:pPr>
            <a:r>
              <a:rPr lang="en-US" sz="2500">
                <a:solidFill>
                  <a:srgbClr val="142414"/>
                </a:solidFill>
                <a:latin typeface="Rasputin Bold"/>
              </a:rPr>
              <a:t>Root Mean Squared Error (RMSE): </a:t>
            </a:r>
            <a:r>
              <a:rPr lang="en-US" sz="2500">
                <a:solidFill>
                  <a:srgbClr val="142414"/>
                </a:solidFill>
                <a:latin typeface="Rasputin Light"/>
              </a:rPr>
              <a:t>Approximately 3.24</a:t>
            </a:r>
          </a:p>
          <a:p>
            <a:pPr>
              <a:lnSpc>
                <a:spcPts val="3000"/>
              </a:lnSpc>
            </a:pPr>
            <a:r>
              <a:rPr lang="en-US" sz="2500">
                <a:solidFill>
                  <a:srgbClr val="142414"/>
                </a:solidFill>
                <a:latin typeface="Rasputin Bold"/>
              </a:rPr>
              <a:t>R-squared (R²): </a:t>
            </a:r>
            <a:r>
              <a:rPr lang="en-US" sz="2500">
                <a:solidFill>
                  <a:srgbClr val="142414"/>
                </a:solidFill>
                <a:latin typeface="Rasputin Light"/>
              </a:rPr>
              <a:t>The model explains approximately 11 % of the variability in the time frames (accuracy).</a:t>
            </a:r>
          </a:p>
          <a:p>
            <a:pPr>
              <a:lnSpc>
                <a:spcPts val="3000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548815" y="3318413"/>
            <a:ext cx="3147822" cy="4114800"/>
          </a:xfrm>
          <a:custGeom>
            <a:avLst/>
            <a:gdLst/>
            <a:ahLst/>
            <a:cxnLst/>
            <a:rect r="r" b="b" t="t" l="l"/>
            <a:pathLst>
              <a:path h="4114800" w="3147822">
                <a:moveTo>
                  <a:pt x="0" y="0"/>
                </a:moveTo>
                <a:lnTo>
                  <a:pt x="3147822" y="0"/>
                </a:lnTo>
                <a:lnTo>
                  <a:pt x="31478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620" y="161858"/>
            <a:ext cx="1176569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First attempt: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3862823" y="1104220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4" y="0"/>
                </a:lnTo>
                <a:lnTo>
                  <a:pt x="6144834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291417" y="4315730"/>
            <a:ext cx="10800958" cy="4744415"/>
          </a:xfrm>
          <a:custGeom>
            <a:avLst/>
            <a:gdLst/>
            <a:ahLst/>
            <a:cxnLst/>
            <a:rect r="r" b="b" t="t" l="l"/>
            <a:pathLst>
              <a:path h="4744415" w="10800958">
                <a:moveTo>
                  <a:pt x="0" y="0"/>
                </a:moveTo>
                <a:lnTo>
                  <a:pt x="10800957" y="0"/>
                </a:lnTo>
                <a:lnTo>
                  <a:pt x="10800957" y="4744415"/>
                </a:lnTo>
                <a:lnTo>
                  <a:pt x="0" y="47444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6540" y="422855"/>
            <a:ext cx="866841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79"/>
              </a:lnSpc>
            </a:pPr>
            <a:r>
              <a:rPr lang="en-US" sz="6899">
                <a:solidFill>
                  <a:srgbClr val="000000"/>
                </a:solidFill>
                <a:latin typeface="Rasputin"/>
              </a:rPr>
              <a:t>Data Reading and Preprocessing:</a:t>
            </a:r>
          </a:p>
          <a:p>
            <a:pPr>
              <a:lnSpc>
                <a:spcPts val="51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49762" y="2878420"/>
            <a:ext cx="7032130" cy="6181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Rasputin Light"/>
              </a:rPr>
              <a:t>.We read the dataset.</a:t>
            </a:r>
          </a:p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Rasputin Light"/>
              </a:rPr>
              <a:t>·mapped to numeric labels (0 for 'No', 1 for 'Yes').</a:t>
            </a:r>
          </a:p>
          <a:p>
            <a:pPr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Rasputin Light"/>
              </a:rPr>
              <a:t>·select relevant features for the timeframe prediction model.</a:t>
            </a:r>
          </a:p>
          <a:p>
            <a:pPr>
              <a:lnSpc>
                <a:spcPts val="54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94687" y="-1052344"/>
            <a:ext cx="13958156" cy="13434725"/>
          </a:xfrm>
          <a:custGeom>
            <a:avLst/>
            <a:gdLst/>
            <a:ahLst/>
            <a:cxnLst/>
            <a:rect r="r" b="b" t="t" l="l"/>
            <a:pathLst>
              <a:path h="13434725" w="13958156">
                <a:moveTo>
                  <a:pt x="0" y="0"/>
                </a:moveTo>
                <a:lnTo>
                  <a:pt x="13958155" y="0"/>
                </a:lnTo>
                <a:lnTo>
                  <a:pt x="13958155" y="13434725"/>
                </a:lnTo>
                <a:lnTo>
                  <a:pt x="0" y="13434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005215">
            <a:off x="7503112" y="3339439"/>
            <a:ext cx="8946815" cy="14180830"/>
          </a:xfrm>
          <a:custGeom>
            <a:avLst/>
            <a:gdLst/>
            <a:ahLst/>
            <a:cxnLst/>
            <a:rect r="r" b="b" t="t" l="l"/>
            <a:pathLst>
              <a:path h="14180830" w="8946815">
                <a:moveTo>
                  <a:pt x="0" y="0"/>
                </a:moveTo>
                <a:lnTo>
                  <a:pt x="8946814" y="0"/>
                </a:lnTo>
                <a:lnTo>
                  <a:pt x="8946814" y="14180830"/>
                </a:lnTo>
                <a:lnTo>
                  <a:pt x="0" y="14180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85937" y="4863304"/>
            <a:ext cx="10123556" cy="4188218"/>
          </a:xfrm>
          <a:custGeom>
            <a:avLst/>
            <a:gdLst/>
            <a:ahLst/>
            <a:cxnLst/>
            <a:rect r="r" b="b" t="t" l="l"/>
            <a:pathLst>
              <a:path h="4188218" w="10123556">
                <a:moveTo>
                  <a:pt x="0" y="0"/>
                </a:moveTo>
                <a:lnTo>
                  <a:pt x="10123556" y="0"/>
                </a:lnTo>
                <a:lnTo>
                  <a:pt x="10123556" y="4188218"/>
                </a:lnTo>
                <a:lnTo>
                  <a:pt x="0" y="41882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1523" y="678180"/>
            <a:ext cx="6811798" cy="893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Bold"/>
              </a:rPr>
              <a:t>Data Splitting:</a:t>
            </a: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Light"/>
              </a:rPr>
              <a:t>·Dataset is split into training and testing sets.</a:t>
            </a: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Light"/>
              </a:rPr>
              <a:t>·Test size of 20% and a random state for reproducibility.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Bold"/>
              </a:rPr>
              <a:t>Data Scaling:</a:t>
            </a: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Light"/>
              </a:rPr>
              <a:t>Standard scaling is applied using StandardScaler.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Bold"/>
              </a:rPr>
              <a:t>Neural Network Model Definition:</a:t>
            </a: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Light"/>
              </a:rPr>
              <a:t>·Define a model architecture using Karas' Sequential API.</a:t>
            </a: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Light"/>
              </a:rPr>
              <a:t>·Multiple dense layers with ReLU activation functions, .Dropout layers to prevent overfitting.</a:t>
            </a:r>
          </a:p>
          <a:p>
            <a:pPr>
              <a:lnSpc>
                <a:spcPts val="3360"/>
              </a:lnSpc>
            </a:pPr>
            <a:r>
              <a:rPr lang="en-US" sz="2800">
                <a:solidFill>
                  <a:srgbClr val="FFFFFF"/>
                </a:solidFill>
                <a:latin typeface="Rasputin Light"/>
              </a:rPr>
              <a:t>·The output layer has a single neuron with a linear activation function, suitable for regression tasks.</a:t>
            </a:r>
          </a:p>
          <a:p>
            <a:pPr>
              <a:lnSpc>
                <a:spcPts val="3360"/>
              </a:lnSpc>
            </a:pPr>
          </a:p>
          <a:p>
            <a:pPr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890667" y="4921459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11443547" y="-3756415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787978">
            <a:off x="10415856" y="-4885058"/>
            <a:ext cx="7755409" cy="12292435"/>
          </a:xfrm>
          <a:custGeom>
            <a:avLst/>
            <a:gdLst/>
            <a:ahLst/>
            <a:cxnLst/>
            <a:rect r="r" b="b" t="t" l="l"/>
            <a:pathLst>
              <a:path h="12292435" w="7755409">
                <a:moveTo>
                  <a:pt x="0" y="0"/>
                </a:moveTo>
                <a:lnTo>
                  <a:pt x="7755409" y="0"/>
                </a:lnTo>
                <a:lnTo>
                  <a:pt x="7755409" y="12292436"/>
                </a:lnTo>
                <a:lnTo>
                  <a:pt x="0" y="122924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3873" y="7241722"/>
            <a:ext cx="17860253" cy="1964088"/>
          </a:xfrm>
          <a:custGeom>
            <a:avLst/>
            <a:gdLst/>
            <a:ahLst/>
            <a:cxnLst/>
            <a:rect r="r" b="b" t="t" l="l"/>
            <a:pathLst>
              <a:path h="1964088" w="17860253">
                <a:moveTo>
                  <a:pt x="0" y="0"/>
                </a:moveTo>
                <a:lnTo>
                  <a:pt x="17860254" y="0"/>
                </a:lnTo>
                <a:lnTo>
                  <a:pt x="17860254" y="1964089"/>
                </a:lnTo>
                <a:lnTo>
                  <a:pt x="0" y="1964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93561" y="334918"/>
            <a:ext cx="4075268" cy="4174410"/>
          </a:xfrm>
          <a:custGeom>
            <a:avLst/>
            <a:gdLst/>
            <a:ahLst/>
            <a:cxnLst/>
            <a:rect r="r" b="b" t="t" l="l"/>
            <a:pathLst>
              <a:path h="4174410" w="4075268">
                <a:moveTo>
                  <a:pt x="0" y="0"/>
                </a:moveTo>
                <a:lnTo>
                  <a:pt x="4075268" y="0"/>
                </a:lnTo>
                <a:lnTo>
                  <a:pt x="4075268" y="4174411"/>
                </a:lnTo>
                <a:lnTo>
                  <a:pt x="0" y="41744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7009" y="315868"/>
            <a:ext cx="8074223" cy="277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800"/>
              </a:lnSpc>
            </a:pPr>
            <a:r>
              <a:rPr lang="en-US" sz="9000">
                <a:solidFill>
                  <a:srgbClr val="142414"/>
                </a:solidFill>
                <a:latin typeface="Rasputin Light"/>
              </a:rPr>
              <a:t>Second Error</a:t>
            </a:r>
          </a:p>
          <a:p>
            <a:pPr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142414"/>
                </a:solidFill>
                <a:latin typeface="Rasputin Light"/>
              </a:rPr>
              <a:t>free attempt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7009" y="3973364"/>
            <a:ext cx="14669378" cy="279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>
                <a:solidFill>
                  <a:srgbClr val="142414"/>
                </a:solidFill>
                <a:latin typeface="Rasputin Bold"/>
              </a:rPr>
              <a:t>Time Frame Prediction Loss: </a:t>
            </a:r>
            <a:r>
              <a:rPr lang="en-US" sz="3000">
                <a:solidFill>
                  <a:srgbClr val="142414"/>
                </a:solidFill>
                <a:latin typeface="Rasputin"/>
              </a:rPr>
              <a:t>9.2 </a:t>
            </a:r>
            <a:r>
              <a:rPr lang="en-US" sz="3000">
                <a:solidFill>
                  <a:srgbClr val="142414"/>
                </a:solidFill>
                <a:latin typeface="Rasputin Light"/>
              </a:rPr>
              <a:t>out of 100</a:t>
            </a: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142414"/>
                </a:solidFill>
                <a:latin typeface="Rasputin Bold"/>
              </a:rPr>
              <a:t>Mean Absolute Error (MAE):</a:t>
            </a:r>
            <a:r>
              <a:rPr lang="en-US" sz="3000">
                <a:solidFill>
                  <a:srgbClr val="142414"/>
                </a:solidFill>
                <a:latin typeface="Rasputin Light"/>
              </a:rPr>
              <a:t> Approximately 1.90. (average magnitude of errors)</a:t>
            </a:r>
          </a:p>
          <a:p>
            <a:pPr>
              <a:lnSpc>
                <a:spcPts val="3600"/>
              </a:lnSpc>
            </a:pPr>
            <a:r>
              <a:rPr lang="en-US" sz="3000">
                <a:solidFill>
                  <a:srgbClr val="142414"/>
                </a:solidFill>
                <a:latin typeface="Rasputin Bold"/>
              </a:rPr>
              <a:t>Root Mean Squared Error (RMSE): </a:t>
            </a:r>
            <a:r>
              <a:rPr lang="en-US" sz="3000">
                <a:solidFill>
                  <a:srgbClr val="142414"/>
                </a:solidFill>
                <a:latin typeface="Rasputin"/>
              </a:rPr>
              <a:t>Approximately 3</a:t>
            </a:r>
            <a:r>
              <a:rPr lang="en-US" sz="3000">
                <a:solidFill>
                  <a:srgbClr val="142414"/>
                </a:solidFill>
                <a:latin typeface="Rasputin Light"/>
              </a:rPr>
              <a:t>.00</a:t>
            </a:r>
          </a:p>
          <a:p>
            <a:pPr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142414"/>
                </a:solidFill>
                <a:latin typeface="Rasputin Bold"/>
              </a:rPr>
              <a:t>R-squared (R²):</a:t>
            </a:r>
            <a:r>
              <a:rPr lang="en-US" sz="3000">
                <a:solidFill>
                  <a:srgbClr val="142414"/>
                </a:solidFill>
                <a:latin typeface="Rasputin Light"/>
              </a:rPr>
              <a:t> The model explains approximately 77% of the variability in the time frames (accuracy).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164" y="590494"/>
            <a:ext cx="1176569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Model retraining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77053" y="5263068"/>
            <a:ext cx="10325671" cy="4587066"/>
          </a:xfrm>
          <a:custGeom>
            <a:avLst/>
            <a:gdLst/>
            <a:ahLst/>
            <a:cxnLst/>
            <a:rect r="r" b="b" t="t" l="l"/>
            <a:pathLst>
              <a:path h="4587066" w="10325671">
                <a:moveTo>
                  <a:pt x="0" y="0"/>
                </a:moveTo>
                <a:lnTo>
                  <a:pt x="10325671" y="0"/>
                </a:lnTo>
                <a:lnTo>
                  <a:pt x="10325671" y="4587067"/>
                </a:lnTo>
                <a:lnTo>
                  <a:pt x="0" y="45870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9618" y="2136780"/>
            <a:ext cx="6204073" cy="111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47"/>
              </a:lnSpc>
            </a:pPr>
            <a:r>
              <a:rPr lang="en-US" sz="2372">
                <a:solidFill>
                  <a:srgbClr val="142414"/>
                </a:solidFill>
                <a:latin typeface="Rasputin Bold"/>
              </a:rPr>
              <a:t>Adopted an ensemble learning technique</a:t>
            </a:r>
          </a:p>
          <a:p>
            <a:pPr>
              <a:lnSpc>
                <a:spcPts val="284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23363" y="3720777"/>
            <a:ext cx="12680654" cy="2528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888770" indent="-444385" lvl="1">
              <a:lnSpc>
                <a:spcPts val="4939"/>
              </a:lnSpc>
              <a:buFont typeface="Arial"/>
              <a:buChar char="•"/>
            </a:pPr>
            <a:r>
              <a:rPr lang="en-US" sz="4116">
                <a:solidFill>
                  <a:srgbClr val="142414"/>
                </a:solidFill>
                <a:latin typeface="Rasputin Light"/>
              </a:rPr>
              <a:t>Multiple neural network models are trained.</a:t>
            </a:r>
          </a:p>
          <a:p>
            <a:pPr marL="888770" indent="-444385" lvl="1">
              <a:lnSpc>
                <a:spcPts val="4939"/>
              </a:lnSpc>
              <a:buFont typeface="Arial"/>
              <a:buChar char="•"/>
            </a:pPr>
            <a:r>
              <a:rPr lang="en-US" sz="4116">
                <a:solidFill>
                  <a:srgbClr val="142414"/>
                </a:solidFill>
                <a:latin typeface="Rasputin Light"/>
              </a:rPr>
              <a:t>KerasRegressor Wrapper</a:t>
            </a:r>
          </a:p>
          <a:p>
            <a:pPr marL="888770" indent="-444385" lvl="1">
              <a:lnSpc>
                <a:spcPts val="4939"/>
              </a:lnSpc>
              <a:buFont typeface="Arial"/>
              <a:buChar char="•"/>
            </a:pPr>
            <a:r>
              <a:rPr lang="en-US" sz="4116">
                <a:solidFill>
                  <a:srgbClr val="142414"/>
                </a:solidFill>
                <a:latin typeface="Rasputin Light"/>
              </a:rPr>
              <a:t>Fitting the Wrapper</a:t>
            </a:r>
          </a:p>
          <a:p>
            <a:pPr marL="888770" indent="-444385" lvl="1">
              <a:lnSpc>
                <a:spcPts val="4939"/>
              </a:lnSpc>
              <a:buFont typeface="Arial"/>
              <a:buChar char="•"/>
            </a:pPr>
            <a:r>
              <a:rPr lang="en-US" sz="4116">
                <a:solidFill>
                  <a:srgbClr val="142414"/>
                </a:solidFill>
                <a:latin typeface="Rasputin Light"/>
              </a:rPr>
              <a:t>Making Predictions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96740" y="5143500"/>
            <a:ext cx="10512838" cy="4949825"/>
          </a:xfrm>
          <a:custGeom>
            <a:avLst/>
            <a:gdLst/>
            <a:ahLst/>
            <a:cxnLst/>
            <a:rect r="r" b="b" t="t" l="l"/>
            <a:pathLst>
              <a:path h="4949825" w="10512838">
                <a:moveTo>
                  <a:pt x="0" y="0"/>
                </a:moveTo>
                <a:lnTo>
                  <a:pt x="10512838" y="0"/>
                </a:lnTo>
                <a:lnTo>
                  <a:pt x="10512838" y="4949825"/>
                </a:lnTo>
                <a:lnTo>
                  <a:pt x="0" y="49498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1164" y="590494"/>
            <a:ext cx="1176569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Model retraining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59618" y="2136780"/>
            <a:ext cx="6204073" cy="111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47"/>
              </a:lnSpc>
            </a:pPr>
            <a:r>
              <a:rPr lang="en-US" sz="2372">
                <a:solidFill>
                  <a:srgbClr val="142414"/>
                </a:solidFill>
                <a:latin typeface="Rasputin Bold"/>
              </a:rPr>
              <a:t>Adopted an ensemble learning technique</a:t>
            </a:r>
          </a:p>
          <a:p>
            <a:pPr>
              <a:lnSpc>
                <a:spcPts val="284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3005" y="3313924"/>
            <a:ext cx="11437832" cy="309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28228" indent="-364114" lvl="1">
              <a:lnSpc>
                <a:spcPts val="4047"/>
              </a:lnSpc>
              <a:buFont typeface="Arial"/>
              <a:buChar char="•"/>
            </a:pPr>
            <a:r>
              <a:rPr lang="en-US" sz="3372">
                <a:solidFill>
                  <a:srgbClr val="142414"/>
                </a:solidFill>
                <a:latin typeface="Rasputin Light"/>
              </a:rPr>
              <a:t>Creating KerasRegressor Wrapper</a:t>
            </a:r>
          </a:p>
          <a:p>
            <a:pPr marL="728228" indent="-364114" lvl="1">
              <a:lnSpc>
                <a:spcPts val="4047"/>
              </a:lnSpc>
              <a:buFont typeface="Arial"/>
              <a:buChar char="•"/>
            </a:pPr>
            <a:r>
              <a:rPr lang="en-US" sz="3372">
                <a:solidFill>
                  <a:srgbClr val="142414"/>
                </a:solidFill>
                <a:latin typeface="Rasputin Light"/>
              </a:rPr>
              <a:t>Defining Grid Search Parameters</a:t>
            </a:r>
          </a:p>
          <a:p>
            <a:pPr marL="728228" indent="-364114" lvl="1">
              <a:lnSpc>
                <a:spcPts val="4047"/>
              </a:lnSpc>
              <a:buFont typeface="Arial"/>
              <a:buChar char="•"/>
            </a:pPr>
            <a:r>
              <a:rPr lang="en-US" sz="3372">
                <a:solidFill>
                  <a:srgbClr val="142414"/>
                </a:solidFill>
                <a:latin typeface="Rasputin Light"/>
              </a:rPr>
              <a:t>Creating Grid Search Object</a:t>
            </a:r>
          </a:p>
          <a:p>
            <a:pPr marL="728228" indent="-364114" lvl="1">
              <a:lnSpc>
                <a:spcPts val="4047"/>
              </a:lnSpc>
              <a:buFont typeface="Arial"/>
              <a:buChar char="•"/>
            </a:pPr>
            <a:r>
              <a:rPr lang="en-US" sz="3372">
                <a:solidFill>
                  <a:srgbClr val="142414"/>
                </a:solidFill>
                <a:latin typeface="Rasputin Light"/>
              </a:rPr>
              <a:t>Performing Grid Search</a:t>
            </a:r>
          </a:p>
          <a:p>
            <a:pPr marL="728228" indent="-364114" lvl="1">
              <a:lnSpc>
                <a:spcPts val="4047"/>
              </a:lnSpc>
              <a:buFont typeface="Arial"/>
              <a:buChar char="•"/>
            </a:pPr>
            <a:r>
              <a:rPr lang="en-US" sz="3372">
                <a:solidFill>
                  <a:srgbClr val="142414"/>
                </a:solidFill>
                <a:latin typeface="Rasputin Light"/>
              </a:rPr>
              <a:t>Printing Best Parameters</a:t>
            </a:r>
          </a:p>
          <a:p>
            <a:pPr marL="728228" indent="-364114" lvl="1">
              <a:lnSpc>
                <a:spcPts val="4047"/>
              </a:lnSpc>
              <a:buFont typeface="Arial"/>
              <a:buChar char="•"/>
            </a:pPr>
            <a:r>
              <a:rPr lang="en-US" sz="3372">
                <a:solidFill>
                  <a:srgbClr val="142414"/>
                </a:solidFill>
                <a:latin typeface="Rasputin Light"/>
              </a:rPr>
              <a:t>Evaluating the Best Model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047715" y="245155"/>
            <a:ext cx="4536728" cy="4114800"/>
          </a:xfrm>
          <a:custGeom>
            <a:avLst/>
            <a:gdLst/>
            <a:ahLst/>
            <a:cxnLst/>
            <a:rect r="r" b="b" t="t" l="l"/>
            <a:pathLst>
              <a:path h="4114800" w="4536728">
                <a:moveTo>
                  <a:pt x="0" y="0"/>
                </a:moveTo>
                <a:lnTo>
                  <a:pt x="4536728" y="0"/>
                </a:lnTo>
                <a:lnTo>
                  <a:pt x="45367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72158"/>
            <a:ext cx="15120774" cy="496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 Data balancing with RandomOverSampler. 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 Feature engineering 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 Changed Optimizer: Replaced the fixed learning rate with the Adam     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optimizer and set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 Refactored Code into a Class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 Hyperparameter optimization using grid search</a:t>
            </a:r>
          </a:p>
          <a:p>
            <a:pPr>
              <a:lnSpc>
                <a:spcPts val="569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09650"/>
            <a:ext cx="8609074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 Light"/>
              </a:rPr>
              <a:t>Key changes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2690" y="3029958"/>
            <a:ext cx="15120774" cy="496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.Time Frame Prediction Loss: 5.8 out of 100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</a:t>
            </a:r>
            <a:r>
              <a:rPr lang="en-US" sz="3799">
                <a:solidFill>
                  <a:srgbClr val="FFFFFF"/>
                </a:solidFill>
                <a:latin typeface="TT Commons Pro"/>
              </a:rPr>
              <a:t>Mean Absolute Error (MAE): 1.27.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</a:t>
            </a:r>
            <a:r>
              <a:rPr lang="en-US" sz="3799">
                <a:solidFill>
                  <a:srgbClr val="FFFFFF"/>
                </a:solidFill>
                <a:latin typeface="TT Commons Pro"/>
              </a:rPr>
              <a:t>Root Mean Squared Error (RMSE): 2.40</a:t>
            </a:r>
          </a:p>
          <a:p>
            <a:pPr>
              <a:lnSpc>
                <a:spcPts val="5699"/>
              </a:lnSpc>
            </a:pPr>
            <a:r>
              <a:rPr lang="en-US" sz="3799">
                <a:solidFill>
                  <a:srgbClr val="FFFFFF"/>
                </a:solidFill>
                <a:latin typeface="TT Commons Pro"/>
              </a:rPr>
              <a:t>.</a:t>
            </a:r>
            <a:r>
              <a:rPr lang="en-US" sz="3799">
                <a:solidFill>
                  <a:srgbClr val="FFFFFF"/>
                </a:solidFill>
                <a:latin typeface="TT Commons Pro"/>
              </a:rPr>
              <a:t>R-squared (R²): The model explains approximately 85% of the variability in the time frames</a:t>
            </a:r>
          </a:p>
          <a:p>
            <a:pPr>
              <a:lnSpc>
                <a:spcPts val="5699"/>
              </a:lnSpc>
            </a:pPr>
          </a:p>
          <a:p>
            <a:pPr>
              <a:lnSpc>
                <a:spcPts val="56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051543" y="4484428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46945" y="6480879"/>
            <a:ext cx="12834734" cy="3569160"/>
          </a:xfrm>
          <a:custGeom>
            <a:avLst/>
            <a:gdLst/>
            <a:ahLst/>
            <a:cxnLst/>
            <a:rect r="r" b="b" t="t" l="l"/>
            <a:pathLst>
              <a:path h="3569160" w="12834734">
                <a:moveTo>
                  <a:pt x="0" y="0"/>
                </a:moveTo>
                <a:lnTo>
                  <a:pt x="12834734" y="0"/>
                </a:lnTo>
                <a:lnTo>
                  <a:pt x="12834734" y="3569160"/>
                </a:lnTo>
                <a:lnTo>
                  <a:pt x="0" y="3569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56992" y="757457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5" y="0"/>
                </a:lnTo>
                <a:lnTo>
                  <a:pt x="416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09650"/>
            <a:ext cx="8609074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 Light"/>
              </a:rPr>
              <a:t>New scores: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1765691" cy="61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60"/>
              </a:lnSpc>
            </a:pPr>
            <a:r>
              <a:rPr lang="en-US" sz="5800">
                <a:solidFill>
                  <a:srgbClr val="142414"/>
                </a:solidFill>
                <a:latin typeface="Rasputin Light"/>
              </a:rPr>
              <a:t>Our goal is to assist decision-making in the HR department by providing insights into when to initiate the hiring process and strategies to retain valuable employees.</a:t>
            </a:r>
          </a:p>
          <a:p>
            <a:pPr>
              <a:lnSpc>
                <a:spcPts val="66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16283" y="4369033"/>
            <a:ext cx="11156215" cy="6108028"/>
          </a:xfrm>
          <a:custGeom>
            <a:avLst/>
            <a:gdLst/>
            <a:ahLst/>
            <a:cxnLst/>
            <a:rect r="r" b="b" t="t" l="l"/>
            <a:pathLst>
              <a:path h="6108028" w="11156215">
                <a:moveTo>
                  <a:pt x="0" y="0"/>
                </a:moveTo>
                <a:lnTo>
                  <a:pt x="11156216" y="0"/>
                </a:lnTo>
                <a:lnTo>
                  <a:pt x="11156216" y="6108028"/>
                </a:lnTo>
                <a:lnTo>
                  <a:pt x="0" y="61080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75407" y="-3636889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9"/>
                </a:lnTo>
                <a:lnTo>
                  <a:pt x="0" y="8525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43551">
            <a:off x="6526536" y="4794885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4167" y="3924518"/>
            <a:ext cx="5949662" cy="237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99"/>
              </a:lnSpc>
            </a:pPr>
            <a:r>
              <a:rPr lang="en-US" sz="3199">
                <a:solidFill>
                  <a:srgbClr val="FFFFFF"/>
                </a:solidFill>
                <a:latin typeface="TT Commons Pro Bold"/>
              </a:rPr>
              <a:t>Timeframe_predicted :</a:t>
            </a:r>
            <a:r>
              <a:rPr lang="en-US" sz="3199">
                <a:solidFill>
                  <a:srgbClr val="FFFFFF"/>
                </a:solidFill>
                <a:latin typeface="TT Commons Pro"/>
              </a:rPr>
              <a:t> YEARS</a:t>
            </a:r>
          </a:p>
          <a:p>
            <a:pPr>
              <a:lnSpc>
                <a:spcPts val="4799"/>
              </a:lnSpc>
            </a:pPr>
          </a:p>
          <a:p>
            <a:pPr>
              <a:lnSpc>
                <a:spcPts val="4799"/>
              </a:lnSpc>
            </a:pPr>
            <a:r>
              <a:rPr lang="en-US" sz="3199">
                <a:solidFill>
                  <a:srgbClr val="FFFFFF"/>
                </a:solidFill>
                <a:latin typeface="TT Commons Pro Bold"/>
              </a:rPr>
              <a:t>Attrition_predicted : </a:t>
            </a:r>
            <a:r>
              <a:rPr lang="en-US" sz="3199">
                <a:solidFill>
                  <a:srgbClr val="FFFFFF"/>
                </a:solidFill>
                <a:latin typeface="TT Commons Pro"/>
              </a:rPr>
              <a:t>timframe less than 2.5 years ( Attrition no 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4167" y="656366"/>
            <a:ext cx="7044124" cy="293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FFFFFF"/>
                </a:solidFill>
                <a:latin typeface="Rasputin"/>
              </a:rPr>
              <a:t>Data Output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363435" y="819679"/>
            <a:ext cx="5653042" cy="8647643"/>
            <a:chOff x="0" y="0"/>
            <a:chExt cx="7537390" cy="115301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195420"/>
              <a:ext cx="7537390" cy="10334770"/>
            </a:xfrm>
            <a:custGeom>
              <a:avLst/>
              <a:gdLst/>
              <a:ahLst/>
              <a:cxnLst/>
              <a:rect r="r" b="b" t="t" l="l"/>
              <a:pathLst>
                <a:path h="10334770" w="7537390">
                  <a:moveTo>
                    <a:pt x="0" y="0"/>
                  </a:moveTo>
                  <a:lnTo>
                    <a:pt x="7537390" y="0"/>
                  </a:lnTo>
                  <a:lnTo>
                    <a:pt x="7537390" y="10334770"/>
                  </a:lnTo>
                  <a:lnTo>
                    <a:pt x="0" y="103347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92" t="0" r="-292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98211" cy="1350392"/>
            </a:xfrm>
            <a:custGeom>
              <a:avLst/>
              <a:gdLst/>
              <a:ahLst/>
              <a:cxnLst/>
              <a:rect r="r" b="b" t="t" l="l"/>
              <a:pathLst>
                <a:path h="1350392" w="7398211">
                  <a:moveTo>
                    <a:pt x="0" y="0"/>
                  </a:moveTo>
                  <a:lnTo>
                    <a:pt x="7398211" y="0"/>
                  </a:lnTo>
                  <a:lnTo>
                    <a:pt x="7398211" y="1350392"/>
                  </a:lnTo>
                  <a:lnTo>
                    <a:pt x="0" y="13503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2" t="0" r="-292" b="-758836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304562" y="10900216"/>
              <a:ext cx="4922851" cy="592775"/>
              <a:chOff x="0" y="0"/>
              <a:chExt cx="5537200" cy="6667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-24130" y="50800"/>
                <a:ext cx="5560060" cy="572770"/>
              </a:xfrm>
              <a:custGeom>
                <a:avLst/>
                <a:gdLst/>
                <a:ahLst/>
                <a:cxnLst/>
                <a:rect r="r" b="b" t="t" l="l"/>
                <a:pathLst>
                  <a:path h="572770" w="5560060">
                    <a:moveTo>
                      <a:pt x="99060" y="0"/>
                    </a:moveTo>
                    <a:cubicBezTo>
                      <a:pt x="695960" y="29210"/>
                      <a:pt x="753110" y="53340"/>
                      <a:pt x="833120" y="54610"/>
                    </a:cubicBezTo>
                    <a:cubicBezTo>
                      <a:pt x="919480" y="57150"/>
                      <a:pt x="1017270" y="31750"/>
                      <a:pt x="1104900" y="26670"/>
                    </a:cubicBezTo>
                    <a:cubicBezTo>
                      <a:pt x="1188720" y="21590"/>
                      <a:pt x="1239520" y="22860"/>
                      <a:pt x="1347470" y="22860"/>
                    </a:cubicBezTo>
                    <a:cubicBezTo>
                      <a:pt x="1558290" y="21590"/>
                      <a:pt x="2076450" y="38100"/>
                      <a:pt x="2287270" y="35560"/>
                    </a:cubicBezTo>
                    <a:cubicBezTo>
                      <a:pt x="2395220" y="33020"/>
                      <a:pt x="2424430" y="24130"/>
                      <a:pt x="2529840" y="24130"/>
                    </a:cubicBezTo>
                    <a:cubicBezTo>
                      <a:pt x="2724150" y="22860"/>
                      <a:pt x="3161030" y="62230"/>
                      <a:pt x="3365500" y="52070"/>
                    </a:cubicBezTo>
                    <a:cubicBezTo>
                      <a:pt x="3484880" y="45720"/>
                      <a:pt x="3529330" y="21590"/>
                      <a:pt x="3648710" y="13970"/>
                    </a:cubicBezTo>
                    <a:cubicBezTo>
                      <a:pt x="3849370" y="2540"/>
                      <a:pt x="4217670" y="6350"/>
                      <a:pt x="4460240" y="21590"/>
                    </a:cubicBezTo>
                    <a:cubicBezTo>
                      <a:pt x="4659630" y="33020"/>
                      <a:pt x="4856480" y="54610"/>
                      <a:pt x="4999990" y="82550"/>
                    </a:cubicBezTo>
                    <a:cubicBezTo>
                      <a:pt x="5097780" y="100330"/>
                      <a:pt x="5158740" y="143510"/>
                      <a:pt x="5241290" y="146050"/>
                    </a:cubicBezTo>
                    <a:cubicBezTo>
                      <a:pt x="5327650" y="148590"/>
                      <a:pt x="5469890" y="50800"/>
                      <a:pt x="5509260" y="90170"/>
                    </a:cubicBezTo>
                    <a:cubicBezTo>
                      <a:pt x="5560060" y="140970"/>
                      <a:pt x="5477510" y="473710"/>
                      <a:pt x="5414010" y="537210"/>
                    </a:cubicBezTo>
                    <a:cubicBezTo>
                      <a:pt x="5380990" y="571500"/>
                      <a:pt x="5346700" y="561340"/>
                      <a:pt x="5285740" y="565150"/>
                    </a:cubicBezTo>
                    <a:cubicBezTo>
                      <a:pt x="5142230" y="572770"/>
                      <a:pt x="4800600" y="504190"/>
                      <a:pt x="4552950" y="487680"/>
                    </a:cubicBezTo>
                    <a:cubicBezTo>
                      <a:pt x="4300220" y="469900"/>
                      <a:pt x="4014470" y="452120"/>
                      <a:pt x="3782060" y="461010"/>
                    </a:cubicBezTo>
                    <a:cubicBezTo>
                      <a:pt x="3590290" y="468630"/>
                      <a:pt x="3434080" y="514350"/>
                      <a:pt x="3258820" y="518160"/>
                    </a:cubicBezTo>
                    <a:cubicBezTo>
                      <a:pt x="3083560" y="521970"/>
                      <a:pt x="2912110" y="488950"/>
                      <a:pt x="2730500" y="482600"/>
                    </a:cubicBezTo>
                    <a:cubicBezTo>
                      <a:pt x="2537460" y="476250"/>
                      <a:pt x="2353310" y="480060"/>
                      <a:pt x="2134870" y="478790"/>
                    </a:cubicBezTo>
                    <a:cubicBezTo>
                      <a:pt x="1866900" y="478790"/>
                      <a:pt x="1468120" y="472440"/>
                      <a:pt x="1242060" y="480060"/>
                    </a:cubicBezTo>
                    <a:cubicBezTo>
                      <a:pt x="1103630" y="485140"/>
                      <a:pt x="1018540" y="504190"/>
                      <a:pt x="909320" y="504190"/>
                    </a:cubicBezTo>
                    <a:cubicBezTo>
                      <a:pt x="803910" y="502920"/>
                      <a:pt x="713740" y="483870"/>
                      <a:pt x="596900" y="477520"/>
                    </a:cubicBezTo>
                    <a:cubicBezTo>
                      <a:pt x="444500" y="468630"/>
                      <a:pt x="154940" y="547370"/>
                      <a:pt x="74930" y="461010"/>
                    </a:cubicBezTo>
                    <a:cubicBezTo>
                      <a:pt x="0" y="379730"/>
                      <a:pt x="99060" y="0"/>
                      <a:pt x="99060" y="0"/>
                    </a:cubicBezTo>
                  </a:path>
                </a:pathLst>
              </a:custGeom>
              <a:solidFill>
                <a:srgbClr val="FFF234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189395" y="1319851"/>
              <a:ext cx="5153187" cy="590516"/>
              <a:chOff x="0" y="0"/>
              <a:chExt cx="5796280" cy="66421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30480" y="7620"/>
                <a:ext cx="5820410" cy="810260"/>
              </a:xfrm>
              <a:custGeom>
                <a:avLst/>
                <a:gdLst/>
                <a:ahLst/>
                <a:cxnLst/>
                <a:rect r="r" b="b" t="t" l="l"/>
                <a:pathLst>
                  <a:path h="810260" w="5820410">
                    <a:moveTo>
                      <a:pt x="257810" y="43180"/>
                    </a:moveTo>
                    <a:cubicBezTo>
                      <a:pt x="523240" y="152400"/>
                      <a:pt x="976630" y="69850"/>
                      <a:pt x="1164590" y="66040"/>
                    </a:cubicBezTo>
                    <a:cubicBezTo>
                      <a:pt x="1270000" y="63500"/>
                      <a:pt x="1323340" y="60960"/>
                      <a:pt x="1412240" y="69850"/>
                    </a:cubicBezTo>
                    <a:cubicBezTo>
                      <a:pt x="1513840" y="80010"/>
                      <a:pt x="1610360" y="116840"/>
                      <a:pt x="1742440" y="132080"/>
                    </a:cubicBezTo>
                    <a:cubicBezTo>
                      <a:pt x="1934210" y="153670"/>
                      <a:pt x="2230120" y="162560"/>
                      <a:pt x="2457450" y="158750"/>
                    </a:cubicBezTo>
                    <a:cubicBezTo>
                      <a:pt x="2663190" y="156210"/>
                      <a:pt x="2820670" y="129540"/>
                      <a:pt x="3048000" y="121920"/>
                    </a:cubicBezTo>
                    <a:cubicBezTo>
                      <a:pt x="3355340" y="110490"/>
                      <a:pt x="3806190" y="125730"/>
                      <a:pt x="4133850" y="116840"/>
                    </a:cubicBezTo>
                    <a:cubicBezTo>
                      <a:pt x="4405630" y="110490"/>
                      <a:pt x="4678680" y="81280"/>
                      <a:pt x="4879340" y="80010"/>
                    </a:cubicBezTo>
                    <a:cubicBezTo>
                      <a:pt x="5015230" y="80010"/>
                      <a:pt x="5097780" y="92710"/>
                      <a:pt x="5222240" y="92710"/>
                    </a:cubicBezTo>
                    <a:cubicBezTo>
                      <a:pt x="5369560" y="92710"/>
                      <a:pt x="5622290" y="0"/>
                      <a:pt x="5703570" y="76200"/>
                    </a:cubicBezTo>
                    <a:cubicBezTo>
                      <a:pt x="5782310" y="151130"/>
                      <a:pt x="5820410" y="422910"/>
                      <a:pt x="5715000" y="533400"/>
                    </a:cubicBezTo>
                    <a:cubicBezTo>
                      <a:pt x="5449570" y="810260"/>
                      <a:pt x="3291840" y="562610"/>
                      <a:pt x="2862580" y="584200"/>
                    </a:cubicBezTo>
                    <a:cubicBezTo>
                      <a:pt x="2736850" y="590550"/>
                      <a:pt x="2722880" y="601980"/>
                      <a:pt x="2620010" y="605790"/>
                    </a:cubicBezTo>
                    <a:cubicBezTo>
                      <a:pt x="2440940" y="612140"/>
                      <a:pt x="2073910" y="607060"/>
                      <a:pt x="1882140" y="595630"/>
                    </a:cubicBezTo>
                    <a:cubicBezTo>
                      <a:pt x="1758950" y="589280"/>
                      <a:pt x="1677670" y="579120"/>
                      <a:pt x="1578610" y="565150"/>
                    </a:cubicBezTo>
                    <a:cubicBezTo>
                      <a:pt x="1483360" y="552450"/>
                      <a:pt x="1419860" y="521970"/>
                      <a:pt x="1299210" y="515620"/>
                    </a:cubicBezTo>
                    <a:cubicBezTo>
                      <a:pt x="1087120" y="502920"/>
                      <a:pt x="614680" y="585470"/>
                      <a:pt x="407670" y="568960"/>
                    </a:cubicBezTo>
                    <a:cubicBezTo>
                      <a:pt x="295910" y="560070"/>
                      <a:pt x="220980" y="538480"/>
                      <a:pt x="151130" y="511810"/>
                    </a:cubicBezTo>
                    <a:cubicBezTo>
                      <a:pt x="97790" y="491490"/>
                      <a:pt x="31750" y="482600"/>
                      <a:pt x="20320" y="439420"/>
                    </a:cubicBezTo>
                    <a:cubicBezTo>
                      <a:pt x="0" y="364490"/>
                      <a:pt x="257810" y="43180"/>
                      <a:pt x="257810" y="43180"/>
                    </a:cubicBezTo>
                  </a:path>
                </a:pathLst>
              </a:custGeom>
              <a:solidFill>
                <a:srgbClr val="FFF234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</p:sp>
        </p:grpSp>
      </p:grpSp>
      <p:grpSp>
        <p:nvGrpSpPr>
          <p:cNvPr name="Group 13" id="13"/>
          <p:cNvGrpSpPr/>
          <p:nvPr/>
        </p:nvGrpSpPr>
        <p:grpSpPr>
          <a:xfrm rot="0">
            <a:off x="6709842" y="835136"/>
            <a:ext cx="5548658" cy="8647643"/>
            <a:chOff x="0" y="0"/>
            <a:chExt cx="7398211" cy="115301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398211" cy="11530190"/>
            </a:xfrm>
            <a:custGeom>
              <a:avLst/>
              <a:gdLst/>
              <a:ahLst/>
              <a:cxnLst/>
              <a:rect r="r" b="b" t="t" l="l"/>
              <a:pathLst>
                <a:path h="11530190" w="7398211">
                  <a:moveTo>
                    <a:pt x="0" y="0"/>
                  </a:moveTo>
                  <a:lnTo>
                    <a:pt x="7398211" y="0"/>
                  </a:lnTo>
                  <a:lnTo>
                    <a:pt x="7398211" y="11530190"/>
                  </a:lnTo>
                  <a:lnTo>
                    <a:pt x="0" y="115301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85765" y="4523091"/>
              <a:ext cx="5419653" cy="572451"/>
              <a:chOff x="0" y="0"/>
              <a:chExt cx="6096000" cy="6438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-34290" y="-48260"/>
                <a:ext cx="6083300" cy="692150"/>
              </a:xfrm>
              <a:custGeom>
                <a:avLst/>
                <a:gdLst/>
                <a:ahLst/>
                <a:cxnLst/>
                <a:rect r="r" b="b" t="t" l="l"/>
                <a:pathLst>
                  <a:path h="692150" w="6083300">
                    <a:moveTo>
                      <a:pt x="156210" y="110490"/>
                    </a:moveTo>
                    <a:cubicBezTo>
                      <a:pt x="355600" y="101600"/>
                      <a:pt x="457200" y="133350"/>
                      <a:pt x="544830" y="144780"/>
                    </a:cubicBezTo>
                    <a:cubicBezTo>
                      <a:pt x="633730" y="156210"/>
                      <a:pt x="698500" y="165100"/>
                      <a:pt x="814070" y="167640"/>
                    </a:cubicBezTo>
                    <a:cubicBezTo>
                      <a:pt x="1017270" y="172720"/>
                      <a:pt x="1403350" y="137160"/>
                      <a:pt x="1663700" y="135890"/>
                    </a:cubicBezTo>
                    <a:cubicBezTo>
                      <a:pt x="1883410" y="134620"/>
                      <a:pt x="2117090" y="160020"/>
                      <a:pt x="2274570" y="152400"/>
                    </a:cubicBezTo>
                    <a:cubicBezTo>
                      <a:pt x="2374900" y="148590"/>
                      <a:pt x="2411730" y="132080"/>
                      <a:pt x="2519680" y="124460"/>
                    </a:cubicBezTo>
                    <a:cubicBezTo>
                      <a:pt x="2726690" y="111760"/>
                      <a:pt x="3069590" y="110490"/>
                      <a:pt x="3432810" y="111760"/>
                    </a:cubicBezTo>
                    <a:cubicBezTo>
                      <a:pt x="3971290" y="113030"/>
                      <a:pt x="5020310" y="165100"/>
                      <a:pt x="5436870" y="152400"/>
                    </a:cubicBezTo>
                    <a:cubicBezTo>
                      <a:pt x="5626100" y="147320"/>
                      <a:pt x="5756910" y="111760"/>
                      <a:pt x="5849620" y="119380"/>
                    </a:cubicBezTo>
                    <a:cubicBezTo>
                      <a:pt x="5897880" y="123190"/>
                      <a:pt x="5924550" y="128270"/>
                      <a:pt x="5956300" y="144780"/>
                    </a:cubicBezTo>
                    <a:cubicBezTo>
                      <a:pt x="5988050" y="160020"/>
                      <a:pt x="6019800" y="193040"/>
                      <a:pt x="6038850" y="215900"/>
                    </a:cubicBezTo>
                    <a:cubicBezTo>
                      <a:pt x="6051550" y="232410"/>
                      <a:pt x="6057900" y="247650"/>
                      <a:pt x="6065520" y="264160"/>
                    </a:cubicBezTo>
                    <a:cubicBezTo>
                      <a:pt x="6071870" y="281940"/>
                      <a:pt x="6076950" y="297180"/>
                      <a:pt x="6078220" y="317500"/>
                    </a:cubicBezTo>
                    <a:cubicBezTo>
                      <a:pt x="6080760" y="347980"/>
                      <a:pt x="6078220" y="393700"/>
                      <a:pt x="6066790" y="426720"/>
                    </a:cubicBezTo>
                    <a:cubicBezTo>
                      <a:pt x="6054090" y="459740"/>
                      <a:pt x="6031230" y="494030"/>
                      <a:pt x="6004560" y="516890"/>
                    </a:cubicBezTo>
                    <a:cubicBezTo>
                      <a:pt x="5979160" y="541020"/>
                      <a:pt x="5937250" y="560070"/>
                      <a:pt x="5909310" y="568960"/>
                    </a:cubicBezTo>
                    <a:cubicBezTo>
                      <a:pt x="5888990" y="575310"/>
                      <a:pt x="5885180" y="574040"/>
                      <a:pt x="5854700" y="576580"/>
                    </a:cubicBezTo>
                    <a:cubicBezTo>
                      <a:pt x="5689600" y="589280"/>
                      <a:pt x="4792980" y="600710"/>
                      <a:pt x="4281170" y="605790"/>
                    </a:cubicBezTo>
                    <a:cubicBezTo>
                      <a:pt x="3794760" y="612140"/>
                      <a:pt x="3230880" y="600710"/>
                      <a:pt x="2856230" y="610870"/>
                    </a:cubicBezTo>
                    <a:cubicBezTo>
                      <a:pt x="2611120" y="617220"/>
                      <a:pt x="2493010" y="636270"/>
                      <a:pt x="2251710" y="640080"/>
                    </a:cubicBezTo>
                    <a:cubicBezTo>
                      <a:pt x="1892300" y="645160"/>
                      <a:pt x="1305560" y="628650"/>
                      <a:pt x="911860" y="613410"/>
                    </a:cubicBezTo>
                    <a:cubicBezTo>
                      <a:pt x="603250" y="601980"/>
                      <a:pt x="199390" y="692150"/>
                      <a:pt x="85090" y="567690"/>
                    </a:cubicBezTo>
                    <a:cubicBezTo>
                      <a:pt x="0" y="474980"/>
                      <a:pt x="6350" y="193040"/>
                      <a:pt x="95250" y="110490"/>
                    </a:cubicBezTo>
                    <a:cubicBezTo>
                      <a:pt x="214630" y="0"/>
                      <a:pt x="635000" y="147320"/>
                      <a:pt x="919480" y="156210"/>
                    </a:cubicBezTo>
                    <a:cubicBezTo>
                      <a:pt x="1223010" y="166370"/>
                      <a:pt x="1621790" y="158750"/>
                      <a:pt x="1863090" y="166370"/>
                    </a:cubicBezTo>
                    <a:cubicBezTo>
                      <a:pt x="2011680" y="170180"/>
                      <a:pt x="2086610" y="184150"/>
                      <a:pt x="2223770" y="184150"/>
                    </a:cubicBezTo>
                    <a:cubicBezTo>
                      <a:pt x="2405380" y="184150"/>
                      <a:pt x="2602230" y="160020"/>
                      <a:pt x="2856230" y="153670"/>
                    </a:cubicBezTo>
                    <a:cubicBezTo>
                      <a:pt x="3233420" y="143510"/>
                      <a:pt x="3788410" y="154940"/>
                      <a:pt x="4273550" y="148590"/>
                    </a:cubicBezTo>
                    <a:cubicBezTo>
                      <a:pt x="4785360" y="143510"/>
                      <a:pt x="5633720" y="96520"/>
                      <a:pt x="5849620" y="119380"/>
                    </a:cubicBezTo>
                    <a:cubicBezTo>
                      <a:pt x="5906770" y="125730"/>
                      <a:pt x="5924550" y="128270"/>
                      <a:pt x="5956300" y="144780"/>
                    </a:cubicBezTo>
                    <a:cubicBezTo>
                      <a:pt x="5988050" y="160020"/>
                      <a:pt x="6019800" y="193040"/>
                      <a:pt x="6038850" y="215900"/>
                    </a:cubicBezTo>
                    <a:cubicBezTo>
                      <a:pt x="6051550" y="232410"/>
                      <a:pt x="6057900" y="245110"/>
                      <a:pt x="6065520" y="264160"/>
                    </a:cubicBezTo>
                    <a:cubicBezTo>
                      <a:pt x="6074410" y="293370"/>
                      <a:pt x="6083300" y="337820"/>
                      <a:pt x="6079490" y="373380"/>
                    </a:cubicBezTo>
                    <a:cubicBezTo>
                      <a:pt x="6075680" y="408940"/>
                      <a:pt x="6056630" y="450850"/>
                      <a:pt x="6041390" y="476250"/>
                    </a:cubicBezTo>
                    <a:cubicBezTo>
                      <a:pt x="6029960" y="494030"/>
                      <a:pt x="6022340" y="504190"/>
                      <a:pt x="6004560" y="516890"/>
                    </a:cubicBezTo>
                    <a:cubicBezTo>
                      <a:pt x="5981700" y="535940"/>
                      <a:pt x="5956300" y="554990"/>
                      <a:pt x="5909310" y="568960"/>
                    </a:cubicBezTo>
                    <a:cubicBezTo>
                      <a:pt x="5797550" y="600710"/>
                      <a:pt x="5571490" y="603250"/>
                      <a:pt x="5318760" y="608330"/>
                    </a:cubicBezTo>
                    <a:cubicBezTo>
                      <a:pt x="4869180" y="618490"/>
                      <a:pt x="4006850" y="566420"/>
                      <a:pt x="3437890" y="568960"/>
                    </a:cubicBezTo>
                    <a:cubicBezTo>
                      <a:pt x="2964180" y="571500"/>
                      <a:pt x="2482850" y="607060"/>
                      <a:pt x="2138680" y="609600"/>
                    </a:cubicBezTo>
                    <a:cubicBezTo>
                      <a:pt x="1911350" y="610870"/>
                      <a:pt x="1784350" y="598170"/>
                      <a:pt x="1573530" y="596900"/>
                    </a:cubicBezTo>
                    <a:cubicBezTo>
                      <a:pt x="1300480" y="596900"/>
                      <a:pt x="867410" y="632460"/>
                      <a:pt x="638810" y="612140"/>
                    </a:cubicBezTo>
                    <a:cubicBezTo>
                      <a:pt x="505460" y="601980"/>
                      <a:pt x="403860" y="554990"/>
                      <a:pt x="323850" y="553720"/>
                    </a:cubicBezTo>
                    <a:cubicBezTo>
                      <a:pt x="274320" y="552450"/>
                      <a:pt x="231140" y="593090"/>
                      <a:pt x="201930" y="570230"/>
                    </a:cubicBezTo>
                    <a:cubicBezTo>
                      <a:pt x="144780" y="525780"/>
                      <a:pt x="156210" y="110490"/>
                      <a:pt x="156210" y="110490"/>
                    </a:cubicBezTo>
                  </a:path>
                </a:pathLst>
              </a:custGeom>
              <a:solidFill>
                <a:srgbClr val="FFF234">
                  <a:alpha val="49804"/>
                </a:srgbClr>
              </a:solidFill>
              <a:ln cap="sq">
                <a:noFill/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95009">
            <a:off x="11667807" y="-2491199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79" y="0"/>
                </a:lnTo>
                <a:lnTo>
                  <a:pt x="10836479" y="7395898"/>
                </a:lnTo>
                <a:lnTo>
                  <a:pt x="0" y="739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21556">
            <a:off x="-3704253" y="5881126"/>
            <a:ext cx="10836480" cy="7395897"/>
          </a:xfrm>
          <a:custGeom>
            <a:avLst/>
            <a:gdLst/>
            <a:ahLst/>
            <a:cxnLst/>
            <a:rect r="r" b="b" t="t" l="l"/>
            <a:pathLst>
              <a:path h="7395897" w="10836480">
                <a:moveTo>
                  <a:pt x="0" y="0"/>
                </a:moveTo>
                <a:lnTo>
                  <a:pt x="10836480" y="0"/>
                </a:lnTo>
                <a:lnTo>
                  <a:pt x="10836480" y="7395897"/>
                </a:lnTo>
                <a:lnTo>
                  <a:pt x="0" y="7395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376026"/>
            <a:ext cx="18288000" cy="503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7"/>
              </a:lnSpc>
            </a:pPr>
          </a:p>
          <a:p>
            <a:pPr algn="ctr">
              <a:lnSpc>
                <a:spcPts val="3987"/>
              </a:lnSpc>
            </a:pPr>
            <a:r>
              <a:rPr lang="en-US" sz="3322">
                <a:solidFill>
                  <a:srgbClr val="FFFFFF"/>
                </a:solidFill>
                <a:latin typeface="Rasputin"/>
              </a:rPr>
              <a:t>O</a:t>
            </a:r>
            <a:r>
              <a:rPr lang="en-US" sz="3322">
                <a:solidFill>
                  <a:srgbClr val="FFFFFF"/>
                </a:solidFill>
                <a:latin typeface="Rasputin Light"/>
              </a:rPr>
              <a:t>ur efforts aimed to provide HR departments with predictive analytics tools to mitigate employee attrition and optimize workforce management.</a:t>
            </a:r>
          </a:p>
          <a:p>
            <a:pPr algn="ctr">
              <a:lnSpc>
                <a:spcPts val="3987"/>
              </a:lnSpc>
            </a:pPr>
            <a:r>
              <a:rPr lang="en-US" sz="3322">
                <a:solidFill>
                  <a:srgbClr val="FFFFFF"/>
                </a:solidFill>
                <a:latin typeface="Rasputin Light"/>
              </a:rPr>
              <a:t>By leveraging machine learning algorithms, we can empower organizations to make data-driven decisions and foster a positive work environment.</a:t>
            </a:r>
          </a:p>
          <a:p>
            <a:pPr algn="ctr">
              <a:lnSpc>
                <a:spcPts val="3987"/>
              </a:lnSpc>
            </a:pPr>
          </a:p>
          <a:p>
            <a:pPr algn="ctr">
              <a:lnSpc>
                <a:spcPts val="3987"/>
              </a:lnSpc>
            </a:pPr>
            <a:r>
              <a:rPr lang="en-US" sz="3322">
                <a:solidFill>
                  <a:srgbClr val="FFFFFF"/>
                </a:solidFill>
                <a:latin typeface="Rasputin"/>
              </a:rPr>
              <a:t>Also to assist decision-making in the HR department by providing insights into when to initiate the hiring process and strategies to retain valuable employees.</a:t>
            </a:r>
          </a:p>
          <a:p>
            <a:pPr algn="ctr">
              <a:lnSpc>
                <a:spcPts val="3987"/>
              </a:lnSpc>
            </a:pPr>
          </a:p>
          <a:p>
            <a:pPr algn="ctr">
              <a:lnSpc>
                <a:spcPts val="3987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793581" y="1009650"/>
            <a:ext cx="6700838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  <a:spcBef>
                <a:spcPct val="0"/>
              </a:spcBef>
            </a:pPr>
            <a:r>
              <a:rPr lang="en-US" sz="9600">
                <a:solidFill>
                  <a:srgbClr val="FFFFFF"/>
                </a:solidFill>
                <a:latin typeface="Rasputin Ligh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5395" y="476250"/>
            <a:ext cx="12412641" cy="881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900"/>
              </a:lnSpc>
            </a:pPr>
            <a:r>
              <a:rPr lang="en-US" sz="4917">
                <a:solidFill>
                  <a:srgbClr val="142414"/>
                </a:solidFill>
                <a:latin typeface="Rasputin Bold"/>
              </a:rPr>
              <a:t>performed several preprocessing steps:</a:t>
            </a:r>
          </a:p>
          <a:p>
            <a:pPr>
              <a:lnSpc>
                <a:spcPts val="5420"/>
              </a:lnSpc>
            </a:pPr>
            <a:r>
              <a:rPr lang="en-US" sz="4517">
                <a:solidFill>
                  <a:srgbClr val="142414"/>
                </a:solidFill>
                <a:latin typeface="Rasputin Light"/>
              </a:rPr>
              <a:t>1. USED Spark/PySpark to pull data.</a:t>
            </a:r>
          </a:p>
          <a:p>
            <a:pPr>
              <a:lnSpc>
                <a:spcPts val="5420"/>
              </a:lnSpc>
            </a:pPr>
            <a:r>
              <a:rPr lang="en-US" sz="4517">
                <a:solidFill>
                  <a:srgbClr val="142414"/>
                </a:solidFill>
                <a:latin typeface="Rasputin Light"/>
              </a:rPr>
              <a:t>2. including handling missing values.</a:t>
            </a:r>
          </a:p>
          <a:p>
            <a:pPr>
              <a:lnSpc>
                <a:spcPts val="5420"/>
              </a:lnSpc>
            </a:pPr>
            <a:r>
              <a:rPr lang="en-US" sz="4517">
                <a:solidFill>
                  <a:srgbClr val="142414"/>
                </a:solidFill>
                <a:latin typeface="Rasputin Light"/>
              </a:rPr>
              <a:t>3. encoding categorical variables.</a:t>
            </a:r>
          </a:p>
          <a:p>
            <a:pPr>
              <a:lnSpc>
                <a:spcPts val="5420"/>
              </a:lnSpc>
            </a:pPr>
            <a:r>
              <a:rPr lang="en-US" sz="4517">
                <a:solidFill>
                  <a:srgbClr val="142414"/>
                </a:solidFill>
                <a:latin typeface="Rasputin Light"/>
              </a:rPr>
              <a:t>4. scaling numerical features.</a:t>
            </a:r>
          </a:p>
          <a:p>
            <a:pPr>
              <a:lnSpc>
                <a:spcPts val="5420"/>
              </a:lnSpc>
            </a:pPr>
            <a:r>
              <a:rPr lang="en-US" sz="4517">
                <a:solidFill>
                  <a:srgbClr val="142414"/>
                </a:solidFill>
                <a:latin typeface="Rasputin Light"/>
              </a:rPr>
              <a:t>5. Using python, we took any random 100 rows from our original dataset and droped the attrition to test the algorithm.  </a:t>
            </a:r>
          </a:p>
          <a:p>
            <a:pPr>
              <a:lnSpc>
                <a:spcPts val="5420"/>
              </a:lnSpc>
            </a:pPr>
          </a:p>
          <a:p>
            <a:pPr>
              <a:lnSpc>
                <a:spcPts val="5420"/>
              </a:lnSpc>
            </a:pPr>
          </a:p>
          <a:p>
            <a:pPr>
              <a:lnSpc>
                <a:spcPts val="3691"/>
              </a:lnSpc>
            </a:pPr>
            <a:r>
              <a:rPr lang="en-US" sz="3076">
                <a:solidFill>
                  <a:srgbClr val="142414"/>
                </a:solidFill>
                <a:latin typeface="Rasputin Light"/>
              </a:rPr>
              <a:t>THEN: analyzing and visualizing the features.</a:t>
            </a:r>
          </a:p>
          <a:p>
            <a:pPr>
              <a:lnSpc>
                <a:spcPts val="5115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16209">
            <a:off x="-890667" y="4921459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3" y="0"/>
                </a:lnTo>
                <a:lnTo>
                  <a:pt x="8901993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62409">
            <a:off x="12992700" y="-3537343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650226" y="1282906"/>
            <a:ext cx="8609074" cy="3704678"/>
            <a:chOff x="0" y="0"/>
            <a:chExt cx="11478765" cy="493957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297585"/>
              <a:ext cx="8300476" cy="641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199"/>
                </a:lnSpc>
              </a:pPr>
              <a:r>
                <a:rPr lang="en-US" sz="2799">
                  <a:solidFill>
                    <a:srgbClr val="142414"/>
                  </a:solidFill>
                  <a:latin typeface="TT Commons Pro"/>
                </a:rPr>
                <a:t>That is the question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1478765" cy="3925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1519"/>
                </a:lnSpc>
              </a:pPr>
              <a:r>
                <a:rPr lang="en-US" sz="9600">
                  <a:solidFill>
                    <a:srgbClr val="142414"/>
                  </a:solidFill>
                  <a:latin typeface="Rasputin Light"/>
                </a:rPr>
                <a:t>When are they leaving ?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-193302" y="1691435"/>
            <a:ext cx="9337302" cy="8275184"/>
          </a:xfrm>
          <a:custGeom>
            <a:avLst/>
            <a:gdLst/>
            <a:ahLst/>
            <a:cxnLst/>
            <a:rect r="r" b="b" t="t" l="l"/>
            <a:pathLst>
              <a:path h="8275184" w="9337302">
                <a:moveTo>
                  <a:pt x="9337302" y="0"/>
                </a:moveTo>
                <a:lnTo>
                  <a:pt x="0" y="0"/>
                </a:lnTo>
                <a:lnTo>
                  <a:pt x="0" y="8275184"/>
                </a:lnTo>
                <a:lnTo>
                  <a:pt x="9337302" y="8275184"/>
                </a:lnTo>
                <a:lnTo>
                  <a:pt x="933730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9693666" y="5587459"/>
            <a:ext cx="9144000" cy="5269724"/>
          </a:xfrm>
          <a:custGeom>
            <a:avLst/>
            <a:gdLst/>
            <a:ahLst/>
            <a:cxnLst/>
            <a:rect r="r" b="b" t="t" l="l"/>
            <a:pathLst>
              <a:path h="5269724" w="9144000">
                <a:moveTo>
                  <a:pt x="9144000" y="0"/>
                </a:moveTo>
                <a:lnTo>
                  <a:pt x="0" y="0"/>
                </a:lnTo>
                <a:lnTo>
                  <a:pt x="0" y="5269723"/>
                </a:lnTo>
                <a:lnTo>
                  <a:pt x="9144000" y="526972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6"/>
            <a:stretch>
              <a:fillRect l="0" t="-1079" r="0" b="-107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5710"/>
            <a:ext cx="11765691" cy="73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What features can we identify to help</a:t>
            </a:r>
            <a:r>
              <a:rPr lang="en-US" sz="9600">
                <a:solidFill>
                  <a:srgbClr val="142414"/>
                </a:solidFill>
                <a:latin typeface="Rasputin Light"/>
              </a:rPr>
              <a:t> accurately predict employee timeframe?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49054" y="7677150"/>
            <a:ext cx="941024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</a:rPr>
              <a:t>Lets explore the data visualizations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94571" y="4701649"/>
            <a:ext cx="4810384" cy="5585351"/>
          </a:xfrm>
          <a:custGeom>
            <a:avLst/>
            <a:gdLst/>
            <a:ahLst/>
            <a:cxnLst/>
            <a:rect r="r" b="b" t="t" l="l"/>
            <a:pathLst>
              <a:path h="5585351" w="4810384">
                <a:moveTo>
                  <a:pt x="0" y="0"/>
                </a:moveTo>
                <a:lnTo>
                  <a:pt x="4810383" y="0"/>
                </a:lnTo>
                <a:lnTo>
                  <a:pt x="4810383" y="5585351"/>
                </a:lnTo>
                <a:lnTo>
                  <a:pt x="0" y="55853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969" y="1028700"/>
            <a:ext cx="7274043" cy="392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Rasputin Light"/>
              </a:rPr>
              <a:t>Age distribution of predicted attrition categories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132501" y="5808684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743839">
            <a:off x="-2635666" y="5143758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96012" y="522667"/>
            <a:ext cx="9492869" cy="6321357"/>
          </a:xfrm>
          <a:custGeom>
            <a:avLst/>
            <a:gdLst/>
            <a:ahLst/>
            <a:cxnLst/>
            <a:rect r="r" b="b" t="t" l="l"/>
            <a:pathLst>
              <a:path h="6321357" w="9492869">
                <a:moveTo>
                  <a:pt x="0" y="0"/>
                </a:moveTo>
                <a:lnTo>
                  <a:pt x="9492869" y="0"/>
                </a:lnTo>
                <a:lnTo>
                  <a:pt x="9492869" y="6321357"/>
                </a:lnTo>
                <a:lnTo>
                  <a:pt x="0" y="6321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0556" b="-447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780436" y="7141227"/>
            <a:ext cx="14013542" cy="3145773"/>
          </a:xfrm>
          <a:custGeom>
            <a:avLst/>
            <a:gdLst/>
            <a:ahLst/>
            <a:cxnLst/>
            <a:rect r="r" b="b" t="t" l="l"/>
            <a:pathLst>
              <a:path h="3145773" w="14013542">
                <a:moveTo>
                  <a:pt x="0" y="0"/>
                </a:moveTo>
                <a:lnTo>
                  <a:pt x="14013543" y="0"/>
                </a:lnTo>
                <a:lnTo>
                  <a:pt x="14013543" y="3145773"/>
                </a:lnTo>
                <a:lnTo>
                  <a:pt x="0" y="31457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4775" r="0" b="-171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969" y="1028700"/>
            <a:ext cx="7274043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Rasputin Light"/>
              </a:rPr>
              <a:t>Feature</a:t>
            </a:r>
          </a:p>
          <a:p>
            <a:pPr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Rasputin Light"/>
              </a:rPr>
              <a:t>importance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132501" y="5808684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743839">
            <a:off x="-2635666" y="5143758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39912" y="656408"/>
            <a:ext cx="11102009" cy="5347596"/>
          </a:xfrm>
          <a:custGeom>
            <a:avLst/>
            <a:gdLst/>
            <a:ahLst/>
            <a:cxnLst/>
            <a:rect r="r" b="b" t="t" l="l"/>
            <a:pathLst>
              <a:path h="5347596" w="11102009">
                <a:moveTo>
                  <a:pt x="0" y="0"/>
                </a:moveTo>
                <a:lnTo>
                  <a:pt x="11102009" y="0"/>
                </a:lnTo>
                <a:lnTo>
                  <a:pt x="11102009" y="5347596"/>
                </a:lnTo>
                <a:lnTo>
                  <a:pt x="0" y="53475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53" t="-483" r="-155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27306" y="6453447"/>
            <a:ext cx="11860694" cy="3618046"/>
          </a:xfrm>
          <a:custGeom>
            <a:avLst/>
            <a:gdLst/>
            <a:ahLst/>
            <a:cxnLst/>
            <a:rect r="r" b="b" t="t" l="l"/>
            <a:pathLst>
              <a:path h="3618046" w="11860694">
                <a:moveTo>
                  <a:pt x="0" y="0"/>
                </a:moveTo>
                <a:lnTo>
                  <a:pt x="11860694" y="0"/>
                </a:lnTo>
                <a:lnTo>
                  <a:pt x="11860694" y="3618046"/>
                </a:lnTo>
                <a:lnTo>
                  <a:pt x="0" y="36180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887" r="0" b="-88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6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969" y="1028700"/>
            <a:ext cx="7274043" cy="2943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799"/>
              </a:lnSpc>
            </a:pPr>
            <a:r>
              <a:rPr lang="en-US" sz="6499">
                <a:solidFill>
                  <a:srgbClr val="FFFFFF"/>
                </a:solidFill>
                <a:latin typeface="Rasputin"/>
              </a:rPr>
              <a:t>Distribution of predicted timeframe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132501" y="5808684"/>
            <a:ext cx="8857785" cy="8525618"/>
          </a:xfrm>
          <a:custGeom>
            <a:avLst/>
            <a:gdLst/>
            <a:ahLst/>
            <a:cxnLst/>
            <a:rect r="r" b="b" t="t" l="l"/>
            <a:pathLst>
              <a:path h="8525618" w="8857785">
                <a:moveTo>
                  <a:pt x="0" y="0"/>
                </a:moveTo>
                <a:lnTo>
                  <a:pt x="8857785" y="0"/>
                </a:lnTo>
                <a:lnTo>
                  <a:pt x="8857785" y="8525618"/>
                </a:lnTo>
                <a:lnTo>
                  <a:pt x="0" y="8525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743839">
            <a:off x="-2635666" y="5143758"/>
            <a:ext cx="5915271" cy="9375789"/>
          </a:xfrm>
          <a:custGeom>
            <a:avLst/>
            <a:gdLst/>
            <a:ahLst/>
            <a:cxnLst/>
            <a:rect r="r" b="b" t="t" l="l"/>
            <a:pathLst>
              <a:path h="9375789" w="5915271">
                <a:moveTo>
                  <a:pt x="0" y="0"/>
                </a:moveTo>
                <a:lnTo>
                  <a:pt x="5915270" y="0"/>
                </a:lnTo>
                <a:lnTo>
                  <a:pt x="5915270" y="9375789"/>
                </a:lnTo>
                <a:lnTo>
                  <a:pt x="0" y="93757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29919" y="1084778"/>
            <a:ext cx="8929381" cy="8173522"/>
          </a:xfrm>
          <a:custGeom>
            <a:avLst/>
            <a:gdLst/>
            <a:ahLst/>
            <a:cxnLst/>
            <a:rect r="r" b="b" t="t" l="l"/>
            <a:pathLst>
              <a:path h="8173522" w="8929381">
                <a:moveTo>
                  <a:pt x="0" y="0"/>
                </a:moveTo>
                <a:lnTo>
                  <a:pt x="8929381" y="0"/>
                </a:lnTo>
                <a:lnTo>
                  <a:pt x="8929381" y="8173522"/>
                </a:lnTo>
                <a:lnTo>
                  <a:pt x="0" y="81735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7CDB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11765691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142414"/>
                </a:solidFill>
                <a:latin typeface="Rasputin Light"/>
              </a:rPr>
              <a:t>Initial Approach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4421762">
            <a:off x="10097818" y="3686697"/>
            <a:ext cx="8901994" cy="10457555"/>
          </a:xfrm>
          <a:custGeom>
            <a:avLst/>
            <a:gdLst/>
            <a:ahLst/>
            <a:cxnLst/>
            <a:rect r="r" b="b" t="t" l="l"/>
            <a:pathLst>
              <a:path h="10457555" w="8901994">
                <a:moveTo>
                  <a:pt x="0" y="0"/>
                </a:moveTo>
                <a:lnTo>
                  <a:pt x="8901994" y="0"/>
                </a:lnTo>
                <a:lnTo>
                  <a:pt x="8901994" y="10457555"/>
                </a:lnTo>
                <a:lnTo>
                  <a:pt x="0" y="10457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704631">
            <a:off x="14297058" y="2361332"/>
            <a:ext cx="6144834" cy="9739650"/>
          </a:xfrm>
          <a:custGeom>
            <a:avLst/>
            <a:gdLst/>
            <a:ahLst/>
            <a:cxnLst/>
            <a:rect r="r" b="b" t="t" l="l"/>
            <a:pathLst>
              <a:path h="9739650" w="6144834">
                <a:moveTo>
                  <a:pt x="0" y="0"/>
                </a:moveTo>
                <a:lnTo>
                  <a:pt x="6144833" y="0"/>
                </a:lnTo>
                <a:lnTo>
                  <a:pt x="6144833" y="9739650"/>
                </a:lnTo>
                <a:lnTo>
                  <a:pt x="0" y="9739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22765">
            <a:off x="-1597075" y="7402747"/>
            <a:ext cx="4764940" cy="4699422"/>
          </a:xfrm>
          <a:custGeom>
            <a:avLst/>
            <a:gdLst/>
            <a:ahLst/>
            <a:cxnLst/>
            <a:rect r="r" b="b" t="t" l="l"/>
            <a:pathLst>
              <a:path h="4699422" w="4764940">
                <a:moveTo>
                  <a:pt x="0" y="0"/>
                </a:moveTo>
                <a:lnTo>
                  <a:pt x="4764940" y="0"/>
                </a:lnTo>
                <a:lnTo>
                  <a:pt x="4764940" y="4699422"/>
                </a:lnTo>
                <a:lnTo>
                  <a:pt x="0" y="46994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8126" y="3982889"/>
            <a:ext cx="16739540" cy="453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680" indent="-485840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142414"/>
                </a:solidFill>
                <a:latin typeface="Rasputin Light"/>
              </a:rPr>
              <a:t>Predict attrition yes/no.</a:t>
            </a:r>
          </a:p>
          <a:p>
            <a:pPr algn="just" marL="971680" indent="-485840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142414"/>
                </a:solidFill>
                <a:latin typeface="Rasputin Light"/>
              </a:rPr>
              <a:t>Using random forrest classifier.</a:t>
            </a:r>
          </a:p>
          <a:p>
            <a:pPr algn="just" marL="971680" indent="-485840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142414"/>
                </a:solidFill>
                <a:latin typeface="Rasputin Light"/>
              </a:rPr>
              <a:t>Challenges of skewed data.</a:t>
            </a:r>
          </a:p>
          <a:p>
            <a:pPr algn="just" marL="971680" indent="-485840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142414"/>
                </a:solidFill>
                <a:latin typeface="Rasputin Light"/>
              </a:rPr>
              <a:t>Performed data balancing </a:t>
            </a:r>
          </a:p>
          <a:p>
            <a:pPr algn="just">
              <a:lnSpc>
                <a:spcPts val="5400"/>
              </a:lnSpc>
            </a:pPr>
            <a:r>
              <a:rPr lang="en-US" sz="4500">
                <a:solidFill>
                  <a:srgbClr val="142414"/>
                </a:solidFill>
                <a:latin typeface="Rasputin Light"/>
              </a:rPr>
              <a:t>     (over sampling).</a:t>
            </a:r>
          </a:p>
          <a:p>
            <a:pPr algn="just">
              <a:lnSpc>
                <a:spcPts val="8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DAF_QGD0g7k</dc:identifier>
  <dcterms:modified xsi:type="dcterms:W3CDTF">2011-08-01T06:04:30Z</dcterms:modified>
  <cp:revision>1</cp:revision>
  <dc:title>Your paragraph text</dc:title>
</cp:coreProperties>
</file>