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90" r:id="rId3"/>
    <p:sldId id="289" r:id="rId4"/>
    <p:sldId id="258" r:id="rId5"/>
    <p:sldId id="265" r:id="rId6"/>
    <p:sldId id="259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1" r:id="rId23"/>
    <p:sldId id="282" r:id="rId24"/>
    <p:sldId id="283" r:id="rId25"/>
    <p:sldId id="284" r:id="rId26"/>
    <p:sldId id="287" r:id="rId27"/>
    <p:sldId id="288" r:id="rId28"/>
  </p:sldIdLst>
  <p:sldSz cx="11887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824" y="384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E6045-07E4-EF42-ADC3-2B07A215D13A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F401E-9DDF-704D-B4C8-FA8266CC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685800"/>
            <a:ext cx="594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talk about the inference problem in some more 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23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Benefits: 1 app and more (customized) data</a:t>
            </a:r>
          </a:p>
          <a:p>
            <a:r>
              <a:rPr lang="en-US" dirty="0" smtClean="0"/>
              <a:t>Issues: Battery!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F401E-9DDF-704D-B4C8-FA8266CCB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42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685800"/>
            <a:ext cx="594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talk about the inference problem in some more 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2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685800"/>
            <a:ext cx="594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23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685800"/>
            <a:ext cx="594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23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F85CD-C1FB-CC45-8DB7-FCAE3D2A78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38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036-D1C3-D645-901B-82F50DFCF321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5D1-CB7E-514A-84D4-FB48645F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4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036-D1C3-D645-901B-82F50DFCF321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5D1-CB7E-514A-84D4-FB48645F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1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04100" y="274651"/>
            <a:ext cx="347741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851" y="274651"/>
            <a:ext cx="102341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036-D1C3-D645-901B-82F50DFCF321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5D1-CB7E-514A-84D4-FB48645F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7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036-D1C3-D645-901B-82F50DFCF321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5D1-CB7E-514A-84D4-FB48645F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13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036-D1C3-D645-901B-82F50DFCF321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5D1-CB7E-514A-84D4-FB48645F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8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844" y="1600206"/>
            <a:ext cx="68557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5740" y="1600206"/>
            <a:ext cx="68557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036-D1C3-D645-901B-82F50DFCF321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5D1-CB7E-514A-84D4-FB48645F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0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6984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036-D1C3-D645-901B-82F50DFCF321}" type="datetimeFigureOut">
              <a:rPr lang="en-US" smtClean="0"/>
              <a:t>5/7/14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5D1-CB7E-514A-84D4-FB48645F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3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036-D1C3-D645-901B-82F50DFCF321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5D1-CB7E-514A-84D4-FB48645F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9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036-D1C3-D645-901B-82F50DFCF321}" type="datetimeFigureOut">
              <a:rPr lang="en-US" smtClean="0"/>
              <a:t>5/7/14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5D1-CB7E-514A-84D4-FB48645F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8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63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8" y="1435103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036-D1C3-D645-901B-82F50DFCF321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5D1-CB7E-514A-84D4-FB48645F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3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8036-D1C3-D645-901B-82F50DFCF321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5D1-CB7E-514A-84D4-FB48645F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4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600206"/>
            <a:ext cx="10698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6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E8036-D1C3-D645-901B-82F50DFCF321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63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6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0D5D1-CB7E-514A-84D4-FB48645F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49251" y="1083734"/>
            <a:ext cx="11120298" cy="4741334"/>
          </a:xfrm>
          <a:prstGeom prst="rect">
            <a:avLst/>
          </a:prstGeom>
          <a:noFill/>
          <a:ln w="762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spcAft>
                <a:spcPts val="1200"/>
              </a:spcAft>
              <a:defRPr/>
            </a:pPr>
            <a:r>
              <a:rPr lang="en-US" sz="2800" b="1" i="1" dirty="0" smtClean="0">
                <a:solidFill>
                  <a:srgbClr val="000000"/>
                </a:solidFill>
                <a:latin typeface="Times"/>
                <a:cs typeface="Times"/>
              </a:rPr>
              <a:t>Infrastructure</a:t>
            </a:r>
            <a:endParaRPr lang="en-US" sz="2800" b="1" i="1" dirty="0">
              <a:solidFill>
                <a:srgbClr val="00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54960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2: Identifying change points </a:t>
            </a:r>
            <a:r>
              <a:rPr lang="en-US" sz="2000" b="1" dirty="0" smtClean="0">
                <a:latin typeface="Times"/>
                <a:cs typeface="Times"/>
              </a:rPr>
              <a:t>for a </a:t>
            </a:r>
            <a:r>
              <a:rPr lang="en-US" sz="2000" b="1" dirty="0" smtClean="0">
                <a:latin typeface="Times"/>
                <a:cs typeface="Times"/>
              </a:rPr>
              <a:t>trip 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Rule-based classification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35890" y="2944946"/>
            <a:ext cx="102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Downtown Berkeley BART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2227747" y="3276646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3635931" y="323092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72891" y="323092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9540388" y="2955649"/>
            <a:ext cx="97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</a:p>
        </p:txBody>
      </p:sp>
      <p:sp>
        <p:nvSpPr>
          <p:cNvPr id="86" name="Oval 85"/>
          <p:cNvSpPr/>
          <p:nvPr/>
        </p:nvSpPr>
        <p:spPr>
          <a:xfrm>
            <a:off x="5098971" y="323092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562011" y="323092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025051" y="323092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9488091" y="323092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538651" y="322896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4001691" y="322896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5464731" y="322896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927771" y="32325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8756571" y="322896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2904411" y="32325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4367451" y="32325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830491" y="32325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7293531" y="32325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9122331" y="32325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3270171" y="322896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4733211" y="322896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6196251" y="322896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659291" y="322896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8390811" y="32325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Left Brace 182"/>
          <p:cNvSpPr/>
          <p:nvPr/>
        </p:nvSpPr>
        <p:spPr>
          <a:xfrm rot="5400000">
            <a:off x="5766644" y="-711373"/>
            <a:ext cx="234845" cy="7312645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482014" y="2370496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69813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2: Identifying change points </a:t>
            </a:r>
            <a:r>
              <a:rPr lang="en-US" sz="2000" b="1" dirty="0" smtClean="0">
                <a:latin typeface="Times"/>
                <a:cs typeface="Times"/>
              </a:rPr>
              <a:t>for a </a:t>
            </a:r>
            <a:r>
              <a:rPr lang="en-US" sz="2000" b="1" dirty="0" smtClean="0">
                <a:latin typeface="Times"/>
                <a:cs typeface="Times"/>
              </a:rPr>
              <a:t>trip 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Rule-based classification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35890" y="2944946"/>
            <a:ext cx="102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Downtown Berkeley BART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2227747" y="3276646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3635931" y="323092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72891" y="323092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9540388" y="2955649"/>
            <a:ext cx="97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</a:p>
        </p:txBody>
      </p:sp>
      <p:sp>
        <p:nvSpPr>
          <p:cNvPr id="86" name="Oval 85"/>
          <p:cNvSpPr/>
          <p:nvPr/>
        </p:nvSpPr>
        <p:spPr>
          <a:xfrm>
            <a:off x="5098971" y="323092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562011" y="323092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025051" y="323092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9488091" y="323092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538651" y="322896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4001691" y="322896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5464731" y="322896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927771" y="32325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8756571" y="322896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2904411" y="32325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4367451" y="32325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830491" y="32325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7293531" y="32325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9122331" y="32325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3270171" y="322896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4733211" y="322896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6196251" y="322896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659291" y="322896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8390811" y="32325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Left Brace 182"/>
          <p:cNvSpPr/>
          <p:nvPr/>
        </p:nvSpPr>
        <p:spPr>
          <a:xfrm rot="5400000">
            <a:off x="5766644" y="-711373"/>
            <a:ext cx="234845" cy="7312645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482014" y="2370496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890" y="4280846"/>
            <a:ext cx="9278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Step </a:t>
            </a:r>
            <a:r>
              <a:rPr lang="en-US" b="1" dirty="0" smtClean="0">
                <a:effectLst/>
                <a:latin typeface="Times"/>
                <a:cs typeface="Times"/>
              </a:rPr>
              <a:t>2A: </a:t>
            </a:r>
            <a:r>
              <a:rPr lang="en-US" dirty="0" smtClean="0">
                <a:effectLst/>
                <a:latin typeface="Times"/>
                <a:cs typeface="Times"/>
              </a:rPr>
              <a:t>Label GPS points as walk points or non-walk points, where a walk point is defined as a point at which the speed is less than </a:t>
            </a:r>
            <a:r>
              <a:rPr lang="en-US" dirty="0" smtClean="0">
                <a:effectLst/>
                <a:latin typeface="Times"/>
                <a:cs typeface="Times"/>
              </a:rPr>
              <a:t>5 mph </a:t>
            </a:r>
            <a:r>
              <a:rPr lang="en-US" dirty="0" smtClean="0">
                <a:effectLst/>
                <a:latin typeface="Times"/>
                <a:cs typeface="Times"/>
              </a:rPr>
              <a:t>and acceleration is less than 1620 </a:t>
            </a:r>
            <a:r>
              <a:rPr lang="en-US" dirty="0" smtClean="0">
                <a:effectLst/>
                <a:latin typeface="Times"/>
                <a:cs typeface="Times"/>
              </a:rPr>
              <a:t>mph</a:t>
            </a:r>
            <a:r>
              <a:rPr lang="en-US" baseline="30000" dirty="0" smtClean="0">
                <a:effectLst/>
                <a:latin typeface="Times"/>
                <a:cs typeface="Times"/>
              </a:rPr>
              <a:t>2</a:t>
            </a:r>
            <a:r>
              <a:rPr lang="en-US" dirty="0" smtClean="0">
                <a:latin typeface="Times"/>
                <a:cs typeface="Times"/>
              </a:rPr>
              <a:t>. Points where GPS accuracy is unacceptably low are skipped over.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6009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2: Identifying change points </a:t>
            </a:r>
            <a:r>
              <a:rPr lang="en-US" sz="2000" b="1" dirty="0" smtClean="0">
                <a:latin typeface="Times"/>
                <a:cs typeface="Times"/>
              </a:rPr>
              <a:t>for a </a:t>
            </a:r>
            <a:r>
              <a:rPr lang="en-US" sz="2000" b="1" dirty="0" smtClean="0">
                <a:latin typeface="Times"/>
                <a:cs typeface="Times"/>
              </a:rPr>
              <a:t>trip 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Rule-based classification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890" y="4280846"/>
            <a:ext cx="9278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Step </a:t>
            </a:r>
            <a:r>
              <a:rPr lang="en-US" b="1" dirty="0" smtClean="0">
                <a:effectLst/>
                <a:latin typeface="Times"/>
                <a:cs typeface="Times"/>
              </a:rPr>
              <a:t>2A: </a:t>
            </a:r>
            <a:r>
              <a:rPr lang="en-US" dirty="0" smtClean="0">
                <a:effectLst/>
                <a:latin typeface="Times"/>
                <a:cs typeface="Times"/>
              </a:rPr>
              <a:t>Label GPS points as walk points or non-walk points, where a walk point is defined as a point at which the speed is less than </a:t>
            </a:r>
            <a:r>
              <a:rPr lang="en-US" dirty="0" smtClean="0">
                <a:effectLst/>
                <a:latin typeface="Times"/>
                <a:cs typeface="Times"/>
              </a:rPr>
              <a:t>5 mph </a:t>
            </a:r>
            <a:r>
              <a:rPr lang="en-US" dirty="0" smtClean="0">
                <a:effectLst/>
                <a:latin typeface="Times"/>
                <a:cs typeface="Times"/>
              </a:rPr>
              <a:t>and acceleration is less than 1620 </a:t>
            </a:r>
            <a:r>
              <a:rPr lang="en-US" dirty="0" smtClean="0">
                <a:effectLst/>
                <a:latin typeface="Times"/>
                <a:cs typeface="Times"/>
              </a:rPr>
              <a:t>mph</a:t>
            </a:r>
            <a:r>
              <a:rPr lang="en-US" baseline="30000" dirty="0" smtClean="0">
                <a:effectLst/>
                <a:latin typeface="Times"/>
                <a:cs typeface="Times"/>
              </a:rPr>
              <a:t>2</a:t>
            </a:r>
            <a:r>
              <a:rPr lang="en-US" dirty="0" smtClean="0">
                <a:latin typeface="Times"/>
                <a:cs typeface="Times"/>
              </a:rPr>
              <a:t>. Points where GPS accuracy is unacceptably low are skipped over.</a:t>
            </a:r>
            <a:endParaRPr lang="en-US" dirty="0">
              <a:effectLst/>
              <a:latin typeface="Times"/>
              <a:cs typeface="Times"/>
            </a:endParaRPr>
          </a:p>
        </p:txBody>
      </p:sp>
      <p:cxnSp>
        <p:nvCxnSpPr>
          <p:cNvPr id="30" name="Straight Connector 29"/>
          <p:cNvCxnSpPr>
            <a:endCxn id="42" idx="2"/>
          </p:cNvCxnSpPr>
          <p:nvPr/>
        </p:nvCxnSpPr>
        <p:spPr>
          <a:xfrm flipV="1">
            <a:off x="2227143" y="3269699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03807" y="32239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172287" y="322398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357577" y="2937999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39784" y="3042278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635327" y="32239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66847" y="32239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8367" y="32239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29887" y="32239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561407" y="32239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292927" y="32239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755967" y="32239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487487" y="32239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024447" y="32239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384299" y="322202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115819" y="322202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47339" y="322202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78859" y="322202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310379" y="322202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41899" y="322202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773419" y="322202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236459" y="322202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504939" y="322202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44893" y="322560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76413" y="322560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07933" y="322560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739453" y="322560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470973" y="322560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02493" y="322560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934013" y="322560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397053" y="322560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665533" y="322560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720684" y="322202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2204" y="322202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183724" y="322202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915244" y="322202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646764" y="322202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378284" y="322202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09804" y="322202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572844" y="322202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841324" y="322202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313402" y="322534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954488" y="32269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130279" y="322339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Brace 73"/>
          <p:cNvSpPr/>
          <p:nvPr/>
        </p:nvSpPr>
        <p:spPr>
          <a:xfrm rot="5400000">
            <a:off x="4118440" y="929280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 Brace 74"/>
          <p:cNvSpPr/>
          <p:nvPr/>
        </p:nvSpPr>
        <p:spPr>
          <a:xfrm rot="5400000">
            <a:off x="7774763" y="1290400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37779" y="2502049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95798" y="2502049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01210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2: Identifying change points </a:t>
            </a:r>
            <a:r>
              <a:rPr lang="en-US" sz="2000" b="1" dirty="0" smtClean="0">
                <a:latin typeface="Times"/>
                <a:cs typeface="Times"/>
              </a:rPr>
              <a:t>for a </a:t>
            </a:r>
            <a:r>
              <a:rPr lang="en-US" sz="2000" b="1" dirty="0" smtClean="0">
                <a:latin typeface="Times"/>
                <a:cs typeface="Times"/>
              </a:rPr>
              <a:t>trip 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Rule-based classification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890" y="4280846"/>
            <a:ext cx="9278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Step </a:t>
            </a:r>
            <a:r>
              <a:rPr lang="en-US" b="1" dirty="0" smtClean="0">
                <a:effectLst/>
                <a:latin typeface="Times"/>
                <a:cs typeface="Times"/>
              </a:rPr>
              <a:t>2A: </a:t>
            </a:r>
            <a:r>
              <a:rPr lang="en-US" dirty="0" smtClean="0">
                <a:effectLst/>
                <a:latin typeface="Times"/>
                <a:cs typeface="Times"/>
              </a:rPr>
              <a:t>Label GPS points as walk points or non-walk points, where a walk point is defined as a point at which the speed is less than </a:t>
            </a:r>
            <a:r>
              <a:rPr lang="en-US" dirty="0" smtClean="0">
                <a:effectLst/>
                <a:latin typeface="Times"/>
                <a:cs typeface="Times"/>
              </a:rPr>
              <a:t>5 mph </a:t>
            </a:r>
            <a:r>
              <a:rPr lang="en-US" dirty="0" smtClean="0">
                <a:effectLst/>
                <a:latin typeface="Times"/>
                <a:cs typeface="Times"/>
              </a:rPr>
              <a:t>and acceleration is less than 1620 </a:t>
            </a:r>
            <a:r>
              <a:rPr lang="en-US" dirty="0" smtClean="0">
                <a:effectLst/>
                <a:latin typeface="Times"/>
                <a:cs typeface="Times"/>
              </a:rPr>
              <a:t>mph</a:t>
            </a:r>
            <a:r>
              <a:rPr lang="en-US" baseline="30000" dirty="0" smtClean="0">
                <a:effectLst/>
                <a:latin typeface="Times"/>
                <a:cs typeface="Times"/>
              </a:rPr>
              <a:t>2</a:t>
            </a:r>
            <a:r>
              <a:rPr lang="en-US" dirty="0" smtClean="0">
                <a:latin typeface="Times"/>
                <a:cs typeface="Times"/>
              </a:rPr>
              <a:t>. Points where GPS accuracy is unacceptably low are skipped over.</a:t>
            </a:r>
            <a:endParaRPr lang="en-US" dirty="0">
              <a:effectLst/>
              <a:latin typeface="Times"/>
              <a:cs typeface="Times"/>
            </a:endParaRPr>
          </a:p>
        </p:txBody>
      </p:sp>
      <p:cxnSp>
        <p:nvCxnSpPr>
          <p:cNvPr id="78" name="Straight Connector 77"/>
          <p:cNvCxnSpPr>
            <a:endCxn id="90" idx="2"/>
          </p:cNvCxnSpPr>
          <p:nvPr/>
        </p:nvCxnSpPr>
        <p:spPr>
          <a:xfrm flipV="1">
            <a:off x="2233601" y="327043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91026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78745" y="322471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364035" y="293873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46242" y="304301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364178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37330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10482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83634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567865" y="32247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29938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76242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9493945" y="32247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03090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9075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12227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85379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58531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31683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04835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779877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24291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511397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55135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28287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1439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74591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47743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208951" y="322633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94047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840351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67199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72714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45866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19018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92170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65322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384742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11626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579302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84778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9319860" y="32260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960946" y="32277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9136737" y="322412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 Brace 121"/>
          <p:cNvSpPr/>
          <p:nvPr/>
        </p:nvSpPr>
        <p:spPr>
          <a:xfrm rot="5400000">
            <a:off x="4124898" y="93001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Brace 122"/>
          <p:cNvSpPr/>
          <p:nvPr/>
        </p:nvSpPr>
        <p:spPr>
          <a:xfrm rot="5400000">
            <a:off x="7781221" y="129113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3844237" y="250278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02256" y="250278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1682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2: Identifying change points </a:t>
            </a:r>
            <a:r>
              <a:rPr lang="en-US" sz="2000" b="1" dirty="0" smtClean="0">
                <a:latin typeface="Times"/>
                <a:cs typeface="Times"/>
              </a:rPr>
              <a:t>for a </a:t>
            </a:r>
            <a:r>
              <a:rPr lang="en-US" sz="2000" b="1" dirty="0" smtClean="0">
                <a:latin typeface="Times"/>
                <a:cs typeface="Times"/>
              </a:rPr>
              <a:t>trip 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Rule-based classification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890" y="4280846"/>
            <a:ext cx="927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  <a:latin typeface="Times"/>
                <a:cs typeface="Times"/>
              </a:rPr>
              <a:t>Step 2B</a:t>
            </a:r>
            <a:r>
              <a:rPr lang="en-US" dirty="0" smtClean="0">
                <a:effectLst/>
                <a:latin typeface="Times"/>
                <a:cs typeface="Times"/>
              </a:rPr>
              <a:t>: Identify walk and non-walk segments as consecutive walk or non-walk points that exceed 90 seconds in duration.</a:t>
            </a:r>
            <a:endParaRPr lang="en-US" dirty="0">
              <a:effectLst/>
              <a:latin typeface="Times"/>
              <a:cs typeface="Times"/>
            </a:endParaRPr>
          </a:p>
        </p:txBody>
      </p:sp>
      <p:cxnSp>
        <p:nvCxnSpPr>
          <p:cNvPr id="78" name="Straight Connector 77"/>
          <p:cNvCxnSpPr>
            <a:endCxn id="90" idx="2"/>
          </p:cNvCxnSpPr>
          <p:nvPr/>
        </p:nvCxnSpPr>
        <p:spPr>
          <a:xfrm flipV="1">
            <a:off x="2233601" y="327043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91026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78745" y="322471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364035" y="293873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46242" y="304301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364178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37330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10482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83634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567865" y="32247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29938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76242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9493945" y="32247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03090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9075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12227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85379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58531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31683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04835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779877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24291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511397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55135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28287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1439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74591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47743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208951" y="322633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94047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840351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67199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72714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45866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19018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92170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65322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384742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11626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579302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84778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9319860" y="32260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960946" y="32277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9136737" y="322412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 Brace 121"/>
          <p:cNvSpPr/>
          <p:nvPr/>
        </p:nvSpPr>
        <p:spPr>
          <a:xfrm rot="5400000">
            <a:off x="4124898" y="93001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Brace 122"/>
          <p:cNvSpPr/>
          <p:nvPr/>
        </p:nvSpPr>
        <p:spPr>
          <a:xfrm rot="5400000">
            <a:off x="7781221" y="129113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3844237" y="250278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02256" y="250278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2" name="Left Brace 51"/>
          <p:cNvSpPr/>
          <p:nvPr/>
        </p:nvSpPr>
        <p:spPr>
          <a:xfrm rot="16200000">
            <a:off x="4108956" y="1576341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792008" y="37273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23823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2: Identifying change points </a:t>
            </a:r>
            <a:r>
              <a:rPr lang="en-US" sz="2000" b="1" dirty="0" smtClean="0">
                <a:latin typeface="Times"/>
                <a:cs typeface="Times"/>
              </a:rPr>
              <a:t>for a </a:t>
            </a:r>
            <a:r>
              <a:rPr lang="en-US" sz="2000" b="1" dirty="0" smtClean="0">
                <a:latin typeface="Times"/>
                <a:cs typeface="Times"/>
              </a:rPr>
              <a:t>trip 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Rule-based classification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890" y="4280846"/>
            <a:ext cx="927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  <a:latin typeface="Times"/>
                <a:cs typeface="Times"/>
              </a:rPr>
              <a:t>Step 2B</a:t>
            </a:r>
            <a:r>
              <a:rPr lang="en-US" dirty="0" smtClean="0">
                <a:effectLst/>
                <a:latin typeface="Times"/>
                <a:cs typeface="Times"/>
              </a:rPr>
              <a:t>: Identify walk and non-walk segments as consecutive walk or non-walk points that exceed 90 seconds in duration.</a:t>
            </a:r>
            <a:endParaRPr lang="en-US" dirty="0">
              <a:effectLst/>
              <a:latin typeface="Times"/>
              <a:cs typeface="Times"/>
            </a:endParaRPr>
          </a:p>
        </p:txBody>
      </p:sp>
      <p:cxnSp>
        <p:nvCxnSpPr>
          <p:cNvPr id="78" name="Straight Connector 77"/>
          <p:cNvCxnSpPr>
            <a:endCxn id="90" idx="2"/>
          </p:cNvCxnSpPr>
          <p:nvPr/>
        </p:nvCxnSpPr>
        <p:spPr>
          <a:xfrm flipV="1">
            <a:off x="2233601" y="327043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91026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78745" y="322471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364035" y="293873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46242" y="304301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364178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37330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10482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83634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567865" y="32247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29938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76242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9493945" y="32247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03090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9075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12227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85379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58531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31683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04835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779877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24291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511397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55135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28287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1439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74591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47743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208951" y="322633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94047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840351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67199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72714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45866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19018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92170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65322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384742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11626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579302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84778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9319860" y="32260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960946" y="32277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9136737" y="322412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 Brace 121"/>
          <p:cNvSpPr/>
          <p:nvPr/>
        </p:nvSpPr>
        <p:spPr>
          <a:xfrm rot="5400000">
            <a:off x="4124898" y="93001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Brace 122"/>
          <p:cNvSpPr/>
          <p:nvPr/>
        </p:nvSpPr>
        <p:spPr>
          <a:xfrm rot="5400000">
            <a:off x="7781221" y="129113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3844237" y="250278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02256" y="250278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2" name="Left Brace 51"/>
          <p:cNvSpPr/>
          <p:nvPr/>
        </p:nvSpPr>
        <p:spPr>
          <a:xfrm rot="16200000">
            <a:off x="4108956" y="1576341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792008" y="37273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4" name="Left Brace 53"/>
          <p:cNvSpPr/>
          <p:nvPr/>
        </p:nvSpPr>
        <p:spPr>
          <a:xfrm rot="16200000">
            <a:off x="6485073" y="32176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168818" y="37412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01395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2: Identifying change points </a:t>
            </a:r>
            <a:r>
              <a:rPr lang="en-US" sz="2000" b="1" dirty="0" smtClean="0">
                <a:latin typeface="Times"/>
                <a:cs typeface="Times"/>
              </a:rPr>
              <a:t>for a </a:t>
            </a:r>
            <a:r>
              <a:rPr lang="en-US" sz="2000" b="1" dirty="0" smtClean="0">
                <a:latin typeface="Times"/>
                <a:cs typeface="Times"/>
              </a:rPr>
              <a:t>trip 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Rule-based classification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890" y="4280846"/>
            <a:ext cx="927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  <a:latin typeface="Times"/>
                <a:cs typeface="Times"/>
              </a:rPr>
              <a:t>Step 2B</a:t>
            </a:r>
            <a:r>
              <a:rPr lang="en-US" dirty="0" smtClean="0">
                <a:effectLst/>
                <a:latin typeface="Times"/>
                <a:cs typeface="Times"/>
              </a:rPr>
              <a:t>: Identify walk and non-walk segments as consecutive walk or non-walk points that exceed 90 seconds in duration.</a:t>
            </a:r>
            <a:endParaRPr lang="en-US" dirty="0">
              <a:effectLst/>
              <a:latin typeface="Times"/>
              <a:cs typeface="Times"/>
            </a:endParaRPr>
          </a:p>
        </p:txBody>
      </p:sp>
      <p:cxnSp>
        <p:nvCxnSpPr>
          <p:cNvPr id="78" name="Straight Connector 77"/>
          <p:cNvCxnSpPr>
            <a:endCxn id="90" idx="2"/>
          </p:cNvCxnSpPr>
          <p:nvPr/>
        </p:nvCxnSpPr>
        <p:spPr>
          <a:xfrm flipV="1">
            <a:off x="2233601" y="327043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91026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78745" y="322471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364035" y="293873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46242" y="304301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364178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37330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10482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83634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567865" y="32247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29938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76242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9493945" y="32247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03090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9075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12227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85379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58531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31683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04835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779877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24291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511397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55135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28287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1439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74591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47743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208951" y="322633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94047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840351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67199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72714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45866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19018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92170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65322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384742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11626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579302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84778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9319860" y="32260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960946" y="32277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9136737" y="322412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 Brace 121"/>
          <p:cNvSpPr/>
          <p:nvPr/>
        </p:nvSpPr>
        <p:spPr>
          <a:xfrm rot="5400000">
            <a:off x="4124898" y="93001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Brace 122"/>
          <p:cNvSpPr/>
          <p:nvPr/>
        </p:nvSpPr>
        <p:spPr>
          <a:xfrm rot="5400000">
            <a:off x="7781221" y="129113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3844237" y="250278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02256" y="250278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2" name="Left Brace 51"/>
          <p:cNvSpPr/>
          <p:nvPr/>
        </p:nvSpPr>
        <p:spPr>
          <a:xfrm rot="16200000">
            <a:off x="4108956" y="1576341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792008" y="37273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4" name="Left Brace 53"/>
          <p:cNvSpPr/>
          <p:nvPr/>
        </p:nvSpPr>
        <p:spPr>
          <a:xfrm rot="16200000">
            <a:off x="6485073" y="32176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168818" y="37412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6" name="Left Brace 55"/>
          <p:cNvSpPr/>
          <p:nvPr/>
        </p:nvSpPr>
        <p:spPr>
          <a:xfrm rot="16200000">
            <a:off x="7136707" y="3296745"/>
            <a:ext cx="234843" cy="568475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818937" y="37371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89402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2: Identifying change points </a:t>
            </a:r>
            <a:r>
              <a:rPr lang="en-US" sz="2000" b="1" dirty="0" smtClean="0">
                <a:latin typeface="Times"/>
                <a:cs typeface="Times"/>
              </a:rPr>
              <a:t>for a </a:t>
            </a:r>
            <a:r>
              <a:rPr lang="en-US" sz="2000" b="1" dirty="0" smtClean="0">
                <a:latin typeface="Times"/>
                <a:cs typeface="Times"/>
              </a:rPr>
              <a:t>trip 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Rule-based classification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890" y="4280846"/>
            <a:ext cx="927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  <a:latin typeface="Times"/>
                <a:cs typeface="Times"/>
              </a:rPr>
              <a:t>Step 2B</a:t>
            </a:r>
            <a:r>
              <a:rPr lang="en-US" dirty="0" smtClean="0">
                <a:effectLst/>
                <a:latin typeface="Times"/>
                <a:cs typeface="Times"/>
              </a:rPr>
              <a:t>: Identify walk and non-walk segments as consecutive walk or non-walk points that exceed 90 seconds in duration.</a:t>
            </a:r>
            <a:endParaRPr lang="en-US" dirty="0">
              <a:effectLst/>
              <a:latin typeface="Times"/>
              <a:cs typeface="Times"/>
            </a:endParaRPr>
          </a:p>
        </p:txBody>
      </p:sp>
      <p:cxnSp>
        <p:nvCxnSpPr>
          <p:cNvPr id="78" name="Straight Connector 77"/>
          <p:cNvCxnSpPr>
            <a:endCxn id="90" idx="2"/>
          </p:cNvCxnSpPr>
          <p:nvPr/>
        </p:nvCxnSpPr>
        <p:spPr>
          <a:xfrm flipV="1">
            <a:off x="2233601" y="327043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91026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78745" y="322471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364035" y="293873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46242" y="304301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364178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37330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10482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83634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567865" y="32247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29938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76242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9493945" y="32247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03090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9075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12227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85379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58531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31683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04835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779877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24291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511397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55135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28287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1439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74591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47743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208951" y="322633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94047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840351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67199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72714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45866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19018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92170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65322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384742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11626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579302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84778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9319860" y="32260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960946" y="32277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9136737" y="322412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 Brace 121"/>
          <p:cNvSpPr/>
          <p:nvPr/>
        </p:nvSpPr>
        <p:spPr>
          <a:xfrm rot="5400000">
            <a:off x="4124898" y="93001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Brace 122"/>
          <p:cNvSpPr/>
          <p:nvPr/>
        </p:nvSpPr>
        <p:spPr>
          <a:xfrm rot="5400000">
            <a:off x="7781221" y="129113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3844237" y="250278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02256" y="250278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2" name="Left Brace 51"/>
          <p:cNvSpPr/>
          <p:nvPr/>
        </p:nvSpPr>
        <p:spPr>
          <a:xfrm rot="16200000">
            <a:off x="4108956" y="1576341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792008" y="37273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4" name="Left Brace 53"/>
          <p:cNvSpPr/>
          <p:nvPr/>
        </p:nvSpPr>
        <p:spPr>
          <a:xfrm rot="16200000">
            <a:off x="6485073" y="32176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168818" y="37412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6" name="Left Brace 55"/>
          <p:cNvSpPr/>
          <p:nvPr/>
        </p:nvSpPr>
        <p:spPr>
          <a:xfrm rot="16200000">
            <a:off x="7136707" y="3296745"/>
            <a:ext cx="234843" cy="568475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818937" y="37371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8" name="Left Brace 57"/>
          <p:cNvSpPr/>
          <p:nvPr/>
        </p:nvSpPr>
        <p:spPr>
          <a:xfrm rot="16200000">
            <a:off x="8041835" y="3131140"/>
            <a:ext cx="234843" cy="89907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716016" y="3736886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37706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2: Identifying change points </a:t>
            </a:r>
            <a:r>
              <a:rPr lang="en-US" sz="2000" b="1" dirty="0" smtClean="0">
                <a:latin typeface="Times"/>
                <a:cs typeface="Times"/>
              </a:rPr>
              <a:t>for a </a:t>
            </a:r>
            <a:r>
              <a:rPr lang="en-US" sz="2000" b="1" dirty="0" smtClean="0">
                <a:latin typeface="Times"/>
                <a:cs typeface="Times"/>
              </a:rPr>
              <a:t>trip 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Rule-based classification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890" y="4280846"/>
            <a:ext cx="927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  <a:latin typeface="Times"/>
                <a:cs typeface="Times"/>
              </a:rPr>
              <a:t>Step 2C</a:t>
            </a:r>
            <a:r>
              <a:rPr lang="en-US" dirty="0" smtClean="0">
                <a:effectLst/>
                <a:latin typeface="Times"/>
                <a:cs typeface="Times"/>
              </a:rPr>
              <a:t>: Merge unidentified segments with identified backward segment.</a:t>
            </a:r>
            <a:endParaRPr lang="en-US" dirty="0">
              <a:effectLst/>
              <a:latin typeface="Times"/>
              <a:cs typeface="Times"/>
            </a:endParaRPr>
          </a:p>
        </p:txBody>
      </p:sp>
      <p:cxnSp>
        <p:nvCxnSpPr>
          <p:cNvPr id="78" name="Straight Connector 77"/>
          <p:cNvCxnSpPr>
            <a:endCxn id="90" idx="2"/>
          </p:cNvCxnSpPr>
          <p:nvPr/>
        </p:nvCxnSpPr>
        <p:spPr>
          <a:xfrm flipV="1">
            <a:off x="2233601" y="327043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91026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78745" y="322471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364035" y="293873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46242" y="304301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364178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37330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10482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83634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567865" y="32247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29938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76242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9493945" y="32247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03090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9075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12227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85379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58531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31683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04835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779877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24291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511397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55135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28287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1439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74591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47743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208951" y="322633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94047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840351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67199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72714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45866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19018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92170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65322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384742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11626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579302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84778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9319860" y="32260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960946" y="32277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9136737" y="322412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 Brace 121"/>
          <p:cNvSpPr/>
          <p:nvPr/>
        </p:nvSpPr>
        <p:spPr>
          <a:xfrm rot="5400000">
            <a:off x="4124898" y="93001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Brace 122"/>
          <p:cNvSpPr/>
          <p:nvPr/>
        </p:nvSpPr>
        <p:spPr>
          <a:xfrm rot="5400000">
            <a:off x="7781221" y="129113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3844237" y="250278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02256" y="250278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2" name="Left Brace 51"/>
          <p:cNvSpPr/>
          <p:nvPr/>
        </p:nvSpPr>
        <p:spPr>
          <a:xfrm rot="16200000">
            <a:off x="4108956" y="1576341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792008" y="37273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4" name="Left Brace 53"/>
          <p:cNvSpPr/>
          <p:nvPr/>
        </p:nvSpPr>
        <p:spPr>
          <a:xfrm rot="16200000">
            <a:off x="6485073" y="32176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168818" y="37412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6" name="Left Brace 55"/>
          <p:cNvSpPr/>
          <p:nvPr/>
        </p:nvSpPr>
        <p:spPr>
          <a:xfrm rot="16200000">
            <a:off x="7136707" y="3296745"/>
            <a:ext cx="234843" cy="568475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818937" y="37371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8" name="Left Brace 57"/>
          <p:cNvSpPr/>
          <p:nvPr/>
        </p:nvSpPr>
        <p:spPr>
          <a:xfrm rot="16200000">
            <a:off x="8041835" y="3131140"/>
            <a:ext cx="234843" cy="89907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716016" y="3736886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55390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2: Identifying change points </a:t>
            </a:r>
            <a:r>
              <a:rPr lang="en-US" sz="2000" b="1" dirty="0" smtClean="0">
                <a:latin typeface="Times"/>
                <a:cs typeface="Times"/>
              </a:rPr>
              <a:t>for a </a:t>
            </a:r>
            <a:r>
              <a:rPr lang="en-US" sz="2000" b="1" dirty="0" smtClean="0">
                <a:latin typeface="Times"/>
                <a:cs typeface="Times"/>
              </a:rPr>
              <a:t>trip 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Rule-based classification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890" y="4280846"/>
            <a:ext cx="927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  <a:latin typeface="Times"/>
                <a:cs typeface="Times"/>
              </a:rPr>
              <a:t>Step 2C</a:t>
            </a:r>
            <a:r>
              <a:rPr lang="en-US" dirty="0" smtClean="0">
                <a:effectLst/>
                <a:latin typeface="Times"/>
                <a:cs typeface="Times"/>
              </a:rPr>
              <a:t>: Merge unidentified segments with identified backward segment.</a:t>
            </a:r>
            <a:endParaRPr lang="en-US" dirty="0">
              <a:effectLst/>
              <a:latin typeface="Times"/>
              <a:cs typeface="Times"/>
            </a:endParaRPr>
          </a:p>
        </p:txBody>
      </p:sp>
      <p:cxnSp>
        <p:nvCxnSpPr>
          <p:cNvPr id="78" name="Straight Connector 77"/>
          <p:cNvCxnSpPr>
            <a:endCxn id="90" idx="2"/>
          </p:cNvCxnSpPr>
          <p:nvPr/>
        </p:nvCxnSpPr>
        <p:spPr>
          <a:xfrm flipV="1">
            <a:off x="2233601" y="327043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91026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78745" y="322471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364035" y="293873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46242" y="304301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364178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37330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10482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83634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567865" y="32247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29938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76242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9493945" y="32247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03090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9075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12227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85379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58531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31683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04835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779877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24291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511397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55135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28287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1439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74591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47743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208951" y="322633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94047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840351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67199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72714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45866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19018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92170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65322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384742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11626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579302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84778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9319860" y="32260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960946" y="32277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9136737" y="322412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 Brace 121"/>
          <p:cNvSpPr/>
          <p:nvPr/>
        </p:nvSpPr>
        <p:spPr>
          <a:xfrm rot="5400000">
            <a:off x="4124898" y="93001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Brace 122"/>
          <p:cNvSpPr/>
          <p:nvPr/>
        </p:nvSpPr>
        <p:spPr>
          <a:xfrm rot="5400000">
            <a:off x="7781221" y="129113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3844237" y="250278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02256" y="250278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2" name="Left Brace 51"/>
          <p:cNvSpPr/>
          <p:nvPr/>
        </p:nvSpPr>
        <p:spPr>
          <a:xfrm rot="16200000">
            <a:off x="4108956" y="1576341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792008" y="37273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4" name="Left Brace 53"/>
          <p:cNvSpPr/>
          <p:nvPr/>
        </p:nvSpPr>
        <p:spPr>
          <a:xfrm rot="16200000">
            <a:off x="6485073" y="32176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168818" y="37412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0" name="Left Brace 59"/>
          <p:cNvSpPr/>
          <p:nvPr/>
        </p:nvSpPr>
        <p:spPr>
          <a:xfrm rot="16200000">
            <a:off x="8135927" y="2304858"/>
            <a:ext cx="234843" cy="256041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818971" y="3741275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59669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5-07 at 11.57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521178"/>
            <a:ext cx="9969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2: Identifying change points </a:t>
            </a:r>
            <a:r>
              <a:rPr lang="en-US" sz="2000" b="1" dirty="0" smtClean="0">
                <a:latin typeface="Times"/>
                <a:cs typeface="Times"/>
              </a:rPr>
              <a:t>for a </a:t>
            </a:r>
            <a:r>
              <a:rPr lang="en-US" sz="2000" b="1" dirty="0" smtClean="0">
                <a:latin typeface="Times"/>
                <a:cs typeface="Times"/>
              </a:rPr>
              <a:t>trip 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Rule-based classification</a:t>
            </a:r>
            <a:endParaRPr lang="en-US" sz="2000" dirty="0">
              <a:latin typeface="Times"/>
              <a:cs typeface="Times"/>
            </a:endParaRPr>
          </a:p>
        </p:txBody>
      </p:sp>
      <p:cxnSp>
        <p:nvCxnSpPr>
          <p:cNvPr id="78" name="Straight Connector 77"/>
          <p:cNvCxnSpPr>
            <a:endCxn id="90" idx="2"/>
          </p:cNvCxnSpPr>
          <p:nvPr/>
        </p:nvCxnSpPr>
        <p:spPr>
          <a:xfrm flipV="1">
            <a:off x="2233601" y="327043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91026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178745" y="322471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364035" y="293873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46242" y="304301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364178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37330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10482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83634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567865" y="32247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29938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76242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9493945" y="32247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030905" y="322471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9075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12227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85379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58531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31683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04835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779877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242917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511397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55135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28287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1439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74591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47743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208951" y="322633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94047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840351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671991" y="32263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72714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45866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19018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92170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65322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384742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11626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579302" y="3222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847782" y="32227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9319860" y="32260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960946" y="32277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9136737" y="322412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 Brace 121"/>
          <p:cNvSpPr/>
          <p:nvPr/>
        </p:nvSpPr>
        <p:spPr>
          <a:xfrm rot="5400000">
            <a:off x="4124898" y="93001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Brace 122"/>
          <p:cNvSpPr/>
          <p:nvPr/>
        </p:nvSpPr>
        <p:spPr>
          <a:xfrm rot="5400000">
            <a:off x="7781221" y="129113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3844237" y="250278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02256" y="250278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2" name="Left Brace 51"/>
          <p:cNvSpPr/>
          <p:nvPr/>
        </p:nvSpPr>
        <p:spPr>
          <a:xfrm rot="16200000">
            <a:off x="4108956" y="1576341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792008" y="37273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4" name="Left Brace 53"/>
          <p:cNvSpPr/>
          <p:nvPr/>
        </p:nvSpPr>
        <p:spPr>
          <a:xfrm rot="16200000">
            <a:off x="6485073" y="32176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168818" y="37412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0" name="Left Brace 59"/>
          <p:cNvSpPr/>
          <p:nvPr/>
        </p:nvSpPr>
        <p:spPr>
          <a:xfrm rot="16200000">
            <a:off x="8135927" y="2304858"/>
            <a:ext cx="234843" cy="256041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818971" y="3741275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35890" y="4280846"/>
            <a:ext cx="927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  <a:latin typeface="Times"/>
                <a:cs typeface="Times"/>
              </a:rPr>
              <a:t>What if there are no identified backward segments?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784984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2: Identifying change points </a:t>
            </a:r>
            <a:r>
              <a:rPr lang="en-US" sz="2000" b="1" dirty="0" smtClean="0">
                <a:latin typeface="Times"/>
                <a:cs typeface="Times"/>
              </a:rPr>
              <a:t>for a </a:t>
            </a:r>
            <a:r>
              <a:rPr lang="en-US" sz="2000" b="1" dirty="0" smtClean="0">
                <a:latin typeface="Times"/>
                <a:cs typeface="Times"/>
              </a:rPr>
              <a:t>trip 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Rule-based classification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890" y="4280846"/>
            <a:ext cx="927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  <a:latin typeface="Times"/>
                <a:cs typeface="Times"/>
              </a:rPr>
              <a:t>What if there are no identified backward segments?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58073" y="2941694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40280" y="3045973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3" name="Left Brace 62"/>
          <p:cNvSpPr/>
          <p:nvPr/>
        </p:nvSpPr>
        <p:spPr>
          <a:xfrm rot="5400000">
            <a:off x="4118936" y="932975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 rot="5400000">
            <a:off x="7775259" y="1294095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838275" y="2505744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96294" y="2505744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7" name="Left Brace 66"/>
          <p:cNvSpPr/>
          <p:nvPr/>
        </p:nvSpPr>
        <p:spPr>
          <a:xfrm rot="16200000">
            <a:off x="4752231" y="2212171"/>
            <a:ext cx="238924" cy="274677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437141" y="3729910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9" name="Left Brace 68"/>
          <p:cNvSpPr/>
          <p:nvPr/>
        </p:nvSpPr>
        <p:spPr>
          <a:xfrm rot="16200000">
            <a:off x="6495052" y="3220205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178797" y="3743810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71" name="Left Brace 70"/>
          <p:cNvSpPr/>
          <p:nvPr/>
        </p:nvSpPr>
        <p:spPr>
          <a:xfrm rot="16200000">
            <a:off x="8142654" y="2303312"/>
            <a:ext cx="234843" cy="256041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825698" y="3739729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73" name="Straight Connector 72"/>
          <p:cNvCxnSpPr>
            <a:endCxn id="131" idx="2"/>
          </p:cNvCxnSpPr>
          <p:nvPr/>
        </p:nvCxnSpPr>
        <p:spPr>
          <a:xfrm flipV="1">
            <a:off x="2227639" y="3273394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90430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172783" y="32276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63582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36734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09886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83038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561903" y="322767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29342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75646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9487983" y="322767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02494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38479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116315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84783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57935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31087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04239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773915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23695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505435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545389" y="32292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276909" y="32292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00842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73994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47146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202989" y="32292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93450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39754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66602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72118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45270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18422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91574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64726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378780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711030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573340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84182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9313898" y="322904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8954984" y="323066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9130775" y="322708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2: Identifying change points </a:t>
            </a:r>
            <a:r>
              <a:rPr lang="en-US" sz="2000" b="1" dirty="0" smtClean="0">
                <a:latin typeface="Times"/>
                <a:cs typeface="Times"/>
              </a:rPr>
              <a:t>for a </a:t>
            </a:r>
            <a:r>
              <a:rPr lang="en-US" sz="2000" b="1" dirty="0" smtClean="0">
                <a:latin typeface="Times"/>
                <a:cs typeface="Times"/>
              </a:rPr>
              <a:t>trip 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Rule-based classification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890" y="4280846"/>
            <a:ext cx="92782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effectLst/>
                <a:latin typeface="Times"/>
                <a:cs typeface="Times"/>
              </a:rPr>
              <a:t>What if there are no identified backward segments?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effectLst/>
                <a:latin typeface="Times"/>
                <a:cs typeface="Times"/>
              </a:rPr>
              <a:t>Step 2D: </a:t>
            </a:r>
            <a:r>
              <a:rPr lang="en-US" dirty="0" smtClean="0">
                <a:effectLst/>
                <a:latin typeface="Times"/>
                <a:cs typeface="Times"/>
              </a:rPr>
              <a:t>Merge consecutive unidentified segments into a single segment. If average speed over the segment is less than 5.6 m/s, classify it as a walk segment. If not, classify it as a non-walk segment.</a:t>
            </a:r>
            <a:endParaRPr lang="en-US" dirty="0" smtClean="0">
              <a:effectLst/>
              <a:latin typeface="Times"/>
              <a:cs typeface="Time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58073" y="2941694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40280" y="3045973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3" name="Left Brace 62"/>
          <p:cNvSpPr/>
          <p:nvPr/>
        </p:nvSpPr>
        <p:spPr>
          <a:xfrm rot="5400000">
            <a:off x="4118936" y="932975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 rot="5400000">
            <a:off x="7775259" y="1294095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838275" y="2505744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96294" y="2505744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7" name="Left Brace 66"/>
          <p:cNvSpPr/>
          <p:nvPr/>
        </p:nvSpPr>
        <p:spPr>
          <a:xfrm rot="16200000">
            <a:off x="4752231" y="2212171"/>
            <a:ext cx="238924" cy="274677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437141" y="3729910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9" name="Left Brace 68"/>
          <p:cNvSpPr/>
          <p:nvPr/>
        </p:nvSpPr>
        <p:spPr>
          <a:xfrm rot="16200000">
            <a:off x="6495052" y="3220205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178797" y="3743810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71" name="Left Brace 70"/>
          <p:cNvSpPr/>
          <p:nvPr/>
        </p:nvSpPr>
        <p:spPr>
          <a:xfrm rot="16200000">
            <a:off x="8142654" y="2303312"/>
            <a:ext cx="234843" cy="256041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825698" y="3739729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73" name="Straight Connector 72"/>
          <p:cNvCxnSpPr>
            <a:endCxn id="131" idx="2"/>
          </p:cNvCxnSpPr>
          <p:nvPr/>
        </p:nvCxnSpPr>
        <p:spPr>
          <a:xfrm flipV="1">
            <a:off x="2227639" y="3273394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90430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172783" y="32276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63582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36734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09886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83038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561903" y="322767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29342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75646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9487983" y="322767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02494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38479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116315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84783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57935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31087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04239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773915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23695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505435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545389" y="32292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276909" y="32292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00842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73994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47146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202989" y="32292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93450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39754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66602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72118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45270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18422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91574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64726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378780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711030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573340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84182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9313898" y="322904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8954984" y="323066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9130775" y="322708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2: Identifying change points </a:t>
            </a:r>
            <a:r>
              <a:rPr lang="en-US" sz="2000" b="1" dirty="0" smtClean="0">
                <a:latin typeface="Times"/>
                <a:cs typeface="Times"/>
              </a:rPr>
              <a:t>for a </a:t>
            </a:r>
            <a:r>
              <a:rPr lang="en-US" sz="2000" b="1" dirty="0" smtClean="0">
                <a:latin typeface="Times"/>
                <a:cs typeface="Times"/>
              </a:rPr>
              <a:t>trip 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Rule-based classification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890" y="4280846"/>
            <a:ext cx="92782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effectLst/>
                <a:latin typeface="Times"/>
                <a:cs typeface="Times"/>
              </a:rPr>
              <a:t>What if there are no identified backward segments?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effectLst/>
                <a:latin typeface="Times"/>
                <a:cs typeface="Times"/>
              </a:rPr>
              <a:t>Step 2D: </a:t>
            </a:r>
            <a:r>
              <a:rPr lang="en-US" dirty="0" smtClean="0">
                <a:effectLst/>
                <a:latin typeface="Times"/>
                <a:cs typeface="Times"/>
              </a:rPr>
              <a:t>Merge consecutive unidentified segments into a single segment. If average speed over the segment is less than 5.6 m/s, classify it as a walk segment. If not, classify it as a non-walk segment.</a:t>
            </a:r>
            <a:endParaRPr lang="en-US" dirty="0" smtClean="0">
              <a:effectLst/>
              <a:latin typeface="Times"/>
              <a:cs typeface="Time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58073" y="2941694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40280" y="3045973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3" name="Left Brace 62"/>
          <p:cNvSpPr/>
          <p:nvPr/>
        </p:nvSpPr>
        <p:spPr>
          <a:xfrm rot="5400000">
            <a:off x="4118936" y="932975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 rot="5400000">
            <a:off x="7775259" y="1294095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838275" y="2505744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96294" y="2505744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7" name="Left Brace 66"/>
          <p:cNvSpPr/>
          <p:nvPr/>
        </p:nvSpPr>
        <p:spPr>
          <a:xfrm rot="16200000">
            <a:off x="4752231" y="2212171"/>
            <a:ext cx="238924" cy="274677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437141" y="3729910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9" name="Left Brace 68"/>
          <p:cNvSpPr/>
          <p:nvPr/>
        </p:nvSpPr>
        <p:spPr>
          <a:xfrm rot="16200000">
            <a:off x="6495052" y="3220205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178797" y="3743810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71" name="Left Brace 70"/>
          <p:cNvSpPr/>
          <p:nvPr/>
        </p:nvSpPr>
        <p:spPr>
          <a:xfrm rot="16200000">
            <a:off x="8142654" y="2303312"/>
            <a:ext cx="234843" cy="256041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825698" y="3739729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73" name="Straight Connector 72"/>
          <p:cNvCxnSpPr>
            <a:endCxn id="131" idx="2"/>
          </p:cNvCxnSpPr>
          <p:nvPr/>
        </p:nvCxnSpPr>
        <p:spPr>
          <a:xfrm flipV="1">
            <a:off x="2227639" y="3273394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90430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172783" y="32276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63582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36734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09886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83038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561903" y="322767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29342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75646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9487983" y="322767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02494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38479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116315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84783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57935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31087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04239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773915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23695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505435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545389" y="32292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276909" y="32292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00842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73994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47146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202989" y="32292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93450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39754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66602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72118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45270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18422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91574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64726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378780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711030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573340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84182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9313898" y="322904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8954984" y="323066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9130775" y="322708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 rot="16200000">
            <a:off x="2722277" y="2954306"/>
            <a:ext cx="238924" cy="127067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398874" y="3747896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10811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2: Identifying change points </a:t>
            </a:r>
            <a:r>
              <a:rPr lang="en-US" sz="2000" b="1" dirty="0" smtClean="0">
                <a:latin typeface="Times"/>
                <a:cs typeface="Times"/>
              </a:rPr>
              <a:t>for a </a:t>
            </a:r>
            <a:r>
              <a:rPr lang="en-US" sz="2000" b="1" dirty="0" smtClean="0">
                <a:latin typeface="Times"/>
                <a:cs typeface="Times"/>
              </a:rPr>
              <a:t>trip 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Rule-based classification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890" y="4280846"/>
            <a:ext cx="927825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effectLst/>
                <a:latin typeface="Times"/>
                <a:cs typeface="Times"/>
              </a:rPr>
              <a:t>What if there are no identified backward segments?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effectLst/>
                <a:latin typeface="Times"/>
                <a:cs typeface="Times"/>
              </a:rPr>
              <a:t>Step 2D: </a:t>
            </a:r>
            <a:r>
              <a:rPr lang="en-US" dirty="0" smtClean="0">
                <a:effectLst/>
                <a:latin typeface="Times"/>
                <a:cs typeface="Times"/>
              </a:rPr>
              <a:t>Merge consecutive unidentified segments into a single segment. If average speed over the segment is less than 5.6 m/s, classify it as a walk segment. If not, classify it as a non-walk segment.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effectLst/>
                <a:latin typeface="Times"/>
                <a:cs typeface="Times"/>
              </a:rPr>
              <a:t>Step 2E: </a:t>
            </a:r>
            <a:r>
              <a:rPr lang="en-US" dirty="0" smtClean="0">
                <a:latin typeface="Times"/>
                <a:cs typeface="Times"/>
              </a:rPr>
              <a:t>Finally, if the segment duration is less than 90 seconds, merge it with the nearest forward segment.</a:t>
            </a:r>
            <a:endParaRPr lang="en-US" dirty="0" smtClean="0">
              <a:effectLst/>
              <a:latin typeface="Times"/>
              <a:cs typeface="Time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58073" y="2941694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40280" y="3045973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3" name="Left Brace 62"/>
          <p:cNvSpPr/>
          <p:nvPr/>
        </p:nvSpPr>
        <p:spPr>
          <a:xfrm rot="5400000">
            <a:off x="4118936" y="932975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 rot="5400000">
            <a:off x="7775259" y="1294095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838275" y="2505744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96294" y="2505744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9" name="Left Brace 68"/>
          <p:cNvSpPr/>
          <p:nvPr/>
        </p:nvSpPr>
        <p:spPr>
          <a:xfrm rot="16200000">
            <a:off x="6495052" y="3220205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178797" y="3743810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71" name="Left Brace 70"/>
          <p:cNvSpPr/>
          <p:nvPr/>
        </p:nvSpPr>
        <p:spPr>
          <a:xfrm rot="16200000">
            <a:off x="8142654" y="2303312"/>
            <a:ext cx="234843" cy="256041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825698" y="3739729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73" name="Straight Connector 72"/>
          <p:cNvCxnSpPr>
            <a:endCxn id="131" idx="2"/>
          </p:cNvCxnSpPr>
          <p:nvPr/>
        </p:nvCxnSpPr>
        <p:spPr>
          <a:xfrm flipV="1">
            <a:off x="2227639" y="3273394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90430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172783" y="32276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63582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36734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09886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83038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561903" y="322767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29342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75646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9487983" y="322767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02494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38479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116315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84783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57935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31087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04239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773915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23695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505435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545389" y="32292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276909" y="32292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00842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73994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47146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202989" y="32292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93450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39754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66602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72118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45270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18422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91574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64726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378780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711030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573340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84182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9313898" y="322904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8954984" y="323066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9130775" y="322708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/>
          <p:cNvSpPr/>
          <p:nvPr/>
        </p:nvSpPr>
        <p:spPr>
          <a:xfrm rot="16200000">
            <a:off x="4752231" y="2212171"/>
            <a:ext cx="238924" cy="274677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437141" y="3729910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1" name="Left Brace 80"/>
          <p:cNvSpPr/>
          <p:nvPr/>
        </p:nvSpPr>
        <p:spPr>
          <a:xfrm rot="16200000">
            <a:off x="2722277" y="2954306"/>
            <a:ext cx="238924" cy="127067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398874" y="3747896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17637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2: Identifying change points </a:t>
            </a:r>
            <a:r>
              <a:rPr lang="en-US" sz="2000" b="1" dirty="0" smtClean="0">
                <a:latin typeface="Times"/>
                <a:cs typeface="Times"/>
              </a:rPr>
              <a:t>for a </a:t>
            </a:r>
            <a:r>
              <a:rPr lang="en-US" sz="2000" b="1" dirty="0" smtClean="0">
                <a:latin typeface="Times"/>
                <a:cs typeface="Times"/>
              </a:rPr>
              <a:t>trip 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Rule-based classification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5890" y="4280846"/>
            <a:ext cx="927825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effectLst/>
                <a:latin typeface="Times"/>
                <a:cs typeface="Times"/>
              </a:rPr>
              <a:t>What if there are no identified backward segments?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effectLst/>
                <a:latin typeface="Times"/>
                <a:cs typeface="Times"/>
              </a:rPr>
              <a:t>Step 2D: </a:t>
            </a:r>
            <a:r>
              <a:rPr lang="en-US" dirty="0" smtClean="0">
                <a:effectLst/>
                <a:latin typeface="Times"/>
                <a:cs typeface="Times"/>
              </a:rPr>
              <a:t>Merge consecutive unidentified segments into a single segment. If average speed over the segment is less than 5.6 m/s, classify it as a walk segment. If not, classify it as a non-walk segment.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effectLst/>
                <a:latin typeface="Times"/>
                <a:cs typeface="Times"/>
              </a:rPr>
              <a:t>Step 2E: </a:t>
            </a:r>
            <a:r>
              <a:rPr lang="en-US" dirty="0" smtClean="0">
                <a:latin typeface="Times"/>
                <a:cs typeface="Times"/>
              </a:rPr>
              <a:t>Finally, if the segment duration is less than 90 seconds, merge it with the nearest forward segment.</a:t>
            </a:r>
            <a:endParaRPr lang="en-US" dirty="0" smtClean="0">
              <a:effectLst/>
              <a:latin typeface="Times"/>
              <a:cs typeface="Time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58073" y="2941694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40280" y="3045973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3" name="Left Brace 62"/>
          <p:cNvSpPr/>
          <p:nvPr/>
        </p:nvSpPr>
        <p:spPr>
          <a:xfrm rot="5400000">
            <a:off x="4118936" y="932975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 rot="5400000">
            <a:off x="7775259" y="1294095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838275" y="2505744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96294" y="2505744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9" name="Left Brace 68"/>
          <p:cNvSpPr/>
          <p:nvPr/>
        </p:nvSpPr>
        <p:spPr>
          <a:xfrm rot="16200000">
            <a:off x="6495052" y="3220205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178797" y="3743810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71" name="Left Brace 70"/>
          <p:cNvSpPr/>
          <p:nvPr/>
        </p:nvSpPr>
        <p:spPr>
          <a:xfrm rot="16200000">
            <a:off x="8142654" y="2303312"/>
            <a:ext cx="234843" cy="256041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825698" y="3739729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73" name="Straight Connector 72"/>
          <p:cNvCxnSpPr>
            <a:endCxn id="131" idx="2"/>
          </p:cNvCxnSpPr>
          <p:nvPr/>
        </p:nvCxnSpPr>
        <p:spPr>
          <a:xfrm flipV="1">
            <a:off x="2227639" y="3273394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90430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172783" y="32276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63582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36734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09886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83038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561903" y="322767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29342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75646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9487983" y="322767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024943" y="322767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38479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116315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84783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57935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31087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04239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773915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236955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505435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545389" y="32292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276909" y="32292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00842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73994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47146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202989" y="32292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93450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39754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666029" y="322929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72118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45270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18422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91574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64726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378780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711030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573340" y="32257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841820" y="322571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9313898" y="322904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8954984" y="323066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9130775" y="322708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784572" y="3733995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78" name="Left Brace 77"/>
          <p:cNvSpPr/>
          <p:nvPr/>
        </p:nvSpPr>
        <p:spPr>
          <a:xfrm rot="16200000">
            <a:off x="4104437" y="1580920"/>
            <a:ext cx="238924" cy="401744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3: Identifying travel mode for trip segments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Supervised classification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898277" y="2234296"/>
            <a:ext cx="2601387" cy="249293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03546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807092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10638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614184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017731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421277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824823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28369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Feature Set</a:t>
            </a:r>
            <a:endParaRPr lang="en-US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Distance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Speed profiles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Acceleration profiles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Heading change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4550346" y="2234296"/>
            <a:ext cx="2601387" cy="249293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03546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807092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10638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614184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017731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421277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824823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28369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</a:t>
            </a:r>
            <a:endParaRPr lang="en-US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Logistic Regression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Support Vector Machines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Neural Networks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8188305" y="2207989"/>
            <a:ext cx="2601387" cy="249293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03546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807092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10638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614184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017731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421277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824823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28369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Travel Mode</a:t>
            </a:r>
            <a:endParaRPr lang="en-US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Walk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Bike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Transit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640784" y="3480761"/>
            <a:ext cx="768442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292853" y="3480761"/>
            <a:ext cx="768442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3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3: Identifying travel mode for trip segments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Supervised classification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898277" y="2234296"/>
            <a:ext cx="2601387" cy="249293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03546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807092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10638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614184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017731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421277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824823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28369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Feature Set</a:t>
            </a:r>
            <a:endParaRPr lang="en-US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Distance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Speed profiles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Acceleration profiles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Heading change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4550346" y="2234296"/>
            <a:ext cx="2601387" cy="249293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03546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807092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10638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614184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017731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421277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824823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28369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</a:t>
            </a:r>
            <a:endParaRPr lang="en-US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Logistic Regression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Support Vector Machines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Neural Networks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8188305" y="2207989"/>
            <a:ext cx="2601387" cy="249293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03546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807092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10638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614184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017731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421277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824823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28369" algn="l" defTabSz="4807092" rtl="0" eaLnBrk="1" latinLnBrk="0" hangingPunct="1">
              <a:defRPr sz="9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Travel Mode</a:t>
            </a:r>
            <a:endParaRPr lang="en-US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Walk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Bike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Transit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640784" y="3480761"/>
            <a:ext cx="768442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292853" y="3480761"/>
            <a:ext cx="768442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235890" y="5353293"/>
            <a:ext cx="9278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 smtClean="0">
                <a:effectLst/>
                <a:latin typeface="Times"/>
                <a:cs typeface="Times"/>
              </a:rPr>
              <a:t>Features from 632 segments (52% walk, 20% bike, 10% car and 18% transit) were used to construct a decision tree, which correctly predicted travel mode for 66% of the 70 segments in the hold out sample</a:t>
            </a:r>
            <a:endParaRPr lang="en-US" dirty="0" smtClean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57905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49251" y="1083734"/>
            <a:ext cx="11120298" cy="4741334"/>
          </a:xfrm>
          <a:prstGeom prst="rect">
            <a:avLst/>
          </a:prstGeom>
          <a:noFill/>
          <a:ln w="762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spcAft>
                <a:spcPts val="1200"/>
              </a:spcAft>
              <a:defRPr/>
            </a:pPr>
            <a:r>
              <a:rPr lang="en-US" sz="2800" b="1" i="1" dirty="0" smtClean="0">
                <a:solidFill>
                  <a:srgbClr val="000000"/>
                </a:solidFill>
                <a:latin typeface="Times"/>
                <a:cs typeface="Times"/>
              </a:rPr>
              <a:t>Inference</a:t>
            </a:r>
            <a:endParaRPr lang="en-US" sz="2800" b="1" i="1" dirty="0">
              <a:solidFill>
                <a:srgbClr val="00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53575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33559" y="472673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600"/>
              </a:spcAft>
            </a:pPr>
            <a:r>
              <a:rPr lang="en-US" dirty="0" smtClean="0">
                <a:latin typeface="Times"/>
                <a:cs typeface="Times"/>
              </a:rPr>
              <a:t>Framework for inference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7775" y="2899446"/>
            <a:ext cx="1246365" cy="5029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"/>
                <a:cs typeface="Times"/>
              </a:rPr>
              <a:t>Trips</a:t>
            </a:r>
            <a:endParaRPr lang="en-US" sz="14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70911" y="1946816"/>
            <a:ext cx="2087578" cy="50670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"/>
                <a:cs typeface="Times"/>
              </a:rPr>
              <a:t>Location Traces</a:t>
            </a:r>
            <a:endParaRPr lang="en-US" sz="14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cxnSp>
        <p:nvCxnSpPr>
          <p:cNvPr id="24" name="Elbow Connector 23"/>
          <p:cNvCxnSpPr>
            <a:stCxn id="13" idx="2"/>
            <a:endCxn id="6" idx="0"/>
          </p:cNvCxnSpPr>
          <p:nvPr/>
        </p:nvCxnSpPr>
        <p:spPr>
          <a:xfrm rot="5400000">
            <a:off x="5244868" y="2329613"/>
            <a:ext cx="445923" cy="6937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97959" y="2899446"/>
            <a:ext cx="1233665" cy="5029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"/>
                <a:cs typeface="Times"/>
              </a:rPr>
              <a:t>Activities</a:t>
            </a:r>
            <a:endParaRPr lang="en-US" sz="14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cxnSp>
        <p:nvCxnSpPr>
          <p:cNvPr id="32" name="Elbow Connector 31"/>
          <p:cNvCxnSpPr>
            <a:stCxn id="13" idx="2"/>
            <a:endCxn id="29" idx="0"/>
          </p:cNvCxnSpPr>
          <p:nvPr/>
        </p:nvCxnSpPr>
        <p:spPr>
          <a:xfrm rot="16200000" flipH="1">
            <a:off x="5941785" y="2326438"/>
            <a:ext cx="445923" cy="700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4538845" y="3278457"/>
            <a:ext cx="445921" cy="6937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5235762" y="3275282"/>
            <a:ext cx="445921" cy="700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91751" y="3848289"/>
            <a:ext cx="1246365" cy="5029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"/>
                <a:cs typeface="Times"/>
              </a:rPr>
              <a:t>Route</a:t>
            </a:r>
            <a:endParaRPr lang="en-US" sz="14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85586" y="3848289"/>
            <a:ext cx="1246365" cy="5029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"/>
                <a:cs typeface="Times"/>
              </a:rPr>
              <a:t>Mode(s)</a:t>
            </a:r>
            <a:endParaRPr lang="en-US" sz="14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85353" y="3848289"/>
            <a:ext cx="1246365" cy="5029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"/>
                <a:cs typeface="Times"/>
              </a:rPr>
              <a:t>Purpose</a:t>
            </a:r>
            <a:endParaRPr lang="en-US" sz="14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cxnSp>
        <p:nvCxnSpPr>
          <p:cNvPr id="43" name="Elbow Connector 42"/>
          <p:cNvCxnSpPr>
            <a:stCxn id="29" idx="2"/>
            <a:endCxn id="42" idx="0"/>
          </p:cNvCxnSpPr>
          <p:nvPr/>
        </p:nvCxnSpPr>
        <p:spPr>
          <a:xfrm rot="16200000" flipH="1">
            <a:off x="6638703" y="3278455"/>
            <a:ext cx="445923" cy="693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22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33559" y="472673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600"/>
              </a:spcAft>
            </a:pPr>
            <a:r>
              <a:rPr lang="en-US" dirty="0" smtClean="0">
                <a:latin typeface="Times"/>
                <a:cs typeface="Times"/>
              </a:rPr>
              <a:t>Framework for inference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7775" y="2899446"/>
            <a:ext cx="1246365" cy="5029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imes"/>
                <a:cs typeface="Times"/>
              </a:rPr>
              <a:t>Trips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70911" y="1946816"/>
            <a:ext cx="2087578" cy="506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imes"/>
                <a:cs typeface="Times"/>
              </a:rPr>
              <a:t>Location Traces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cxnSp>
        <p:nvCxnSpPr>
          <p:cNvPr id="24" name="Elbow Connector 23"/>
          <p:cNvCxnSpPr>
            <a:stCxn id="13" idx="2"/>
            <a:endCxn id="6" idx="0"/>
          </p:cNvCxnSpPr>
          <p:nvPr/>
        </p:nvCxnSpPr>
        <p:spPr>
          <a:xfrm rot="5400000">
            <a:off x="5244868" y="2329613"/>
            <a:ext cx="445923" cy="6937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97959" y="2899446"/>
            <a:ext cx="1233665" cy="5029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imes"/>
                <a:cs typeface="Times"/>
              </a:rPr>
              <a:t>Activities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cxnSp>
        <p:nvCxnSpPr>
          <p:cNvPr id="32" name="Elbow Connector 31"/>
          <p:cNvCxnSpPr>
            <a:stCxn id="13" idx="2"/>
            <a:endCxn id="29" idx="0"/>
          </p:cNvCxnSpPr>
          <p:nvPr/>
        </p:nvCxnSpPr>
        <p:spPr>
          <a:xfrm rot="16200000" flipH="1">
            <a:off x="5941785" y="2326438"/>
            <a:ext cx="445923" cy="700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4538845" y="3278457"/>
            <a:ext cx="445921" cy="6937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5235762" y="3275282"/>
            <a:ext cx="445921" cy="700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91751" y="3848289"/>
            <a:ext cx="1246365" cy="5029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"/>
                <a:cs typeface="Times"/>
              </a:rPr>
              <a:t>Route</a:t>
            </a:r>
            <a:endParaRPr lang="en-US" sz="14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85586" y="3848289"/>
            <a:ext cx="1246365" cy="5029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imes"/>
                <a:cs typeface="Times"/>
              </a:rPr>
              <a:t>Mode(s)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85353" y="3848289"/>
            <a:ext cx="1246365" cy="5029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"/>
                <a:cs typeface="Times"/>
              </a:rPr>
              <a:t>Purpose</a:t>
            </a:r>
            <a:endParaRPr lang="en-US" sz="14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cxnSp>
        <p:nvCxnSpPr>
          <p:cNvPr id="43" name="Elbow Connector 42"/>
          <p:cNvCxnSpPr>
            <a:stCxn id="29" idx="2"/>
            <a:endCxn id="42" idx="0"/>
          </p:cNvCxnSpPr>
          <p:nvPr/>
        </p:nvCxnSpPr>
        <p:spPr>
          <a:xfrm rot="16200000" flipH="1">
            <a:off x="6638703" y="3278455"/>
            <a:ext cx="445923" cy="693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32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tlon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196"/>
            <a:ext cx="11887200" cy="35542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0332" y="5192539"/>
            <a:ext cx="867695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"/>
                <a:cs typeface="Times"/>
              </a:rPr>
              <a:t>Time of Day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396991" y="3384516"/>
            <a:ext cx="30554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"/>
                <a:cs typeface="Times"/>
              </a:rPr>
              <a:t>Latitude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9598568" y="3356483"/>
            <a:ext cx="305543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"/>
                <a:cs typeface="Times"/>
              </a:rPr>
              <a:t>Longitude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1: Separating trips from activities</a:t>
            </a:r>
          </a:p>
          <a:p>
            <a:pPr>
              <a:spcAft>
                <a:spcPts val="3600"/>
              </a:spcAft>
            </a:pPr>
            <a:r>
              <a:rPr lang="en-US" sz="2000" dirty="0" smtClean="0">
                <a:latin typeface="Times"/>
                <a:cs typeface="Times"/>
              </a:rPr>
              <a:t>3</a:t>
            </a:r>
            <a:r>
              <a:rPr lang="en-US" sz="2000" dirty="0" smtClean="0">
                <a:latin typeface="Times"/>
                <a:cs typeface="Times"/>
              </a:rPr>
              <a:t>-dimensional clustering, e.g. DBSCAN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27987" y="2271892"/>
            <a:ext cx="259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Latitude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27987" y="2515080"/>
            <a:ext cx="259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Longitude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46935" y="2309992"/>
            <a:ext cx="1878891" cy="5744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723381" y="2471404"/>
            <a:ext cx="510152" cy="5545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23381" y="2706990"/>
            <a:ext cx="510152" cy="554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51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1: Separating trips from activities</a:t>
            </a:r>
          </a:p>
          <a:p>
            <a:pPr>
              <a:spcAft>
                <a:spcPts val="3600"/>
              </a:spcAft>
            </a:pPr>
            <a:r>
              <a:rPr lang="en-US" sz="2000" dirty="0" smtClean="0">
                <a:latin typeface="Times"/>
                <a:cs typeface="Times"/>
              </a:rPr>
              <a:t>3</a:t>
            </a:r>
            <a:r>
              <a:rPr lang="en-US" sz="2000" dirty="0" smtClean="0">
                <a:latin typeface="Times"/>
                <a:cs typeface="Times"/>
              </a:rPr>
              <a:t>-dimensional clustering, e.g. DBSCAN</a:t>
            </a:r>
            <a:endParaRPr lang="en-US" sz="2000" dirty="0">
              <a:latin typeface="Times"/>
              <a:cs typeface="Time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28084"/>
              </p:ext>
            </p:extLst>
          </p:nvPr>
        </p:nvGraphicFramePr>
        <p:xfrm>
          <a:off x="2762691" y="2702500"/>
          <a:ext cx="6175605" cy="195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1600"/>
                <a:gridCol w="1808214"/>
                <a:gridCol w="1725791"/>
              </a:tblGrid>
              <a:tr h="474475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"/>
                          <a:cs typeface="Times"/>
                        </a:rPr>
                        <a:t>Metric</a:t>
                      </a:r>
                      <a:endParaRPr lang="en-US" b="1" dirty="0">
                        <a:latin typeface="Times"/>
                        <a:cs typeface="Times"/>
                      </a:endParaRP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Times"/>
                          <a:cs typeface="Times"/>
                        </a:rPr>
                        <a:t>Observations</a:t>
                      </a:r>
                      <a:endParaRPr lang="en-US" b="1" dirty="0">
                        <a:latin typeface="Times"/>
                        <a:cs typeface="Times"/>
                      </a:endParaRP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Times"/>
                          <a:cs typeface="Times"/>
                        </a:rPr>
                        <a:t>Accuracy</a:t>
                      </a:r>
                      <a:endParaRPr lang="en-US" b="1" dirty="0">
                        <a:latin typeface="Times"/>
                        <a:cs typeface="Times"/>
                      </a:endParaRP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/>
                          <a:cs typeface="Times"/>
                        </a:rPr>
                        <a:t>Time (hours)</a:t>
                      </a:r>
                      <a:endParaRPr lang="en-US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"/>
                          <a:cs typeface="Times"/>
                        </a:rPr>
                        <a:t>2213</a:t>
                      </a:r>
                      <a:endParaRPr lang="en-US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"/>
                          <a:cs typeface="Times"/>
                        </a:rPr>
                        <a:t>97%</a:t>
                      </a:r>
                      <a:endParaRPr lang="en-US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/>
                          <a:cs typeface="Times"/>
                        </a:rPr>
                        <a:t>Distance (miles)</a:t>
                      </a:r>
                      <a:endParaRPr 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"/>
                          <a:cs typeface="Times"/>
                        </a:rPr>
                        <a:t>4774</a:t>
                      </a:r>
                      <a:endParaRPr 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"/>
                          <a:cs typeface="Times"/>
                        </a:rPr>
                        <a:t>81%</a:t>
                      </a:r>
                      <a:endParaRPr 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/>
                          <a:cs typeface="Times"/>
                        </a:rPr>
                        <a:t>Activities (number)</a:t>
                      </a:r>
                      <a:endParaRPr 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"/>
                          <a:cs typeface="Times"/>
                        </a:rPr>
                        <a:t>842</a:t>
                      </a:r>
                      <a:endParaRPr 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"/>
                          <a:cs typeface="Times"/>
                        </a:rPr>
                        <a:t>92%</a:t>
                      </a:r>
                      <a:endParaRPr lang="en-US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"/>
                          <a:cs typeface="Times"/>
                        </a:rPr>
                        <a:t>Trips (number)</a:t>
                      </a:r>
                      <a:endParaRPr lang="en-US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"/>
                          <a:cs typeface="Times"/>
                        </a:rPr>
                        <a:t>592</a:t>
                      </a:r>
                      <a:endParaRPr lang="en-US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"/>
                          <a:cs typeface="Times"/>
                        </a:rPr>
                        <a:t>82%</a:t>
                      </a:r>
                      <a:endParaRPr lang="en-US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00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2: Identifying change points </a:t>
            </a:r>
            <a:r>
              <a:rPr lang="en-US" sz="2000" b="1" dirty="0" smtClean="0">
                <a:latin typeface="Times"/>
                <a:cs typeface="Times"/>
              </a:rPr>
              <a:t>for a </a:t>
            </a:r>
            <a:r>
              <a:rPr lang="en-US" sz="2000" b="1" dirty="0" smtClean="0">
                <a:latin typeface="Times"/>
                <a:cs typeface="Times"/>
              </a:rPr>
              <a:t>trip 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Rule-based classification</a:t>
            </a:r>
            <a:endParaRPr lang="en-US" sz="2000" dirty="0">
              <a:latin typeface="Times"/>
              <a:cs typeface="Times"/>
            </a:endParaRPr>
          </a:p>
        </p:txBody>
      </p:sp>
      <p:cxnSp>
        <p:nvCxnSpPr>
          <p:cNvPr id="13" name="Straight Connector 12"/>
          <p:cNvCxnSpPr>
            <a:endCxn id="20" idx="2"/>
          </p:cNvCxnSpPr>
          <p:nvPr/>
        </p:nvCxnSpPr>
        <p:spPr>
          <a:xfrm flipV="1">
            <a:off x="2119826" y="3013876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768270" y="29681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64970" y="29681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27969" y="2682176"/>
            <a:ext cx="102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Downtown Berkeley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32467" y="2786455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9380170" y="29681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93270" y="297184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985926" y="296619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15000" y="296977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01368" y="296977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52875" y="297184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15075" y="296619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5400000">
            <a:off x="4692792" y="-8212"/>
            <a:ext cx="234845" cy="5380783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 rot="5400000">
            <a:off x="8349116" y="1716247"/>
            <a:ext cx="234840" cy="193186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412672" y="2246226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76365" y="2246226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79254" y="29711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33783" y="297184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75518" y="296816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28654" y="29681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25354" y="29681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48654" y="297184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246310" y="296619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75384" y="296977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61752" y="296977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13259" y="297184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75459" y="296619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434638" y="29711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794167" y="297184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135902" y="296816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79949" y="29681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576649" y="29681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799949" y="297184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97605" y="296619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926679" y="296977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13047" y="296977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64554" y="297184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26754" y="296619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85933" y="29711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045462" y="297184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87197" y="296816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539163" y="296541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835863" y="29654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059163" y="296910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756819" y="29634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185893" y="296703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872261" y="296703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423768" y="296910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985968" y="29634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45147" y="296840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04676" y="296910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646411" y="296542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806667" y="296272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03367" y="296272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326667" y="296640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024323" y="296076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453397" y="296434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139765" y="296434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691272" y="296640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53472" y="296076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212651" y="296571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572180" y="296640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913915" y="296273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056322" y="296791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363022" y="29629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586322" y="296660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273978" y="29659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703052" y="296953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940927" y="297160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472306" y="296590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821835" y="297160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163570" y="296792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5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1269" y="518237"/>
            <a:ext cx="10154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smtClean="0">
                <a:latin typeface="Times"/>
                <a:cs typeface="Times"/>
              </a:rPr>
              <a:t>Step 2: Identifying change points </a:t>
            </a:r>
            <a:r>
              <a:rPr lang="en-US" sz="2000" b="1" dirty="0" smtClean="0">
                <a:latin typeface="Times"/>
                <a:cs typeface="Times"/>
              </a:rPr>
              <a:t>for a </a:t>
            </a:r>
            <a:r>
              <a:rPr lang="en-US" sz="2000" b="1" dirty="0" smtClean="0">
                <a:latin typeface="Times"/>
                <a:cs typeface="Times"/>
              </a:rPr>
              <a:t>trip 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Times"/>
                <a:cs typeface="Times"/>
              </a:rPr>
              <a:t>Rule-based classification</a:t>
            </a:r>
            <a:endParaRPr lang="en-US" sz="2000" dirty="0">
              <a:latin typeface="Times"/>
              <a:cs typeface="Times"/>
            </a:endParaRPr>
          </a:p>
        </p:txBody>
      </p:sp>
      <p:cxnSp>
        <p:nvCxnSpPr>
          <p:cNvPr id="87" name="Straight Connector 86"/>
          <p:cNvCxnSpPr>
            <a:endCxn id="92" idx="2"/>
          </p:cNvCxnSpPr>
          <p:nvPr/>
        </p:nvCxnSpPr>
        <p:spPr>
          <a:xfrm flipV="1">
            <a:off x="2119825" y="3018797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2768269" y="297307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064969" y="29730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127968" y="2687097"/>
            <a:ext cx="102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Downtown Berkeley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432466" y="2791376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9380169" y="297307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293269" y="297676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985925" y="297112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414999" y="297469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101367" y="297469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652874" y="297676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215074" y="297112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eft Brace 98"/>
          <p:cNvSpPr/>
          <p:nvPr/>
        </p:nvSpPr>
        <p:spPr>
          <a:xfrm rot="5400000">
            <a:off x="4692791" y="-3291"/>
            <a:ext cx="234845" cy="5380783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eft Brace 99"/>
          <p:cNvSpPr/>
          <p:nvPr/>
        </p:nvSpPr>
        <p:spPr>
          <a:xfrm rot="5400000">
            <a:off x="8349115" y="1721168"/>
            <a:ext cx="234840" cy="193186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179253" y="297606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33782" y="297676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875517" y="297308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028653" y="297307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325353" y="29730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548653" y="297676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4246309" y="297112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675383" y="297469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61751" y="297469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913258" y="297676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475458" y="29711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434637" y="297606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794166" y="297676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135901" y="297308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279948" y="297307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576648" y="297307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799948" y="297676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497604" y="297112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926678" y="297469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5613046" y="297469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164553" y="297676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726753" y="297112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4685932" y="29760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045461" y="297676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387196" y="297308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539162" y="297033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835862" y="297033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059162" y="297402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756818" y="296837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185892" y="29719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872260" y="29719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423767" y="297402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985967" y="296837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945146" y="297332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304675" y="297402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646410" y="297034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806666" y="2967642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03366" y="296764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326666" y="297132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8024322" y="296568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7453396" y="296926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8139764" y="296926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7691271" y="297132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8253471" y="296568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212650" y="297063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572179" y="297132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7913914" y="296765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9056321" y="297283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8363021" y="296783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8586321" y="297152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9273977" y="297087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8703051" y="29744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8940926" y="297652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8472305" y="297082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8821834" y="297652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9163569" y="297284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Left Brace 158"/>
          <p:cNvSpPr/>
          <p:nvPr/>
        </p:nvSpPr>
        <p:spPr>
          <a:xfrm rot="16200000">
            <a:off x="3148826" y="2144242"/>
            <a:ext cx="234843" cy="229285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2832314" y="3432980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Trip 1</a:t>
            </a:r>
          </a:p>
        </p:txBody>
      </p:sp>
      <p:sp>
        <p:nvSpPr>
          <p:cNvPr id="161" name="Left Brace 160"/>
          <p:cNvSpPr/>
          <p:nvPr/>
        </p:nvSpPr>
        <p:spPr>
          <a:xfrm rot="16200000">
            <a:off x="4510719" y="3075197"/>
            <a:ext cx="234843" cy="430936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4193726" y="3432979"/>
            <a:ext cx="87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</a:p>
        </p:txBody>
      </p:sp>
      <p:sp>
        <p:nvSpPr>
          <p:cNvPr id="163" name="Left Brace 162"/>
          <p:cNvSpPr/>
          <p:nvPr/>
        </p:nvSpPr>
        <p:spPr>
          <a:xfrm rot="16200000">
            <a:off x="7025251" y="1000871"/>
            <a:ext cx="234843" cy="4579586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6698445" y="3432977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Trip 2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412672" y="2246226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076365" y="2246226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5721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1337</Words>
  <Application>Microsoft Macintosh PowerPoint</Application>
  <PresentationFormat>Custom</PresentationFormat>
  <Paragraphs>289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Vij</dc:creator>
  <cp:lastModifiedBy>Akshay Vij</cp:lastModifiedBy>
  <cp:revision>21</cp:revision>
  <dcterms:created xsi:type="dcterms:W3CDTF">2014-05-07T16:56:51Z</dcterms:created>
  <dcterms:modified xsi:type="dcterms:W3CDTF">2014-05-07T19:00:31Z</dcterms:modified>
</cp:coreProperties>
</file>