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0" r:id="rId4"/>
    <p:sldId id="276" r:id="rId5"/>
    <p:sldId id="277" r:id="rId6"/>
    <p:sldId id="278" r:id="rId7"/>
    <p:sldId id="270" r:id="rId8"/>
    <p:sldId id="288" r:id="rId9"/>
    <p:sldId id="289" r:id="rId10"/>
    <p:sldId id="262" r:id="rId11"/>
    <p:sldId id="263" r:id="rId12"/>
    <p:sldId id="287" r:id="rId13"/>
    <p:sldId id="265" r:id="rId14"/>
    <p:sldId id="266" r:id="rId15"/>
    <p:sldId id="267" r:id="rId16"/>
    <p:sldId id="275" r:id="rId17"/>
    <p:sldId id="269" r:id="rId18"/>
    <p:sldId id="273" r:id="rId19"/>
    <p:sldId id="274" r:id="rId20"/>
    <p:sldId id="279" r:id="rId21"/>
    <p:sldId id="280" r:id="rId22"/>
    <p:sldId id="281" r:id="rId23"/>
    <p:sldId id="283" r:id="rId24"/>
    <p:sldId id="282" r:id="rId25"/>
    <p:sldId id="284" r:id="rId26"/>
    <p:sldId id="271" r:id="rId27"/>
    <p:sldId id="272" r:id="rId28"/>
    <p:sldId id="285" r:id="rId29"/>
    <p:sldId id="28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2BE"/>
    <a:srgbClr val="FFFF99"/>
    <a:srgbClr val="0ABA5E"/>
    <a:srgbClr val="03B507"/>
    <a:srgbClr val="03C108"/>
    <a:srgbClr val="029005"/>
    <a:srgbClr val="EBFBFF"/>
    <a:srgbClr val="B4E7FE"/>
    <a:srgbClr val="03A107"/>
    <a:srgbClr val="25FB2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en-US" altLang="ko-KR" dirty="0" smtClean="0"/>
              <a:t>Tag</a:t>
            </a:r>
            <a:r>
              <a:rPr lang="en-US" altLang="ko-KR" baseline="0" dirty="0" smtClean="0"/>
              <a:t> : </a:t>
            </a:r>
            <a:r>
              <a:rPr lang="ko-KR" altLang="en-US" dirty="0" err="1" smtClean="0"/>
              <a:t>놈코어룩</a:t>
            </a:r>
            <a:endParaRPr lang="ko-KR" altLang="en-US" dirty="0"/>
          </a:p>
        </c:rich>
      </c:tx>
      <c:layout/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2.0421140338695649E-2"/>
          <c:y val="0.2247666219197951"/>
          <c:w val="0.716562027203824"/>
          <c:h val="0.7321220818096250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패션의류</c:v>
                </c:pt>
                <c:pt idx="1">
                  <c:v>스포츠/레져</c:v>
                </c:pt>
                <c:pt idx="2">
                  <c:v>식품</c:v>
                </c:pt>
                <c:pt idx="3">
                  <c:v>면세점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5097770812254929"/>
          <c:y val="0.26886219695831348"/>
          <c:w val="0.33222568294086163"/>
          <c:h val="0.65046884940870331"/>
        </c:manualLayout>
      </c:layout>
    </c:legend>
    <c:plotVisOnly val="1"/>
  </c:chart>
  <c:txPr>
    <a:bodyPr/>
    <a:lstStyle/>
    <a:p>
      <a:pPr>
        <a:defRPr sz="1800"/>
      </a:pPr>
      <a:endParaRPr lang="ko-KR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0.17204</cdr:x>
      <cdr:y>0.44444</cdr:y>
    </cdr:from>
    <cdr:to>
      <cdr:x>0.34046</cdr:x>
      <cdr:y>0.59879</cdr:y>
    </cdr:to>
    <cdr:sp macro="" textlink="">
      <cdr:nvSpPr>
        <cdr:cNvPr id="2" name="TextBox 17"/>
        <cdr:cNvSpPr txBox="1"/>
      </cdr:nvSpPr>
      <cdr:spPr>
        <a:xfrm xmlns:a="http://schemas.openxmlformats.org/drawingml/2006/main">
          <a:off x="1152160" y="1152160"/>
          <a:ext cx="1127896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1pPr>
          <a:lvl2pPr marL="4572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2pPr>
          <a:lvl3pPr marL="9144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3pPr>
          <a:lvl4pPr marL="13716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4pPr>
          <a:lvl5pPr marL="18288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5pPr>
          <a:lvl6pPr marL="22860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6pPr>
          <a:lvl7pPr marL="27432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7pPr>
          <a:lvl8pPr marL="32004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8pPr>
          <a:lvl9pPr marL="36576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9pPr>
        </a:lstStyle>
        <a:p xmlns:a="http://schemas.openxmlformats.org/drawingml/2006/main">
          <a:r>
            <a:rPr lang="en-US" altLang="ko-KR" sz="2000" b="1" dirty="0" smtClean="0">
              <a:solidFill>
                <a:sysClr val="window" lastClr="FFFFFF"/>
              </a:solidFill>
            </a:rPr>
            <a:t>20%</a:t>
          </a:r>
          <a:endParaRPr lang="ko-KR" altLang="en-US" sz="2000" b="1" dirty="0">
            <a:solidFill>
              <a:sysClr val="window" lastClr="FFFFFF"/>
            </a:solidFill>
          </a:endParaRPr>
        </a:p>
      </cdr:txBody>
    </cdr:sp>
  </cdr:relSizeAnchor>
  <cdr:relSizeAnchor xmlns:cdr="http://schemas.openxmlformats.org/drawingml/2006/chartDrawing">
    <cdr:from>
      <cdr:x>0.19355</cdr:x>
      <cdr:y>0.22222</cdr:y>
    </cdr:from>
    <cdr:to>
      <cdr:x>0.36197</cdr:x>
      <cdr:y>0.40625</cdr:y>
    </cdr:to>
    <cdr:sp macro="" textlink="">
      <cdr:nvSpPr>
        <cdr:cNvPr id="3" name="TextBox 17"/>
        <cdr:cNvSpPr txBox="1"/>
      </cdr:nvSpPr>
      <cdr:spPr>
        <a:xfrm xmlns:a="http://schemas.openxmlformats.org/drawingml/2006/main">
          <a:off x="1296180" y="576080"/>
          <a:ext cx="1127897" cy="4770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1pPr>
          <a:lvl2pPr marL="4572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2pPr>
          <a:lvl3pPr marL="9144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3pPr>
          <a:lvl4pPr marL="13716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4pPr>
          <a:lvl5pPr marL="18288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5pPr>
          <a:lvl6pPr marL="22860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6pPr>
          <a:lvl7pPr marL="27432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7pPr>
          <a:lvl8pPr marL="32004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8pPr>
          <a:lvl9pPr marL="36576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9pPr>
        </a:lstStyle>
        <a:p xmlns:a="http://schemas.openxmlformats.org/drawingml/2006/main">
          <a:r>
            <a:rPr lang="en-US" altLang="ko-KR" sz="2500" b="1" dirty="0" smtClean="0">
              <a:solidFill>
                <a:sysClr val="window" lastClr="FFFFFF"/>
              </a:solidFill>
            </a:rPr>
            <a:t>  </a:t>
          </a:r>
          <a:r>
            <a:rPr lang="en-US" altLang="ko-KR" sz="2000" b="1" dirty="0" smtClean="0">
              <a:solidFill>
                <a:sysClr val="window" lastClr="FFFFFF"/>
              </a:solidFill>
            </a:rPr>
            <a:t>5%</a:t>
          </a:r>
          <a:endParaRPr lang="ko-KR" altLang="en-US" sz="2000" b="1" dirty="0">
            <a:solidFill>
              <a:sysClr val="window" lastClr="FFFFFF"/>
            </a:solidFill>
          </a:endParaRPr>
        </a:p>
      </cdr:txBody>
    </cdr:sp>
  </cdr:relSizeAnchor>
  <cdr:relSizeAnchor xmlns:cdr="http://schemas.openxmlformats.org/drawingml/2006/chartDrawing">
    <cdr:from>
      <cdr:x>0.31183</cdr:x>
      <cdr:y>0.22222</cdr:y>
    </cdr:from>
    <cdr:to>
      <cdr:x>0.48025</cdr:x>
      <cdr:y>0.37656</cdr:y>
    </cdr:to>
    <cdr:sp macro="" textlink="">
      <cdr:nvSpPr>
        <cdr:cNvPr id="4" name="TextBox 17"/>
        <cdr:cNvSpPr txBox="1"/>
      </cdr:nvSpPr>
      <cdr:spPr>
        <a:xfrm xmlns:a="http://schemas.openxmlformats.org/drawingml/2006/main">
          <a:off x="2088290" y="576080"/>
          <a:ext cx="1127897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1pPr>
          <a:lvl2pPr marL="4572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2pPr>
          <a:lvl3pPr marL="9144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3pPr>
          <a:lvl4pPr marL="13716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4pPr>
          <a:lvl5pPr marL="18288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5pPr>
          <a:lvl6pPr marL="22860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6pPr>
          <a:lvl7pPr marL="27432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7pPr>
          <a:lvl8pPr marL="32004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8pPr>
          <a:lvl9pPr marL="3657600" algn="l" defTabSz="914400" rtl="0" eaLnBrk="1" latinLnBrk="1" hangingPunct="1">
            <a:defRPr sz="1800" kern="1200">
              <a:solidFill>
                <a:sysClr val="windowText" lastClr="000000"/>
              </a:solidFill>
              <a:latin typeface="맑은 고딕"/>
            </a:defRPr>
          </a:lvl9pPr>
        </a:lstStyle>
        <a:p xmlns:a="http://schemas.openxmlformats.org/drawingml/2006/main">
          <a:r>
            <a:rPr lang="en-US" altLang="ko-KR" sz="2000" b="1" dirty="0" smtClean="0">
              <a:solidFill>
                <a:sysClr val="window" lastClr="FFFFFF"/>
              </a:solidFill>
            </a:rPr>
            <a:t>2%</a:t>
          </a:r>
          <a:endParaRPr lang="ko-KR" altLang="en-US" sz="2000" b="1" dirty="0">
            <a:solidFill>
              <a:sysClr val="window" lastClr="FFFFFF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21DA3-ADE5-4CEE-B8E4-A4995F4BB283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48729-E6AC-4367-9FD6-32AD65EAE0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C08B3-EB4F-4B3D-9986-03D5402F4EA0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1DA0B-5F5A-418A-8A41-76A243C67A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DA0B-5F5A-418A-8A41-76A243C67A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28D2-2828-40E6-8205-E4A0D199D90A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8E03-41E1-4060-9682-D7985325B436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E5BA-DF14-4E89-BD43-789F06799AB9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3803-EC57-4173-B739-012F0076BF7C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6B79-662D-4401-B7C3-EF11C7B00812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E5-B37D-4347-B4A3-84ED0851E350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4A9-18A8-43A0-BFD9-DD47687797F5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2AD-4414-4E67-84C1-C167CD86B976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5A15-4A13-45BF-8FDC-B94BFF063F7F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9658-23A6-4A69-8EE9-603CC5530B10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DBFC-3AE8-40F0-99E9-133A9A61FC22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B2F4-FC60-4246-9609-64014152FBED}" type="datetime1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2F60-BF27-48EA-AC94-3B9FB1EA5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19672" y="3717032"/>
            <a:ext cx="6048672" cy="360040"/>
          </a:xfrm>
          <a:prstGeom prst="rect">
            <a:avLst/>
          </a:prstGeom>
          <a:solidFill>
            <a:srgbClr val="03B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29000"/>
            <a:ext cx="9324528" cy="0"/>
          </a:xfrm>
          <a:prstGeom prst="line">
            <a:avLst/>
          </a:prstGeom>
          <a:ln w="31750" cap="flat" cmpd="sng">
            <a:solidFill>
              <a:srgbClr val="7CA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9672" y="371703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Instagram</a:t>
            </a:r>
            <a:r>
              <a:rPr lang="ko-KR" altLang="en-US" dirty="0">
                <a:solidFill>
                  <a:schemeClr val="bg1"/>
                </a:solidFill>
              </a:rPr>
              <a:t>을 활용한 패션룩 및 연관 패션사진 제공 서비스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331640" y="1412776"/>
            <a:ext cx="6912768" cy="1272337"/>
            <a:chOff x="1331640" y="1844824"/>
            <a:chExt cx="6912768" cy="1272337"/>
          </a:xfrm>
        </p:grpSpPr>
        <p:sp>
          <p:nvSpPr>
            <p:cNvPr id="10" name="직사각형 9"/>
            <p:cNvSpPr/>
            <p:nvPr/>
          </p:nvSpPr>
          <p:spPr>
            <a:xfrm>
              <a:off x="1331640" y="1844824"/>
              <a:ext cx="6624736" cy="1224136"/>
            </a:xfrm>
            <a:prstGeom prst="rect">
              <a:avLst/>
            </a:prstGeom>
            <a:solidFill>
              <a:srgbClr val="03B5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1916832"/>
              <a:ext cx="62646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err="1" smtClean="0">
                  <a:solidFill>
                    <a:schemeClr val="bg1"/>
                  </a:solidFill>
                </a:rPr>
                <a:t>FashionInsta</a:t>
              </a:r>
              <a:endParaRPr lang="ko-KR" altLang="en-US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</a:t>
            </a:fld>
            <a:endParaRPr lang="ko-KR" altLang="en-US" sz="1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28184" y="558924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금오공대 </a:t>
            </a:r>
            <a:r>
              <a:rPr lang="en-US" altLang="ko-KR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학년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|</a:t>
            </a:r>
            <a:r>
              <a:rPr lang="en-US" altLang="ko-KR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진지환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금오공대 </a:t>
            </a:r>
            <a:r>
              <a:rPr lang="en-US" altLang="ko-KR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학년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|</a:t>
            </a:r>
            <a:r>
              <a:rPr lang="en-US" altLang="ko-KR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전석종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금오공대 </a:t>
            </a:r>
            <a:r>
              <a:rPr lang="en-US" altLang="ko-KR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학년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|</a:t>
            </a:r>
            <a:r>
              <a:rPr lang="en-US" altLang="ko-KR" dirty="0" smtClean="0">
                <a:solidFill>
                  <a:srgbClr val="03B507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이수인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059832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10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2.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시스템 기능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67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1. </a:t>
            </a:r>
            <a:r>
              <a:rPr lang="ko-KR" altLang="en-US" sz="2500" b="1" dirty="0" err="1" smtClean="0"/>
              <a:t>패션룩</a:t>
            </a:r>
            <a:r>
              <a:rPr lang="ko-KR" altLang="en-US" sz="2500" b="1" dirty="0" smtClean="0"/>
              <a:t> 키워드 </a:t>
            </a:r>
            <a:endParaRPr lang="ko-KR" altLang="en-US" sz="2500" b="1" dirty="0"/>
          </a:p>
        </p:txBody>
      </p:sp>
      <p:pic>
        <p:nvPicPr>
          <p:cNvPr id="1026" name="Picture 2" descr="C:\Users\ad\Desktop\KakaoTalk_20150819_16590685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04664"/>
            <a:ext cx="2963044" cy="49685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56176" y="55892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[UI1]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5536" y="2492896"/>
            <a:ext cx="4464496" cy="1944216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현재 </a:t>
            </a:r>
            <a:r>
              <a:rPr lang="en-US" altLang="ko-KR" sz="2400" dirty="0" smtClean="0"/>
              <a:t>Fashion Look</a:t>
            </a:r>
            <a:r>
              <a:rPr lang="ko-KR" altLang="en-US" sz="2400" dirty="0" smtClean="0"/>
              <a:t>에 대한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키워드 정보를 취할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059832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11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2.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시스템 기능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2. Look</a:t>
            </a:r>
            <a:r>
              <a:rPr lang="ko-KR" altLang="en-US" sz="2500" b="1" dirty="0" smtClean="0"/>
              <a:t> 패션사진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pic>
        <p:nvPicPr>
          <p:cNvPr id="2050" name="Picture 2" descr="C:\Users\ad\Desktop\KakaoTalk_20150819_1659477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1036" y="404664"/>
            <a:ext cx="3145831" cy="504056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796136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[UI2] </a:t>
            </a:r>
            <a:r>
              <a:rPr lang="ko-KR" altLang="en-US" dirty="0" smtClean="0"/>
              <a:t>패션 </a:t>
            </a:r>
            <a:r>
              <a:rPr lang="ko-KR" altLang="en-US" dirty="0" err="1" smtClean="0"/>
              <a:t>룩</a:t>
            </a:r>
            <a:r>
              <a:rPr lang="ko-KR" altLang="en-US" dirty="0" smtClean="0"/>
              <a:t> 사진 목록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5536" y="2492896"/>
            <a:ext cx="4464496" cy="1944216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현재 </a:t>
            </a:r>
            <a:r>
              <a:rPr lang="en-US" altLang="ko-KR" sz="2400" dirty="0" smtClean="0"/>
              <a:t>Fashion Look</a:t>
            </a:r>
            <a:r>
              <a:rPr lang="ko-KR" altLang="en-US" sz="2400" dirty="0" smtClean="0"/>
              <a:t>에 대한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사진을 취할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059832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12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2.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시스템 기능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3. </a:t>
            </a:r>
            <a:r>
              <a:rPr lang="ko-KR" altLang="en-US" sz="2500" b="1" dirty="0" smtClean="0"/>
              <a:t>확대 보기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UI3] </a:t>
            </a:r>
            <a:r>
              <a:rPr lang="ko-KR" altLang="en-US" dirty="0" smtClean="0"/>
              <a:t>사진 자세히 보기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5536" y="2492896"/>
            <a:ext cx="4464496" cy="1944216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사진을 확대해서 볼 수 있고</a:t>
            </a:r>
            <a:endParaRPr lang="en-US" altLang="ko-KR" sz="2400" dirty="0" smtClean="0"/>
          </a:p>
          <a:p>
            <a:pPr algn="ctr"/>
            <a:r>
              <a:rPr lang="en-US" altLang="ko-KR" sz="2400" dirty="0" err="1" smtClean="0"/>
              <a:t>Instagram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mapping</a:t>
            </a:r>
            <a:r>
              <a:rPr lang="ko-KR" altLang="en-US" sz="2400" dirty="0" smtClean="0"/>
              <a:t>되는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 </a:t>
            </a:r>
            <a:r>
              <a:rPr lang="en-US" altLang="ko-KR" sz="2400" dirty="0" smtClean="0"/>
              <a:t>ID</a:t>
            </a:r>
            <a:r>
              <a:rPr lang="ko-KR" altLang="en-US" sz="2400" dirty="0" smtClean="0"/>
              <a:t>를 볼 수 있다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40" y="404580"/>
            <a:ext cx="3101163" cy="504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203848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13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3.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핵심 알고리즘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pic>
        <p:nvPicPr>
          <p:cNvPr id="3074" name="Picture 2" descr="C:\Users\ad\Documents\카카오톡 받은 파일\KakaoTalk_20150820_0027461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921307" cy="4032448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1403648" y="5733256"/>
            <a:ext cx="6408712" cy="360040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err="1" smtClean="0"/>
              <a:t>놈코어룩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룩정보에 대한 패션키워드 추출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486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/>
              <a:t>패션 키워드 추출</a:t>
            </a:r>
            <a:r>
              <a:rPr lang="ko-KR" altLang="en-US" sz="2500" b="1" smtClean="0"/>
              <a:t> </a:t>
            </a:r>
            <a:endParaRPr lang="ko-KR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203848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14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3.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핵심 알고리즘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pic>
        <p:nvPicPr>
          <p:cNvPr id="3074" name="Picture 2" descr="C:\Users\ad\Documents\카카오톡 받은 파일\KakaoTalk_20150820_0027461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921307" cy="4032448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076056" y="1556792"/>
            <a:ext cx="648072" cy="40324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27984" y="1124744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패션 의류 카테고리</a:t>
            </a:r>
            <a:endParaRPr lang="ko-KR" altLang="en-US" sz="1500" b="1" dirty="0"/>
          </a:p>
        </p:txBody>
      </p:sp>
      <p:sp>
        <p:nvSpPr>
          <p:cNvPr id="17" name="직사각형 16"/>
          <p:cNvSpPr/>
          <p:nvPr/>
        </p:nvSpPr>
        <p:spPr>
          <a:xfrm>
            <a:off x="1403648" y="5733256"/>
            <a:ext cx="6408712" cy="360040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err="1" smtClean="0"/>
              <a:t>놈코어룩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룩정보에 대한 패션키워드 추출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3486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/>
              <a:t>패션 키워드 추출</a:t>
            </a:r>
            <a:r>
              <a:rPr lang="ko-KR" altLang="en-US" sz="2500" b="1" smtClean="0"/>
              <a:t> </a:t>
            </a:r>
            <a:endParaRPr lang="ko-KR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203848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15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3.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핵심 알고리즘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pic>
        <p:nvPicPr>
          <p:cNvPr id="3074" name="Picture 2" descr="C:\Users\ad\Documents\카카오톡 받은 파일\KakaoTalk_20150820_0027461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921307" cy="4032448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076056" y="1556792"/>
            <a:ext cx="648072" cy="40324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27984" y="1124744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패션 의류 카테고리</a:t>
            </a:r>
            <a:endParaRPr lang="ko-KR" altLang="en-US" sz="1500" b="1" dirty="0"/>
          </a:p>
        </p:txBody>
      </p:sp>
      <p:sp>
        <p:nvSpPr>
          <p:cNvPr id="16" name="위쪽 화살표 15"/>
          <p:cNvSpPr/>
          <p:nvPr/>
        </p:nvSpPr>
        <p:spPr>
          <a:xfrm>
            <a:off x="5724128" y="1556792"/>
            <a:ext cx="288032" cy="3528392"/>
          </a:xfrm>
          <a:prstGeom prst="upArrow">
            <a:avLst/>
          </a:prstGeom>
          <a:solidFill>
            <a:srgbClr val="029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03648" y="5733256"/>
            <a:ext cx="6408712" cy="360040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err="1" smtClean="0"/>
              <a:t>놈코어룩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룩정보에 대한 패션키워드 추출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07504" y="1772816"/>
            <a:ext cx="4860032" cy="2448272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지식쇼핑에서 </a:t>
            </a:r>
            <a:r>
              <a:rPr lang="ko-KR" altLang="en-US" dirty="0" err="1" smtClean="0"/>
              <a:t>파싱한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테그의</a:t>
            </a:r>
            <a:r>
              <a:rPr lang="ko-KR" altLang="en-US" dirty="0" smtClean="0"/>
              <a:t> 카테고리를 백분위화 하였을 때</a:t>
            </a:r>
            <a:r>
              <a:rPr lang="en-US" altLang="ko-KR" dirty="0" smtClean="0"/>
              <a:t>(11</a:t>
            </a:r>
            <a:r>
              <a:rPr lang="ko-KR" altLang="en-US" dirty="0" smtClean="0"/>
              <a:t>개의 카테고리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err="1" smtClean="0"/>
              <a:t>놈코어룩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이라는 키워드가 가지는 패션의류 백분위 이상의 퍼센트를 가지는 테그들만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패션 키워드로 보겠다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486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/>
              <a:t>패션 키워드 추출</a:t>
            </a:r>
            <a:r>
              <a:rPr lang="ko-KR" altLang="en-US" sz="2500" b="1" smtClean="0"/>
              <a:t> </a:t>
            </a:r>
            <a:endParaRPr lang="ko-KR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203848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16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3.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핵심 알고리즘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grpSp>
        <p:nvGrpSpPr>
          <p:cNvPr id="2" name="그룹 19"/>
          <p:cNvGrpSpPr/>
          <p:nvPr/>
        </p:nvGrpSpPr>
        <p:grpSpPr>
          <a:xfrm>
            <a:off x="539440" y="1556740"/>
            <a:ext cx="2938255" cy="4863514"/>
            <a:chOff x="2915816" y="1196752"/>
            <a:chExt cx="2938255" cy="522356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1196752"/>
              <a:ext cx="2938255" cy="5223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3275856" y="5733256"/>
              <a:ext cx="1872208" cy="21602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7"/>
          <p:cNvGrpSpPr/>
          <p:nvPr/>
        </p:nvGrpSpPr>
        <p:grpSpPr>
          <a:xfrm>
            <a:off x="4500084" y="1412720"/>
            <a:ext cx="3384376" cy="3168352"/>
            <a:chOff x="4860032" y="1340768"/>
            <a:chExt cx="3384376" cy="3168352"/>
          </a:xfrm>
        </p:grpSpPr>
        <p:sp>
          <p:nvSpPr>
            <p:cNvPr id="21" name="TextBox 20"/>
            <p:cNvSpPr txBox="1"/>
            <p:nvPr/>
          </p:nvSpPr>
          <p:spPr>
            <a:xfrm>
              <a:off x="4860032" y="20515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#</a:t>
              </a:r>
              <a:r>
                <a:rPr lang="ko-KR" altLang="en-US" dirty="0" err="1" smtClean="0"/>
                <a:t>화이트룩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269962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#</a:t>
              </a:r>
              <a:r>
                <a:rPr lang="ko-KR" altLang="en-US" dirty="0" err="1" smtClean="0"/>
                <a:t>올화이트룩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60032" y="334770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#</a:t>
              </a:r>
              <a:r>
                <a:rPr lang="ko-KR" altLang="en-US" dirty="0" err="1" smtClean="0"/>
                <a:t>데일리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0032" y="39330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#daily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4860032" y="1916832"/>
              <a:ext cx="3312368" cy="0"/>
            </a:xfrm>
            <a:prstGeom prst="line">
              <a:avLst/>
            </a:prstGeom>
            <a:ln w="25400" cmpd="sng">
              <a:solidFill>
                <a:srgbClr val="03C10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516216" y="1340768"/>
              <a:ext cx="0" cy="3168352"/>
            </a:xfrm>
            <a:prstGeom prst="line">
              <a:avLst/>
            </a:prstGeom>
            <a:ln w="25400">
              <a:solidFill>
                <a:srgbClr val="0ABA5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20072" y="141277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Tag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04248" y="141277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Keyword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64288" y="20515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4288" y="263691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4288" y="328498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4288" y="39237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3486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가중치 요소</a:t>
            </a:r>
            <a:r>
              <a:rPr lang="en-US" altLang="ko-KR" sz="2500" b="1" dirty="0" smtClean="0"/>
              <a:t>-1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203848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17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3.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핵심 알고리즘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grpSp>
        <p:nvGrpSpPr>
          <p:cNvPr id="2" name="그룹 19"/>
          <p:cNvGrpSpPr/>
          <p:nvPr/>
        </p:nvGrpSpPr>
        <p:grpSpPr>
          <a:xfrm>
            <a:off x="539440" y="1556740"/>
            <a:ext cx="2938255" cy="4863514"/>
            <a:chOff x="2915816" y="1196752"/>
            <a:chExt cx="2938255" cy="522356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1196752"/>
              <a:ext cx="2938255" cy="5223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3275856" y="5733256"/>
              <a:ext cx="1872208" cy="21602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99990" y="1412720"/>
            <a:ext cx="3384376" cy="3168352"/>
            <a:chOff x="4860032" y="1340768"/>
            <a:chExt cx="3384376" cy="3168352"/>
          </a:xfrm>
        </p:grpSpPr>
        <p:sp>
          <p:nvSpPr>
            <p:cNvPr id="21" name="TextBox 20"/>
            <p:cNvSpPr txBox="1"/>
            <p:nvPr/>
          </p:nvSpPr>
          <p:spPr>
            <a:xfrm>
              <a:off x="4860032" y="20515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#</a:t>
              </a:r>
              <a:r>
                <a:rPr lang="ko-KR" altLang="en-US" dirty="0" err="1" smtClean="0"/>
                <a:t>화이트룩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269962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#</a:t>
              </a:r>
              <a:r>
                <a:rPr lang="ko-KR" altLang="en-US" dirty="0" err="1" smtClean="0"/>
                <a:t>올화이트룩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60032" y="334770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#</a:t>
              </a:r>
              <a:r>
                <a:rPr lang="ko-KR" altLang="en-US" dirty="0" err="1" smtClean="0"/>
                <a:t>데일리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0032" y="39330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#daily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4860032" y="1916832"/>
              <a:ext cx="3312368" cy="0"/>
            </a:xfrm>
            <a:prstGeom prst="line">
              <a:avLst/>
            </a:prstGeom>
            <a:ln w="25400" cmpd="sng">
              <a:solidFill>
                <a:srgbClr val="03C10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516216" y="1340768"/>
              <a:ext cx="0" cy="3168352"/>
            </a:xfrm>
            <a:prstGeom prst="line">
              <a:avLst/>
            </a:prstGeom>
            <a:ln w="25400">
              <a:solidFill>
                <a:srgbClr val="0ABA5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20072" y="141277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Tag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04248" y="141277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Keyword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64288" y="20515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4288" y="263691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4288" y="328498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4288" y="39237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00088" y="4941210"/>
            <a:ext cx="3528392" cy="1224136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패션 키워드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존재율은</a:t>
            </a:r>
            <a:r>
              <a:rPr lang="en-US" altLang="ko-KR" dirty="0" smtClean="0"/>
              <a:t> ½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486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가중치 요소</a:t>
            </a:r>
            <a:r>
              <a:rPr lang="en-US" altLang="ko-KR" sz="2500" b="1" dirty="0" smtClean="0"/>
              <a:t>-1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203848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18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3.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핵심 알고리즘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sp>
        <p:nvSpPr>
          <p:cNvPr id="25" name="직사각형 24"/>
          <p:cNvSpPr/>
          <p:nvPr/>
        </p:nvSpPr>
        <p:spPr>
          <a:xfrm>
            <a:off x="4788030" y="4005080"/>
            <a:ext cx="3528392" cy="1656230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위의 식을 씀으로써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패션 키워드들 </a:t>
            </a:r>
            <a:r>
              <a:rPr lang="ko-KR" altLang="en-US" dirty="0" smtClean="0"/>
              <a:t>중에서도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더욱 중요한 키워드 일 수록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가중치를 많이 줄 수 있게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420" y="1988800"/>
            <a:ext cx="38957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2051650" y="1988800"/>
            <a:ext cx="936130" cy="352849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5436120" y="2411578"/>
            <a:ext cx="2664370" cy="945412"/>
            <a:chOff x="5220090" y="1844780"/>
            <a:chExt cx="2664370" cy="945412"/>
          </a:xfrm>
        </p:grpSpPr>
        <p:sp>
          <p:nvSpPr>
            <p:cNvPr id="36" name="TextBox 35"/>
            <p:cNvSpPr txBox="1"/>
            <p:nvPr/>
          </p:nvSpPr>
          <p:spPr>
            <a:xfrm>
              <a:off x="5292100" y="1844780"/>
              <a:ext cx="2592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Tag </a:t>
              </a:r>
              <a:r>
                <a:rPr lang="ko-KR" altLang="en-US" b="1" dirty="0" smtClean="0"/>
                <a:t>하나의 빈도수</a:t>
              </a:r>
              <a:endParaRPr lang="ko-KR" altLang="en-US" b="1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220090" y="2348850"/>
              <a:ext cx="22323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92100" y="2420860"/>
              <a:ext cx="2592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모든 </a:t>
              </a:r>
              <a:r>
                <a:rPr lang="en-US" altLang="ko-KR" b="1" dirty="0" smtClean="0"/>
                <a:t>Tag </a:t>
              </a:r>
              <a:r>
                <a:rPr lang="ko-KR" altLang="en-US" b="1" dirty="0" smtClean="0"/>
                <a:t>총 빈도수</a:t>
              </a:r>
              <a:endParaRPr lang="ko-KR" altLang="en-US" b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486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가중치 요소</a:t>
            </a:r>
            <a:r>
              <a:rPr lang="en-US" altLang="ko-KR" sz="2500" b="1" dirty="0" smtClean="0"/>
              <a:t>-2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203848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19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3.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핵심 알고리즘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486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가중치 계산식 </a:t>
            </a:r>
            <a:endParaRPr lang="ko-KR" altLang="en-US" sz="25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187530" y="1772770"/>
            <a:ext cx="6840950" cy="1728240"/>
            <a:chOff x="899490" y="1772770"/>
            <a:chExt cx="6840950" cy="1728240"/>
          </a:xfrm>
        </p:grpSpPr>
        <p:grpSp>
          <p:nvGrpSpPr>
            <p:cNvPr id="16" name="그룹 15"/>
            <p:cNvGrpSpPr/>
            <p:nvPr/>
          </p:nvGrpSpPr>
          <p:grpSpPr>
            <a:xfrm>
              <a:off x="5076070" y="2132820"/>
              <a:ext cx="2664370" cy="945412"/>
              <a:chOff x="5220090" y="1844780"/>
              <a:chExt cx="2664370" cy="94541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292100" y="1844780"/>
                <a:ext cx="2592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Tag </a:t>
                </a:r>
                <a:r>
                  <a:rPr lang="ko-KR" altLang="en-US" b="1" dirty="0" smtClean="0"/>
                  <a:t>하나의 빈도수</a:t>
                </a:r>
                <a:endParaRPr lang="ko-KR" altLang="en-US" b="1" dirty="0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5220090" y="2348850"/>
                <a:ext cx="22323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5292100" y="2420860"/>
                <a:ext cx="2592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모든 </a:t>
                </a:r>
                <a:r>
                  <a:rPr lang="en-US" altLang="ko-KR" b="1" dirty="0" smtClean="0"/>
                  <a:t>Tag </a:t>
                </a:r>
                <a:r>
                  <a:rPr lang="ko-KR" altLang="en-US" b="1" dirty="0" smtClean="0"/>
                  <a:t>총 빈도수</a:t>
                </a:r>
                <a:endParaRPr lang="ko-KR" altLang="en-US" b="1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43510" y="2375866"/>
              <a:ext cx="32404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패션 키워드 </a:t>
              </a:r>
              <a:r>
                <a:rPr lang="ko-KR" altLang="en-US" sz="2500" b="1" dirty="0" err="1" smtClean="0"/>
                <a:t>존재율</a:t>
              </a:r>
              <a:endParaRPr lang="ko-KR" altLang="en-US" sz="25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11950" y="2348850"/>
              <a:ext cx="6480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/>
                <a:t>X</a:t>
              </a:r>
              <a:endParaRPr lang="ko-KR" altLang="en-US" sz="30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9490" y="1772770"/>
              <a:ext cx="6768940" cy="172824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51400" y="3933070"/>
            <a:ext cx="2592360" cy="2304320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게시물의 태그 중 하나도 핵심 패션키워드에 종속되지 않을 시 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500" dirty="0" smtClean="0"/>
              <a:t>Weight =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‘0’</a:t>
            </a:r>
            <a:endParaRPr lang="en-US" altLang="ko-KR" sz="25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3275820" y="3933070"/>
            <a:ext cx="2592360" cy="2304320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게시물의 태그 중 핵심 패션키워드가 적을 시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500" dirty="0" smtClean="0"/>
              <a:t>Weight =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‘</a:t>
            </a:r>
            <a:r>
              <a:rPr lang="ko-KR" altLang="en-US" sz="2500" dirty="0" smtClean="0"/>
              <a:t>작다</a:t>
            </a:r>
            <a:r>
              <a:rPr lang="en-US" altLang="ko-KR" sz="2500" dirty="0" smtClean="0"/>
              <a:t>’</a:t>
            </a:r>
            <a:endParaRPr lang="en-US" altLang="ko-KR" sz="25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228230" y="3933070"/>
            <a:ext cx="2592360" cy="2304320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게시물의 태그 중 핵심 패션키워드가 많을 시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500" dirty="0" smtClean="0"/>
              <a:t>Weight =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‘</a:t>
            </a:r>
            <a:r>
              <a:rPr lang="ko-KR" altLang="en-US" sz="2500" dirty="0" smtClean="0"/>
              <a:t>크다</a:t>
            </a:r>
            <a:r>
              <a:rPr lang="en-US" altLang="ko-KR" sz="2500" dirty="0" smtClean="0"/>
              <a:t>’</a:t>
            </a:r>
            <a:endParaRPr lang="en-US" altLang="ko-KR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2051720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54722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Index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7580" y="1196740"/>
            <a:ext cx="5832810" cy="4752610"/>
            <a:chOff x="1475656" y="1628800"/>
            <a:chExt cx="6120764" cy="5112660"/>
          </a:xfrm>
        </p:grpSpPr>
        <p:sp>
          <p:nvSpPr>
            <p:cNvPr id="17" name="직사각형 16"/>
            <p:cNvSpPr/>
            <p:nvPr/>
          </p:nvSpPr>
          <p:spPr>
            <a:xfrm>
              <a:off x="1475656" y="1628800"/>
              <a:ext cx="6120680" cy="648072"/>
            </a:xfrm>
            <a:prstGeom prst="rect">
              <a:avLst/>
            </a:prstGeom>
            <a:solidFill>
              <a:srgbClr val="0ABA5E"/>
            </a:solidFill>
            <a:ln>
              <a:noFill/>
            </a:ln>
            <a:effectLst>
              <a:outerShdw blurRad="50800" dist="50800" dir="5400000" algn="ctr" rotWithShape="0">
                <a:srgbClr val="02900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/>
                <a:t> 1.          </a:t>
              </a:r>
              <a:r>
                <a:rPr lang="ko-KR" altLang="en-US" sz="3200" dirty="0" smtClean="0"/>
                <a:t>시스템 개요</a:t>
              </a:r>
              <a:endParaRPr lang="ko-KR" altLang="en-US" sz="3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75656" y="2708920"/>
              <a:ext cx="6120680" cy="648072"/>
            </a:xfrm>
            <a:prstGeom prst="rect">
              <a:avLst/>
            </a:prstGeom>
            <a:solidFill>
              <a:srgbClr val="0ABA5E"/>
            </a:solidFill>
            <a:ln>
              <a:noFill/>
            </a:ln>
            <a:effectLst>
              <a:outerShdw blurRad="50800" dist="50800" dir="5400000" algn="ctr" rotWithShape="0">
                <a:srgbClr val="02900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/>
                <a:t> 2.          </a:t>
              </a:r>
              <a:r>
                <a:rPr lang="ko-KR" altLang="en-US" sz="3200" dirty="0" smtClean="0"/>
                <a:t>시스템 기능</a:t>
              </a:r>
              <a:endParaRPr lang="ko-KR" altLang="en-US" sz="3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75656" y="3861048"/>
              <a:ext cx="6120680" cy="648072"/>
            </a:xfrm>
            <a:prstGeom prst="rect">
              <a:avLst/>
            </a:prstGeom>
            <a:solidFill>
              <a:srgbClr val="0ABA5E"/>
            </a:solidFill>
            <a:ln>
              <a:noFill/>
            </a:ln>
            <a:effectLst>
              <a:outerShdw blurRad="50800" dist="50800" dir="5400000" algn="ctr" rotWithShape="0">
                <a:srgbClr val="02900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/>
                <a:t> 3.         </a:t>
              </a:r>
              <a:r>
                <a:rPr lang="ko-KR" altLang="en-US" sz="3200" dirty="0" smtClean="0"/>
                <a:t>핵심 알고리즘</a:t>
              </a:r>
              <a:endParaRPr lang="ko-KR" altLang="en-US" sz="3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75656" y="5013176"/>
              <a:ext cx="6120680" cy="648072"/>
            </a:xfrm>
            <a:prstGeom prst="rect">
              <a:avLst/>
            </a:prstGeom>
            <a:solidFill>
              <a:srgbClr val="0ABA5E"/>
            </a:solidFill>
            <a:ln>
              <a:noFill/>
            </a:ln>
            <a:effectLst>
              <a:outerShdw blurRad="50800" dist="50800" dir="5400000" algn="ctr" rotWithShape="0">
                <a:srgbClr val="02900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/>
                <a:t> </a:t>
              </a:r>
              <a:r>
                <a:rPr lang="en-US" altLang="ko-KR" sz="3200" dirty="0" smtClean="0"/>
                <a:t>4.   </a:t>
              </a:r>
              <a:r>
                <a:rPr lang="en-US" altLang="ko-KR" sz="3200" dirty="0" smtClean="0"/>
                <a:t> </a:t>
              </a:r>
              <a:r>
                <a:rPr lang="ko-KR" altLang="en-US" sz="3200" dirty="0" smtClean="0"/>
                <a:t>  문제점 및 개선사항</a:t>
              </a:r>
              <a:endParaRPr lang="ko-KR" altLang="en-US" sz="3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75740" y="6093388"/>
              <a:ext cx="6120680" cy="648072"/>
            </a:xfrm>
            <a:prstGeom prst="rect">
              <a:avLst/>
            </a:prstGeom>
            <a:solidFill>
              <a:srgbClr val="0ABA5E"/>
            </a:solidFill>
            <a:ln>
              <a:noFill/>
            </a:ln>
            <a:effectLst>
              <a:outerShdw blurRad="50800" dist="50800" dir="5400000" algn="ctr" rotWithShape="0">
                <a:srgbClr val="02900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/>
                <a:t> </a:t>
              </a:r>
              <a:r>
                <a:rPr lang="en-US" altLang="ko-KR" sz="3200" dirty="0" smtClean="0"/>
                <a:t>5</a:t>
              </a:r>
              <a:r>
                <a:rPr lang="en-US" altLang="ko-KR" sz="3200" dirty="0" smtClean="0"/>
                <a:t>.    </a:t>
              </a:r>
              <a:r>
                <a:rPr lang="ko-KR" altLang="en-US" sz="3200" dirty="0" smtClean="0"/>
                <a:t>          시 연</a:t>
              </a:r>
              <a:endParaRPr lang="ko-KR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4572000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20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FF99"/>
                </a:solidFill>
              </a:rPr>
              <a:t>4</a:t>
            </a:r>
            <a:r>
              <a:rPr lang="en-US" altLang="ko-KR" sz="3000" b="1" dirty="0" smtClean="0">
                <a:solidFill>
                  <a:srgbClr val="FFFF99"/>
                </a:solidFill>
              </a:rPr>
              <a:t>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문제점 및 개선사항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410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1.</a:t>
            </a:r>
            <a:r>
              <a:rPr lang="ko-KR" altLang="en-US" sz="2500" b="1" dirty="0" smtClean="0"/>
              <a:t>잘못된 </a:t>
            </a:r>
            <a:r>
              <a:rPr lang="en-US" altLang="ko-KR" sz="2500" b="1" dirty="0" smtClean="0"/>
              <a:t>feature</a:t>
            </a:r>
            <a:endParaRPr lang="ko-KR" altLang="en-US" sz="25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440" y="1772770"/>
            <a:ext cx="8099295" cy="29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39440" y="2780910"/>
            <a:ext cx="936130" cy="2160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440" y="3140960"/>
            <a:ext cx="7417030" cy="2880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3510" y="5301260"/>
            <a:ext cx="7056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이미 분류된 정보를 가지고 </a:t>
            </a:r>
            <a:r>
              <a:rPr lang="ko-KR" altLang="en-US" sz="2500" b="1" dirty="0" err="1" smtClean="0"/>
              <a:t>클러스터링을</a:t>
            </a:r>
            <a:r>
              <a:rPr lang="ko-KR" altLang="en-US" sz="2500" b="1" dirty="0" smtClean="0"/>
              <a:t> 한다</a:t>
            </a:r>
            <a:r>
              <a:rPr lang="en-US" altLang="ko-KR" sz="2500" b="1" dirty="0" smtClean="0"/>
              <a:t>?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xmlns="" val="3963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4572000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21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FF99"/>
                </a:solidFill>
              </a:rPr>
              <a:t>4</a:t>
            </a:r>
            <a:r>
              <a:rPr lang="en-US" altLang="ko-KR" sz="3000" b="1" dirty="0" smtClean="0">
                <a:solidFill>
                  <a:srgbClr val="FFFF99"/>
                </a:solidFill>
              </a:rPr>
              <a:t>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문제점 및 개선사항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410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1.</a:t>
            </a:r>
            <a:r>
              <a:rPr lang="ko-KR" altLang="en-US" sz="2500" b="1" dirty="0" smtClean="0"/>
              <a:t>잘못된 </a:t>
            </a:r>
            <a:r>
              <a:rPr lang="en-US" altLang="ko-KR" sz="2500" b="1" dirty="0" smtClean="0"/>
              <a:t>feature</a:t>
            </a:r>
            <a:endParaRPr lang="ko-KR" altLang="en-US" sz="25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440" y="1772770"/>
            <a:ext cx="8099295" cy="29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39440" y="2780910"/>
            <a:ext cx="936130" cy="2160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440" y="3140960"/>
            <a:ext cx="7417030" cy="2880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3510" y="5301260"/>
            <a:ext cx="7056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이미 분류된 정보를 가지고 </a:t>
            </a:r>
            <a:r>
              <a:rPr lang="ko-KR" altLang="en-US" sz="2500" b="1" dirty="0" err="1" smtClean="0"/>
              <a:t>클러스터링을</a:t>
            </a:r>
            <a:r>
              <a:rPr lang="ko-KR" altLang="en-US" sz="2500" b="1" dirty="0" smtClean="0"/>
              <a:t> 한다</a:t>
            </a:r>
            <a:r>
              <a:rPr lang="en-US" altLang="ko-KR" sz="2500" b="1" dirty="0" smtClean="0"/>
              <a:t>?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59540" y="4941210"/>
            <a:ext cx="6480900" cy="1368190"/>
          </a:xfrm>
          <a:prstGeom prst="line">
            <a:avLst/>
          </a:prstGeom>
          <a:ln w="546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7530" y="4941210"/>
            <a:ext cx="6552910" cy="1296180"/>
          </a:xfrm>
          <a:prstGeom prst="line">
            <a:avLst/>
          </a:prstGeom>
          <a:ln w="546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3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4572000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22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FF99"/>
                </a:solidFill>
              </a:rPr>
              <a:t>4</a:t>
            </a:r>
            <a:r>
              <a:rPr lang="en-US" altLang="ko-KR" sz="3000" b="1" dirty="0" smtClean="0">
                <a:solidFill>
                  <a:srgbClr val="FFFF99"/>
                </a:solidFill>
              </a:rPr>
              <a:t>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문제점 및 개선사항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410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1.</a:t>
            </a:r>
            <a:r>
              <a:rPr lang="ko-KR" altLang="en-US" sz="2500" b="1" dirty="0" smtClean="0"/>
              <a:t>잘못된 </a:t>
            </a:r>
            <a:r>
              <a:rPr lang="en-US" altLang="ko-KR" sz="2500" b="1" dirty="0" smtClean="0"/>
              <a:t>feature</a:t>
            </a:r>
            <a:endParaRPr lang="ko-KR" altLang="en-US" sz="2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26" y="1701933"/>
            <a:ext cx="705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/>
              <a:t>클러스터링의</a:t>
            </a:r>
            <a:r>
              <a:rPr lang="ko-KR" altLang="en-US" sz="2200" b="1" dirty="0" smtClean="0"/>
              <a:t> 목표 </a:t>
            </a:r>
            <a:r>
              <a:rPr lang="en-US" altLang="ko-KR" sz="2200" b="1" dirty="0" smtClean="0"/>
              <a:t>: </a:t>
            </a:r>
            <a:r>
              <a:rPr lang="ko-KR" altLang="en-US" sz="2200" b="1" dirty="0" smtClean="0"/>
              <a:t>패션 키워드를 뽑아내겠다</a:t>
            </a:r>
            <a:r>
              <a:rPr lang="en-US" altLang="ko-KR" sz="2200" b="1" dirty="0" smtClean="0"/>
              <a:t>.</a:t>
            </a:r>
            <a:r>
              <a:rPr lang="ko-KR" altLang="en-US" sz="2200" b="1" dirty="0" smtClean="0"/>
              <a:t> 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xmlns="" val="3963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4572000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23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FF99"/>
                </a:solidFill>
              </a:rPr>
              <a:t>4</a:t>
            </a:r>
            <a:r>
              <a:rPr lang="en-US" altLang="ko-KR" sz="3000" b="1" dirty="0" smtClean="0">
                <a:solidFill>
                  <a:srgbClr val="FFFF99"/>
                </a:solidFill>
              </a:rPr>
              <a:t>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문제점 및 개선사항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410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1.</a:t>
            </a:r>
            <a:r>
              <a:rPr lang="ko-KR" altLang="en-US" sz="2500" b="1" dirty="0" smtClean="0"/>
              <a:t>잘못된 </a:t>
            </a:r>
            <a:r>
              <a:rPr lang="en-US" altLang="ko-KR" sz="2500" b="1" dirty="0" smtClean="0"/>
              <a:t>feature</a:t>
            </a:r>
            <a:endParaRPr lang="ko-KR" altLang="en-US" sz="2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26" y="1701933"/>
            <a:ext cx="705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/>
              <a:t>클러스터링의</a:t>
            </a:r>
            <a:r>
              <a:rPr lang="ko-KR" altLang="en-US" sz="2200" b="1" dirty="0" smtClean="0"/>
              <a:t> 목표 </a:t>
            </a:r>
            <a:r>
              <a:rPr lang="en-US" altLang="ko-KR" sz="2200" b="1" dirty="0" smtClean="0"/>
              <a:t>: </a:t>
            </a:r>
            <a:r>
              <a:rPr lang="ko-KR" altLang="en-US" sz="2200" b="1" dirty="0" smtClean="0"/>
              <a:t>패션 키워드를 뽑아내겠다</a:t>
            </a:r>
            <a:r>
              <a:rPr lang="en-US" altLang="ko-KR" sz="2200" b="1" dirty="0" smtClean="0"/>
              <a:t>.</a:t>
            </a:r>
            <a:r>
              <a:rPr lang="ko-KR" altLang="en-US" sz="2200" b="1" dirty="0" smtClean="0"/>
              <a:t> </a:t>
            </a:r>
            <a:endParaRPr lang="ko-KR" altLang="en-US" sz="2200" b="1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71500" y="1916790"/>
            <a:ext cx="6768940" cy="0"/>
          </a:xfrm>
          <a:prstGeom prst="line">
            <a:avLst/>
          </a:prstGeom>
          <a:ln w="546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3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4572000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24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FF99"/>
                </a:solidFill>
              </a:rPr>
              <a:t>4</a:t>
            </a:r>
            <a:r>
              <a:rPr lang="en-US" altLang="ko-KR" sz="3000" b="1" dirty="0" smtClean="0">
                <a:solidFill>
                  <a:srgbClr val="FFFF99"/>
                </a:solidFill>
              </a:rPr>
              <a:t>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문제점 및 개선사항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graphicFrame>
        <p:nvGraphicFramePr>
          <p:cNvPr id="14" name="차트 13"/>
          <p:cNvGraphicFramePr/>
          <p:nvPr/>
        </p:nvGraphicFramePr>
        <p:xfrm>
          <a:off x="1043510" y="2132820"/>
          <a:ext cx="6696930" cy="259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23910" y="3212970"/>
            <a:ext cx="1152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bg1"/>
                </a:solidFill>
              </a:rPr>
              <a:t>73%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1626" y="1701933"/>
            <a:ext cx="705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/>
              <a:t>클러스터링의</a:t>
            </a:r>
            <a:r>
              <a:rPr lang="ko-KR" altLang="en-US" sz="2200" b="1" dirty="0" smtClean="0"/>
              <a:t> 목표 </a:t>
            </a:r>
            <a:r>
              <a:rPr lang="en-US" altLang="ko-KR" sz="2200" b="1" dirty="0" smtClean="0"/>
              <a:t>: </a:t>
            </a:r>
            <a:r>
              <a:rPr lang="ko-KR" altLang="en-US" sz="2200" b="1" dirty="0" smtClean="0"/>
              <a:t>패션 키워드를 뽑아내겠다</a:t>
            </a:r>
            <a:r>
              <a:rPr lang="en-US" altLang="ko-KR" sz="2200" b="1" dirty="0" smtClean="0"/>
              <a:t>.</a:t>
            </a:r>
            <a:r>
              <a:rPr lang="ko-KR" altLang="en-US" sz="2200" b="1" dirty="0" smtClean="0"/>
              <a:t> </a:t>
            </a:r>
            <a:endParaRPr lang="ko-KR" altLang="en-US" sz="22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71500" y="1916790"/>
            <a:ext cx="6768940" cy="0"/>
          </a:xfrm>
          <a:prstGeom prst="line">
            <a:avLst/>
          </a:prstGeom>
          <a:ln w="546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735" y="4876070"/>
            <a:ext cx="6943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4860040" y="4797190"/>
            <a:ext cx="576080" cy="10081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>
            <a:off x="5508130" y="4797190"/>
            <a:ext cx="143980" cy="936130"/>
          </a:xfrm>
          <a:prstGeom prst="upArrow">
            <a:avLst/>
          </a:prstGeom>
          <a:solidFill>
            <a:srgbClr val="029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410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1.</a:t>
            </a:r>
            <a:r>
              <a:rPr lang="ko-KR" altLang="en-US" sz="2500" b="1" dirty="0" smtClean="0"/>
              <a:t>잘못된 </a:t>
            </a:r>
            <a:r>
              <a:rPr lang="en-US" altLang="ko-KR" sz="2500" b="1" dirty="0" smtClean="0"/>
              <a:t>feature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xmlns="" val="3963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4572000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25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FF99"/>
                </a:solidFill>
              </a:rPr>
              <a:t>4</a:t>
            </a:r>
            <a:r>
              <a:rPr lang="en-US" altLang="ko-KR" sz="3000" b="1" dirty="0" smtClean="0">
                <a:solidFill>
                  <a:srgbClr val="FFFF99"/>
                </a:solidFill>
              </a:rPr>
              <a:t>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문제점 및 개선사항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26" y="1701933"/>
            <a:ext cx="705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/>
              <a:t>클러스터링의</a:t>
            </a:r>
            <a:r>
              <a:rPr lang="ko-KR" altLang="en-US" sz="2200" b="1" dirty="0" smtClean="0"/>
              <a:t> 목표 </a:t>
            </a:r>
            <a:r>
              <a:rPr lang="en-US" altLang="ko-KR" sz="2200" b="1" dirty="0" smtClean="0"/>
              <a:t>: </a:t>
            </a:r>
            <a:r>
              <a:rPr lang="ko-KR" altLang="en-US" sz="2200" b="1" dirty="0" smtClean="0"/>
              <a:t>패션 키워드를 뽑아내겠다</a:t>
            </a:r>
            <a:r>
              <a:rPr lang="en-US" altLang="ko-KR" sz="2200" b="1" dirty="0" smtClean="0"/>
              <a:t>.</a:t>
            </a:r>
            <a:r>
              <a:rPr lang="ko-KR" altLang="en-US" sz="2200" b="1" dirty="0" smtClean="0"/>
              <a:t> </a:t>
            </a:r>
            <a:endParaRPr lang="ko-KR" altLang="en-US" sz="22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71500" y="1916790"/>
            <a:ext cx="6768940" cy="0"/>
          </a:xfrm>
          <a:prstGeom prst="line">
            <a:avLst/>
          </a:prstGeom>
          <a:ln w="546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아래쪽 화살표 16"/>
          <p:cNvSpPr/>
          <p:nvPr/>
        </p:nvSpPr>
        <p:spPr>
          <a:xfrm>
            <a:off x="3851900" y="2708900"/>
            <a:ext cx="1296180" cy="1296180"/>
          </a:xfrm>
          <a:prstGeom prst="downArrow">
            <a:avLst/>
          </a:prstGeom>
          <a:solidFill>
            <a:srgbClr val="03B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7480" y="4625324"/>
            <a:ext cx="7272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패션의류 카테고리에서 </a:t>
            </a:r>
            <a:r>
              <a:rPr lang="ko-KR" altLang="en-US" sz="2200" b="1" dirty="0" err="1" smtClean="0"/>
              <a:t>룩키워드의</a:t>
            </a:r>
            <a:r>
              <a:rPr lang="ko-KR" altLang="en-US" sz="2200" b="1" dirty="0" smtClean="0"/>
              <a:t> 백분위 값 보다</a:t>
            </a:r>
            <a:endParaRPr lang="en-US" altLang="ko-KR" sz="2200" b="1" dirty="0" smtClean="0"/>
          </a:p>
          <a:p>
            <a:pPr algn="ctr"/>
            <a:r>
              <a:rPr lang="ko-KR" altLang="en-US" sz="2200" b="1" dirty="0" smtClean="0"/>
              <a:t> 크거나 같은 백분위를 가지는 태그들을 패션 키워드로 보겠다</a:t>
            </a:r>
            <a:r>
              <a:rPr lang="en-US" altLang="ko-KR" sz="2200" b="1" dirty="0" smtClean="0"/>
              <a:t>.</a:t>
            </a:r>
            <a:r>
              <a:rPr lang="ko-KR" altLang="en-US" sz="2200" b="1" dirty="0" smtClean="0"/>
              <a:t> </a:t>
            </a:r>
            <a:endParaRPr lang="ko-KR" altLang="en-US" sz="2200" b="1" dirty="0"/>
          </a:p>
        </p:txBody>
      </p:sp>
      <p:sp>
        <p:nvSpPr>
          <p:cNvPr id="22" name="타원 21"/>
          <p:cNvSpPr/>
          <p:nvPr/>
        </p:nvSpPr>
        <p:spPr>
          <a:xfrm>
            <a:off x="1115520" y="4293120"/>
            <a:ext cx="6768940" cy="1512210"/>
          </a:xfrm>
          <a:prstGeom prst="ellipse">
            <a:avLst/>
          </a:prstGeom>
          <a:noFill/>
          <a:ln w="44450">
            <a:solidFill>
              <a:srgbClr val="18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3410" y="980660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1.</a:t>
            </a:r>
            <a:r>
              <a:rPr lang="ko-KR" altLang="en-US" sz="2500" b="1" dirty="0" smtClean="0"/>
              <a:t>잘못된 </a:t>
            </a:r>
            <a:r>
              <a:rPr lang="en-US" altLang="ko-KR" sz="2500" b="1" dirty="0" smtClean="0"/>
              <a:t>feature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xmlns="" val="3963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4572000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26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FF99"/>
                </a:solidFill>
              </a:rPr>
              <a:t>4</a:t>
            </a:r>
            <a:r>
              <a:rPr lang="en-US" altLang="ko-KR" sz="3000" b="1" dirty="0" smtClean="0">
                <a:solidFill>
                  <a:srgbClr val="FFFF99"/>
                </a:solidFill>
              </a:rPr>
              <a:t>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문제점 및 개선사항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2384" y="221415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초기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설계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5420" y="100767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2</a:t>
            </a:r>
            <a:r>
              <a:rPr lang="en-US" altLang="ko-KR" sz="2500" b="1" dirty="0" smtClean="0"/>
              <a:t>. </a:t>
            </a:r>
            <a:r>
              <a:rPr lang="en-US" altLang="ko-KR" sz="2500" b="1" dirty="0" smtClean="0"/>
              <a:t>DB </a:t>
            </a:r>
            <a:r>
              <a:rPr lang="ko-KR" altLang="en-US" sz="2500" b="1" dirty="0" smtClean="0"/>
              <a:t>설계</a:t>
            </a:r>
            <a:endParaRPr lang="ko-KR" altLang="en-US" sz="25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8016" y="3356992"/>
            <a:ext cx="496560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7976" y="3068960"/>
            <a:ext cx="496560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928" y="2708920"/>
            <a:ext cx="496560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4590" y="2214156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 개의 키워드의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13182" y="3553852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X 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N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개의 키워드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7551" y="422108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복잡도 증가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3963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27</a:t>
            </a:fld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2486" y="1844824"/>
            <a:ext cx="5899885" cy="388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384" y="221415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최종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설계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0" y="332656"/>
            <a:ext cx="4572000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9512" y="354722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FF99"/>
                </a:solidFill>
              </a:rPr>
              <a:t>4</a:t>
            </a:r>
            <a:r>
              <a:rPr lang="en-US" altLang="ko-KR" sz="3000" b="1" dirty="0" smtClean="0">
                <a:solidFill>
                  <a:srgbClr val="FFFF99"/>
                </a:solidFill>
              </a:rPr>
              <a:t>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문제점 및 개선사항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20" y="100767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2</a:t>
            </a:r>
            <a:r>
              <a:rPr lang="en-US" altLang="ko-KR" sz="2500" b="1" dirty="0" smtClean="0"/>
              <a:t>. </a:t>
            </a:r>
            <a:r>
              <a:rPr lang="en-US" altLang="ko-KR" sz="2500" b="1" dirty="0" smtClean="0"/>
              <a:t>DB </a:t>
            </a:r>
            <a:r>
              <a:rPr lang="ko-KR" altLang="en-US" sz="2500" b="1" dirty="0" smtClean="0"/>
              <a:t>설계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xmlns="" val="212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28</a:t>
            </a:fld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sp>
        <p:nvSpPr>
          <p:cNvPr id="11" name="직사각형 10"/>
          <p:cNvSpPr/>
          <p:nvPr/>
        </p:nvSpPr>
        <p:spPr>
          <a:xfrm>
            <a:off x="0" y="332656"/>
            <a:ext cx="2123660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9512" y="354722"/>
            <a:ext cx="1944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5.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 연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29</a:t>
            </a:fld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sp>
        <p:nvSpPr>
          <p:cNvPr id="6" name="타원 5"/>
          <p:cNvSpPr/>
          <p:nvPr/>
        </p:nvSpPr>
        <p:spPr>
          <a:xfrm>
            <a:off x="3275820" y="2276840"/>
            <a:ext cx="2448340" cy="2376330"/>
          </a:xfrm>
          <a:prstGeom prst="ellipse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40" y="2884870"/>
            <a:ext cx="158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99"/>
                </a:solidFill>
              </a:rPr>
              <a:t>Thank you</a:t>
            </a:r>
            <a:endParaRPr lang="ko-KR" altLang="en-US" sz="2000" b="1" dirty="0">
              <a:solidFill>
                <a:srgbClr val="FFFF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30" y="3245507"/>
            <a:ext cx="27363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감사합니</a:t>
            </a:r>
            <a:r>
              <a:rPr lang="ko-KR" altLang="en-US" sz="3400" b="1" dirty="0" smtClean="0">
                <a:solidFill>
                  <a:schemeClr val="bg1"/>
                </a:solidFill>
              </a:rPr>
              <a:t>다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9840" y="4653170"/>
            <a:ext cx="324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Browallia New" pitchFamily="34" charset="-34"/>
                <a:ea typeface="산돌들풀 Scratch" pitchFamily="18" charset="-127"/>
                <a:cs typeface="Browallia New" pitchFamily="34" charset="-34"/>
              </a:rPr>
              <a:t>Do you have any Questions?</a:t>
            </a:r>
            <a:endParaRPr lang="ko-KR" altLang="en-US" sz="2000" dirty="0">
              <a:latin typeface="Browallia New" pitchFamily="34" charset="-34"/>
              <a:ea typeface="산돌들풀 Scratch" pitchFamily="18" charset="-127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059832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3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1.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시스템 개요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44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시스템 목표</a:t>
            </a:r>
            <a:endParaRPr lang="ko-KR" altLang="en-US" sz="2500" dirty="0"/>
          </a:p>
        </p:txBody>
      </p:sp>
      <p:pic>
        <p:nvPicPr>
          <p:cNvPr id="1028" name="Picture 4" descr="C:\Users\theimc_bigdata\Desktop\thtfg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861048"/>
            <a:ext cx="1219200" cy="1219200"/>
          </a:xfrm>
          <a:prstGeom prst="rect">
            <a:avLst/>
          </a:prstGeom>
          <a:noFill/>
        </p:spPr>
      </p:pic>
      <p:pic>
        <p:nvPicPr>
          <p:cNvPr id="1029" name="Picture 5" descr="C:\Users\theimc_bigdata\Desktop\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8672" y="3861048"/>
            <a:ext cx="1219200" cy="1219200"/>
          </a:xfrm>
          <a:prstGeom prst="rect">
            <a:avLst/>
          </a:prstGeom>
          <a:noFill/>
        </p:spPr>
      </p:pic>
      <p:sp>
        <p:nvSpPr>
          <p:cNvPr id="21" name="구름 모양 설명선 20"/>
          <p:cNvSpPr/>
          <p:nvPr/>
        </p:nvSpPr>
        <p:spPr>
          <a:xfrm>
            <a:off x="1614736" y="2420888"/>
            <a:ext cx="1872208" cy="1368152"/>
          </a:xfrm>
          <a:prstGeom prst="cloudCallout">
            <a:avLst/>
          </a:prstGeom>
          <a:noFill/>
          <a:ln>
            <a:solidFill>
              <a:srgbClr val="029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059832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4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1.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시스템 개요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44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시스템 목표</a:t>
            </a:r>
            <a:endParaRPr lang="ko-KR" altLang="en-US" sz="2500" dirty="0"/>
          </a:p>
        </p:txBody>
      </p:sp>
      <p:grpSp>
        <p:nvGrpSpPr>
          <p:cNvPr id="2" name="그룹 22"/>
          <p:cNvGrpSpPr/>
          <p:nvPr/>
        </p:nvGrpSpPr>
        <p:grpSpPr>
          <a:xfrm>
            <a:off x="323528" y="2420888"/>
            <a:ext cx="3163416" cy="2659360"/>
            <a:chOff x="400472" y="1700808"/>
            <a:chExt cx="3163416" cy="2659360"/>
          </a:xfrm>
        </p:grpSpPr>
        <p:pic>
          <p:nvPicPr>
            <p:cNvPr id="1028" name="Picture 4" descr="C:\Users\theimc_bigdata\Desktop\thtfg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472" y="3140968"/>
              <a:ext cx="1219200" cy="1219200"/>
            </a:xfrm>
            <a:prstGeom prst="rect">
              <a:avLst/>
            </a:prstGeom>
            <a:noFill/>
          </p:spPr>
        </p:pic>
        <p:pic>
          <p:nvPicPr>
            <p:cNvPr id="1029" name="Picture 5" descr="C:\Users\theimc_bigdata\Desktop\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5616" y="3140968"/>
              <a:ext cx="1219200" cy="1219200"/>
            </a:xfrm>
            <a:prstGeom prst="rect">
              <a:avLst/>
            </a:prstGeom>
            <a:noFill/>
          </p:spPr>
        </p:pic>
        <p:grpSp>
          <p:nvGrpSpPr>
            <p:cNvPr id="3" name="그룹 21"/>
            <p:cNvGrpSpPr/>
            <p:nvPr/>
          </p:nvGrpSpPr>
          <p:grpSpPr>
            <a:xfrm>
              <a:off x="1691680" y="1700808"/>
              <a:ext cx="1872208" cy="1368152"/>
              <a:chOff x="1691680" y="1916832"/>
              <a:chExt cx="1872208" cy="1368152"/>
            </a:xfrm>
          </p:grpSpPr>
          <p:sp>
            <p:nvSpPr>
              <p:cNvPr id="21" name="구름 모양 설명선 20"/>
              <p:cNvSpPr/>
              <p:nvPr/>
            </p:nvSpPr>
            <p:spPr>
              <a:xfrm>
                <a:off x="1691680" y="1916832"/>
                <a:ext cx="1872208" cy="1368152"/>
              </a:xfrm>
              <a:prstGeom prst="cloudCallout">
                <a:avLst/>
              </a:prstGeom>
              <a:noFill/>
              <a:ln>
                <a:solidFill>
                  <a:srgbClr val="0290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C:\Users\theimc_bigdata\Desktop\1439980828_alifashion009-512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2060848"/>
                <a:ext cx="1080120" cy="1008112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059832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5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1.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시스템 개요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44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시스템 목표</a:t>
            </a:r>
            <a:endParaRPr lang="ko-KR" altLang="en-US" sz="2500" dirty="0"/>
          </a:p>
        </p:txBody>
      </p:sp>
      <p:grpSp>
        <p:nvGrpSpPr>
          <p:cNvPr id="2" name="그룹 22"/>
          <p:cNvGrpSpPr/>
          <p:nvPr/>
        </p:nvGrpSpPr>
        <p:grpSpPr>
          <a:xfrm>
            <a:off x="323528" y="2420888"/>
            <a:ext cx="3163416" cy="2659360"/>
            <a:chOff x="400472" y="1700808"/>
            <a:chExt cx="3163416" cy="2659360"/>
          </a:xfrm>
        </p:grpSpPr>
        <p:pic>
          <p:nvPicPr>
            <p:cNvPr id="1028" name="Picture 4" descr="C:\Users\theimc_bigdata\Desktop\thtfg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472" y="3140968"/>
              <a:ext cx="1219200" cy="1219200"/>
            </a:xfrm>
            <a:prstGeom prst="rect">
              <a:avLst/>
            </a:prstGeom>
            <a:noFill/>
          </p:spPr>
        </p:pic>
        <p:pic>
          <p:nvPicPr>
            <p:cNvPr id="1029" name="Picture 5" descr="C:\Users\theimc_bigdata\Desktop\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5616" y="3140968"/>
              <a:ext cx="1219200" cy="1219200"/>
            </a:xfrm>
            <a:prstGeom prst="rect">
              <a:avLst/>
            </a:prstGeom>
            <a:noFill/>
          </p:spPr>
        </p:pic>
        <p:grpSp>
          <p:nvGrpSpPr>
            <p:cNvPr id="3" name="그룹 21"/>
            <p:cNvGrpSpPr/>
            <p:nvPr/>
          </p:nvGrpSpPr>
          <p:grpSpPr>
            <a:xfrm>
              <a:off x="1691680" y="1700808"/>
              <a:ext cx="1872208" cy="1368152"/>
              <a:chOff x="1691680" y="1916832"/>
              <a:chExt cx="1872208" cy="1368152"/>
            </a:xfrm>
          </p:grpSpPr>
          <p:sp>
            <p:nvSpPr>
              <p:cNvPr id="21" name="구름 모양 설명선 20"/>
              <p:cNvSpPr/>
              <p:nvPr/>
            </p:nvSpPr>
            <p:spPr>
              <a:xfrm>
                <a:off x="1691680" y="1916832"/>
                <a:ext cx="1872208" cy="1368152"/>
              </a:xfrm>
              <a:prstGeom prst="cloudCallout">
                <a:avLst/>
              </a:prstGeom>
              <a:noFill/>
              <a:ln>
                <a:solidFill>
                  <a:srgbClr val="0290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C:\Users\theimc_bigdata\Desktop\1439980828_alifashion009-512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2060848"/>
                <a:ext cx="1080120" cy="100811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31" name="Picture 7" descr="C:\Users\theimc_bigdata\Desktop\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852936"/>
            <a:ext cx="1800200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059832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6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1.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시스템 개요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244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시스템 목표</a:t>
            </a:r>
            <a:endParaRPr lang="ko-KR" altLang="en-US" sz="2500" dirty="0"/>
          </a:p>
        </p:txBody>
      </p:sp>
      <p:grpSp>
        <p:nvGrpSpPr>
          <p:cNvPr id="2" name="그룹 22"/>
          <p:cNvGrpSpPr/>
          <p:nvPr/>
        </p:nvGrpSpPr>
        <p:grpSpPr>
          <a:xfrm>
            <a:off x="323528" y="2420888"/>
            <a:ext cx="3163416" cy="2659360"/>
            <a:chOff x="400472" y="1700808"/>
            <a:chExt cx="3163416" cy="2659360"/>
          </a:xfrm>
        </p:grpSpPr>
        <p:pic>
          <p:nvPicPr>
            <p:cNvPr id="1028" name="Picture 4" descr="C:\Users\theimc_bigdata\Desktop\thtfg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472" y="3140968"/>
              <a:ext cx="1219200" cy="1219200"/>
            </a:xfrm>
            <a:prstGeom prst="rect">
              <a:avLst/>
            </a:prstGeom>
            <a:noFill/>
          </p:spPr>
        </p:pic>
        <p:pic>
          <p:nvPicPr>
            <p:cNvPr id="1029" name="Picture 5" descr="C:\Users\theimc_bigdata\Desktop\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5616" y="3140968"/>
              <a:ext cx="1219200" cy="1219200"/>
            </a:xfrm>
            <a:prstGeom prst="rect">
              <a:avLst/>
            </a:prstGeom>
            <a:noFill/>
          </p:spPr>
        </p:pic>
        <p:grpSp>
          <p:nvGrpSpPr>
            <p:cNvPr id="3" name="그룹 21"/>
            <p:cNvGrpSpPr/>
            <p:nvPr/>
          </p:nvGrpSpPr>
          <p:grpSpPr>
            <a:xfrm>
              <a:off x="1691680" y="1700808"/>
              <a:ext cx="1872208" cy="1368152"/>
              <a:chOff x="1691680" y="1916832"/>
              <a:chExt cx="1872208" cy="1368152"/>
            </a:xfrm>
          </p:grpSpPr>
          <p:sp>
            <p:nvSpPr>
              <p:cNvPr id="21" name="구름 모양 설명선 20"/>
              <p:cNvSpPr/>
              <p:nvPr/>
            </p:nvSpPr>
            <p:spPr>
              <a:xfrm>
                <a:off x="1691680" y="1916832"/>
                <a:ext cx="1872208" cy="1368152"/>
              </a:xfrm>
              <a:prstGeom prst="cloudCallout">
                <a:avLst/>
              </a:prstGeom>
              <a:noFill/>
              <a:ln>
                <a:solidFill>
                  <a:srgbClr val="0290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C:\Users\theimc_bigdata\Desktop\1439980828_alifashion009-512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2060848"/>
                <a:ext cx="1080120" cy="100811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31" name="Picture 7" descr="C:\Users\theimc_bigdata\Desktop\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852936"/>
            <a:ext cx="1800200" cy="1800200"/>
          </a:xfrm>
          <a:prstGeom prst="rect">
            <a:avLst/>
          </a:prstGeom>
          <a:noFill/>
        </p:spPr>
      </p:pic>
      <p:grpSp>
        <p:nvGrpSpPr>
          <p:cNvPr id="4" name="그룹 25"/>
          <p:cNvGrpSpPr/>
          <p:nvPr/>
        </p:nvGrpSpPr>
        <p:grpSpPr>
          <a:xfrm>
            <a:off x="5436096" y="1916832"/>
            <a:ext cx="3353792" cy="3323208"/>
            <a:chOff x="5508104" y="1083320"/>
            <a:chExt cx="3353792" cy="3323208"/>
          </a:xfrm>
        </p:grpSpPr>
        <p:grpSp>
          <p:nvGrpSpPr>
            <p:cNvPr id="5" name="그룹 24"/>
            <p:cNvGrpSpPr/>
            <p:nvPr/>
          </p:nvGrpSpPr>
          <p:grpSpPr>
            <a:xfrm>
              <a:off x="5508104" y="1083320"/>
              <a:ext cx="3209776" cy="2993752"/>
              <a:chOff x="5508104" y="1083320"/>
              <a:chExt cx="3209776" cy="2993752"/>
            </a:xfrm>
          </p:grpSpPr>
          <p:pic>
            <p:nvPicPr>
              <p:cNvPr id="1032" name="Picture 8" descr="C:\Users\theimc_bigdata\Desktop\1439981660_clothing-32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300192" y="1083320"/>
                <a:ext cx="1625600" cy="1625600"/>
              </a:xfrm>
              <a:prstGeom prst="rect">
                <a:avLst/>
              </a:prstGeom>
              <a:noFill/>
            </p:spPr>
          </p:pic>
          <p:pic>
            <p:nvPicPr>
              <p:cNvPr id="1033" name="Picture 9" descr="C:\Users\theimc_bigdata\Desktop\1439981638_clothing-13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508104" y="2420888"/>
                <a:ext cx="1625600" cy="1625600"/>
              </a:xfrm>
              <a:prstGeom prst="rect">
                <a:avLst/>
              </a:prstGeom>
              <a:noFill/>
            </p:spPr>
          </p:pic>
          <p:pic>
            <p:nvPicPr>
              <p:cNvPr id="1034" name="Picture 10" descr="C:\Users\theimc_bigdata\Desktop\1439981612_clothing-14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092280" y="2451472"/>
                <a:ext cx="1625600" cy="1625600"/>
              </a:xfrm>
              <a:prstGeom prst="rect">
                <a:avLst/>
              </a:prstGeom>
              <a:noFill/>
            </p:spPr>
          </p:pic>
        </p:grpSp>
        <p:pic>
          <p:nvPicPr>
            <p:cNvPr id="1035" name="Picture 11" descr="C:\Users\theimc_bigdata\Desktop\1439981569_common_search_lookup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84168" y="1628800"/>
              <a:ext cx="2777728" cy="2777728"/>
            </a:xfrm>
            <a:prstGeom prst="rect">
              <a:avLst/>
            </a:prstGeom>
            <a:noFill/>
          </p:spPr>
        </p:pic>
      </p:grpSp>
      <p:sp>
        <p:nvSpPr>
          <p:cNvPr id="27" name="직사각형 26"/>
          <p:cNvSpPr/>
          <p:nvPr/>
        </p:nvSpPr>
        <p:spPr>
          <a:xfrm>
            <a:off x="1835696" y="5661248"/>
            <a:ext cx="5760640" cy="576064"/>
          </a:xfrm>
          <a:prstGeom prst="rect">
            <a:avLst/>
          </a:prstGeom>
          <a:solidFill>
            <a:srgbClr val="0ABA5E"/>
          </a:solidFill>
          <a:ln>
            <a:noFill/>
          </a:ln>
          <a:effectLst>
            <a:outerShdw blurRad="50800" dist="50800" dir="5400000" algn="ctr" rotWithShape="0">
              <a:srgbClr val="02900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 err="1" smtClean="0"/>
              <a:t>트렌드</a:t>
            </a:r>
            <a:r>
              <a:rPr lang="ko-KR" altLang="en-US" sz="2300" dirty="0" smtClean="0"/>
              <a:t> </a:t>
            </a:r>
            <a:r>
              <a:rPr lang="ko-KR" altLang="en-US" sz="2300" dirty="0" err="1" smtClean="0"/>
              <a:t>패션룩과</a:t>
            </a:r>
            <a:r>
              <a:rPr lang="ko-KR" altLang="en-US" sz="2300" dirty="0" smtClean="0"/>
              <a:t> 연관 사진을 볼 수 있다</a:t>
            </a:r>
            <a:r>
              <a:rPr lang="en-US" altLang="ko-KR" sz="2300" dirty="0" smtClean="0"/>
              <a:t>.</a:t>
            </a:r>
            <a:r>
              <a:rPr lang="ko-KR" altLang="en-US" sz="2400" dirty="0" smtClean="0"/>
              <a:t>    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059832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7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1.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시스템 개요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052736"/>
            <a:ext cx="244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시스템 구조도</a:t>
            </a:r>
            <a:endParaRPr lang="ko-KR" altLang="en-US" sz="2500" dirty="0"/>
          </a:p>
        </p:txBody>
      </p:sp>
      <p:pic>
        <p:nvPicPr>
          <p:cNvPr id="20" name="Picture 7" descr="C:\Users\theimc_bigdata\Desktop\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7145" y="2141567"/>
            <a:ext cx="1800200" cy="165618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967185" y="377861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Android</a:t>
            </a:r>
          </a:p>
          <a:p>
            <a:pPr algn="ctr"/>
            <a:r>
              <a:rPr lang="en-US" altLang="ko-KR" b="1" dirty="0" smtClean="0"/>
              <a:t>Device</a:t>
            </a:r>
            <a:endParaRPr lang="ko-KR" altLang="en-US" b="1" dirty="0"/>
          </a:p>
        </p:txBody>
      </p:sp>
      <p:pic>
        <p:nvPicPr>
          <p:cNvPr id="2052" name="Picture 4" descr="C:\Users\theimc_bigdata\Desktop\1439985272_csv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434" y="2215510"/>
            <a:ext cx="923925" cy="1209675"/>
          </a:xfrm>
          <a:prstGeom prst="rect">
            <a:avLst/>
          </a:prstGeom>
          <a:noFill/>
        </p:spPr>
      </p:pic>
      <p:pic>
        <p:nvPicPr>
          <p:cNvPr id="2053" name="Picture 5" descr="C:\Users\theimc_bigdata\Desktop\1439986359_Inst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6064" y="4172246"/>
            <a:ext cx="1625600" cy="1508968"/>
          </a:xfrm>
          <a:prstGeom prst="rect">
            <a:avLst/>
          </a:prstGeom>
          <a:noFill/>
        </p:spPr>
      </p:pic>
      <p:pic>
        <p:nvPicPr>
          <p:cNvPr id="2054" name="Picture 6" descr="C:\Users\theimc_bigdata\Desktop\1439986442_nav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17472" y="4447340"/>
            <a:ext cx="1008112" cy="1008112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12223" y="352591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Look keyword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20608" y="54326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Instagram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a</a:t>
            </a:r>
            <a:r>
              <a:rPr lang="en-US" altLang="ko-KR" b="1" dirty="0" err="1" smtClean="0"/>
              <a:t>pi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557432" y="53958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Naver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지식쇼핑</a:t>
            </a:r>
            <a:endParaRPr lang="ko-KR" altLang="en-US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7174458" y="3089657"/>
            <a:ext cx="79272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7" descr="C:\Users\theimc_bigdata\Desktop\1439986775_ser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3317" y="2150818"/>
            <a:ext cx="1409576" cy="1409576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3119925" y="16484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DB Server - </a:t>
            </a:r>
            <a:r>
              <a:rPr lang="en-US" altLang="ko-KR" b="1" dirty="0" err="1"/>
              <a:t>M</a:t>
            </a:r>
            <a:r>
              <a:rPr lang="en-US" altLang="ko-KR" b="1" dirty="0" err="1" smtClean="0"/>
              <a:t>ysql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22505" y="16657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Web Server - </a:t>
            </a:r>
            <a:r>
              <a:rPr lang="en-US" altLang="ko-KR" b="1" dirty="0" err="1" smtClean="0"/>
              <a:t>php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397382" y="2820347"/>
            <a:ext cx="0" cy="1547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4" idx="2"/>
          </p:cNvCxnSpPr>
          <p:nvPr/>
        </p:nvCxnSpPr>
        <p:spPr>
          <a:xfrm flipV="1">
            <a:off x="4178105" y="3560394"/>
            <a:ext cx="0" cy="886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174457" y="2679363"/>
            <a:ext cx="79272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582169" y="3583662"/>
            <a:ext cx="0" cy="8636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2767199" y="2820346"/>
            <a:ext cx="649581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402026" y="364326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74764" y="327393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877359" y="35913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정보</a:t>
            </a:r>
            <a:endParaRPr lang="en-US" altLang="ko-KR" sz="1200" dirty="0" smtClean="0"/>
          </a:p>
        </p:txBody>
      </p:sp>
      <p:pic>
        <p:nvPicPr>
          <p:cNvPr id="112" name="Picture 7" descr="C:\Users\theimc_bigdata\Desktop\1439986775_ser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4211" y="2141567"/>
            <a:ext cx="1409576" cy="1409576"/>
          </a:xfrm>
          <a:prstGeom prst="rect">
            <a:avLst/>
          </a:prstGeom>
          <a:noFill/>
        </p:spPr>
      </p:pic>
      <p:cxnSp>
        <p:nvCxnSpPr>
          <p:cNvPr id="126" name="직선 연결선 125"/>
          <p:cNvCxnSpPr/>
          <p:nvPr/>
        </p:nvCxnSpPr>
        <p:spPr>
          <a:xfrm flipV="1">
            <a:off x="2771800" y="2820346"/>
            <a:ext cx="0" cy="15471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867850" y="32410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179665" y="41232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가중치 계산</a:t>
            </a:r>
            <a:endParaRPr lang="en-US" altLang="ko-KR" sz="12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4676806" y="399916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해시태그 정보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/>
              <a:t>해시태그</a:t>
            </a:r>
            <a:r>
              <a:rPr lang="ko-KR" altLang="en-US" sz="1200" dirty="0" smtClean="0"/>
              <a:t> 빈도수</a:t>
            </a:r>
            <a:endParaRPr lang="en-US" altLang="ko-KR" sz="12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4210060" y="386833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4925584" y="2637434"/>
            <a:ext cx="7386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4925584" y="3089657"/>
            <a:ext cx="66469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121661" y="320230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 요청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(GET </a:t>
            </a:r>
            <a:r>
              <a:rPr lang="ko-KR" altLang="en-US" sz="1200" dirty="0" smtClean="0"/>
              <a:t>방식</a:t>
            </a:r>
            <a:r>
              <a:rPr lang="en-US" altLang="ko-KR" sz="1200" dirty="0"/>
              <a:t>)</a:t>
            </a:r>
            <a:endParaRPr lang="en-US" altLang="ko-KR" sz="12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7121661" y="2037851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 전송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(JSON </a:t>
            </a:r>
            <a:r>
              <a:rPr lang="ko-KR" altLang="en-US" sz="1200" dirty="0" smtClean="0"/>
              <a:t>형식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790592" y="221551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</a:t>
            </a:r>
            <a:r>
              <a:rPr lang="ko-KR" altLang="en-US" sz="1200" dirty="0"/>
              <a:t>보</a:t>
            </a:r>
            <a:endParaRPr lang="en-US" altLang="ko-KR" sz="12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7389522" y="27214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113596" y="270092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790592" y="3194352"/>
            <a:ext cx="100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</p:txBody>
      </p:sp>
      <p:cxnSp>
        <p:nvCxnSpPr>
          <p:cNvPr id="181" name="직선 연결선 180"/>
          <p:cNvCxnSpPr/>
          <p:nvPr/>
        </p:nvCxnSpPr>
        <p:spPr>
          <a:xfrm flipH="1" flipV="1">
            <a:off x="1547664" y="2820346"/>
            <a:ext cx="867466" cy="76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059832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8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1.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시스템 개요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052736"/>
            <a:ext cx="244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시스템 구조도</a:t>
            </a:r>
            <a:endParaRPr lang="ko-KR" altLang="en-US" sz="2500" dirty="0"/>
          </a:p>
        </p:txBody>
      </p:sp>
      <p:pic>
        <p:nvPicPr>
          <p:cNvPr id="20" name="Picture 7" descr="C:\Users\theimc_bigdata\Desktop\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7145" y="2141567"/>
            <a:ext cx="1800200" cy="165618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967185" y="377861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Android</a:t>
            </a:r>
          </a:p>
          <a:p>
            <a:pPr algn="ctr"/>
            <a:r>
              <a:rPr lang="en-US" altLang="ko-KR" b="1" dirty="0" smtClean="0"/>
              <a:t>Device</a:t>
            </a:r>
            <a:endParaRPr lang="ko-KR" altLang="en-US" b="1" dirty="0"/>
          </a:p>
        </p:txBody>
      </p:sp>
      <p:pic>
        <p:nvPicPr>
          <p:cNvPr id="2052" name="Picture 4" descr="C:\Users\theimc_bigdata\Desktop\1439985272_csv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434" y="2215510"/>
            <a:ext cx="923925" cy="1209675"/>
          </a:xfrm>
          <a:prstGeom prst="rect">
            <a:avLst/>
          </a:prstGeom>
          <a:noFill/>
        </p:spPr>
      </p:pic>
      <p:pic>
        <p:nvPicPr>
          <p:cNvPr id="2053" name="Picture 5" descr="C:\Users\theimc_bigdata\Desktop\1439986359_Inst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6064" y="4172246"/>
            <a:ext cx="1625600" cy="1508968"/>
          </a:xfrm>
          <a:prstGeom prst="rect">
            <a:avLst/>
          </a:prstGeom>
          <a:noFill/>
        </p:spPr>
      </p:pic>
      <p:pic>
        <p:nvPicPr>
          <p:cNvPr id="2054" name="Picture 6" descr="C:\Users\theimc_bigdata\Desktop\1439986442_nav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17472" y="4447340"/>
            <a:ext cx="1008112" cy="1008112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12223" y="352591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Look keyword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20608" y="54326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Instagram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a</a:t>
            </a:r>
            <a:r>
              <a:rPr lang="en-US" altLang="ko-KR" b="1" dirty="0" err="1" smtClean="0"/>
              <a:t>pi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557432" y="53958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Naver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지식쇼핑</a:t>
            </a:r>
            <a:endParaRPr lang="ko-KR" altLang="en-US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7174458" y="3089657"/>
            <a:ext cx="79272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7" descr="C:\Users\theimc_bigdata\Desktop\1439986775_ser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3317" y="2150818"/>
            <a:ext cx="1409576" cy="1409576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3119925" y="16484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DB Server - </a:t>
            </a:r>
            <a:r>
              <a:rPr lang="en-US" altLang="ko-KR" b="1" dirty="0" err="1"/>
              <a:t>M</a:t>
            </a:r>
            <a:r>
              <a:rPr lang="en-US" altLang="ko-KR" b="1" dirty="0" err="1" smtClean="0"/>
              <a:t>ysql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22505" y="16657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Web Server - </a:t>
            </a:r>
            <a:r>
              <a:rPr lang="en-US" altLang="ko-KR" b="1" dirty="0" err="1" smtClean="0"/>
              <a:t>php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397382" y="2820347"/>
            <a:ext cx="0" cy="1547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4" idx="2"/>
          </p:cNvCxnSpPr>
          <p:nvPr/>
        </p:nvCxnSpPr>
        <p:spPr>
          <a:xfrm flipV="1">
            <a:off x="4178105" y="3560394"/>
            <a:ext cx="0" cy="886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174457" y="2679363"/>
            <a:ext cx="79272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582169" y="3583662"/>
            <a:ext cx="0" cy="8636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2767199" y="2820346"/>
            <a:ext cx="649581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402026" y="364326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74764" y="327393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877359" y="35913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정보</a:t>
            </a:r>
            <a:endParaRPr lang="en-US" altLang="ko-KR" sz="1200" dirty="0" smtClean="0"/>
          </a:p>
        </p:txBody>
      </p:sp>
      <p:pic>
        <p:nvPicPr>
          <p:cNvPr id="112" name="Picture 7" descr="C:\Users\theimc_bigdata\Desktop\1439986775_ser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4211" y="2141567"/>
            <a:ext cx="1409576" cy="1409576"/>
          </a:xfrm>
          <a:prstGeom prst="rect">
            <a:avLst/>
          </a:prstGeom>
          <a:noFill/>
        </p:spPr>
      </p:pic>
      <p:cxnSp>
        <p:nvCxnSpPr>
          <p:cNvPr id="126" name="직선 연결선 125"/>
          <p:cNvCxnSpPr/>
          <p:nvPr/>
        </p:nvCxnSpPr>
        <p:spPr>
          <a:xfrm flipV="1">
            <a:off x="2771800" y="2820346"/>
            <a:ext cx="0" cy="15471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867850" y="32410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179665" y="41232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가중치 계산</a:t>
            </a:r>
            <a:endParaRPr lang="en-US" altLang="ko-KR" sz="12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4676806" y="399916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해시태그 정보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/>
              <a:t>해시태그</a:t>
            </a:r>
            <a:r>
              <a:rPr lang="ko-KR" altLang="en-US" sz="1200" dirty="0" smtClean="0"/>
              <a:t> 빈도수</a:t>
            </a:r>
            <a:endParaRPr lang="en-US" altLang="ko-KR" sz="12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4210060" y="386833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4925584" y="2637434"/>
            <a:ext cx="7386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4925584" y="3089657"/>
            <a:ext cx="66469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121661" y="320230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 요청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(GET </a:t>
            </a:r>
            <a:r>
              <a:rPr lang="ko-KR" altLang="en-US" sz="1200" dirty="0" smtClean="0"/>
              <a:t>방식</a:t>
            </a:r>
            <a:r>
              <a:rPr lang="en-US" altLang="ko-KR" sz="1200" dirty="0"/>
              <a:t>)</a:t>
            </a:r>
            <a:endParaRPr lang="en-US" altLang="ko-KR" sz="12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7121661" y="2037851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 전송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(JSON </a:t>
            </a:r>
            <a:r>
              <a:rPr lang="ko-KR" altLang="en-US" sz="1200" dirty="0" smtClean="0"/>
              <a:t>형식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790592" y="221551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</a:t>
            </a:r>
            <a:r>
              <a:rPr lang="ko-KR" altLang="en-US" sz="1200" dirty="0"/>
              <a:t>보</a:t>
            </a:r>
            <a:endParaRPr lang="en-US" altLang="ko-KR" sz="12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7389522" y="27214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113596" y="270092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790592" y="3194352"/>
            <a:ext cx="100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</p:txBody>
      </p:sp>
      <p:cxnSp>
        <p:nvCxnSpPr>
          <p:cNvPr id="181" name="직선 연결선 180"/>
          <p:cNvCxnSpPr/>
          <p:nvPr/>
        </p:nvCxnSpPr>
        <p:spPr>
          <a:xfrm flipH="1" flipV="1">
            <a:off x="1547664" y="2820346"/>
            <a:ext cx="867466" cy="76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79390" y="1628750"/>
            <a:ext cx="5112710" cy="424859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32656"/>
            <a:ext cx="3059832" cy="648072"/>
          </a:xfrm>
          <a:prstGeom prst="rect">
            <a:avLst/>
          </a:prstGeom>
          <a:solidFill>
            <a:srgbClr val="0AB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2555776" y="6376243"/>
            <a:ext cx="2133600" cy="365125"/>
          </a:xfrm>
        </p:spPr>
        <p:txBody>
          <a:bodyPr/>
          <a:lstStyle/>
          <a:p>
            <a:fld id="{DDA12F60-BF27-48EA-AC94-3B9FB1EA5E31}" type="slidenum">
              <a:rPr lang="ko-KR" altLang="en-US" sz="1500" b="1" smtClean="0"/>
              <a:pPr/>
              <a:t>9</a:t>
            </a:fld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472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FF99"/>
                </a:solidFill>
              </a:rPr>
              <a:t>1. </a:t>
            </a:r>
            <a:r>
              <a:rPr lang="ko-KR" altLang="en-US" sz="3000" b="1" dirty="0" smtClean="0">
                <a:solidFill>
                  <a:srgbClr val="FFFF99"/>
                </a:solidFill>
              </a:rPr>
              <a:t>시스템 개요</a:t>
            </a:r>
            <a:endParaRPr lang="ko-KR" altLang="en-US" sz="3000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052736"/>
            <a:ext cx="244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시스템 구조도</a:t>
            </a:r>
            <a:endParaRPr lang="ko-KR" altLang="en-US" sz="2500" dirty="0"/>
          </a:p>
        </p:txBody>
      </p:sp>
      <p:pic>
        <p:nvPicPr>
          <p:cNvPr id="20" name="Picture 7" descr="C:\Users\theimc_bigdata\Desktop\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7145" y="2141567"/>
            <a:ext cx="1800200" cy="165618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967185" y="377861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Android</a:t>
            </a:r>
          </a:p>
          <a:p>
            <a:pPr algn="ctr"/>
            <a:r>
              <a:rPr lang="en-US" altLang="ko-KR" b="1" dirty="0" smtClean="0"/>
              <a:t>Device</a:t>
            </a:r>
            <a:endParaRPr lang="ko-KR" altLang="en-US" b="1" dirty="0"/>
          </a:p>
        </p:txBody>
      </p:sp>
      <p:pic>
        <p:nvPicPr>
          <p:cNvPr id="2052" name="Picture 4" descr="C:\Users\theimc_bigdata\Desktop\1439985272_csv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434" y="2215510"/>
            <a:ext cx="923925" cy="1209675"/>
          </a:xfrm>
          <a:prstGeom prst="rect">
            <a:avLst/>
          </a:prstGeom>
          <a:noFill/>
        </p:spPr>
      </p:pic>
      <p:pic>
        <p:nvPicPr>
          <p:cNvPr id="2053" name="Picture 5" descr="C:\Users\theimc_bigdata\Desktop\1439986359_Inst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6064" y="4172246"/>
            <a:ext cx="1625600" cy="1508968"/>
          </a:xfrm>
          <a:prstGeom prst="rect">
            <a:avLst/>
          </a:prstGeom>
          <a:noFill/>
        </p:spPr>
      </p:pic>
      <p:pic>
        <p:nvPicPr>
          <p:cNvPr id="2054" name="Picture 6" descr="C:\Users\theimc_bigdata\Desktop\1439986442_nav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17472" y="4447340"/>
            <a:ext cx="1008112" cy="1008112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12223" y="352591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Look keyword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20608" y="54326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Instagram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a</a:t>
            </a:r>
            <a:r>
              <a:rPr lang="en-US" altLang="ko-KR" b="1" dirty="0" err="1" smtClean="0"/>
              <a:t>pi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557432" y="53958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Naver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지식쇼핑</a:t>
            </a:r>
            <a:endParaRPr lang="ko-KR" altLang="en-US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7174458" y="3089657"/>
            <a:ext cx="79272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7" descr="C:\Users\theimc_bigdata\Desktop\1439986775_ser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3317" y="2150818"/>
            <a:ext cx="1409576" cy="1409576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3119925" y="16484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DB Server - </a:t>
            </a:r>
            <a:r>
              <a:rPr lang="en-US" altLang="ko-KR" b="1" dirty="0" err="1"/>
              <a:t>M</a:t>
            </a:r>
            <a:r>
              <a:rPr lang="en-US" altLang="ko-KR" b="1" dirty="0" err="1" smtClean="0"/>
              <a:t>ysql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22505" y="16657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Web Server - </a:t>
            </a:r>
            <a:r>
              <a:rPr lang="en-US" altLang="ko-KR" b="1" dirty="0" err="1" smtClean="0"/>
              <a:t>php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397382" y="2820347"/>
            <a:ext cx="0" cy="1547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4" idx="2"/>
          </p:cNvCxnSpPr>
          <p:nvPr/>
        </p:nvCxnSpPr>
        <p:spPr>
          <a:xfrm flipV="1">
            <a:off x="4178105" y="3560394"/>
            <a:ext cx="0" cy="886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174457" y="2679363"/>
            <a:ext cx="79272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582169" y="3583662"/>
            <a:ext cx="0" cy="8636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2767199" y="2820346"/>
            <a:ext cx="649581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402026" y="364326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74764" y="327393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877359" y="35913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정보</a:t>
            </a:r>
            <a:endParaRPr lang="en-US" altLang="ko-KR" sz="1200" dirty="0" smtClean="0"/>
          </a:p>
        </p:txBody>
      </p:sp>
      <p:pic>
        <p:nvPicPr>
          <p:cNvPr id="112" name="Picture 7" descr="C:\Users\theimc_bigdata\Desktop\1439986775_ser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4211" y="2141567"/>
            <a:ext cx="1409576" cy="1409576"/>
          </a:xfrm>
          <a:prstGeom prst="rect">
            <a:avLst/>
          </a:prstGeom>
          <a:noFill/>
        </p:spPr>
      </p:pic>
      <p:cxnSp>
        <p:nvCxnSpPr>
          <p:cNvPr id="126" name="직선 연결선 125"/>
          <p:cNvCxnSpPr/>
          <p:nvPr/>
        </p:nvCxnSpPr>
        <p:spPr>
          <a:xfrm flipV="1">
            <a:off x="2771800" y="2820346"/>
            <a:ext cx="0" cy="15471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867850" y="32410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179665" y="41232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가중치 계산</a:t>
            </a:r>
            <a:endParaRPr lang="en-US" altLang="ko-KR" sz="12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4676806" y="399916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해시태그 정보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/>
              <a:t>해시태그</a:t>
            </a:r>
            <a:r>
              <a:rPr lang="ko-KR" altLang="en-US" sz="1200" dirty="0" smtClean="0"/>
              <a:t> 빈도수</a:t>
            </a:r>
            <a:endParaRPr lang="en-US" altLang="ko-KR" sz="12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4210060" y="386833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4925584" y="2637434"/>
            <a:ext cx="7386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4925584" y="3089657"/>
            <a:ext cx="66469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121661" y="320230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 요청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(GET </a:t>
            </a:r>
            <a:r>
              <a:rPr lang="ko-KR" altLang="en-US" sz="1200" dirty="0" smtClean="0"/>
              <a:t>방식</a:t>
            </a:r>
            <a:r>
              <a:rPr lang="en-US" altLang="ko-KR" sz="1200" dirty="0"/>
              <a:t>)</a:t>
            </a:r>
            <a:endParaRPr lang="en-US" altLang="ko-KR" sz="12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7121661" y="2037851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 전송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(JSON </a:t>
            </a:r>
            <a:r>
              <a:rPr lang="ko-KR" altLang="en-US" sz="1200" dirty="0" smtClean="0"/>
              <a:t>형식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790592" y="221551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</a:t>
            </a:r>
            <a:r>
              <a:rPr lang="ko-KR" altLang="en-US" sz="1200" dirty="0"/>
              <a:t>보</a:t>
            </a:r>
            <a:endParaRPr lang="en-US" altLang="ko-KR" sz="12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7389522" y="27214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113596" y="270092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790592" y="3194352"/>
            <a:ext cx="100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패션 키워드</a:t>
            </a:r>
            <a:endParaRPr lang="en-US" altLang="ko-KR" sz="1200" dirty="0" smtClean="0"/>
          </a:p>
        </p:txBody>
      </p:sp>
      <p:cxnSp>
        <p:nvCxnSpPr>
          <p:cNvPr id="181" name="직선 연결선 180"/>
          <p:cNvCxnSpPr/>
          <p:nvPr/>
        </p:nvCxnSpPr>
        <p:spPr>
          <a:xfrm flipH="1" flipV="1">
            <a:off x="1547664" y="2820346"/>
            <a:ext cx="867466" cy="76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960550" y="1196690"/>
            <a:ext cx="5076070" cy="3240450"/>
          </a:xfrm>
          <a:prstGeom prst="rect">
            <a:avLst/>
          </a:prstGeom>
          <a:noFill/>
          <a:ln w="44450">
            <a:solidFill>
              <a:srgbClr val="18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820</Words>
  <Application>Microsoft Office PowerPoint</Application>
  <PresentationFormat>화면 슬라이드 쇼(4:3)</PresentationFormat>
  <Paragraphs>298</Paragraphs>
  <Slides>29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theimc_bigdata</dc:creator>
  <cp:lastModifiedBy>theimc_bigdata</cp:lastModifiedBy>
  <cp:revision>59</cp:revision>
  <dcterms:created xsi:type="dcterms:W3CDTF">2015-08-19T04:33:32Z</dcterms:created>
  <dcterms:modified xsi:type="dcterms:W3CDTF">2015-08-20T02:39:09Z</dcterms:modified>
</cp:coreProperties>
</file>