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61" r:id="rId4"/>
    <p:sldId id="267" r:id="rId5"/>
    <p:sldId id="268" r:id="rId6"/>
    <p:sldId id="258" r:id="rId7"/>
    <p:sldId id="269" r:id="rId8"/>
    <p:sldId id="259" r:id="rId9"/>
    <p:sldId id="270" r:id="rId10"/>
    <p:sldId id="271" r:id="rId11"/>
    <p:sldId id="274" r:id="rId12"/>
    <p:sldId id="273" r:id="rId13"/>
    <p:sldId id="263" r:id="rId14"/>
    <p:sldId id="283" r:id="rId15"/>
    <p:sldId id="284" r:id="rId16"/>
    <p:sldId id="285" r:id="rId17"/>
    <p:sldId id="260" r:id="rId18"/>
    <p:sldId id="275" r:id="rId19"/>
    <p:sldId id="278" r:id="rId20"/>
    <p:sldId id="265" r:id="rId21"/>
    <p:sldId id="279" r:id="rId22"/>
    <p:sldId id="280" r:id="rId23"/>
    <p:sldId id="281" r:id="rId24"/>
    <p:sldId id="282" r:id="rId25"/>
    <p:sldId id="276" r:id="rId26"/>
    <p:sldId id="277" r:id="rId27"/>
    <p:sldId id="266" r:id="rId28"/>
  </p:sldIdLst>
  <p:sldSz cx="9144000" cy="6858000" type="screen4x3"/>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9988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9875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71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2941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05747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5478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10032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31702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9701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4277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3930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14"/>
            </p:custDataLst>
            <p:extLst>
              <p:ext uri="{D42A27DB-BD31-4B8C-83A1-F6EECF244321}">
                <p14:modId xmlns:p14="http://schemas.microsoft.com/office/powerpoint/2010/main" val="371421517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75"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9004419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8.jp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7.jpg"/><Relationship Id="rId5" Type="http://schemas.openxmlformats.org/officeDocument/2006/relationships/image" Target="../media/image1.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5"/>
            <a:ext cx="7772400" cy="1470025"/>
          </a:xfrm>
        </p:spPr>
        <p:txBody>
          <a:bodyPr>
            <a:normAutofit/>
          </a:bodyPr>
          <a:lstStyle/>
          <a:p>
            <a:r>
              <a:rPr lang="en-US" sz="6000" b="1" dirty="0" smtClean="0"/>
              <a:t>Views in Rails</a:t>
            </a:r>
            <a:endParaRPr lang="en-US" sz="6000" b="1" dirty="0"/>
          </a:p>
        </p:txBody>
      </p:sp>
    </p:spTree>
    <p:extLst>
      <p:ext uri="{BB962C8B-B14F-4D97-AF65-F5344CB8AC3E}">
        <p14:creationId xmlns:p14="http://schemas.microsoft.com/office/powerpoint/2010/main" val="634084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Rendering </a:t>
            </a:r>
            <a:r>
              <a:rPr lang="en-US" b="1" dirty="0" smtClean="0"/>
              <a:t>Collections</a:t>
            </a:r>
            <a:endParaRPr lang="en-US" dirty="0"/>
          </a:p>
        </p:txBody>
      </p:sp>
      <p:sp>
        <p:nvSpPr>
          <p:cNvPr id="3" name="Rectangle 3"/>
          <p:cNvSpPr txBox="1"/>
          <p:nvPr/>
        </p:nvSpPr>
        <p:spPr>
          <a:xfrm>
            <a:off x="457200" y="1516285"/>
            <a:ext cx="8229600" cy="4696670"/>
          </a:xfrm>
          <a:prstGeom prst="rect">
            <a:avLst/>
          </a:prstGeom>
        </p:spPr>
        <p:txBody>
          <a:bodyPr vert="horz"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800" dirty="0"/>
              <a:t>It is very common that a template will need to iterate over a collection and render a sub-template for each of the elements. This pattern has been implemented as a single method that accepts an array and renders a partial for each one of the elements in the array.</a:t>
            </a:r>
          </a:p>
          <a:p>
            <a:r>
              <a:rPr lang="en-US" sz="1800" dirty="0"/>
              <a:t>So this example for rendering all the </a:t>
            </a:r>
            <a:r>
              <a:rPr lang="en-US" sz="1800" dirty="0" smtClean="0"/>
              <a:t>books:</a:t>
            </a:r>
          </a:p>
          <a:p>
            <a:endParaRPr lang="en-US" sz="1800" dirty="0" smtClean="0"/>
          </a:p>
          <a:p>
            <a:pPr marL="457200" lvl="1" indent="0">
              <a:buNone/>
            </a:pPr>
            <a:r>
              <a:rPr lang="en-US" dirty="0" smtClean="0"/>
              <a:t>&lt;% </a:t>
            </a:r>
            <a:r>
              <a:rPr lang="en-US" dirty="0"/>
              <a:t>@</a:t>
            </a:r>
            <a:r>
              <a:rPr lang="en-US" dirty="0" err="1"/>
              <a:t>products.each</a:t>
            </a:r>
            <a:r>
              <a:rPr lang="en-US" dirty="0"/>
              <a:t> do |product| %&gt;</a:t>
            </a:r>
          </a:p>
          <a:p>
            <a:pPr marL="457200" lvl="1" indent="0">
              <a:buNone/>
            </a:pPr>
            <a:r>
              <a:rPr lang="en-US" dirty="0"/>
              <a:t>  &lt;%= render partial: "product", locals: { product: product } %&gt;</a:t>
            </a:r>
          </a:p>
          <a:p>
            <a:pPr marL="457200" lvl="1" indent="0">
              <a:buNone/>
            </a:pPr>
            <a:r>
              <a:rPr lang="en-US" dirty="0"/>
              <a:t>&lt;% end </a:t>
            </a:r>
            <a:r>
              <a:rPr lang="en-US" dirty="0" smtClean="0"/>
              <a:t>%&gt;</a:t>
            </a:r>
          </a:p>
          <a:p>
            <a:pPr marL="457200" lvl="1" indent="0">
              <a:buNone/>
            </a:pPr>
            <a:endParaRPr lang="en-US" dirty="0"/>
          </a:p>
          <a:p>
            <a:endParaRPr lang="en-US" sz="1800" dirty="0"/>
          </a:p>
        </p:txBody>
      </p:sp>
    </p:spTree>
    <p:extLst>
      <p:ext uri="{BB962C8B-B14F-4D97-AF65-F5344CB8AC3E}">
        <p14:creationId xmlns:p14="http://schemas.microsoft.com/office/powerpoint/2010/main" val="4180372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Partial </a:t>
            </a:r>
            <a:r>
              <a:rPr lang="en-US" b="1" dirty="0" smtClean="0"/>
              <a:t>Layouts</a:t>
            </a:r>
            <a:endParaRPr lang="en-US" dirty="0"/>
          </a:p>
        </p:txBody>
      </p:sp>
      <p:sp>
        <p:nvSpPr>
          <p:cNvPr id="3" name="Rectangle 3"/>
          <p:cNvSpPr txBox="1"/>
          <p:nvPr/>
        </p:nvSpPr>
        <p:spPr>
          <a:xfrm>
            <a:off x="457200" y="1516285"/>
            <a:ext cx="8229600" cy="3816429"/>
          </a:xfrm>
          <a:prstGeom prst="rect">
            <a:avLst/>
          </a:prstGeom>
        </p:spPr>
        <p:txBody>
          <a:bodyPr vert="horz"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800" dirty="0"/>
              <a:t>Partials can have their own layouts applied to them. These layouts are different from those applied to a controller action, but they work in a similar fashion.</a:t>
            </a:r>
          </a:p>
          <a:p>
            <a:r>
              <a:rPr lang="en-US" sz="1800" dirty="0"/>
              <a:t>Let's say we're displaying an article on a page which should be wrapped in a div for display purposes. Firstly, we'll create a new Article</a:t>
            </a:r>
            <a:r>
              <a:rPr lang="en-US" sz="1800" dirty="0" smtClean="0"/>
              <a:t>:</a:t>
            </a:r>
          </a:p>
          <a:p>
            <a:endParaRPr lang="en-US" sz="1600" dirty="0" smtClean="0"/>
          </a:p>
          <a:p>
            <a:pPr marL="457200" lvl="1" indent="0">
              <a:buNone/>
            </a:pPr>
            <a:r>
              <a:rPr lang="en-US" sz="1600" dirty="0" err="1"/>
              <a:t>Article.create</a:t>
            </a:r>
            <a:r>
              <a:rPr lang="en-US" sz="1600" dirty="0"/>
              <a:t>(body: 'Partial Layouts are cool</a:t>
            </a:r>
            <a:r>
              <a:rPr lang="en-US" sz="1600" dirty="0" smtClean="0"/>
              <a:t>!')</a:t>
            </a:r>
          </a:p>
          <a:p>
            <a:pPr marL="457200" lvl="1" indent="0">
              <a:buNone/>
            </a:pPr>
            <a:endParaRPr lang="en-US" sz="1600" dirty="0"/>
          </a:p>
          <a:p>
            <a:r>
              <a:rPr lang="en-US" sz="2000" dirty="0"/>
              <a:t>In the show template, we'll render the _article partial wrapped in the box layout</a:t>
            </a:r>
            <a:r>
              <a:rPr lang="en-US" sz="2000" dirty="0" smtClean="0"/>
              <a:t>:</a:t>
            </a:r>
          </a:p>
          <a:p>
            <a:pPr lvl="1"/>
            <a:r>
              <a:rPr lang="en-US" sz="1600" b="1" dirty="0" smtClean="0"/>
              <a:t>articles/</a:t>
            </a:r>
            <a:r>
              <a:rPr lang="en-US" sz="1600" b="1" dirty="0" err="1" smtClean="0"/>
              <a:t>show.html.erb</a:t>
            </a:r>
            <a:endParaRPr lang="en-US" sz="1600" b="1" dirty="0" smtClean="0"/>
          </a:p>
          <a:p>
            <a:pPr marL="457200" lvl="1" indent="0">
              <a:buNone/>
            </a:pPr>
            <a:r>
              <a:rPr lang="en-US" sz="2000" dirty="0"/>
              <a:t>&lt;%= render partial: 'article', layout: 'box', locals: {article: @article} </a:t>
            </a:r>
            <a:r>
              <a:rPr lang="en-US" sz="2000" dirty="0" smtClean="0"/>
              <a:t>%&gt;</a:t>
            </a:r>
          </a:p>
          <a:p>
            <a:endParaRPr lang="en-US" sz="1800" dirty="0"/>
          </a:p>
        </p:txBody>
      </p:sp>
    </p:spTree>
    <p:extLst>
      <p:ext uri="{BB962C8B-B14F-4D97-AF65-F5344CB8AC3E}">
        <p14:creationId xmlns:p14="http://schemas.microsoft.com/office/powerpoint/2010/main" val="4060099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p:nvPr/>
        </p:nvSpPr>
        <p:spPr>
          <a:xfrm>
            <a:off x="457200" y="304800"/>
            <a:ext cx="8229600" cy="6438686"/>
          </a:xfrm>
          <a:prstGeom prst="rect">
            <a:avLst/>
          </a:prstGeom>
        </p:spPr>
        <p:txBody>
          <a:bodyPr vert="horz"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2000" dirty="0"/>
              <a:t>The box layout simply wraps the _article partial in a div</a:t>
            </a:r>
            <a:r>
              <a:rPr lang="en-US" sz="2000" dirty="0" smtClean="0"/>
              <a:t>:</a:t>
            </a:r>
          </a:p>
          <a:p>
            <a:pPr marL="0" indent="0">
              <a:buNone/>
            </a:pPr>
            <a:endParaRPr lang="en-US" sz="2000" dirty="0"/>
          </a:p>
          <a:p>
            <a:pPr lvl="1"/>
            <a:r>
              <a:rPr lang="en-US" sz="1600" b="1" dirty="0"/>
              <a:t>articles/_</a:t>
            </a:r>
            <a:r>
              <a:rPr lang="en-US" sz="1600" b="1" dirty="0" err="1"/>
              <a:t>box.html.erb</a:t>
            </a:r>
            <a:endParaRPr lang="en-US" sz="1600" b="1" dirty="0"/>
          </a:p>
          <a:p>
            <a:pPr marL="914400" lvl="2" indent="0">
              <a:buNone/>
            </a:pPr>
            <a:r>
              <a:rPr lang="en-US" sz="1600" dirty="0">
                <a:latin typeface="Century Gothic" pitchFamily="34" charset="0"/>
              </a:rPr>
              <a:t>&lt;div class='box'&gt;</a:t>
            </a:r>
          </a:p>
          <a:p>
            <a:pPr marL="914400" lvl="2" indent="0">
              <a:buNone/>
            </a:pPr>
            <a:r>
              <a:rPr lang="en-US" sz="1600" dirty="0">
                <a:latin typeface="Century Gothic" pitchFamily="34" charset="0"/>
              </a:rPr>
              <a:t>  &lt;%= yield %&gt;</a:t>
            </a:r>
          </a:p>
          <a:p>
            <a:pPr marL="914400" lvl="2" indent="0">
              <a:buNone/>
            </a:pPr>
            <a:r>
              <a:rPr lang="en-US" sz="1600" dirty="0">
                <a:latin typeface="Century Gothic" pitchFamily="34" charset="0"/>
              </a:rPr>
              <a:t>&lt;/div</a:t>
            </a:r>
            <a:r>
              <a:rPr lang="en-US" sz="1600" dirty="0" smtClean="0">
                <a:latin typeface="Century Gothic" pitchFamily="34" charset="0"/>
              </a:rPr>
              <a:t>&gt;</a:t>
            </a:r>
          </a:p>
          <a:p>
            <a:r>
              <a:rPr lang="en-US" sz="1800" dirty="0" smtClean="0"/>
              <a:t>The _article partial wraps the article's body in a div with the id of the article using the </a:t>
            </a:r>
            <a:r>
              <a:rPr lang="en-US" sz="1800" dirty="0" err="1" smtClean="0"/>
              <a:t>div_for</a:t>
            </a:r>
            <a:r>
              <a:rPr lang="en-US" sz="1800" dirty="0" smtClean="0"/>
              <a:t> helper:</a:t>
            </a:r>
          </a:p>
          <a:p>
            <a:endParaRPr lang="en-US" sz="1800" dirty="0" smtClean="0"/>
          </a:p>
          <a:p>
            <a:pPr marL="800100" lvl="1"/>
            <a:r>
              <a:rPr lang="en-US" sz="1600" b="1" dirty="0" smtClean="0"/>
              <a:t>articles/_</a:t>
            </a:r>
            <a:r>
              <a:rPr lang="en-US" sz="1600" b="1" dirty="0" err="1" smtClean="0"/>
              <a:t>article.html.erb</a:t>
            </a:r>
            <a:endParaRPr lang="en-US" sz="1600" b="1" dirty="0" smtClean="0"/>
          </a:p>
          <a:p>
            <a:pPr marL="914400" lvl="1" indent="0">
              <a:buNone/>
            </a:pPr>
            <a:r>
              <a:rPr lang="en-US" sz="1600" dirty="0" smtClean="0">
                <a:latin typeface="Century Gothic" pitchFamily="34" charset="0"/>
              </a:rPr>
              <a:t>&lt;%= </a:t>
            </a:r>
            <a:r>
              <a:rPr lang="en-US" sz="1600" dirty="0" err="1" smtClean="0">
                <a:latin typeface="Century Gothic" pitchFamily="34" charset="0"/>
              </a:rPr>
              <a:t>div_for</a:t>
            </a:r>
            <a:r>
              <a:rPr lang="en-US" sz="1600" dirty="0" smtClean="0">
                <a:latin typeface="Century Gothic" pitchFamily="34" charset="0"/>
              </a:rPr>
              <a:t>(article) do %&gt;</a:t>
            </a:r>
          </a:p>
          <a:p>
            <a:pPr marL="914400" lvl="1" indent="0">
              <a:buNone/>
            </a:pPr>
            <a:r>
              <a:rPr lang="en-US" sz="1600" dirty="0">
                <a:latin typeface="Century Gothic" pitchFamily="34" charset="0"/>
              </a:rPr>
              <a:t> </a:t>
            </a:r>
            <a:r>
              <a:rPr lang="en-US" sz="1600" dirty="0" smtClean="0">
                <a:latin typeface="Century Gothic" pitchFamily="34" charset="0"/>
              </a:rPr>
              <a:t>     &lt;p&gt;&lt;%= </a:t>
            </a:r>
            <a:r>
              <a:rPr lang="en-US" sz="1600" dirty="0" err="1" smtClean="0">
                <a:latin typeface="Century Gothic" pitchFamily="34" charset="0"/>
              </a:rPr>
              <a:t>article.body</a:t>
            </a:r>
            <a:r>
              <a:rPr lang="en-US" sz="1600" dirty="0" smtClean="0">
                <a:latin typeface="Century Gothic" pitchFamily="34" charset="0"/>
              </a:rPr>
              <a:t> %&gt;&lt;/p&gt;</a:t>
            </a:r>
          </a:p>
          <a:p>
            <a:pPr marL="457200" lvl="1" indent="0">
              <a:buNone/>
            </a:pPr>
            <a:r>
              <a:rPr lang="en-US" sz="1600" dirty="0" smtClean="0">
                <a:latin typeface="Century Gothic" pitchFamily="34" charset="0"/>
              </a:rPr>
              <a:t>             &lt;% end %&gt;</a:t>
            </a:r>
          </a:p>
          <a:p>
            <a:pPr marL="457200" lvl="1" indent="0">
              <a:buNone/>
            </a:pPr>
            <a:endParaRPr lang="en-US" sz="1600" dirty="0">
              <a:latin typeface="Century Gothic" pitchFamily="34" charset="0"/>
            </a:endParaRPr>
          </a:p>
          <a:p>
            <a:r>
              <a:rPr lang="en-US" sz="1800" dirty="0" smtClean="0"/>
              <a:t>This </a:t>
            </a:r>
            <a:r>
              <a:rPr lang="en-US" sz="1800" dirty="0"/>
              <a:t>would output the following</a:t>
            </a:r>
            <a:r>
              <a:rPr lang="en-US" sz="1800" dirty="0" smtClean="0"/>
              <a:t>:</a:t>
            </a:r>
          </a:p>
          <a:p>
            <a:pPr marL="457200" lvl="1" indent="0">
              <a:buNone/>
            </a:pPr>
            <a:endParaRPr lang="en-US" sz="1400" dirty="0" smtClean="0"/>
          </a:p>
          <a:p>
            <a:pPr marL="857250" lvl="2" indent="0">
              <a:buNone/>
            </a:pPr>
            <a:r>
              <a:rPr lang="en-US" sz="1600" dirty="0" smtClean="0">
                <a:latin typeface="Century Gothic" pitchFamily="34" charset="0"/>
              </a:rPr>
              <a:t>&lt;</a:t>
            </a:r>
            <a:r>
              <a:rPr lang="en-US" sz="1600" dirty="0">
                <a:latin typeface="Century Gothic" pitchFamily="34" charset="0"/>
              </a:rPr>
              <a:t>div class='box'&gt;</a:t>
            </a:r>
          </a:p>
          <a:p>
            <a:pPr marL="857250" lvl="2" indent="0">
              <a:buNone/>
            </a:pPr>
            <a:r>
              <a:rPr lang="en-US" sz="1600" dirty="0">
                <a:latin typeface="Century Gothic" pitchFamily="34" charset="0"/>
              </a:rPr>
              <a:t>  &lt;div id='article_1'&gt;</a:t>
            </a:r>
          </a:p>
          <a:p>
            <a:pPr marL="857250" lvl="2" indent="0">
              <a:buNone/>
            </a:pPr>
            <a:r>
              <a:rPr lang="en-US" sz="1600" dirty="0">
                <a:latin typeface="Century Gothic" pitchFamily="34" charset="0"/>
              </a:rPr>
              <a:t>    &lt;p&gt;Partial Layouts are cool!&lt;/p&gt;</a:t>
            </a:r>
          </a:p>
          <a:p>
            <a:pPr marL="857250" lvl="2" indent="0">
              <a:buNone/>
            </a:pPr>
            <a:r>
              <a:rPr lang="en-US" sz="1600" dirty="0">
                <a:latin typeface="Century Gothic" pitchFamily="34" charset="0"/>
              </a:rPr>
              <a:t>  &lt;/div&gt;</a:t>
            </a:r>
          </a:p>
          <a:p>
            <a:pPr marL="857250" lvl="2" indent="0">
              <a:buNone/>
            </a:pPr>
            <a:r>
              <a:rPr lang="en-US" sz="1600" dirty="0">
                <a:latin typeface="Century Gothic" pitchFamily="34" charset="0"/>
              </a:rPr>
              <a:t>&lt;/div&gt;</a:t>
            </a:r>
          </a:p>
        </p:txBody>
      </p:sp>
    </p:spTree>
    <p:extLst>
      <p:ext uri="{BB962C8B-B14F-4D97-AF65-F5344CB8AC3E}">
        <p14:creationId xmlns:p14="http://schemas.microsoft.com/office/powerpoint/2010/main" val="1515776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5400" b="1" dirty="0"/>
              <a:t>Rendering </a:t>
            </a:r>
            <a:r>
              <a:rPr lang="en-US" sz="5400" b="1" dirty="0" err="1"/>
              <a:t>CSS</a:t>
            </a:r>
            <a:r>
              <a:rPr lang="en-US" sz="5400" b="1" dirty="0"/>
              <a:t> and </a:t>
            </a:r>
            <a:r>
              <a:rPr lang="en-US" sz="5400" b="1" dirty="0" err="1"/>
              <a:t>JS</a:t>
            </a:r>
            <a:endParaRPr lang="en-US" sz="5400" b="1" dirty="0"/>
          </a:p>
        </p:txBody>
      </p:sp>
      <p:sp>
        <p:nvSpPr>
          <p:cNvPr id="3" name="Rectangle 3"/>
          <p:cNvSpPr txBox="1"/>
          <p:nvPr/>
        </p:nvSpPr>
        <p:spPr>
          <a:xfrm>
            <a:off x="457200" y="1840635"/>
            <a:ext cx="8229600" cy="4462760"/>
          </a:xfrm>
          <a:prstGeom prst="rect">
            <a:avLst/>
          </a:prstGeom>
        </p:spPr>
        <p:txBody>
          <a:bodyPr vert="horz"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b="1" dirty="0"/>
              <a:t>Asset Tag </a:t>
            </a:r>
            <a:r>
              <a:rPr lang="en-US" b="1" dirty="0" smtClean="0"/>
              <a:t>Helpers</a:t>
            </a:r>
          </a:p>
          <a:p>
            <a:pPr marL="400050" lvl="1" indent="0">
              <a:buNone/>
            </a:pPr>
            <a:r>
              <a:rPr lang="en-US" sz="1800" dirty="0"/>
              <a:t>Asset tag helpers provide methods for generating HTML that link views to feeds, JavaScript, </a:t>
            </a:r>
            <a:r>
              <a:rPr lang="en-US" sz="1800" dirty="0" err="1"/>
              <a:t>stylesheets</a:t>
            </a:r>
            <a:r>
              <a:rPr lang="en-US" sz="1800" dirty="0"/>
              <a:t>, images, videos and audios</a:t>
            </a:r>
            <a:r>
              <a:rPr lang="en-US" sz="1800" dirty="0" smtClean="0"/>
              <a:t>.</a:t>
            </a:r>
          </a:p>
          <a:p>
            <a:pPr marL="400050" lvl="1" indent="0">
              <a:buNone/>
            </a:pPr>
            <a:r>
              <a:rPr lang="en-US" sz="1800" dirty="0"/>
              <a:t>There are six asset tag helpers available in </a:t>
            </a:r>
            <a:r>
              <a:rPr lang="en-US" sz="1800" dirty="0" smtClean="0"/>
              <a:t>Rails:</a:t>
            </a:r>
          </a:p>
          <a:p>
            <a:pPr marL="685800" lvl="1">
              <a:buFont typeface="Arial" pitchFamily="34" charset="0"/>
              <a:buChar char="•"/>
            </a:pPr>
            <a:r>
              <a:rPr lang="en-US" sz="1800" b="1" dirty="0" err="1" smtClean="0"/>
              <a:t>javascript_include_tag</a:t>
            </a:r>
            <a:endParaRPr lang="en-US" sz="1800" b="1" dirty="0" smtClean="0"/>
          </a:p>
          <a:p>
            <a:pPr marL="685800" lvl="1">
              <a:buFont typeface="Arial" pitchFamily="34" charset="0"/>
              <a:buChar char="•"/>
            </a:pPr>
            <a:r>
              <a:rPr lang="en-US" sz="1800" b="1" dirty="0" err="1" smtClean="0"/>
              <a:t>stylesheet_link_tag</a:t>
            </a:r>
            <a:endParaRPr lang="en-US" sz="1800" b="1" dirty="0" smtClean="0"/>
          </a:p>
          <a:p>
            <a:pPr marL="685800" lvl="1">
              <a:buFont typeface="Arial" pitchFamily="34" charset="0"/>
              <a:buChar char="•"/>
            </a:pPr>
            <a:r>
              <a:rPr lang="en-US" sz="1800" b="1" dirty="0" err="1" smtClean="0"/>
              <a:t>image_tag</a:t>
            </a:r>
            <a:endParaRPr lang="en-US" sz="1800" b="1" dirty="0"/>
          </a:p>
          <a:p>
            <a:pPr marL="685800" lvl="1">
              <a:buFont typeface="Arial" pitchFamily="34" charset="0"/>
              <a:buChar char="•"/>
            </a:pPr>
            <a:r>
              <a:rPr lang="en-US" sz="1800" b="1" dirty="0" err="1" smtClean="0"/>
              <a:t>video_tag</a:t>
            </a:r>
            <a:endParaRPr lang="en-US" sz="1800" b="1" dirty="0" smtClean="0"/>
          </a:p>
          <a:p>
            <a:pPr marL="685800" lvl="1">
              <a:buFont typeface="Arial" pitchFamily="34" charset="0"/>
              <a:buChar char="•"/>
            </a:pPr>
            <a:r>
              <a:rPr lang="en-US" sz="1800" b="1" dirty="0" err="1"/>
              <a:t>a</a:t>
            </a:r>
            <a:r>
              <a:rPr lang="en-US" sz="1800" b="1" dirty="0" err="1" smtClean="0"/>
              <a:t>udio_tag</a:t>
            </a:r>
            <a:endParaRPr lang="en-US" sz="1800" b="1" dirty="0" smtClean="0"/>
          </a:p>
          <a:p>
            <a:pPr marL="685800" lvl="1">
              <a:buFont typeface="Arial" pitchFamily="34" charset="0"/>
              <a:buChar char="•"/>
            </a:pPr>
            <a:r>
              <a:rPr lang="en-US" sz="1800" b="1" dirty="0" err="1" smtClean="0"/>
              <a:t>auto_discovery_link_tag</a:t>
            </a:r>
            <a:endParaRPr lang="en-US" sz="1800" b="1" dirty="0" smtClean="0"/>
          </a:p>
          <a:p>
            <a:pPr marL="685800" lvl="1">
              <a:buFont typeface="Arial" pitchFamily="34" charset="0"/>
              <a:buChar char="•"/>
            </a:pPr>
            <a:endParaRPr lang="en-US" sz="1800" b="1" dirty="0" smtClean="0"/>
          </a:p>
          <a:p>
            <a:pPr marL="400050" lvl="1" indent="0">
              <a:buNone/>
            </a:pPr>
            <a:r>
              <a:rPr lang="en-US" sz="1800" dirty="0" smtClean="0"/>
              <a:t>But for linking </a:t>
            </a:r>
            <a:r>
              <a:rPr lang="en-US" sz="1800" dirty="0" err="1" smtClean="0"/>
              <a:t>js</a:t>
            </a:r>
            <a:r>
              <a:rPr lang="en-US" sz="1800" dirty="0" smtClean="0"/>
              <a:t> and </a:t>
            </a:r>
            <a:r>
              <a:rPr lang="en-US" sz="1800" dirty="0" err="1" smtClean="0"/>
              <a:t>css</a:t>
            </a:r>
            <a:r>
              <a:rPr lang="en-US" sz="1800" dirty="0" smtClean="0"/>
              <a:t> files with the application we use only </a:t>
            </a:r>
            <a:r>
              <a:rPr lang="en-US" sz="1800" dirty="0" err="1" smtClean="0"/>
              <a:t>javascript_include_tag</a:t>
            </a:r>
            <a:r>
              <a:rPr lang="en-US" sz="1800" dirty="0" smtClean="0"/>
              <a:t> and </a:t>
            </a:r>
            <a:r>
              <a:rPr lang="en-US" sz="1800" dirty="0" err="1" smtClean="0"/>
              <a:t>stylesheet_link_tag</a:t>
            </a:r>
            <a:r>
              <a:rPr lang="en-US" sz="1800" dirty="0" smtClean="0"/>
              <a:t> respectively.</a:t>
            </a:r>
          </a:p>
        </p:txBody>
      </p:sp>
    </p:spTree>
    <p:extLst>
      <p:ext uri="{BB962C8B-B14F-4D97-AF65-F5344CB8AC3E}">
        <p14:creationId xmlns:p14="http://schemas.microsoft.com/office/powerpoint/2010/main" val="12991064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Rendering </a:t>
            </a:r>
            <a:r>
              <a:rPr lang="en-US" b="1" dirty="0" err="1"/>
              <a:t>CSS</a:t>
            </a:r>
            <a:r>
              <a:rPr lang="en-US" b="1" dirty="0"/>
              <a:t> and </a:t>
            </a:r>
            <a:r>
              <a:rPr lang="en-US" b="1" dirty="0" err="1"/>
              <a:t>JS</a:t>
            </a:r>
            <a:endParaRPr lang="en-US" dirty="0"/>
          </a:p>
        </p:txBody>
      </p:sp>
      <p:sp>
        <p:nvSpPr>
          <p:cNvPr id="10" name="Rectangle 4"/>
          <p:cNvSpPr txBox="1"/>
          <p:nvPr/>
        </p:nvSpPr>
        <p:spPr>
          <a:xfrm>
            <a:off x="457200" y="1866948"/>
            <a:ext cx="8229600" cy="3619452"/>
          </a:xfrm>
          <a:prstGeom prst="rect">
            <a:avLst/>
          </a:prstGeom>
        </p:spPr>
        <p:txBody>
          <a:bodyPr vert="horz"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457200" indent="-457200">
              <a:buFont typeface="+mj-lt"/>
              <a:buAutoNum type="arabicPeriod"/>
            </a:pPr>
            <a:r>
              <a:rPr lang="en-US" sz="2400" dirty="0" smtClean="0"/>
              <a:t>Linking to JavaScript Files with the</a:t>
            </a:r>
            <a:r>
              <a:rPr lang="en-US" sz="2400" b="1" dirty="0" smtClean="0"/>
              <a:t> </a:t>
            </a:r>
            <a:r>
              <a:rPr lang="en-US" sz="2400" b="1" dirty="0" err="1" smtClean="0"/>
              <a:t>javascript_include_tag</a:t>
            </a:r>
            <a:r>
              <a:rPr lang="en-US" sz="2400" b="1" dirty="0" smtClean="0"/>
              <a:t>:</a:t>
            </a:r>
          </a:p>
          <a:p>
            <a:pPr marL="400050" lvl="1" indent="0">
              <a:buNone/>
            </a:pPr>
            <a:r>
              <a:rPr lang="en-US" sz="1800" dirty="0"/>
              <a:t>The </a:t>
            </a:r>
            <a:r>
              <a:rPr lang="en-US" sz="1800" dirty="0" err="1"/>
              <a:t>javascript_include_tag</a:t>
            </a:r>
            <a:r>
              <a:rPr lang="en-US" sz="1800" dirty="0"/>
              <a:t> helper returns an HTML script tag for each source </a:t>
            </a:r>
            <a:r>
              <a:rPr lang="en-US" sz="1800" dirty="0" smtClean="0"/>
              <a:t>provided,</a:t>
            </a:r>
            <a:r>
              <a:rPr lang="en-US" sz="1800" dirty="0"/>
              <a:t> this helper will generate a link to /assets/</a:t>
            </a:r>
            <a:r>
              <a:rPr lang="en-US" sz="1800" dirty="0" err="1"/>
              <a:t>javascripts</a:t>
            </a:r>
            <a:r>
              <a:rPr lang="en-US" sz="1800" dirty="0" smtClean="0"/>
              <a:t>/.</a:t>
            </a:r>
          </a:p>
          <a:p>
            <a:pPr marL="400050" lvl="1" indent="0">
              <a:buNone/>
            </a:pPr>
            <a:r>
              <a:rPr lang="en-US" sz="1800" dirty="0"/>
              <a:t>A JavaScript file within a Rails application or Rails engine goes in one of three locations: app/assets, lib/assets or </a:t>
            </a:r>
            <a:r>
              <a:rPr lang="en-US" sz="1800" dirty="0" smtClean="0"/>
              <a:t>vendor/assets.</a:t>
            </a:r>
          </a:p>
          <a:p>
            <a:pPr marL="400050" lvl="1" indent="0">
              <a:buNone/>
            </a:pPr>
            <a:r>
              <a:rPr lang="en-US" sz="1800" dirty="0" smtClean="0"/>
              <a:t>To </a:t>
            </a:r>
            <a:r>
              <a:rPr lang="en-US" sz="1800" dirty="0"/>
              <a:t>link to a JavaScript file that is inside a directory called </a:t>
            </a:r>
            <a:r>
              <a:rPr lang="en-US" sz="1800" dirty="0" err="1"/>
              <a:t>javascripts</a:t>
            </a:r>
            <a:r>
              <a:rPr lang="en-US" sz="1800" dirty="0"/>
              <a:t> inside of one of app/assets, lib/assets or vendor/assets, you would do this</a:t>
            </a:r>
            <a:r>
              <a:rPr lang="en-US" sz="1800" dirty="0" smtClean="0"/>
              <a:t>:</a:t>
            </a:r>
          </a:p>
          <a:p>
            <a:pPr marL="400050" lvl="1" indent="0">
              <a:buNone/>
            </a:pPr>
            <a:r>
              <a:rPr lang="en-US" sz="1800" b="1" dirty="0"/>
              <a:t>&lt;%= </a:t>
            </a:r>
            <a:r>
              <a:rPr lang="en-US" sz="1800" b="1" dirty="0" err="1"/>
              <a:t>javascript_include_tag</a:t>
            </a:r>
            <a:r>
              <a:rPr lang="en-US" sz="1800" b="1" dirty="0"/>
              <a:t> "main" </a:t>
            </a:r>
            <a:r>
              <a:rPr lang="en-US" sz="1800" b="1" dirty="0" smtClean="0"/>
              <a:t>%&gt;</a:t>
            </a:r>
          </a:p>
          <a:p>
            <a:pPr marL="400050" lvl="1" indent="0">
              <a:buNone/>
            </a:pPr>
            <a:r>
              <a:rPr lang="en-US" sz="1800" dirty="0" smtClean="0"/>
              <a:t>Rails </a:t>
            </a:r>
            <a:r>
              <a:rPr lang="en-US" sz="1800" dirty="0"/>
              <a:t>will then output a script tag such as this:</a:t>
            </a:r>
          </a:p>
          <a:p>
            <a:pPr marL="400050" lvl="1" indent="0">
              <a:buNone/>
            </a:pPr>
            <a:r>
              <a:rPr lang="en-US" sz="1800" b="1" dirty="0"/>
              <a:t>&lt;script </a:t>
            </a:r>
            <a:r>
              <a:rPr lang="en-US" sz="1800" b="1" dirty="0" err="1"/>
              <a:t>src</a:t>
            </a:r>
            <a:r>
              <a:rPr lang="en-US" sz="1800" b="1" dirty="0"/>
              <a:t>='/assets/main.js'&gt;&lt;/script&gt;</a:t>
            </a:r>
          </a:p>
          <a:p>
            <a:pPr marL="400050" lvl="1" indent="0">
              <a:buNone/>
            </a:pPr>
            <a:endParaRPr lang="en-US" sz="1800" b="1" dirty="0"/>
          </a:p>
        </p:txBody>
      </p:sp>
    </p:spTree>
    <p:extLst>
      <p:ext uri="{BB962C8B-B14F-4D97-AF65-F5344CB8AC3E}">
        <p14:creationId xmlns:p14="http://schemas.microsoft.com/office/powerpoint/2010/main" val="1851634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Rendering </a:t>
            </a:r>
            <a:r>
              <a:rPr lang="en-US" b="1" dirty="0" err="1"/>
              <a:t>CSS</a:t>
            </a:r>
            <a:r>
              <a:rPr lang="en-US" b="1" dirty="0"/>
              <a:t> and </a:t>
            </a:r>
            <a:r>
              <a:rPr lang="en-US" b="1" dirty="0" err="1"/>
              <a:t>JS</a:t>
            </a:r>
            <a:endParaRPr lang="en-US" dirty="0"/>
          </a:p>
        </p:txBody>
      </p:sp>
      <p:sp>
        <p:nvSpPr>
          <p:cNvPr id="5" name="Rectangle 5"/>
          <p:cNvSpPr txBox="1"/>
          <p:nvPr/>
        </p:nvSpPr>
        <p:spPr>
          <a:xfrm>
            <a:off x="457200" y="1371600"/>
            <a:ext cx="8229600" cy="4949047"/>
          </a:xfrm>
          <a:prstGeom prst="rect">
            <a:avLst/>
          </a:prstGeom>
        </p:spPr>
        <p:txBody>
          <a:bodyPr vert="horz"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buNone/>
            </a:pPr>
            <a:r>
              <a:rPr lang="en-US" sz="2400" dirty="0" smtClean="0"/>
              <a:t>2</a:t>
            </a:r>
            <a:r>
              <a:rPr lang="en-US" sz="2400" dirty="0"/>
              <a:t>. Linking to </a:t>
            </a:r>
            <a:r>
              <a:rPr lang="en-US" sz="2400" dirty="0" err="1"/>
              <a:t>CSS</a:t>
            </a:r>
            <a:r>
              <a:rPr lang="en-US" sz="2400" dirty="0"/>
              <a:t> Files with the </a:t>
            </a:r>
            <a:r>
              <a:rPr lang="en-US" sz="2400" b="1" dirty="0" err="1" smtClean="0"/>
              <a:t>stylesheet_link_tag</a:t>
            </a:r>
            <a:endParaRPr lang="en-US" sz="2400" b="1" dirty="0" smtClean="0"/>
          </a:p>
          <a:p>
            <a:pPr marL="400050" lvl="1" indent="0">
              <a:buNone/>
            </a:pPr>
            <a:r>
              <a:rPr lang="en-US" sz="1800" dirty="0"/>
              <a:t>The </a:t>
            </a:r>
            <a:r>
              <a:rPr lang="en-US" sz="1800" dirty="0" err="1"/>
              <a:t>stylesheet_link_tag</a:t>
            </a:r>
            <a:r>
              <a:rPr lang="en-US" sz="1800" dirty="0"/>
              <a:t> helper returns an HTML &lt;link&gt; tag for each source </a:t>
            </a:r>
            <a:r>
              <a:rPr lang="en-US" sz="1800" dirty="0" smtClean="0"/>
              <a:t>provided,</a:t>
            </a:r>
            <a:r>
              <a:rPr lang="en-US" sz="1800" dirty="0"/>
              <a:t> this helper will generate a link to /assets/</a:t>
            </a:r>
            <a:r>
              <a:rPr lang="en-US" sz="1800" dirty="0" err="1"/>
              <a:t>stylesheets</a:t>
            </a:r>
            <a:r>
              <a:rPr lang="en-US" sz="1800" dirty="0"/>
              <a:t>/. </a:t>
            </a:r>
            <a:endParaRPr lang="en-US" sz="1800" dirty="0" smtClean="0"/>
          </a:p>
          <a:p>
            <a:pPr marL="400050" lvl="1" indent="0">
              <a:buNone/>
            </a:pPr>
            <a:r>
              <a:rPr lang="en-US" sz="1800" dirty="0"/>
              <a:t>For example, to link to a </a:t>
            </a:r>
            <a:r>
              <a:rPr lang="en-US" sz="1800" dirty="0" err="1"/>
              <a:t>stylesheet</a:t>
            </a:r>
            <a:r>
              <a:rPr lang="en-US" sz="1800" dirty="0"/>
              <a:t> file that is inside a directory called </a:t>
            </a:r>
            <a:r>
              <a:rPr lang="en-US" sz="1800" dirty="0" err="1"/>
              <a:t>stylesheets</a:t>
            </a:r>
            <a:r>
              <a:rPr lang="en-US" sz="1800" dirty="0"/>
              <a:t> inside of one of app/assets, lib/assets or vendor/assets, you would do this</a:t>
            </a:r>
            <a:r>
              <a:rPr lang="en-US" sz="1800" dirty="0" smtClean="0"/>
              <a:t>:</a:t>
            </a:r>
          </a:p>
          <a:p>
            <a:pPr marL="400050" lvl="1" indent="0">
              <a:buNone/>
            </a:pPr>
            <a:r>
              <a:rPr lang="en-US" sz="1800" b="1" dirty="0"/>
              <a:t>&lt;%= </a:t>
            </a:r>
            <a:r>
              <a:rPr lang="en-US" sz="1800" b="1" dirty="0" err="1"/>
              <a:t>stylesheet_link_tag</a:t>
            </a:r>
            <a:r>
              <a:rPr lang="en-US" sz="1800" b="1" dirty="0"/>
              <a:t> "main" </a:t>
            </a:r>
            <a:r>
              <a:rPr lang="en-US" sz="1800" b="1" dirty="0" smtClean="0"/>
              <a:t>%&gt;</a:t>
            </a:r>
          </a:p>
          <a:p>
            <a:pPr marL="400050" lvl="1" indent="0">
              <a:buNone/>
            </a:pPr>
            <a:endParaRPr lang="en-US" sz="1800" b="1" dirty="0"/>
          </a:p>
          <a:p>
            <a:pPr marL="400050" lvl="1" indent="0">
              <a:buNone/>
            </a:pPr>
            <a:endParaRPr lang="en-US" sz="1800" b="1" dirty="0" smtClean="0"/>
          </a:p>
          <a:p>
            <a:pPr marL="0" indent="0">
              <a:buNone/>
            </a:pPr>
            <a:r>
              <a:rPr lang="en-US" sz="2400" dirty="0"/>
              <a:t>3. </a:t>
            </a:r>
            <a:r>
              <a:rPr lang="en-US" sz="2400" dirty="0" smtClean="0"/>
              <a:t>There are two ways to include </a:t>
            </a:r>
            <a:r>
              <a:rPr lang="en-US" sz="2400" dirty="0" err="1" smtClean="0"/>
              <a:t>css</a:t>
            </a:r>
            <a:r>
              <a:rPr lang="en-US" sz="2400" dirty="0" smtClean="0"/>
              <a:t> / </a:t>
            </a:r>
            <a:r>
              <a:rPr lang="en-US" sz="2400" dirty="0" err="1" smtClean="0"/>
              <a:t>js</a:t>
            </a:r>
            <a:r>
              <a:rPr lang="en-US" sz="2400" dirty="0" smtClean="0"/>
              <a:t> files into the application:</a:t>
            </a:r>
          </a:p>
          <a:p>
            <a:pPr lvl="1" indent="-342900">
              <a:buFont typeface="+mj-lt"/>
              <a:buAutoNum type="alphaLcParenR"/>
            </a:pPr>
            <a:r>
              <a:rPr lang="en-US" sz="1800" dirty="0" smtClean="0"/>
              <a:t>First is the one using asset tag helpers.</a:t>
            </a:r>
          </a:p>
          <a:p>
            <a:pPr lvl="1" indent="-342900">
              <a:buFont typeface="+mj-lt"/>
              <a:buAutoNum type="alphaLcParenR"/>
            </a:pPr>
            <a:r>
              <a:rPr lang="en-US" sz="1800" dirty="0" smtClean="0"/>
              <a:t>Second, to include a </a:t>
            </a:r>
            <a:r>
              <a:rPr lang="en-US" sz="1800" dirty="0" err="1" smtClean="0"/>
              <a:t>css</a:t>
            </a:r>
            <a:r>
              <a:rPr lang="en-US" sz="1800" dirty="0" smtClean="0"/>
              <a:t> / </a:t>
            </a:r>
            <a:r>
              <a:rPr lang="en-US" sz="1800" dirty="0" err="1" smtClean="0"/>
              <a:t>js</a:t>
            </a:r>
            <a:r>
              <a:rPr lang="en-US" sz="1800" dirty="0" smtClean="0"/>
              <a:t> file globally in an application you can include them in the app/assets/</a:t>
            </a:r>
            <a:r>
              <a:rPr lang="en-US" sz="1800" dirty="0" err="1" smtClean="0"/>
              <a:t>stylesheets</a:t>
            </a:r>
            <a:r>
              <a:rPr lang="en-US" sz="1800" dirty="0" smtClean="0"/>
              <a:t>/application.css and app/assets/</a:t>
            </a:r>
            <a:r>
              <a:rPr lang="en-US" sz="1800" dirty="0" err="1" smtClean="0"/>
              <a:t>stylesheets</a:t>
            </a:r>
            <a:r>
              <a:rPr lang="en-US" sz="1800" dirty="0" smtClean="0"/>
              <a:t>/application.js files.</a:t>
            </a:r>
          </a:p>
          <a:p>
            <a:pPr marL="800100" lvl="2" indent="0">
              <a:buNone/>
            </a:pPr>
            <a:r>
              <a:rPr lang="en-US" sz="1800" dirty="0" smtClean="0"/>
              <a:t>Examples are:</a:t>
            </a:r>
            <a:endParaRPr lang="en-US" sz="1800" dirty="0"/>
          </a:p>
        </p:txBody>
      </p:sp>
    </p:spTree>
    <p:extLst>
      <p:ext uri="{BB962C8B-B14F-4D97-AF65-F5344CB8AC3E}">
        <p14:creationId xmlns:p14="http://schemas.microsoft.com/office/powerpoint/2010/main" val="9797115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Rendering </a:t>
            </a:r>
            <a:r>
              <a:rPr lang="en-US" b="1" dirty="0" err="1"/>
              <a:t>CSS</a:t>
            </a:r>
            <a:r>
              <a:rPr lang="en-US" b="1" dirty="0"/>
              <a:t> and </a:t>
            </a:r>
            <a:r>
              <a:rPr lang="en-US" b="1" dirty="0" err="1"/>
              <a:t>JS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39244"/>
            <a:ext cx="5433508"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968069"/>
            <a:ext cx="5433508" cy="1670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5"/>
          <p:cNvSpPr txBox="1"/>
          <p:nvPr/>
        </p:nvSpPr>
        <p:spPr>
          <a:xfrm>
            <a:off x="457200" y="1524000"/>
            <a:ext cx="8229600" cy="1034129"/>
          </a:xfrm>
          <a:prstGeom prst="rect">
            <a:avLst/>
          </a:prstGeom>
        </p:spPr>
        <p:txBody>
          <a:bodyPr vert="horz"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buNone/>
            </a:pPr>
            <a:r>
              <a:rPr lang="en-US" sz="1800" dirty="0" smtClean="0"/>
              <a:t>For </a:t>
            </a:r>
            <a:r>
              <a:rPr lang="en-US" sz="1800" dirty="0" err="1" smtClean="0"/>
              <a:t>css</a:t>
            </a:r>
            <a:r>
              <a:rPr lang="en-US" sz="1800" dirty="0" smtClean="0"/>
              <a:t> files, include them as follows:</a:t>
            </a:r>
          </a:p>
          <a:p>
            <a:pPr marL="0" indent="0">
              <a:buNone/>
            </a:pPr>
            <a:endParaRPr lang="en-US" sz="1800" dirty="0" smtClean="0"/>
          </a:p>
          <a:p>
            <a:pPr marL="0" indent="0">
              <a:buNone/>
            </a:pPr>
            <a:endParaRPr lang="en-US" sz="1800" dirty="0"/>
          </a:p>
        </p:txBody>
      </p:sp>
      <p:sp>
        <p:nvSpPr>
          <p:cNvPr id="11" name="Rectangle 5"/>
          <p:cNvSpPr txBox="1"/>
          <p:nvPr/>
        </p:nvSpPr>
        <p:spPr>
          <a:xfrm>
            <a:off x="457200" y="3537871"/>
            <a:ext cx="8229600" cy="1034129"/>
          </a:xfrm>
          <a:prstGeom prst="rect">
            <a:avLst/>
          </a:prstGeom>
        </p:spPr>
        <p:txBody>
          <a:bodyPr vert="horz"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buNone/>
            </a:pPr>
            <a:r>
              <a:rPr lang="en-US" sz="1800" dirty="0" smtClean="0"/>
              <a:t>For </a:t>
            </a:r>
            <a:r>
              <a:rPr lang="en-US" sz="1800" dirty="0" err="1"/>
              <a:t>j</a:t>
            </a:r>
            <a:r>
              <a:rPr lang="en-US" sz="1800" dirty="0" err="1" smtClean="0"/>
              <a:t>s</a:t>
            </a:r>
            <a:r>
              <a:rPr lang="en-US" sz="1800" dirty="0" smtClean="0"/>
              <a:t> files, include them as follows:</a:t>
            </a:r>
          </a:p>
          <a:p>
            <a:pPr marL="0" indent="0">
              <a:buNone/>
            </a:pPr>
            <a:endParaRPr lang="en-US" sz="1800" dirty="0" smtClean="0"/>
          </a:p>
          <a:p>
            <a:pPr marL="0" indent="0">
              <a:buNone/>
            </a:pPr>
            <a:endParaRPr lang="en-US" sz="1800" dirty="0"/>
          </a:p>
        </p:txBody>
      </p:sp>
    </p:spTree>
    <p:extLst>
      <p:ext uri="{BB962C8B-B14F-4D97-AF65-F5344CB8AC3E}">
        <p14:creationId xmlns:p14="http://schemas.microsoft.com/office/powerpoint/2010/main" val="33330004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5400" b="1" dirty="0"/>
              <a:t>Object Binding / Form Helpers</a:t>
            </a:r>
          </a:p>
        </p:txBody>
      </p:sp>
      <p:sp>
        <p:nvSpPr>
          <p:cNvPr id="3" name="Rectangle 3"/>
          <p:cNvSpPr txBox="1"/>
          <p:nvPr/>
        </p:nvSpPr>
        <p:spPr>
          <a:xfrm>
            <a:off x="429491" y="1981200"/>
            <a:ext cx="8229600" cy="4130361"/>
          </a:xfrm>
          <a:prstGeom prst="rect">
            <a:avLst/>
          </a:prstGeom>
        </p:spPr>
        <p:txBody>
          <a:bodyPr vert="horz"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b="1" dirty="0"/>
              <a:t>Object Binding</a:t>
            </a:r>
            <a:endParaRPr lang="en-US" b="1" dirty="0" smtClean="0"/>
          </a:p>
          <a:p>
            <a:r>
              <a:rPr lang="en-US" b="1" dirty="0" smtClean="0"/>
              <a:t>Form Fields </a:t>
            </a:r>
          </a:p>
          <a:p>
            <a:r>
              <a:rPr lang="en-US" b="1" dirty="0" smtClean="0"/>
              <a:t>Form Tags</a:t>
            </a:r>
            <a:endParaRPr lang="en-US" b="1" dirty="0"/>
          </a:p>
          <a:p>
            <a:r>
              <a:rPr lang="en-US" b="1" dirty="0" smtClean="0"/>
              <a:t>Helper’s</a:t>
            </a:r>
            <a:endParaRPr lang="en-US" b="1" dirty="0"/>
          </a:p>
          <a:p>
            <a:r>
              <a:rPr lang="en-US" b="1" dirty="0" err="1"/>
              <a:t>DateHelper</a:t>
            </a:r>
            <a:endParaRPr lang="en-US" b="1" dirty="0"/>
          </a:p>
          <a:p>
            <a:endParaRPr lang="en-US" b="1" dirty="0"/>
          </a:p>
          <a:p>
            <a:pPr marL="0" indent="0">
              <a:buNone/>
            </a:pPr>
            <a:endParaRPr lang="en-US" dirty="0"/>
          </a:p>
        </p:txBody>
      </p:sp>
    </p:spTree>
    <p:extLst>
      <p:ext uri="{BB962C8B-B14F-4D97-AF65-F5344CB8AC3E}">
        <p14:creationId xmlns:p14="http://schemas.microsoft.com/office/powerpoint/2010/main" val="29553095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 Binding</a:t>
            </a:r>
            <a:endParaRPr lang="en-US" dirty="0"/>
          </a:p>
        </p:txBody>
      </p:sp>
      <p:sp>
        <p:nvSpPr>
          <p:cNvPr id="6" name="Rectangle 3"/>
          <p:cNvSpPr txBox="1"/>
          <p:nvPr/>
        </p:nvSpPr>
        <p:spPr>
          <a:xfrm>
            <a:off x="457200" y="1516285"/>
            <a:ext cx="8229600" cy="8254567"/>
          </a:xfrm>
          <a:prstGeom prst="rect">
            <a:avLst/>
          </a:prstGeom>
        </p:spPr>
        <p:txBody>
          <a:bodyPr vert="horz"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800" dirty="0"/>
              <a:t>This module provides methods for generating container tags, such as div, for your record. This is the recommended way of creating a container for render your Active Record object, as it adds an appropriate class and id attributes to that container</a:t>
            </a:r>
            <a:r>
              <a:rPr lang="en-US" sz="1800" dirty="0" smtClean="0"/>
              <a:t>.</a:t>
            </a:r>
          </a:p>
          <a:p>
            <a:r>
              <a:rPr lang="en-US" b="1" dirty="0" err="1"/>
              <a:t>content_tag_for</a:t>
            </a:r>
            <a:endParaRPr lang="en-US" b="1" dirty="0"/>
          </a:p>
          <a:p>
            <a:pPr marL="0" indent="0">
              <a:buNone/>
            </a:pPr>
            <a:r>
              <a:rPr lang="en-US" sz="1800" dirty="0" smtClean="0"/>
              <a:t>            Renders </a:t>
            </a:r>
            <a:r>
              <a:rPr lang="en-US" sz="1800" dirty="0"/>
              <a:t>a container tag that relates to your Active Record Object.</a:t>
            </a:r>
          </a:p>
          <a:p>
            <a:pPr marL="0" indent="0">
              <a:buNone/>
            </a:pPr>
            <a:r>
              <a:rPr lang="en-US" sz="1800" dirty="0" smtClean="0"/>
              <a:t>            For </a:t>
            </a:r>
            <a:r>
              <a:rPr lang="en-US" sz="1800" dirty="0"/>
              <a:t>example, given @article is the object of Article class, you can do</a:t>
            </a:r>
            <a:r>
              <a:rPr lang="en-US" sz="1800" dirty="0" smtClean="0"/>
              <a:t>:</a:t>
            </a:r>
          </a:p>
          <a:p>
            <a:pPr marL="800100" lvl="2" indent="0">
              <a:buNone/>
            </a:pPr>
            <a:endParaRPr lang="da-DK" sz="1600" dirty="0" smtClean="0"/>
          </a:p>
          <a:p>
            <a:pPr marL="800100" lvl="2" indent="0">
              <a:buNone/>
            </a:pPr>
            <a:r>
              <a:rPr lang="da-DK" sz="1600" dirty="0" smtClean="0"/>
              <a:t>&lt;%= </a:t>
            </a:r>
            <a:r>
              <a:rPr lang="da-DK" sz="1600" dirty="0" err="1"/>
              <a:t>content_tag_for</a:t>
            </a:r>
            <a:r>
              <a:rPr lang="da-DK" sz="1600" dirty="0"/>
              <a:t>(:</a:t>
            </a:r>
            <a:r>
              <a:rPr lang="da-DK" sz="1600" dirty="0" err="1"/>
              <a:t>tr</a:t>
            </a:r>
            <a:r>
              <a:rPr lang="da-DK" sz="1600" dirty="0"/>
              <a:t>, @</a:t>
            </a:r>
            <a:r>
              <a:rPr lang="da-DK" sz="1600" dirty="0" err="1"/>
              <a:t>article</a:t>
            </a:r>
            <a:r>
              <a:rPr lang="da-DK" sz="1600" dirty="0"/>
              <a:t>) do %&gt;</a:t>
            </a:r>
          </a:p>
          <a:p>
            <a:pPr marL="800100" lvl="2" indent="0">
              <a:buNone/>
            </a:pPr>
            <a:r>
              <a:rPr lang="da-DK" sz="1600" dirty="0"/>
              <a:t>  &lt;</a:t>
            </a:r>
            <a:r>
              <a:rPr lang="da-DK" sz="1600" dirty="0" err="1"/>
              <a:t>td</a:t>
            </a:r>
            <a:r>
              <a:rPr lang="da-DK" sz="1600" dirty="0"/>
              <a:t>&gt;&lt;%= @</a:t>
            </a:r>
            <a:r>
              <a:rPr lang="da-DK" sz="1600" dirty="0" err="1"/>
              <a:t>article.title</a:t>
            </a:r>
            <a:r>
              <a:rPr lang="da-DK" sz="1600" dirty="0"/>
              <a:t> %&gt;&lt;/</a:t>
            </a:r>
            <a:r>
              <a:rPr lang="da-DK" sz="1600" dirty="0" err="1"/>
              <a:t>td</a:t>
            </a:r>
            <a:r>
              <a:rPr lang="da-DK" sz="1600" dirty="0"/>
              <a:t>&gt;</a:t>
            </a:r>
          </a:p>
          <a:p>
            <a:pPr marL="800100" lvl="2" indent="0">
              <a:buNone/>
            </a:pPr>
            <a:r>
              <a:rPr lang="da-DK" sz="1600" dirty="0"/>
              <a:t>&lt;% end %&gt;</a:t>
            </a:r>
          </a:p>
          <a:p>
            <a:pPr marL="0" indent="0">
              <a:buNone/>
            </a:pPr>
            <a:r>
              <a:rPr lang="en-US" sz="1800" dirty="0" smtClean="0"/>
              <a:t>This </a:t>
            </a:r>
            <a:r>
              <a:rPr lang="en-US" sz="1800" dirty="0"/>
              <a:t>will generate this HTML output:</a:t>
            </a:r>
            <a:endParaRPr lang="en-US" sz="1800" dirty="0" smtClean="0"/>
          </a:p>
          <a:p>
            <a:pPr marL="800100" lvl="2" indent="0">
              <a:buNone/>
            </a:pPr>
            <a:endParaRPr lang="en-US" sz="1600" dirty="0" smtClean="0"/>
          </a:p>
          <a:p>
            <a:pPr marL="800100" lvl="2" indent="0">
              <a:buNone/>
            </a:pPr>
            <a:r>
              <a:rPr lang="en-US" sz="1600" dirty="0" smtClean="0"/>
              <a:t>&lt;</a:t>
            </a:r>
            <a:r>
              <a:rPr lang="en-US" sz="1600" dirty="0" err="1"/>
              <a:t>tr</a:t>
            </a:r>
            <a:r>
              <a:rPr lang="en-US" sz="1600" dirty="0"/>
              <a:t> id="article_1234" class="article"&gt;</a:t>
            </a:r>
          </a:p>
          <a:p>
            <a:pPr marL="800100" lvl="2" indent="0">
              <a:buNone/>
            </a:pPr>
            <a:r>
              <a:rPr lang="en-US" sz="1600" dirty="0"/>
              <a:t>  &lt;td&gt;Hello World!&lt;/td&gt;</a:t>
            </a:r>
          </a:p>
          <a:p>
            <a:pPr marL="800100" lvl="2" indent="0">
              <a:buNone/>
            </a:pPr>
            <a:r>
              <a:rPr lang="en-US" sz="1600" dirty="0"/>
              <a:t>&lt;/</a:t>
            </a:r>
            <a:r>
              <a:rPr lang="en-US" sz="1600" dirty="0" err="1"/>
              <a:t>tr</a:t>
            </a:r>
            <a:r>
              <a:rPr lang="en-US" sz="1600" dirty="0"/>
              <a:t>&gt;</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800100" lvl="2" indent="0">
              <a:buNone/>
            </a:pPr>
            <a:endParaRPr lang="da-DK" sz="1600" dirty="0"/>
          </a:p>
          <a:p>
            <a:pPr marL="800100" lvl="2" indent="0">
              <a:buNone/>
            </a:pPr>
            <a:endParaRPr lang="da-DK" sz="1600" dirty="0"/>
          </a:p>
          <a:p>
            <a:pPr marL="0" indent="0">
              <a:buNone/>
            </a:pPr>
            <a:endParaRPr lang="en-US" sz="1800" dirty="0"/>
          </a:p>
          <a:p>
            <a:pPr marL="457200" lvl="1" indent="0">
              <a:buNone/>
            </a:pPr>
            <a:endParaRPr lang="en-US" dirty="0"/>
          </a:p>
          <a:p>
            <a:endParaRPr lang="en-US" sz="1800" dirty="0"/>
          </a:p>
        </p:txBody>
      </p:sp>
    </p:spTree>
    <p:extLst>
      <p:ext uri="{BB962C8B-B14F-4D97-AF65-F5344CB8AC3E}">
        <p14:creationId xmlns:p14="http://schemas.microsoft.com/office/powerpoint/2010/main" val="42679590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 Fields</a:t>
            </a:r>
            <a:endParaRPr lang="en-US" dirty="0"/>
          </a:p>
        </p:txBody>
      </p:sp>
      <p:sp>
        <p:nvSpPr>
          <p:cNvPr id="3" name="Rectangle 3"/>
          <p:cNvSpPr txBox="1"/>
          <p:nvPr/>
        </p:nvSpPr>
        <p:spPr>
          <a:xfrm>
            <a:off x="464127" y="1295400"/>
            <a:ext cx="8229600" cy="6401753"/>
          </a:xfrm>
          <a:prstGeom prst="rect">
            <a:avLst/>
          </a:prstGeom>
        </p:spPr>
        <p:txBody>
          <a:bodyPr vert="horz"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2"/>
            <a:endParaRPr lang="en-US" sz="1000" b="1" dirty="0" smtClean="0"/>
          </a:p>
          <a:p>
            <a:r>
              <a:rPr lang="en-US" sz="1800" dirty="0"/>
              <a:t>The core method of this helper, </a:t>
            </a:r>
            <a:r>
              <a:rPr lang="en-US" sz="1800" b="1" dirty="0" err="1"/>
              <a:t>form_for</a:t>
            </a:r>
            <a:r>
              <a:rPr lang="en-US" sz="1800" b="1" dirty="0"/>
              <a:t>,</a:t>
            </a:r>
            <a:r>
              <a:rPr lang="en-US" sz="1800" dirty="0"/>
              <a:t> gives you the ability to create a form for a model instance; for example, let's say that you have a model Person and want to create a new instance of it</a:t>
            </a:r>
            <a:r>
              <a:rPr lang="en-US" sz="1800" dirty="0" smtClean="0"/>
              <a:t>:</a:t>
            </a:r>
          </a:p>
          <a:p>
            <a:pPr marL="457200" lvl="1" indent="0">
              <a:buNone/>
            </a:pPr>
            <a:r>
              <a:rPr lang="en-US" sz="1600" dirty="0" smtClean="0">
                <a:latin typeface="Century Gothic" pitchFamily="34" charset="0"/>
              </a:rPr>
              <a:t># </a:t>
            </a:r>
            <a:r>
              <a:rPr lang="en-US" sz="1600" dirty="0">
                <a:latin typeface="Century Gothic" pitchFamily="34" charset="0"/>
              </a:rPr>
              <a:t>Note: a @person variable will have been created in the controller (e.g. @person = </a:t>
            </a:r>
            <a:r>
              <a:rPr lang="en-US" sz="1600" dirty="0" err="1">
                <a:latin typeface="Century Gothic" pitchFamily="34" charset="0"/>
              </a:rPr>
              <a:t>Person.new</a:t>
            </a:r>
            <a:r>
              <a:rPr lang="en-US" sz="1600" dirty="0">
                <a:latin typeface="Century Gothic" pitchFamily="34" charset="0"/>
              </a:rPr>
              <a:t>)</a:t>
            </a:r>
          </a:p>
          <a:p>
            <a:pPr marL="457200" lvl="1" indent="0">
              <a:buNone/>
            </a:pPr>
            <a:r>
              <a:rPr lang="en-US" sz="1600" dirty="0">
                <a:latin typeface="Century Gothic" pitchFamily="34" charset="0"/>
              </a:rPr>
              <a:t>&lt;%= </a:t>
            </a:r>
            <a:r>
              <a:rPr lang="en-US" sz="1600" dirty="0" err="1">
                <a:latin typeface="Century Gothic" pitchFamily="34" charset="0"/>
              </a:rPr>
              <a:t>form_for</a:t>
            </a:r>
            <a:r>
              <a:rPr lang="en-US" sz="1600" dirty="0">
                <a:latin typeface="Century Gothic" pitchFamily="34" charset="0"/>
              </a:rPr>
              <a:t> @person, url: {action: "create"} do |f| %&gt;</a:t>
            </a:r>
          </a:p>
          <a:p>
            <a:pPr marL="457200" lvl="1" indent="0">
              <a:buNone/>
            </a:pPr>
            <a:r>
              <a:rPr lang="en-US" sz="1600" dirty="0">
                <a:latin typeface="Century Gothic" pitchFamily="34" charset="0"/>
              </a:rPr>
              <a:t>  &lt;%= </a:t>
            </a:r>
            <a:r>
              <a:rPr lang="en-US" sz="1600" dirty="0" err="1">
                <a:latin typeface="Century Gothic" pitchFamily="34" charset="0"/>
              </a:rPr>
              <a:t>f.text_field</a:t>
            </a:r>
            <a:r>
              <a:rPr lang="en-US" sz="1600" dirty="0">
                <a:latin typeface="Century Gothic" pitchFamily="34" charset="0"/>
              </a:rPr>
              <a:t> :</a:t>
            </a:r>
            <a:r>
              <a:rPr lang="en-US" sz="1600" dirty="0" err="1">
                <a:latin typeface="Century Gothic" pitchFamily="34" charset="0"/>
              </a:rPr>
              <a:t>first_name</a:t>
            </a:r>
            <a:r>
              <a:rPr lang="en-US" sz="1600" dirty="0">
                <a:latin typeface="Century Gothic" pitchFamily="34" charset="0"/>
              </a:rPr>
              <a:t> %&gt;</a:t>
            </a:r>
          </a:p>
          <a:p>
            <a:pPr marL="457200" lvl="1" indent="0">
              <a:buNone/>
            </a:pPr>
            <a:r>
              <a:rPr lang="en-US" sz="1600" dirty="0">
                <a:latin typeface="Century Gothic" pitchFamily="34" charset="0"/>
              </a:rPr>
              <a:t>  &lt;%= </a:t>
            </a:r>
            <a:r>
              <a:rPr lang="en-US" sz="1600" dirty="0" err="1">
                <a:latin typeface="Century Gothic" pitchFamily="34" charset="0"/>
              </a:rPr>
              <a:t>f.text_field</a:t>
            </a:r>
            <a:r>
              <a:rPr lang="en-US" sz="1600" dirty="0">
                <a:latin typeface="Century Gothic" pitchFamily="34" charset="0"/>
              </a:rPr>
              <a:t> :</a:t>
            </a:r>
            <a:r>
              <a:rPr lang="en-US" sz="1600" dirty="0" err="1">
                <a:latin typeface="Century Gothic" pitchFamily="34" charset="0"/>
              </a:rPr>
              <a:t>last_name</a:t>
            </a:r>
            <a:r>
              <a:rPr lang="en-US" sz="1600" dirty="0">
                <a:latin typeface="Century Gothic" pitchFamily="34" charset="0"/>
              </a:rPr>
              <a:t> %&gt;</a:t>
            </a:r>
          </a:p>
          <a:p>
            <a:pPr marL="457200" lvl="1" indent="0">
              <a:buNone/>
            </a:pPr>
            <a:r>
              <a:rPr lang="en-US" sz="1600" dirty="0">
                <a:latin typeface="Century Gothic" pitchFamily="34" charset="0"/>
              </a:rPr>
              <a:t>  &lt;%= </a:t>
            </a:r>
            <a:r>
              <a:rPr lang="en-US" sz="1600" dirty="0" err="1">
                <a:latin typeface="Century Gothic" pitchFamily="34" charset="0"/>
              </a:rPr>
              <a:t>submit_tag</a:t>
            </a:r>
            <a:r>
              <a:rPr lang="en-US" sz="1600" dirty="0">
                <a:latin typeface="Century Gothic" pitchFamily="34" charset="0"/>
              </a:rPr>
              <a:t> 'Create' %&gt;</a:t>
            </a:r>
          </a:p>
          <a:p>
            <a:pPr marL="457200" lvl="1" indent="0">
              <a:buNone/>
            </a:pPr>
            <a:r>
              <a:rPr lang="en-US" sz="1600" dirty="0">
                <a:latin typeface="Century Gothic" pitchFamily="34" charset="0"/>
              </a:rPr>
              <a:t>&lt;% end </a:t>
            </a:r>
            <a:r>
              <a:rPr lang="en-US" sz="1600" dirty="0" smtClean="0">
                <a:latin typeface="Century Gothic" pitchFamily="34" charset="0"/>
              </a:rPr>
              <a:t>%&gt;</a:t>
            </a:r>
          </a:p>
          <a:p>
            <a:pPr marL="457200" lvl="1" indent="0">
              <a:buNone/>
            </a:pPr>
            <a:endParaRPr lang="en-US" sz="1600" dirty="0">
              <a:latin typeface="Century Gothic" pitchFamily="34" charset="0"/>
            </a:endParaRPr>
          </a:p>
          <a:p>
            <a:r>
              <a:rPr lang="en-US" sz="1600" dirty="0"/>
              <a:t>The HTML generated for this would be</a:t>
            </a:r>
            <a:r>
              <a:rPr lang="en-US" sz="1600" dirty="0" smtClean="0"/>
              <a:t>:</a:t>
            </a:r>
          </a:p>
          <a:p>
            <a:endParaRPr lang="en-US" sz="1600" b="1" dirty="0"/>
          </a:p>
          <a:p>
            <a:pPr marL="400050" lvl="1" indent="0">
              <a:buNone/>
            </a:pPr>
            <a:r>
              <a:rPr lang="en-US" sz="1600" dirty="0">
                <a:latin typeface="Century Gothic" pitchFamily="34" charset="0"/>
              </a:rPr>
              <a:t>&lt;form action="/people/create" method="post"&gt;</a:t>
            </a:r>
          </a:p>
          <a:p>
            <a:pPr marL="400050" lvl="1" indent="0">
              <a:buNone/>
            </a:pPr>
            <a:r>
              <a:rPr lang="en-US" sz="1600" dirty="0">
                <a:latin typeface="Century Gothic" pitchFamily="34" charset="0"/>
              </a:rPr>
              <a:t>  &lt;input id="</a:t>
            </a:r>
            <a:r>
              <a:rPr lang="en-US" sz="1600" dirty="0" err="1">
                <a:latin typeface="Century Gothic" pitchFamily="34" charset="0"/>
              </a:rPr>
              <a:t>person_first_name</a:t>
            </a:r>
            <a:r>
              <a:rPr lang="en-US" sz="1600" dirty="0">
                <a:latin typeface="Century Gothic" pitchFamily="34" charset="0"/>
              </a:rPr>
              <a:t>" name="person[</a:t>
            </a:r>
            <a:r>
              <a:rPr lang="en-US" sz="1600" dirty="0" err="1">
                <a:latin typeface="Century Gothic" pitchFamily="34" charset="0"/>
              </a:rPr>
              <a:t>first_name</a:t>
            </a:r>
            <a:r>
              <a:rPr lang="en-US" sz="1600" dirty="0">
                <a:latin typeface="Century Gothic" pitchFamily="34" charset="0"/>
              </a:rPr>
              <a:t>]" type="text" /&gt;</a:t>
            </a:r>
          </a:p>
          <a:p>
            <a:pPr marL="400050" lvl="1" indent="0">
              <a:buNone/>
            </a:pPr>
            <a:r>
              <a:rPr lang="en-US" sz="1600" dirty="0">
                <a:latin typeface="Century Gothic" pitchFamily="34" charset="0"/>
              </a:rPr>
              <a:t>  &lt;input id="</a:t>
            </a:r>
            <a:r>
              <a:rPr lang="en-US" sz="1600" dirty="0" err="1">
                <a:latin typeface="Century Gothic" pitchFamily="34" charset="0"/>
              </a:rPr>
              <a:t>person_last_name</a:t>
            </a:r>
            <a:r>
              <a:rPr lang="en-US" sz="1600" dirty="0">
                <a:latin typeface="Century Gothic" pitchFamily="34" charset="0"/>
              </a:rPr>
              <a:t>" name="person[</a:t>
            </a:r>
            <a:r>
              <a:rPr lang="en-US" sz="1600" dirty="0" err="1">
                <a:latin typeface="Century Gothic" pitchFamily="34" charset="0"/>
              </a:rPr>
              <a:t>last_name</a:t>
            </a:r>
            <a:r>
              <a:rPr lang="en-US" sz="1600" dirty="0">
                <a:latin typeface="Century Gothic" pitchFamily="34" charset="0"/>
              </a:rPr>
              <a:t>]" type="text" /&gt;</a:t>
            </a:r>
          </a:p>
          <a:p>
            <a:pPr marL="400050" lvl="1" indent="0">
              <a:buNone/>
            </a:pPr>
            <a:r>
              <a:rPr lang="en-US" sz="1600" dirty="0">
                <a:latin typeface="Century Gothic" pitchFamily="34" charset="0"/>
              </a:rPr>
              <a:t>  &lt;input name="commit" type="submit" value="Create" /&gt;</a:t>
            </a:r>
          </a:p>
          <a:p>
            <a:pPr marL="400050" lvl="1" indent="0">
              <a:buNone/>
            </a:pPr>
            <a:r>
              <a:rPr lang="en-US" sz="1600" dirty="0">
                <a:latin typeface="Century Gothic" pitchFamily="34" charset="0"/>
              </a:rPr>
              <a:t>&lt;/form&gt;</a:t>
            </a:r>
          </a:p>
          <a:p>
            <a:endParaRPr lang="en-US" sz="1600" b="1" dirty="0">
              <a:latin typeface="Century Gothic" pitchFamily="34" charset="0"/>
            </a:endParaRPr>
          </a:p>
          <a:p>
            <a:pPr marL="0" indent="0">
              <a:buNone/>
            </a:pPr>
            <a:endParaRPr lang="en-US" dirty="0"/>
          </a:p>
        </p:txBody>
      </p:sp>
    </p:spTree>
    <p:extLst>
      <p:ext uri="{BB962C8B-B14F-4D97-AF65-F5344CB8AC3E}">
        <p14:creationId xmlns:p14="http://schemas.microsoft.com/office/powerpoint/2010/main" val="355517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5400" b="1" dirty="0" smtClean="0"/>
              <a:t>Appendix</a:t>
            </a:r>
            <a:endParaRPr lang="en-US" sz="5400" b="1" dirty="0"/>
          </a:p>
        </p:txBody>
      </p:sp>
      <p:sp>
        <p:nvSpPr>
          <p:cNvPr id="3" name="Rectangle 3"/>
          <p:cNvSpPr txBox="1"/>
          <p:nvPr/>
        </p:nvSpPr>
        <p:spPr>
          <a:xfrm>
            <a:off x="457200" y="1566071"/>
            <a:ext cx="8229600" cy="3844129"/>
          </a:xfrm>
          <a:prstGeom prst="rect">
            <a:avLst/>
          </a:prstGeom>
        </p:spPr>
        <p:txBody>
          <a:bodyPr vert="horz"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457200" lvl="1" indent="-457200">
              <a:buFont typeface="Arial" pitchFamily="34" charset="0"/>
              <a:buChar char="•"/>
            </a:pPr>
            <a:r>
              <a:rPr lang="en-US" sz="2300" dirty="0" smtClean="0"/>
              <a:t>Action View</a:t>
            </a:r>
          </a:p>
          <a:p>
            <a:pPr marL="457200" lvl="1" indent="-457200">
              <a:buFont typeface="Arial" pitchFamily="34" charset="0"/>
              <a:buChar char="•"/>
            </a:pPr>
            <a:r>
              <a:rPr lang="en-US" sz="2300" dirty="0" smtClean="0"/>
              <a:t>Layout / Template</a:t>
            </a:r>
          </a:p>
          <a:p>
            <a:pPr marL="457200" lvl="1" indent="-457200">
              <a:buFont typeface="Arial" pitchFamily="34" charset="0"/>
              <a:buChar char="•"/>
            </a:pPr>
            <a:r>
              <a:rPr lang="en-US" sz="2300" dirty="0" smtClean="0"/>
              <a:t>Render and partials</a:t>
            </a:r>
          </a:p>
          <a:p>
            <a:pPr marL="457200" lvl="1" indent="-457200">
              <a:buFont typeface="Arial" pitchFamily="34" charset="0"/>
              <a:buChar char="•"/>
            </a:pPr>
            <a:r>
              <a:rPr lang="en-US" sz="2300" dirty="0" smtClean="0"/>
              <a:t>Rendering </a:t>
            </a:r>
            <a:r>
              <a:rPr lang="en-US" sz="2300" dirty="0" err="1"/>
              <a:t>css</a:t>
            </a:r>
            <a:r>
              <a:rPr lang="en-US" sz="2300" dirty="0"/>
              <a:t> and </a:t>
            </a:r>
            <a:r>
              <a:rPr lang="en-US" sz="2300" dirty="0" err="1" smtClean="0"/>
              <a:t>js</a:t>
            </a:r>
            <a:endParaRPr lang="en-US" sz="2300" dirty="0" smtClean="0"/>
          </a:p>
          <a:p>
            <a:pPr marL="57150" indent="-457200"/>
            <a:r>
              <a:rPr lang="en-US" sz="2300" dirty="0" smtClean="0"/>
              <a:t>Routes</a:t>
            </a:r>
          </a:p>
          <a:p>
            <a:pPr marL="57150" indent="-457200"/>
            <a:r>
              <a:rPr lang="en-US" sz="2300" dirty="0" smtClean="0"/>
              <a:t>Object Binding / Form Helpers</a:t>
            </a:r>
          </a:p>
          <a:p>
            <a:pPr marL="857250" lvl="2" indent="-457200">
              <a:buFont typeface="Wingdings" pitchFamily="2" charset="2"/>
              <a:buChar char="Ø"/>
            </a:pPr>
            <a:r>
              <a:rPr lang="en-US" sz="2300" dirty="0" err="1" smtClean="0"/>
              <a:t>Form_for</a:t>
            </a:r>
            <a:endParaRPr lang="en-US" sz="2300" dirty="0" smtClean="0"/>
          </a:p>
          <a:p>
            <a:pPr marL="857250" indent="-457200">
              <a:buFont typeface="Wingdings" pitchFamily="2" charset="2"/>
              <a:buChar char="Ø"/>
            </a:pPr>
            <a:r>
              <a:rPr lang="en-US" sz="2300" dirty="0" err="1" smtClean="0"/>
              <a:t>Form_tag</a:t>
            </a:r>
            <a:endParaRPr lang="en-US" sz="2300" dirty="0" smtClean="0"/>
          </a:p>
          <a:p>
            <a:pPr marL="57150" indent="-457200"/>
            <a:r>
              <a:rPr lang="en-US" sz="2300" dirty="0" smtClean="0"/>
              <a:t>Rails fields / tags</a:t>
            </a:r>
          </a:p>
        </p:txBody>
      </p:sp>
    </p:spTree>
    <p:extLst>
      <p:ext uri="{BB962C8B-B14F-4D97-AF65-F5344CB8AC3E}">
        <p14:creationId xmlns:p14="http://schemas.microsoft.com/office/powerpoint/2010/main" val="23032266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p:nvPr/>
        </p:nvSpPr>
        <p:spPr>
          <a:xfrm>
            <a:off x="477982" y="762000"/>
            <a:ext cx="8229600" cy="5213735"/>
          </a:xfrm>
          <a:prstGeom prst="rect">
            <a:avLst/>
          </a:prstGeom>
        </p:spPr>
        <p:txBody>
          <a:bodyPr vert="horz"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600" b="1" dirty="0" err="1" smtClean="0"/>
              <a:t>check_box</a:t>
            </a:r>
            <a:endParaRPr lang="en-US" sz="1600" b="1" dirty="0" smtClean="0"/>
          </a:p>
          <a:p>
            <a:pPr lvl="1"/>
            <a:r>
              <a:rPr lang="en-US" sz="1200" b="1" dirty="0" err="1"/>
              <a:t>check_box</a:t>
            </a:r>
            <a:r>
              <a:rPr lang="en-US" sz="1200" b="1" dirty="0"/>
              <a:t>("article", "validated</a:t>
            </a:r>
            <a:r>
              <a:rPr lang="en-US" sz="1200" b="1" dirty="0" smtClean="0"/>
              <a:t>")</a:t>
            </a:r>
          </a:p>
          <a:p>
            <a:pPr lvl="1"/>
            <a:r>
              <a:rPr lang="en-US" sz="1200" b="1" dirty="0"/>
              <a:t># =&gt; &lt;input type="checkbox" id="</a:t>
            </a:r>
            <a:r>
              <a:rPr lang="en-US" sz="1200" b="1" dirty="0" err="1"/>
              <a:t>article_validated</a:t>
            </a:r>
            <a:r>
              <a:rPr lang="en-US" sz="1200" b="1" dirty="0"/>
              <a:t>"</a:t>
            </a:r>
          </a:p>
          <a:p>
            <a:r>
              <a:rPr lang="en-US" sz="1600" b="1" dirty="0" err="1" smtClean="0"/>
              <a:t>file_field</a:t>
            </a:r>
            <a:endParaRPr lang="en-US" sz="1600" b="1" dirty="0" smtClean="0"/>
          </a:p>
          <a:p>
            <a:pPr lvl="1"/>
            <a:r>
              <a:rPr lang="en-US" sz="1200" b="1" dirty="0" err="1"/>
              <a:t>file_field</a:t>
            </a:r>
            <a:r>
              <a:rPr lang="en-US" sz="1200" b="1" dirty="0"/>
              <a:t>(:user, :avatar</a:t>
            </a:r>
            <a:r>
              <a:rPr lang="en-US" sz="1200" b="1" dirty="0" smtClean="0"/>
              <a:t>)</a:t>
            </a:r>
          </a:p>
          <a:p>
            <a:pPr lvl="1"/>
            <a:r>
              <a:rPr lang="nn-NO" sz="1200" b="1" dirty="0"/>
              <a:t># =&gt; &lt;input type="file" id="</a:t>
            </a:r>
            <a:r>
              <a:rPr lang="nn-NO" sz="1200" b="1" dirty="0" err="1"/>
              <a:t>user_avatar</a:t>
            </a:r>
            <a:r>
              <a:rPr lang="nn-NO" sz="1200" b="1" dirty="0"/>
              <a:t>" </a:t>
            </a:r>
            <a:r>
              <a:rPr lang="nn-NO" sz="1200" b="1" dirty="0" err="1"/>
              <a:t>name</a:t>
            </a:r>
            <a:r>
              <a:rPr lang="nn-NO" sz="1200" b="1" dirty="0"/>
              <a:t>="</a:t>
            </a:r>
            <a:r>
              <a:rPr lang="nn-NO" sz="1200" b="1" dirty="0" err="1"/>
              <a:t>user</a:t>
            </a:r>
            <a:r>
              <a:rPr lang="nn-NO" sz="1200" b="1" dirty="0"/>
              <a:t>[</a:t>
            </a:r>
            <a:r>
              <a:rPr lang="nn-NO" sz="1200" b="1" dirty="0" err="1"/>
              <a:t>avatar</a:t>
            </a:r>
            <a:r>
              <a:rPr lang="nn-NO" sz="1200" b="1" dirty="0"/>
              <a:t>]" /&gt;</a:t>
            </a:r>
            <a:endParaRPr lang="en-US" sz="1200" b="1" dirty="0" smtClean="0"/>
          </a:p>
          <a:p>
            <a:r>
              <a:rPr lang="en-US" sz="1600" b="1" dirty="0" err="1" smtClean="0"/>
              <a:t>form_for</a:t>
            </a:r>
            <a:endParaRPr lang="en-US" sz="1600" b="1" dirty="0"/>
          </a:p>
          <a:p>
            <a:r>
              <a:rPr lang="en-US" sz="1600" b="1" dirty="0" err="1" smtClean="0"/>
              <a:t>hidden_field</a:t>
            </a:r>
            <a:endParaRPr lang="en-US" sz="1600" b="1" dirty="0" smtClean="0"/>
          </a:p>
          <a:p>
            <a:pPr lvl="1"/>
            <a:r>
              <a:rPr lang="en-US" sz="1200" b="1" dirty="0" err="1"/>
              <a:t>hidden_field</a:t>
            </a:r>
            <a:r>
              <a:rPr lang="en-US" sz="1200" b="1" dirty="0"/>
              <a:t>(:user, :token</a:t>
            </a:r>
            <a:r>
              <a:rPr lang="en-US" sz="1200" b="1" dirty="0" smtClean="0"/>
              <a:t>)</a:t>
            </a:r>
          </a:p>
          <a:p>
            <a:pPr lvl="1"/>
            <a:r>
              <a:rPr lang="nb-NO" sz="1200" b="1" dirty="0"/>
              <a:t># =&gt; &lt;input type="</a:t>
            </a:r>
            <a:r>
              <a:rPr lang="nb-NO" sz="1200" b="1" dirty="0" err="1"/>
              <a:t>hidden</a:t>
            </a:r>
            <a:r>
              <a:rPr lang="nb-NO" sz="1200" b="1" dirty="0"/>
              <a:t>" id="</a:t>
            </a:r>
            <a:r>
              <a:rPr lang="nb-NO" sz="1200" b="1" dirty="0" err="1"/>
              <a:t>user_token</a:t>
            </a:r>
            <a:r>
              <a:rPr lang="nb-NO" sz="1200" b="1" dirty="0"/>
              <a:t>" </a:t>
            </a:r>
            <a:r>
              <a:rPr lang="nb-NO" sz="1200" b="1" dirty="0" err="1"/>
              <a:t>name</a:t>
            </a:r>
            <a:r>
              <a:rPr lang="nb-NO" sz="1200" b="1" dirty="0"/>
              <a:t>="</a:t>
            </a:r>
            <a:r>
              <a:rPr lang="nb-NO" sz="1200" b="1" dirty="0" err="1"/>
              <a:t>user</a:t>
            </a:r>
            <a:r>
              <a:rPr lang="nb-NO" sz="1200" b="1" dirty="0"/>
              <a:t>[token]" </a:t>
            </a:r>
            <a:r>
              <a:rPr lang="nb-NO" sz="1200" b="1" dirty="0" err="1"/>
              <a:t>value</a:t>
            </a:r>
            <a:r>
              <a:rPr lang="nb-NO" sz="1200" b="1" dirty="0"/>
              <a:t>="#{@</a:t>
            </a:r>
            <a:r>
              <a:rPr lang="nb-NO" sz="1200" b="1" dirty="0" err="1"/>
              <a:t>user.token</a:t>
            </a:r>
            <a:r>
              <a:rPr lang="nb-NO" sz="1200" b="1" dirty="0"/>
              <a:t>}" /&gt;</a:t>
            </a:r>
            <a:endParaRPr lang="en-US" sz="1200" b="1" dirty="0"/>
          </a:p>
          <a:p>
            <a:r>
              <a:rPr lang="en-US" sz="1600" b="1" dirty="0" smtClean="0"/>
              <a:t>Label</a:t>
            </a:r>
          </a:p>
          <a:p>
            <a:pPr lvl="1"/>
            <a:r>
              <a:rPr lang="en-US" sz="1200" b="1" dirty="0"/>
              <a:t>label(:article, :title</a:t>
            </a:r>
            <a:r>
              <a:rPr lang="en-US" sz="1200" b="1" dirty="0" smtClean="0"/>
              <a:t>)</a:t>
            </a:r>
          </a:p>
          <a:p>
            <a:pPr lvl="1"/>
            <a:r>
              <a:rPr lang="en-US" sz="1200" b="1" dirty="0"/>
              <a:t># =&gt; &lt;label for="</a:t>
            </a:r>
            <a:r>
              <a:rPr lang="en-US" sz="1200" b="1" dirty="0" err="1"/>
              <a:t>article_title</a:t>
            </a:r>
            <a:r>
              <a:rPr lang="en-US" sz="1200" b="1" dirty="0"/>
              <a:t>"&gt;Title&lt;/label&gt;</a:t>
            </a:r>
          </a:p>
          <a:p>
            <a:r>
              <a:rPr lang="en-US" sz="1600" b="1" dirty="0" err="1" smtClean="0"/>
              <a:t>password_field</a:t>
            </a:r>
            <a:endParaRPr lang="en-US" sz="1600" b="1" dirty="0" smtClean="0"/>
          </a:p>
          <a:p>
            <a:pPr lvl="1"/>
            <a:r>
              <a:rPr lang="en-US" sz="1200" b="1" dirty="0" err="1"/>
              <a:t>password_field</a:t>
            </a:r>
            <a:r>
              <a:rPr lang="en-US" sz="1200" b="1" dirty="0"/>
              <a:t>(:login, :pass</a:t>
            </a:r>
            <a:r>
              <a:rPr lang="en-US" sz="1200" b="1" dirty="0" smtClean="0"/>
              <a:t>)</a:t>
            </a:r>
          </a:p>
          <a:p>
            <a:pPr lvl="1"/>
            <a:r>
              <a:rPr lang="en-US" sz="1200" b="1" dirty="0"/>
              <a:t># =&gt; &lt;input type="text" id="</a:t>
            </a:r>
            <a:r>
              <a:rPr lang="en-US" sz="1200" b="1" dirty="0" err="1"/>
              <a:t>login_pass</a:t>
            </a:r>
            <a:r>
              <a:rPr lang="en-US" sz="1200" b="1" dirty="0"/>
              <a:t>" name="login[pass]" value="#{@</a:t>
            </a:r>
            <a:r>
              <a:rPr lang="en-US" sz="1200" b="1" dirty="0" err="1"/>
              <a:t>login.pass</a:t>
            </a:r>
            <a:r>
              <a:rPr lang="en-US" sz="1200" b="1" dirty="0"/>
              <a:t>}" /&gt;</a:t>
            </a:r>
          </a:p>
          <a:p>
            <a:r>
              <a:rPr lang="en-US" sz="1600" b="1" dirty="0" err="1" smtClean="0"/>
              <a:t>radio_button</a:t>
            </a:r>
            <a:endParaRPr lang="en-US" sz="1600" b="1" dirty="0" smtClean="0"/>
          </a:p>
          <a:p>
            <a:pPr lvl="1"/>
            <a:r>
              <a:rPr lang="en-US" sz="1200" b="1" dirty="0" err="1"/>
              <a:t>radio_button</a:t>
            </a:r>
            <a:r>
              <a:rPr lang="en-US" sz="1200" b="1" dirty="0"/>
              <a:t>("article", "category", "rails</a:t>
            </a:r>
            <a:r>
              <a:rPr lang="en-US" sz="1200" b="1" dirty="0" smtClean="0"/>
              <a:t>")</a:t>
            </a:r>
          </a:p>
          <a:p>
            <a:pPr lvl="1"/>
            <a:r>
              <a:rPr lang="en-US" sz="1200" b="1" dirty="0" err="1"/>
              <a:t>radio_button</a:t>
            </a:r>
            <a:r>
              <a:rPr lang="en-US" sz="1200" b="1" dirty="0"/>
              <a:t>("article", "category", "java</a:t>
            </a:r>
            <a:r>
              <a:rPr lang="en-US" sz="1200" b="1" dirty="0" smtClean="0"/>
              <a:t>")</a:t>
            </a:r>
          </a:p>
          <a:p>
            <a:pPr lvl="1"/>
            <a:r>
              <a:rPr lang="en-US" sz="1200" b="1" dirty="0"/>
              <a:t># =&gt; &lt;input type="radio" id="</a:t>
            </a:r>
            <a:r>
              <a:rPr lang="en-US" sz="1200" b="1" dirty="0" err="1"/>
              <a:t>article_category_rails</a:t>
            </a:r>
            <a:r>
              <a:rPr lang="en-US" sz="1200" b="1" dirty="0"/>
              <a:t>" name="article[category]" value="rails" checked="checked" </a:t>
            </a:r>
            <a:r>
              <a:rPr lang="en-US" sz="1200" b="1" dirty="0" smtClean="0"/>
              <a:t>/&gt;</a:t>
            </a:r>
          </a:p>
          <a:p>
            <a:pPr lvl="1"/>
            <a:r>
              <a:rPr lang="en-US" sz="1200" b="1" dirty="0"/>
              <a:t>#    &lt;input type="radio" id="</a:t>
            </a:r>
            <a:r>
              <a:rPr lang="en-US" sz="1200" b="1" dirty="0" err="1"/>
              <a:t>article_category_java</a:t>
            </a:r>
            <a:r>
              <a:rPr lang="en-US" sz="1200" b="1" dirty="0"/>
              <a:t>" name="article[category]" value="java" </a:t>
            </a:r>
            <a:r>
              <a:rPr lang="en-US" sz="1200" b="1" dirty="0" smtClean="0"/>
              <a:t>/&gt;</a:t>
            </a:r>
            <a:endParaRPr lang="en-US" sz="1200" b="1" dirty="0"/>
          </a:p>
        </p:txBody>
      </p:sp>
    </p:spTree>
    <p:extLst>
      <p:ext uri="{BB962C8B-B14F-4D97-AF65-F5344CB8AC3E}">
        <p14:creationId xmlns:p14="http://schemas.microsoft.com/office/powerpoint/2010/main" val="20744468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p:nvPr/>
        </p:nvSpPr>
        <p:spPr>
          <a:xfrm>
            <a:off x="491836" y="533400"/>
            <a:ext cx="8229600" cy="3588675"/>
          </a:xfrm>
          <a:prstGeom prst="rect">
            <a:avLst/>
          </a:prstGeom>
        </p:spPr>
        <p:txBody>
          <a:bodyPr vert="horz"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600" b="1" dirty="0" err="1" smtClean="0"/>
              <a:t>text_area</a:t>
            </a:r>
            <a:endParaRPr lang="en-US" sz="1600" b="1" dirty="0" smtClean="0"/>
          </a:p>
          <a:p>
            <a:pPr lvl="1"/>
            <a:r>
              <a:rPr lang="en-US" sz="1200" b="1" dirty="0" err="1"/>
              <a:t>text_area</a:t>
            </a:r>
            <a:r>
              <a:rPr lang="en-US" sz="1200" b="1" dirty="0"/>
              <a:t>(:comment, :text, size: "20x30</a:t>
            </a:r>
            <a:r>
              <a:rPr lang="en-US" sz="1200" b="1" dirty="0" smtClean="0"/>
              <a:t>")</a:t>
            </a:r>
          </a:p>
          <a:p>
            <a:pPr lvl="1"/>
            <a:r>
              <a:rPr lang="en-US" sz="1200" b="1" dirty="0"/>
              <a:t># =&gt; &lt;</a:t>
            </a:r>
            <a:r>
              <a:rPr lang="en-US" sz="1200" b="1" dirty="0" err="1"/>
              <a:t>textarea</a:t>
            </a:r>
            <a:r>
              <a:rPr lang="en-US" sz="1200" b="1" dirty="0"/>
              <a:t> cols="20" rows="30" id="</a:t>
            </a:r>
            <a:r>
              <a:rPr lang="en-US" sz="1200" b="1" dirty="0" err="1"/>
              <a:t>comment_text</a:t>
            </a:r>
            <a:r>
              <a:rPr lang="en-US" sz="1200" b="1" dirty="0"/>
              <a:t>" name="comment[text]"&gt;</a:t>
            </a:r>
          </a:p>
          <a:p>
            <a:r>
              <a:rPr lang="en-US" sz="1600" b="1" dirty="0" err="1" smtClean="0"/>
              <a:t>text_field</a:t>
            </a:r>
            <a:endParaRPr lang="en-US" sz="1600" b="1" dirty="0" smtClean="0"/>
          </a:p>
          <a:p>
            <a:pPr lvl="1"/>
            <a:r>
              <a:rPr lang="en-US" sz="1200" b="1" dirty="0" err="1"/>
              <a:t>text_field</a:t>
            </a:r>
            <a:r>
              <a:rPr lang="en-US" sz="1200" b="1" dirty="0"/>
              <a:t>(:article, :title</a:t>
            </a:r>
            <a:r>
              <a:rPr lang="en-US" sz="1200" b="1" dirty="0" smtClean="0"/>
              <a:t>)</a:t>
            </a:r>
          </a:p>
          <a:p>
            <a:pPr lvl="1"/>
            <a:r>
              <a:rPr lang="en-US" sz="1200" b="1" dirty="0"/>
              <a:t># =&gt; &lt;input type="text" id="</a:t>
            </a:r>
            <a:r>
              <a:rPr lang="en-US" sz="1200" b="1" dirty="0" err="1"/>
              <a:t>article_title</a:t>
            </a:r>
            <a:r>
              <a:rPr lang="en-US" sz="1200" b="1" dirty="0"/>
              <a:t>" name="article[title]" value="#{@</a:t>
            </a:r>
            <a:r>
              <a:rPr lang="en-US" sz="1200" b="1" dirty="0" err="1"/>
              <a:t>article.title</a:t>
            </a:r>
            <a:r>
              <a:rPr lang="en-US" sz="1200" b="1" dirty="0"/>
              <a:t>}" /&gt;</a:t>
            </a:r>
          </a:p>
          <a:p>
            <a:r>
              <a:rPr lang="en-US" sz="1600" b="1" dirty="0" err="1" smtClean="0"/>
              <a:t>email_field</a:t>
            </a:r>
            <a:endParaRPr lang="en-US" sz="1600" b="1" dirty="0" smtClean="0"/>
          </a:p>
          <a:p>
            <a:pPr lvl="1"/>
            <a:r>
              <a:rPr lang="en-US" sz="1200" b="1" dirty="0" err="1"/>
              <a:t>email_field</a:t>
            </a:r>
            <a:r>
              <a:rPr lang="en-US" sz="1200" b="1" dirty="0"/>
              <a:t>(:user, :email</a:t>
            </a:r>
            <a:r>
              <a:rPr lang="en-US" sz="1200" b="1" dirty="0" smtClean="0"/>
              <a:t>)</a:t>
            </a:r>
          </a:p>
          <a:p>
            <a:pPr lvl="1"/>
            <a:r>
              <a:rPr lang="en-US" sz="1200" b="1" dirty="0"/>
              <a:t># =&gt; &lt;input type="email" id="</a:t>
            </a:r>
            <a:r>
              <a:rPr lang="en-US" sz="1200" b="1" dirty="0" err="1"/>
              <a:t>user_email</a:t>
            </a:r>
            <a:r>
              <a:rPr lang="en-US" sz="1200" b="1" dirty="0"/>
              <a:t>" name="user[email]" value="#{@</a:t>
            </a:r>
            <a:r>
              <a:rPr lang="en-US" sz="1200" b="1" dirty="0" err="1"/>
              <a:t>user.email</a:t>
            </a:r>
            <a:r>
              <a:rPr lang="en-US" sz="1200" b="1" dirty="0"/>
              <a:t>}" /&gt;</a:t>
            </a:r>
          </a:p>
          <a:p>
            <a:r>
              <a:rPr lang="en-US" sz="1600" b="1" dirty="0" err="1" smtClean="0"/>
              <a:t>url_field</a:t>
            </a:r>
            <a:endParaRPr lang="en-US" sz="1600" b="1" dirty="0" smtClean="0"/>
          </a:p>
          <a:p>
            <a:pPr lvl="1"/>
            <a:r>
              <a:rPr lang="en-US" sz="1200" b="1" dirty="0" err="1"/>
              <a:t>url_field</a:t>
            </a:r>
            <a:r>
              <a:rPr lang="en-US" sz="1200" b="1" dirty="0"/>
              <a:t>(:user, :</a:t>
            </a:r>
            <a:r>
              <a:rPr lang="en-US" sz="1200" b="1" dirty="0" err="1"/>
              <a:t>url</a:t>
            </a:r>
            <a:r>
              <a:rPr lang="en-US" sz="1200" b="1" dirty="0" smtClean="0"/>
              <a:t>)</a:t>
            </a:r>
          </a:p>
          <a:p>
            <a:pPr lvl="1"/>
            <a:r>
              <a:rPr lang="en-US" sz="1200" b="1" dirty="0"/>
              <a:t># =&gt; &lt;input type="</a:t>
            </a:r>
            <a:r>
              <a:rPr lang="en-US" sz="1200" b="1" dirty="0" err="1"/>
              <a:t>url</a:t>
            </a:r>
            <a:r>
              <a:rPr lang="en-US" sz="1200" b="1" dirty="0"/>
              <a:t>" id="</a:t>
            </a:r>
            <a:r>
              <a:rPr lang="en-US" sz="1200" b="1" dirty="0" err="1"/>
              <a:t>user_url</a:t>
            </a:r>
            <a:r>
              <a:rPr lang="en-US" sz="1200" b="1" dirty="0"/>
              <a:t>" name="user[</a:t>
            </a:r>
            <a:r>
              <a:rPr lang="en-US" sz="1200" b="1" dirty="0" err="1"/>
              <a:t>url</a:t>
            </a:r>
            <a:r>
              <a:rPr lang="en-US" sz="1200" b="1" dirty="0"/>
              <a:t>]" value="#{@user.url}" /&gt;</a:t>
            </a:r>
          </a:p>
          <a:p>
            <a:pPr marL="0" indent="0">
              <a:buNone/>
            </a:pPr>
            <a:endParaRPr lang="en-US" dirty="0"/>
          </a:p>
        </p:txBody>
      </p:sp>
    </p:spTree>
    <p:extLst>
      <p:ext uri="{BB962C8B-B14F-4D97-AF65-F5344CB8AC3E}">
        <p14:creationId xmlns:p14="http://schemas.microsoft.com/office/powerpoint/2010/main" val="1023368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 Tags</a:t>
            </a:r>
            <a:endParaRPr lang="en-US" dirty="0"/>
          </a:p>
        </p:txBody>
      </p:sp>
      <p:sp>
        <p:nvSpPr>
          <p:cNvPr id="3" name="Rectangle 3"/>
          <p:cNvSpPr txBox="1"/>
          <p:nvPr/>
        </p:nvSpPr>
        <p:spPr>
          <a:xfrm>
            <a:off x="457200" y="1371600"/>
            <a:ext cx="8229600" cy="5780044"/>
          </a:xfrm>
          <a:prstGeom prst="rect">
            <a:avLst/>
          </a:prstGeom>
        </p:spPr>
        <p:txBody>
          <a:bodyPr vert="horz"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600" dirty="0"/>
              <a:t>Provides a number of methods for creating form tags that don't rely on an Active Record object assigned to the template like </a:t>
            </a:r>
            <a:r>
              <a:rPr lang="en-US" sz="1600" dirty="0" err="1"/>
              <a:t>FormHelper</a:t>
            </a:r>
            <a:r>
              <a:rPr lang="en-US" sz="1600" dirty="0"/>
              <a:t> does. Instead, you provide the names and values manually</a:t>
            </a:r>
            <a:r>
              <a:rPr lang="en-US" sz="1600" dirty="0" smtClean="0"/>
              <a:t>.</a:t>
            </a:r>
          </a:p>
          <a:p>
            <a:endParaRPr lang="en-US" sz="1600" b="1" dirty="0"/>
          </a:p>
          <a:p>
            <a:r>
              <a:rPr lang="en-US" sz="1600" b="1" dirty="0" err="1" smtClean="0"/>
              <a:t>check_box_tag</a:t>
            </a:r>
            <a:r>
              <a:rPr lang="en-US" sz="1600" b="1" dirty="0" smtClean="0"/>
              <a:t> </a:t>
            </a:r>
            <a:endParaRPr lang="en-US" sz="1600" b="1" dirty="0"/>
          </a:p>
          <a:p>
            <a:r>
              <a:rPr lang="en-US" sz="1600" b="1" dirty="0" err="1"/>
              <a:t>field_set_tag</a:t>
            </a:r>
            <a:endParaRPr lang="en-US" sz="1600" b="1" dirty="0"/>
          </a:p>
          <a:p>
            <a:r>
              <a:rPr lang="en-US" sz="1600" b="1" dirty="0" err="1"/>
              <a:t>file_field_tag</a:t>
            </a:r>
            <a:endParaRPr lang="en-US" sz="1600" b="1" dirty="0"/>
          </a:p>
          <a:p>
            <a:r>
              <a:rPr lang="en-US" sz="1600" b="1" dirty="0" err="1"/>
              <a:t>form_tag</a:t>
            </a:r>
            <a:endParaRPr lang="en-US" sz="1600" b="1" dirty="0"/>
          </a:p>
          <a:p>
            <a:r>
              <a:rPr lang="en-US" sz="1600" b="1" dirty="0" err="1"/>
              <a:t>hidden_field_tag</a:t>
            </a:r>
            <a:endParaRPr lang="en-US" sz="1600" b="1" dirty="0"/>
          </a:p>
          <a:p>
            <a:r>
              <a:rPr lang="en-US" sz="1600" b="1" dirty="0" err="1"/>
              <a:t>image_submit_tag</a:t>
            </a:r>
            <a:endParaRPr lang="en-US" sz="1600" b="1" dirty="0"/>
          </a:p>
          <a:p>
            <a:r>
              <a:rPr lang="en-US" sz="1600" b="1" dirty="0" err="1"/>
              <a:t>label_tag</a:t>
            </a:r>
            <a:endParaRPr lang="en-US" sz="1600" b="1" dirty="0"/>
          </a:p>
          <a:p>
            <a:r>
              <a:rPr lang="en-US" sz="1600" b="1" dirty="0" err="1"/>
              <a:t>password_field_tag</a:t>
            </a:r>
            <a:endParaRPr lang="en-US" sz="1600" b="1" dirty="0"/>
          </a:p>
          <a:p>
            <a:r>
              <a:rPr lang="en-US" sz="1600" b="1" dirty="0" err="1"/>
              <a:t>radio_button_tag</a:t>
            </a:r>
            <a:endParaRPr lang="en-US" sz="1600" b="1" dirty="0"/>
          </a:p>
          <a:p>
            <a:r>
              <a:rPr lang="en-US" sz="1600" b="1" dirty="0" err="1"/>
              <a:t>select_tag</a:t>
            </a:r>
            <a:endParaRPr lang="en-US" sz="1600" b="1" dirty="0"/>
          </a:p>
          <a:p>
            <a:r>
              <a:rPr lang="en-US" sz="1600" b="1" dirty="0" err="1"/>
              <a:t>submit_tag</a:t>
            </a:r>
            <a:endParaRPr lang="en-US" sz="1600" b="1" dirty="0"/>
          </a:p>
          <a:p>
            <a:r>
              <a:rPr lang="en-US" sz="1600" b="1" dirty="0" err="1"/>
              <a:t>text_area_tag</a:t>
            </a:r>
            <a:endParaRPr lang="en-US" sz="1600" b="1" dirty="0"/>
          </a:p>
          <a:p>
            <a:r>
              <a:rPr lang="en-US" sz="1600" b="1" dirty="0" err="1"/>
              <a:t>text_field_tag</a:t>
            </a:r>
            <a:endParaRPr lang="en-US" sz="1600" b="1" dirty="0"/>
          </a:p>
          <a:p>
            <a:r>
              <a:rPr lang="en-US" sz="1600" b="1" dirty="0" err="1"/>
              <a:t>email_field_tag</a:t>
            </a:r>
            <a:endParaRPr lang="en-US" sz="1600" b="1" dirty="0"/>
          </a:p>
          <a:p>
            <a:r>
              <a:rPr lang="en-US" sz="1600" b="1" dirty="0" err="1"/>
              <a:t>date_field_tag</a:t>
            </a:r>
            <a:endParaRPr lang="en-US" sz="1600" b="1" dirty="0"/>
          </a:p>
          <a:p>
            <a:endParaRPr lang="en-US" sz="1200" b="1" dirty="0"/>
          </a:p>
        </p:txBody>
      </p:sp>
    </p:spTree>
    <p:extLst>
      <p:ext uri="{BB962C8B-B14F-4D97-AF65-F5344CB8AC3E}">
        <p14:creationId xmlns:p14="http://schemas.microsoft.com/office/powerpoint/2010/main" val="402400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Helper’s</a:t>
            </a:r>
            <a:endParaRPr lang="en-US" dirty="0"/>
          </a:p>
        </p:txBody>
      </p:sp>
      <p:sp>
        <p:nvSpPr>
          <p:cNvPr id="3" name="Rectangle 3"/>
          <p:cNvSpPr txBox="1"/>
          <p:nvPr/>
        </p:nvSpPr>
        <p:spPr>
          <a:xfrm>
            <a:off x="491836" y="1447800"/>
            <a:ext cx="8229600" cy="4327338"/>
          </a:xfrm>
          <a:prstGeom prst="rect">
            <a:avLst/>
          </a:prstGeom>
        </p:spPr>
        <p:txBody>
          <a:bodyPr vert="horz"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We always remove the logic from the views.</a:t>
            </a:r>
          </a:p>
          <a:p>
            <a:r>
              <a:rPr lang="en-US" dirty="0"/>
              <a:t>Hence we tend use helper function which have the logic that is to be implemented.</a:t>
            </a:r>
          </a:p>
          <a:p>
            <a:r>
              <a:rPr lang="en-US" dirty="0"/>
              <a:t>We have an </a:t>
            </a:r>
            <a:r>
              <a:rPr lang="en-US" dirty="0" err="1"/>
              <a:t>application.helper</a:t>
            </a:r>
            <a:r>
              <a:rPr lang="en-US" dirty="0"/>
              <a:t> file which has helper functions that can be accessed by any of the views in the Project</a:t>
            </a:r>
          </a:p>
          <a:p>
            <a:r>
              <a:rPr lang="en-US" dirty="0"/>
              <a:t>Also we have individual helpers for specific views too.</a:t>
            </a:r>
          </a:p>
        </p:txBody>
      </p:sp>
    </p:spTree>
    <p:extLst>
      <p:ext uri="{BB962C8B-B14F-4D97-AF65-F5344CB8AC3E}">
        <p14:creationId xmlns:p14="http://schemas.microsoft.com/office/powerpoint/2010/main" val="1811776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Helper’s</a:t>
            </a:r>
            <a:endParaRPr lang="en-US" dirty="0"/>
          </a:p>
        </p:txBody>
      </p:sp>
      <p:sp>
        <p:nvSpPr>
          <p:cNvPr id="3" name="Rectangle 3"/>
          <p:cNvSpPr txBox="1"/>
          <p:nvPr/>
        </p:nvSpPr>
        <p:spPr>
          <a:xfrm>
            <a:off x="491836" y="1295400"/>
            <a:ext cx="8229600" cy="5139869"/>
          </a:xfrm>
          <a:prstGeom prst="rect">
            <a:avLst/>
          </a:prstGeom>
        </p:spPr>
        <p:txBody>
          <a:bodyPr vert="horz"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buNone/>
            </a:pPr>
            <a:r>
              <a:rPr lang="en-US" sz="2000" dirty="0">
                <a:latin typeface="Century Gothic" pitchFamily="34" charset="0"/>
              </a:rPr>
              <a:t>&lt;% if @</a:t>
            </a:r>
            <a:r>
              <a:rPr lang="en-US" sz="2000" dirty="0" err="1">
                <a:latin typeface="Century Gothic" pitchFamily="34" charset="0"/>
              </a:rPr>
              <a:t>person.age</a:t>
            </a:r>
            <a:r>
              <a:rPr lang="en-US" sz="2000" dirty="0">
                <a:latin typeface="Century Gothic" pitchFamily="34" charset="0"/>
              </a:rPr>
              <a:t> &gt; 20 %&gt;</a:t>
            </a:r>
          </a:p>
          <a:p>
            <a:pPr marL="0" indent="0">
              <a:buNone/>
            </a:pPr>
            <a:r>
              <a:rPr lang="en-US" sz="2000" dirty="0">
                <a:latin typeface="Century Gothic" pitchFamily="34" charset="0"/>
              </a:rPr>
              <a:t>&lt;p&gt; Hi Man &lt;/p&gt;</a:t>
            </a:r>
          </a:p>
          <a:p>
            <a:pPr marL="0" indent="0">
              <a:buNone/>
            </a:pPr>
            <a:r>
              <a:rPr lang="en-US" sz="2000" dirty="0">
                <a:latin typeface="Century Gothic" pitchFamily="34" charset="0"/>
              </a:rPr>
              <a:t>&lt;% else %&gt;</a:t>
            </a:r>
          </a:p>
          <a:p>
            <a:pPr marL="0" indent="0">
              <a:buNone/>
            </a:pPr>
            <a:r>
              <a:rPr lang="en-US" sz="2000" dirty="0">
                <a:latin typeface="Century Gothic" pitchFamily="34" charset="0"/>
              </a:rPr>
              <a:t>&lt;p&gt; Hello Kid &lt;/p&gt;</a:t>
            </a:r>
          </a:p>
          <a:p>
            <a:pPr marL="0" indent="0">
              <a:buNone/>
            </a:pPr>
            <a:r>
              <a:rPr lang="en-US" sz="2000" dirty="0">
                <a:latin typeface="Century Gothic" pitchFamily="34" charset="0"/>
              </a:rPr>
              <a:t>&lt;% end </a:t>
            </a:r>
            <a:r>
              <a:rPr lang="en-US" sz="2000" dirty="0" smtClean="0">
                <a:latin typeface="Century Gothic" pitchFamily="34" charset="0"/>
              </a:rPr>
              <a:t>%&gt;</a:t>
            </a:r>
          </a:p>
          <a:p>
            <a:pPr marL="0" indent="0">
              <a:buNone/>
            </a:pPr>
            <a:endParaRPr lang="en-US" sz="2000" dirty="0">
              <a:latin typeface="Century Gothic" pitchFamily="34" charset="0"/>
            </a:endParaRPr>
          </a:p>
          <a:p>
            <a:r>
              <a:rPr lang="en-US" sz="2000" dirty="0"/>
              <a:t>Now instead of implementing this logic on view we can write it in a helper and call that helper instead .See </a:t>
            </a:r>
          </a:p>
          <a:p>
            <a:r>
              <a:rPr lang="en-US" sz="2000" dirty="0"/>
              <a:t>In the helper : In the view now </a:t>
            </a:r>
            <a:r>
              <a:rPr lang="en-US" sz="2000" dirty="0" smtClean="0"/>
              <a:t>:</a:t>
            </a:r>
          </a:p>
          <a:p>
            <a:endParaRPr lang="en-US" sz="2000" dirty="0"/>
          </a:p>
          <a:p>
            <a:pPr marL="0" indent="0">
              <a:buNone/>
            </a:pPr>
            <a:r>
              <a:rPr lang="en-US" sz="2000" dirty="0" err="1">
                <a:latin typeface="Century Gothic" pitchFamily="34" charset="0"/>
              </a:rPr>
              <a:t>def</a:t>
            </a:r>
            <a:r>
              <a:rPr lang="en-US" sz="2000" dirty="0">
                <a:latin typeface="Century Gothic" pitchFamily="34" charset="0"/>
              </a:rPr>
              <a:t> </a:t>
            </a:r>
            <a:r>
              <a:rPr lang="en-US" sz="2000" dirty="0" err="1">
                <a:latin typeface="Century Gothic" pitchFamily="34" charset="0"/>
              </a:rPr>
              <a:t>is_adult</a:t>
            </a:r>
            <a:r>
              <a:rPr lang="en-US" sz="2000" dirty="0">
                <a:latin typeface="Century Gothic" pitchFamily="34" charset="0"/>
              </a:rPr>
              <a:t>?( age ) &lt;% if @</a:t>
            </a:r>
            <a:r>
              <a:rPr lang="en-US" sz="2000" dirty="0" err="1">
                <a:latin typeface="Century Gothic" pitchFamily="34" charset="0"/>
              </a:rPr>
              <a:t>person.is_adult</a:t>
            </a:r>
            <a:r>
              <a:rPr lang="en-US" sz="2000" dirty="0">
                <a:latin typeface="Century Gothic" pitchFamily="34" charset="0"/>
              </a:rPr>
              <a:t>? %&gt;</a:t>
            </a:r>
          </a:p>
          <a:p>
            <a:pPr marL="0" indent="0">
              <a:buNone/>
            </a:pPr>
            <a:r>
              <a:rPr lang="en-US" sz="2000" dirty="0">
                <a:latin typeface="Century Gothic" pitchFamily="34" charset="0"/>
              </a:rPr>
              <a:t>return true if age &gt; 20 &lt;p&gt;Hi Man &lt;/p&gt;</a:t>
            </a:r>
          </a:p>
          <a:p>
            <a:pPr marL="0" indent="0">
              <a:buNone/>
            </a:pPr>
            <a:r>
              <a:rPr lang="en-US" sz="2000" dirty="0">
                <a:latin typeface="Century Gothic" pitchFamily="34" charset="0"/>
              </a:rPr>
              <a:t>return false &lt;% else %&gt;</a:t>
            </a:r>
          </a:p>
          <a:p>
            <a:pPr marL="0" indent="0">
              <a:buNone/>
            </a:pPr>
            <a:r>
              <a:rPr lang="en-US" sz="2000" dirty="0">
                <a:latin typeface="Century Gothic" pitchFamily="34" charset="0"/>
              </a:rPr>
              <a:t>end &lt;p&gt;Hello Kid &lt;/p&gt; </a:t>
            </a:r>
          </a:p>
        </p:txBody>
      </p:sp>
    </p:spTree>
    <p:extLst>
      <p:ext uri="{BB962C8B-B14F-4D97-AF65-F5344CB8AC3E}">
        <p14:creationId xmlns:p14="http://schemas.microsoft.com/office/powerpoint/2010/main" val="2533599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Date Helper</a:t>
            </a:r>
            <a:endParaRPr lang="en-US" dirty="0"/>
          </a:p>
        </p:txBody>
      </p:sp>
      <p:sp>
        <p:nvSpPr>
          <p:cNvPr id="4" name="Rectangle 3"/>
          <p:cNvSpPr txBox="1"/>
          <p:nvPr/>
        </p:nvSpPr>
        <p:spPr>
          <a:xfrm>
            <a:off x="457200" y="1219200"/>
            <a:ext cx="8229600" cy="5847755"/>
          </a:xfrm>
          <a:prstGeom prst="rect">
            <a:avLst/>
          </a:prstGeom>
        </p:spPr>
        <p:txBody>
          <a:bodyPr vert="horz"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800" b="1" dirty="0" err="1" smtClean="0"/>
              <a:t>date_select</a:t>
            </a:r>
            <a:endParaRPr lang="en-US" sz="1800" b="1" dirty="0" smtClean="0"/>
          </a:p>
          <a:p>
            <a:pPr lvl="1"/>
            <a:r>
              <a:rPr lang="en-US" sz="1600" dirty="0"/>
              <a:t>Returns a set of select tags (one for year, month, and day) pre-selected for accessing a specified date-based attribute.</a:t>
            </a:r>
            <a:endParaRPr lang="en-US" sz="1600" b="1" dirty="0" smtClean="0"/>
          </a:p>
          <a:p>
            <a:pPr lvl="2"/>
            <a:r>
              <a:rPr lang="en-US" sz="1600" b="1" dirty="0" err="1"/>
              <a:t>date_select</a:t>
            </a:r>
            <a:r>
              <a:rPr lang="en-US" sz="1600" b="1" dirty="0"/>
              <a:t>("article", "</a:t>
            </a:r>
            <a:r>
              <a:rPr lang="en-US" sz="1600" b="1" dirty="0" err="1"/>
              <a:t>published_on</a:t>
            </a:r>
            <a:r>
              <a:rPr lang="en-US" sz="1600" b="1" dirty="0"/>
              <a:t>")</a:t>
            </a:r>
          </a:p>
          <a:p>
            <a:r>
              <a:rPr lang="en-US" sz="1800" b="1" dirty="0" err="1" smtClean="0"/>
              <a:t>datetime_select</a:t>
            </a:r>
            <a:endParaRPr lang="en-US" sz="1800" b="1" dirty="0" smtClean="0"/>
          </a:p>
          <a:p>
            <a:pPr lvl="1"/>
            <a:r>
              <a:rPr lang="en-US" sz="1600" dirty="0"/>
              <a:t>Returns a set of select tags (one for year, month, day, hour, and minute) pre-selected for accessing a specified </a:t>
            </a:r>
            <a:r>
              <a:rPr lang="en-US" sz="1600" dirty="0" err="1"/>
              <a:t>datetime</a:t>
            </a:r>
            <a:r>
              <a:rPr lang="en-US" sz="1600" dirty="0"/>
              <a:t>-based attribute</a:t>
            </a:r>
            <a:r>
              <a:rPr lang="en-US" sz="1600" dirty="0" smtClean="0"/>
              <a:t>.</a:t>
            </a:r>
          </a:p>
          <a:p>
            <a:pPr lvl="2"/>
            <a:r>
              <a:rPr lang="en-US" sz="1600" b="1" dirty="0" err="1"/>
              <a:t>datetime_select</a:t>
            </a:r>
            <a:r>
              <a:rPr lang="en-US" sz="1600" b="1" dirty="0"/>
              <a:t>("article", "</a:t>
            </a:r>
            <a:r>
              <a:rPr lang="en-US" sz="1600" b="1" dirty="0" err="1"/>
              <a:t>published_on</a:t>
            </a:r>
            <a:r>
              <a:rPr lang="en-US" sz="1600" b="1" dirty="0"/>
              <a:t>")</a:t>
            </a:r>
          </a:p>
          <a:p>
            <a:r>
              <a:rPr lang="en-US" sz="1800" b="1" dirty="0" err="1" smtClean="0"/>
              <a:t>distance_of_time_in_words</a:t>
            </a:r>
            <a:endParaRPr lang="en-US" sz="1800" b="1" dirty="0" smtClean="0"/>
          </a:p>
          <a:p>
            <a:pPr lvl="1"/>
            <a:r>
              <a:rPr lang="en-US" sz="1600" dirty="0"/>
              <a:t>Reports the approximate distance in time between two Time or Date objects or integers as seconds. Set </a:t>
            </a:r>
            <a:r>
              <a:rPr lang="en-US" sz="1600" dirty="0" err="1"/>
              <a:t>include_seconds</a:t>
            </a:r>
            <a:r>
              <a:rPr lang="en-US" sz="1600" dirty="0"/>
              <a:t> to true if you want more detailed approximations</a:t>
            </a:r>
            <a:r>
              <a:rPr lang="en-US" sz="1600" dirty="0" smtClean="0"/>
              <a:t>.</a:t>
            </a:r>
          </a:p>
          <a:p>
            <a:pPr lvl="2"/>
            <a:r>
              <a:rPr lang="en-US" sz="1600" b="1" dirty="0" err="1"/>
              <a:t>distance_of_time_in_words</a:t>
            </a:r>
            <a:r>
              <a:rPr lang="en-US" sz="1600" b="1" dirty="0"/>
              <a:t>(</a:t>
            </a:r>
            <a:r>
              <a:rPr lang="en-US" sz="1600" b="1" dirty="0" err="1"/>
              <a:t>Time.now</a:t>
            </a:r>
            <a:r>
              <a:rPr lang="en-US" sz="1600" b="1" dirty="0"/>
              <a:t>, </a:t>
            </a:r>
            <a:r>
              <a:rPr lang="en-US" sz="1600" b="1" dirty="0" err="1"/>
              <a:t>Time.now</a:t>
            </a:r>
            <a:r>
              <a:rPr lang="en-US" sz="1600" b="1" dirty="0"/>
              <a:t> + 15.seconds)        # =&gt; less than a minute</a:t>
            </a:r>
          </a:p>
          <a:p>
            <a:r>
              <a:rPr lang="en-US" sz="1800" b="1" dirty="0" err="1" smtClean="0"/>
              <a:t>select_date</a:t>
            </a:r>
            <a:endParaRPr lang="en-US" sz="1800" b="1" dirty="0" smtClean="0"/>
          </a:p>
          <a:p>
            <a:pPr lvl="1"/>
            <a:r>
              <a:rPr lang="en-US" sz="1600" dirty="0"/>
              <a:t>Returns a set of HTML select-tags (one for year, month, and day) pre-selected with the date provided</a:t>
            </a:r>
            <a:r>
              <a:rPr lang="en-US" sz="1600" dirty="0" smtClean="0"/>
              <a:t>.</a:t>
            </a:r>
          </a:p>
          <a:p>
            <a:pPr lvl="2"/>
            <a:r>
              <a:rPr lang="en-US" sz="1600" dirty="0"/>
              <a:t># Generates a date select that defaults to the date provided (six days after today)</a:t>
            </a:r>
          </a:p>
          <a:p>
            <a:pPr lvl="2"/>
            <a:r>
              <a:rPr lang="en-US" sz="1600" dirty="0" err="1"/>
              <a:t>select_date</a:t>
            </a:r>
            <a:r>
              <a:rPr lang="en-US" sz="1600" dirty="0"/>
              <a:t>(</a:t>
            </a:r>
            <a:r>
              <a:rPr lang="en-US" sz="1600" dirty="0" err="1"/>
              <a:t>Time.today</a:t>
            </a:r>
            <a:r>
              <a:rPr lang="en-US" sz="1600" dirty="0"/>
              <a:t> + 6.days</a:t>
            </a:r>
            <a:r>
              <a:rPr lang="en-US" sz="1600" dirty="0" smtClean="0"/>
              <a:t>)</a:t>
            </a:r>
            <a:endParaRPr lang="en-US" sz="1600" b="1" dirty="0"/>
          </a:p>
          <a:p>
            <a:pPr marL="0" indent="0">
              <a:buNone/>
            </a:pPr>
            <a:endParaRPr lang="en-US" dirty="0"/>
          </a:p>
        </p:txBody>
      </p:sp>
    </p:spTree>
    <p:extLst>
      <p:ext uri="{BB962C8B-B14F-4D97-AF65-F5344CB8AC3E}">
        <p14:creationId xmlns:p14="http://schemas.microsoft.com/office/powerpoint/2010/main" val="902600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p:nvPr/>
        </p:nvSpPr>
        <p:spPr>
          <a:xfrm>
            <a:off x="464127" y="152400"/>
            <a:ext cx="8229600" cy="7011150"/>
          </a:xfrm>
          <a:prstGeom prst="rect">
            <a:avLst/>
          </a:prstGeom>
        </p:spPr>
        <p:txBody>
          <a:bodyPr vert="horz"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2"/>
            <a:endParaRPr lang="en-US" sz="1000" b="1" dirty="0" smtClean="0"/>
          </a:p>
          <a:p>
            <a:r>
              <a:rPr lang="en-US" sz="1800" b="1" dirty="0" err="1" smtClean="0"/>
              <a:t>select_datetime</a:t>
            </a:r>
            <a:endParaRPr lang="en-US" sz="1800" b="1" dirty="0" smtClean="0"/>
          </a:p>
          <a:p>
            <a:pPr lvl="1"/>
            <a:r>
              <a:rPr lang="en-US" sz="1800" dirty="0"/>
              <a:t>Returns a set of HTML select-tags (one for year, month, day, hour, and minute) pre-selected with the </a:t>
            </a:r>
            <a:r>
              <a:rPr lang="en-US" sz="1800" dirty="0" err="1"/>
              <a:t>datetime</a:t>
            </a:r>
            <a:r>
              <a:rPr lang="en-US" sz="1800" dirty="0"/>
              <a:t> provided</a:t>
            </a:r>
            <a:r>
              <a:rPr lang="en-US" sz="1800" dirty="0" smtClean="0"/>
              <a:t>.</a:t>
            </a:r>
          </a:p>
          <a:p>
            <a:pPr lvl="2"/>
            <a:r>
              <a:rPr lang="en-US" sz="1600" dirty="0"/>
              <a:t># Generates a </a:t>
            </a:r>
            <a:r>
              <a:rPr lang="en-US" sz="1600" dirty="0" err="1"/>
              <a:t>datetime</a:t>
            </a:r>
            <a:r>
              <a:rPr lang="en-US" sz="1600" dirty="0"/>
              <a:t> select that defaults to the </a:t>
            </a:r>
            <a:r>
              <a:rPr lang="en-US" sz="1600" dirty="0" err="1"/>
              <a:t>datetime</a:t>
            </a:r>
            <a:r>
              <a:rPr lang="en-US" sz="1600" dirty="0"/>
              <a:t> provided (four days after today)</a:t>
            </a:r>
          </a:p>
          <a:p>
            <a:pPr lvl="2"/>
            <a:r>
              <a:rPr lang="en-US" sz="1600" dirty="0" err="1"/>
              <a:t>select_datetime</a:t>
            </a:r>
            <a:r>
              <a:rPr lang="en-US" sz="1600" dirty="0"/>
              <a:t>(</a:t>
            </a:r>
            <a:r>
              <a:rPr lang="en-US" sz="1600" dirty="0" err="1"/>
              <a:t>Time.now</a:t>
            </a:r>
            <a:r>
              <a:rPr lang="en-US" sz="1600" dirty="0"/>
              <a:t> + 4.days)</a:t>
            </a:r>
          </a:p>
          <a:p>
            <a:pPr marL="914400" lvl="2" indent="0">
              <a:buNone/>
            </a:pPr>
            <a:endParaRPr lang="en-US" sz="1000" b="1" dirty="0" smtClean="0"/>
          </a:p>
          <a:p>
            <a:r>
              <a:rPr lang="en-US" sz="1800" b="1" dirty="0" err="1" smtClean="0"/>
              <a:t>select_day</a:t>
            </a:r>
            <a:endParaRPr lang="en-US" sz="1800" b="1" dirty="0" smtClean="0"/>
          </a:p>
          <a:p>
            <a:pPr lvl="1"/>
            <a:r>
              <a:rPr lang="en-US" sz="1600" dirty="0" smtClean="0"/>
              <a:t># </a:t>
            </a:r>
            <a:r>
              <a:rPr lang="en-US" sz="1600" dirty="0"/>
              <a:t>Generates a select field for days that defaults to the day for the date provided</a:t>
            </a:r>
          </a:p>
          <a:p>
            <a:pPr lvl="1"/>
            <a:r>
              <a:rPr lang="en-US" sz="1600" dirty="0" err="1"/>
              <a:t>select_day</a:t>
            </a:r>
            <a:r>
              <a:rPr lang="en-US" sz="1600" dirty="0"/>
              <a:t>(</a:t>
            </a:r>
            <a:r>
              <a:rPr lang="en-US" sz="1600" dirty="0" err="1"/>
              <a:t>Time.today</a:t>
            </a:r>
            <a:r>
              <a:rPr lang="en-US" sz="1600" dirty="0"/>
              <a:t> + 2.days)</a:t>
            </a:r>
          </a:p>
          <a:p>
            <a:pPr lvl="2"/>
            <a:endParaRPr lang="en-US" sz="1000" b="1" dirty="0" smtClean="0"/>
          </a:p>
          <a:p>
            <a:r>
              <a:rPr lang="en-US" sz="1800" b="1" dirty="0" err="1" smtClean="0"/>
              <a:t>select_hour</a:t>
            </a:r>
            <a:endParaRPr lang="en-US" sz="1800" b="1" dirty="0" smtClean="0"/>
          </a:p>
          <a:p>
            <a:pPr lvl="1"/>
            <a:r>
              <a:rPr lang="en-US" sz="1600" dirty="0" err="1"/>
              <a:t>select_hour</a:t>
            </a:r>
            <a:r>
              <a:rPr lang="en-US" sz="1600" dirty="0"/>
              <a:t>(</a:t>
            </a:r>
            <a:r>
              <a:rPr lang="en-US" sz="1600" dirty="0" err="1"/>
              <a:t>Time.now</a:t>
            </a:r>
            <a:r>
              <a:rPr lang="en-US" sz="1600" dirty="0"/>
              <a:t> + 6.hours)</a:t>
            </a:r>
            <a:endParaRPr lang="en-US" sz="1600" dirty="0" smtClean="0"/>
          </a:p>
          <a:p>
            <a:r>
              <a:rPr lang="en-US" sz="1800" b="1" dirty="0" err="1" smtClean="0"/>
              <a:t>select_minute</a:t>
            </a:r>
            <a:endParaRPr lang="en-US" sz="1800" b="1" dirty="0" smtClean="0"/>
          </a:p>
          <a:p>
            <a:pPr lvl="1"/>
            <a:r>
              <a:rPr lang="en-US" sz="1600" dirty="0" err="1"/>
              <a:t>select_minute</a:t>
            </a:r>
            <a:r>
              <a:rPr lang="en-US" sz="1600" dirty="0"/>
              <a:t>(</a:t>
            </a:r>
            <a:r>
              <a:rPr lang="en-US" sz="1600" dirty="0" err="1"/>
              <a:t>Time.now</a:t>
            </a:r>
            <a:r>
              <a:rPr lang="en-US" sz="1600" dirty="0"/>
              <a:t> + 6.hours)</a:t>
            </a:r>
            <a:endParaRPr lang="en-US" sz="1600" dirty="0" smtClean="0"/>
          </a:p>
          <a:p>
            <a:r>
              <a:rPr lang="en-US" sz="1800" b="1" dirty="0" err="1" smtClean="0"/>
              <a:t>select_month</a:t>
            </a:r>
            <a:endParaRPr lang="en-US" sz="1800" b="1" dirty="0" smtClean="0"/>
          </a:p>
          <a:p>
            <a:pPr lvl="1"/>
            <a:r>
              <a:rPr lang="en-US" sz="1600" dirty="0" err="1"/>
              <a:t>select_month</a:t>
            </a:r>
            <a:r>
              <a:rPr lang="en-US" sz="1600" dirty="0"/>
              <a:t>(</a:t>
            </a:r>
            <a:r>
              <a:rPr lang="en-US" sz="1600" dirty="0" err="1"/>
              <a:t>Date.today</a:t>
            </a:r>
            <a:r>
              <a:rPr lang="en-US" sz="1600" dirty="0"/>
              <a:t>)</a:t>
            </a:r>
            <a:endParaRPr lang="en-US" sz="1600" dirty="0" smtClean="0"/>
          </a:p>
          <a:p>
            <a:r>
              <a:rPr lang="en-US" sz="1800" b="1" dirty="0" err="1" smtClean="0"/>
              <a:t>select_second</a:t>
            </a:r>
            <a:endParaRPr lang="en-US" sz="1800" b="1" dirty="0" smtClean="0"/>
          </a:p>
          <a:p>
            <a:pPr lvl="1"/>
            <a:r>
              <a:rPr lang="en-US" sz="1600" dirty="0" err="1"/>
              <a:t>select_second</a:t>
            </a:r>
            <a:r>
              <a:rPr lang="en-US" sz="1600" dirty="0"/>
              <a:t>(</a:t>
            </a:r>
            <a:r>
              <a:rPr lang="en-US" sz="1600" dirty="0" err="1"/>
              <a:t>Time.now</a:t>
            </a:r>
            <a:r>
              <a:rPr lang="en-US" sz="1600" dirty="0"/>
              <a:t> + 16.minutes)</a:t>
            </a:r>
            <a:endParaRPr lang="en-US" sz="1600" dirty="0" smtClean="0"/>
          </a:p>
          <a:p>
            <a:endParaRPr lang="en-US" b="1" dirty="0"/>
          </a:p>
          <a:p>
            <a:pPr marL="0" indent="0">
              <a:buNone/>
            </a:pPr>
            <a:endParaRPr lang="en-US" dirty="0"/>
          </a:p>
        </p:txBody>
      </p:sp>
    </p:spTree>
    <p:extLst>
      <p:ext uri="{BB962C8B-B14F-4D97-AF65-F5344CB8AC3E}">
        <p14:creationId xmlns:p14="http://schemas.microsoft.com/office/powerpoint/2010/main" val="368108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extLst>
              <p:ext uri="{D42A27DB-BD31-4B8C-83A1-F6EECF244321}">
                <p14:modId xmlns:p14="http://schemas.microsoft.com/office/powerpoint/2010/main" val="37356431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9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7000" y="4038600"/>
            <a:ext cx="1714500" cy="1714500"/>
          </a:xfrm>
          <a:prstGeom prst="rect">
            <a:avLst/>
          </a:prstGeom>
        </p:spPr>
      </p:pic>
      <p:sp>
        <p:nvSpPr>
          <p:cNvPr id="2" name="Title 1"/>
          <p:cNvSpPr>
            <a:spLocks noGrp="1"/>
          </p:cNvSpPr>
          <p:nvPr>
            <p:ph type="title"/>
          </p:nvPr>
        </p:nvSpPr>
        <p:spPr/>
        <p:txBody>
          <a:bodyPr vert="horz" lIns="91440" tIns="45720" rIns="91440" bIns="45720" rtlCol="0" anchor="ctr">
            <a:normAutofit/>
          </a:bodyPr>
          <a:lstStyle/>
          <a:p>
            <a:r>
              <a:rPr lang="en-US" sz="5400" b="1" dirty="0"/>
              <a:t>Thank You !!</a:t>
            </a:r>
          </a:p>
        </p:txBody>
      </p:sp>
      <p:sp>
        <p:nvSpPr>
          <p:cNvPr id="3" name="Rectangle 3"/>
          <p:cNvSpPr txBox="1"/>
          <p:nvPr/>
        </p:nvSpPr>
        <p:spPr>
          <a:xfrm>
            <a:off x="1066800" y="4673025"/>
            <a:ext cx="7924800" cy="769441"/>
          </a:xfrm>
          <a:prstGeom prst="rect">
            <a:avLst/>
          </a:prstGeom>
        </p:spPr>
        <p:txBody>
          <a:bodyPr vert="horz" wrap="square"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buNone/>
            </a:pPr>
            <a:r>
              <a:rPr lang="en-US" sz="4400" dirty="0" smtClean="0"/>
              <a:t>It is time for questions !!</a:t>
            </a:r>
            <a:endParaRPr lang="en-US" sz="4400"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05187" y="2076450"/>
            <a:ext cx="2333625" cy="1962150"/>
          </a:xfrm>
          <a:prstGeom prst="rect">
            <a:avLst/>
          </a:prstGeom>
        </p:spPr>
      </p:pic>
    </p:spTree>
    <p:extLst>
      <p:ext uri="{BB962C8B-B14F-4D97-AF65-F5344CB8AC3E}">
        <p14:creationId xmlns:p14="http://schemas.microsoft.com/office/powerpoint/2010/main" val="993864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5400" b="1" dirty="0"/>
              <a:t>Action View</a:t>
            </a:r>
          </a:p>
        </p:txBody>
      </p:sp>
      <p:sp>
        <p:nvSpPr>
          <p:cNvPr id="3" name="Rectangle 3"/>
          <p:cNvSpPr txBox="1"/>
          <p:nvPr/>
        </p:nvSpPr>
        <p:spPr>
          <a:xfrm>
            <a:off x="457200" y="1600200"/>
            <a:ext cx="8229600" cy="1323439"/>
          </a:xfrm>
          <a:prstGeom prst="rect">
            <a:avLst/>
          </a:prstGeom>
        </p:spPr>
        <p:txBody>
          <a:bodyPr vert="horz"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600" dirty="0"/>
              <a:t>Action View and Action Controller are the two major components of Action Pack. In Rails, web requests are handled by Action Pack, which splits the work into a controller part (performing the logic) and a view part (rendering a template). Typically, Action Controller will be concerned with communicating with the database and performing CRUD actions where necessary. Action View is then responsible for compiling the response.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56708"/>
            <a:ext cx="7696200" cy="2840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1764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p:nvPr/>
        </p:nvSpPr>
        <p:spPr>
          <a:xfrm>
            <a:off x="457200" y="533400"/>
            <a:ext cx="8229600" cy="830997"/>
          </a:xfrm>
          <a:prstGeom prst="rect">
            <a:avLst/>
          </a:prstGeom>
        </p:spPr>
        <p:txBody>
          <a:bodyPr vert="horz"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600" dirty="0"/>
              <a:t>For each controller there is an associated directory in the app/views directory which holds the template files that make up the views associated with that controller. These files are used to display the view that results from each controller action.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03218"/>
            <a:ext cx="7540734" cy="510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6716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p:nvPr/>
        </p:nvSpPr>
        <p:spPr>
          <a:xfrm>
            <a:off x="457200" y="381000"/>
            <a:ext cx="8229600" cy="1126462"/>
          </a:xfrm>
          <a:prstGeom prst="rect">
            <a:avLst/>
          </a:prstGeom>
        </p:spPr>
        <p:txBody>
          <a:bodyPr vert="horz"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600" dirty="0"/>
              <a:t>There is a naming convention for views in Rails. </a:t>
            </a:r>
            <a:endParaRPr lang="en-US" sz="1600" dirty="0" smtClean="0"/>
          </a:p>
          <a:p>
            <a:r>
              <a:rPr lang="en-US" sz="1600" dirty="0" smtClean="0"/>
              <a:t>Typically</a:t>
            </a:r>
            <a:r>
              <a:rPr lang="en-US" sz="1600" dirty="0"/>
              <a:t>, the views share their name with the associated controller action, as you can see </a:t>
            </a:r>
            <a:r>
              <a:rPr lang="en-US" sz="1600" dirty="0" smtClean="0"/>
              <a:t>here. </a:t>
            </a:r>
            <a:r>
              <a:rPr lang="en-US" sz="1600" dirty="0"/>
              <a:t>For example, the index controller action of the </a:t>
            </a:r>
            <a:r>
              <a:rPr lang="en-US" sz="1600" b="1" dirty="0" err="1" smtClean="0"/>
              <a:t>books_controller.rb</a:t>
            </a:r>
            <a:r>
              <a:rPr lang="en-US" sz="1600" dirty="0" smtClean="0"/>
              <a:t> </a:t>
            </a:r>
            <a:r>
              <a:rPr lang="en-US" sz="1600" dirty="0"/>
              <a:t>will use the </a:t>
            </a:r>
            <a:r>
              <a:rPr lang="en-US" sz="1600" b="1" dirty="0" err="1"/>
              <a:t>index.html.erb</a:t>
            </a:r>
            <a:r>
              <a:rPr lang="en-US" sz="1600" dirty="0"/>
              <a:t> view file in the </a:t>
            </a:r>
            <a:r>
              <a:rPr lang="en-US" sz="1600" dirty="0" smtClean="0"/>
              <a:t>app</a:t>
            </a:r>
            <a:r>
              <a:rPr lang="en-US" sz="1600" b="1" dirty="0" smtClean="0"/>
              <a:t>/views/books</a:t>
            </a:r>
            <a:r>
              <a:rPr lang="en-US" sz="1600" dirty="0" smtClean="0"/>
              <a:t> </a:t>
            </a:r>
            <a:r>
              <a:rPr lang="en-US" sz="1600" dirty="0"/>
              <a:t>directory. </a:t>
            </a:r>
            <a:endParaRPr lang="en-US" sz="16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068" y="1905000"/>
            <a:ext cx="23241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951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5400" b="1" dirty="0"/>
              <a:t>Layout</a:t>
            </a:r>
          </a:p>
        </p:txBody>
      </p:sp>
      <p:sp>
        <p:nvSpPr>
          <p:cNvPr id="3" name="Rectangle 3"/>
          <p:cNvSpPr txBox="1"/>
          <p:nvPr/>
        </p:nvSpPr>
        <p:spPr>
          <a:xfrm>
            <a:off x="457200" y="1600200"/>
            <a:ext cx="8229600" cy="3145476"/>
          </a:xfrm>
          <a:prstGeom prst="rect">
            <a:avLst/>
          </a:prstGeom>
        </p:spPr>
        <p:txBody>
          <a:bodyPr vert="horz"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smtClean="0"/>
              <a:t>The </a:t>
            </a:r>
            <a:r>
              <a:rPr lang="en-US" dirty="0"/>
              <a:t>final HTML output is a composition of three Rails elements: </a:t>
            </a:r>
            <a:endParaRPr lang="en-US" dirty="0" smtClean="0"/>
          </a:p>
          <a:p>
            <a:r>
              <a:rPr lang="en-US" dirty="0" smtClean="0"/>
              <a:t>Templates</a:t>
            </a:r>
            <a:r>
              <a:rPr lang="en-US" dirty="0"/>
              <a:t>, </a:t>
            </a:r>
            <a:endParaRPr lang="en-US" dirty="0" smtClean="0"/>
          </a:p>
          <a:p>
            <a:r>
              <a:rPr lang="en-US" dirty="0" smtClean="0"/>
              <a:t>Partials </a:t>
            </a:r>
            <a:r>
              <a:rPr lang="en-US" dirty="0"/>
              <a:t>and </a:t>
            </a:r>
            <a:endParaRPr lang="en-US" dirty="0" smtClean="0"/>
          </a:p>
          <a:p>
            <a:r>
              <a:rPr lang="en-US" dirty="0" smtClean="0"/>
              <a:t>Layouts</a:t>
            </a:r>
            <a:endParaRPr lang="en-US" sz="1600" dirty="0" smtClean="0"/>
          </a:p>
          <a:p>
            <a:pPr lvl="1"/>
            <a:endParaRPr lang="en-US"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900510417"/>
              </p:ext>
            </p:extLst>
          </p:nvPr>
        </p:nvGraphicFramePr>
        <p:xfrm>
          <a:off x="422564" y="5410200"/>
          <a:ext cx="8229600" cy="274320"/>
        </p:xfrm>
        <a:graphic>
          <a:graphicData uri="http://schemas.openxmlformats.org/drawingml/2006/table">
            <a:tbl>
              <a:tblPr/>
              <a:tblGrid>
                <a:gridCol w="8229600"/>
              </a:tblGrid>
              <a:tr h="0">
                <a:tc>
                  <a:txBody>
                    <a:bodyPr/>
                    <a:lstStyle/>
                    <a:p>
                      <a:endParaRPr lang="en-US" dirty="0"/>
                    </a:p>
                  </a:txBody>
                  <a:tcPr marL="0" marR="0" marT="0" marB="0" anchor="ctr">
                    <a:lnL>
                      <a:noFill/>
                    </a:lnL>
                    <a:lnR>
                      <a:noFill/>
                    </a:lnR>
                    <a:lnT>
                      <a:noFill/>
                    </a:lnT>
                    <a:lnB>
                      <a:noFill/>
                    </a:lnB>
                  </a:tcPr>
                </a:tc>
              </a:tr>
            </a:tbl>
          </a:graphicData>
        </a:graphic>
      </p:graphicFrame>
      <p:sp>
        <p:nvSpPr>
          <p:cNvPr id="5" name="Rectangle 1"/>
          <p:cNvSpPr>
            <a:spLocks noChangeArrowheads="1"/>
          </p:cNvSpPr>
          <p:nvPr/>
        </p:nvSpPr>
        <p:spPr bwMode="auto">
          <a:xfrm>
            <a:off x="69273" y="4996934"/>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784450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1" y="304800"/>
            <a:ext cx="8229600" cy="1143000"/>
          </a:xfrm>
        </p:spPr>
        <p:txBody>
          <a:bodyPr/>
          <a:lstStyle/>
          <a:p>
            <a:r>
              <a:rPr lang="en-US" b="1" dirty="0" smtClean="0"/>
              <a:t>Templates</a:t>
            </a:r>
            <a:endParaRPr lang="en-US" dirty="0"/>
          </a:p>
        </p:txBody>
      </p:sp>
      <p:sp>
        <p:nvSpPr>
          <p:cNvPr id="3" name="Rectangle 2"/>
          <p:cNvSpPr/>
          <p:nvPr/>
        </p:nvSpPr>
        <p:spPr>
          <a:xfrm>
            <a:off x="464127" y="1295400"/>
            <a:ext cx="8458200" cy="3662541"/>
          </a:xfrm>
          <a:prstGeom prst="rect">
            <a:avLst/>
          </a:prstGeom>
        </p:spPr>
        <p:txBody>
          <a:bodyPr wrap="square">
            <a:spAutoFit/>
          </a:bodyPr>
          <a:lstStyle/>
          <a:p>
            <a:pPr marL="742950" lvl="1" indent="-285750">
              <a:buFont typeface="Arial" pitchFamily="34" charset="0"/>
              <a:buChar char="•"/>
            </a:pPr>
            <a:r>
              <a:rPr lang="en-US" sz="1600" dirty="0" smtClean="0"/>
              <a:t>HTML </a:t>
            </a:r>
            <a:r>
              <a:rPr lang="en-US" sz="1600" dirty="0"/>
              <a:t>file using the </a:t>
            </a:r>
            <a:r>
              <a:rPr lang="en-US" sz="1600" dirty="0" err="1"/>
              <a:t>ERB</a:t>
            </a:r>
            <a:r>
              <a:rPr lang="en-US" sz="1600" dirty="0"/>
              <a:t> template system will have </a:t>
            </a:r>
            <a:r>
              <a:rPr lang="en-US" sz="1600" b="1" dirty="0"/>
              <a:t>.</a:t>
            </a:r>
            <a:r>
              <a:rPr lang="en-US" sz="1600" b="1" dirty="0" err="1"/>
              <a:t>html.erb</a:t>
            </a:r>
            <a:r>
              <a:rPr lang="en-US" sz="1600" b="1" dirty="0"/>
              <a:t> </a:t>
            </a:r>
            <a:r>
              <a:rPr lang="en-US" sz="1600" dirty="0"/>
              <a:t>as a file </a:t>
            </a:r>
            <a:r>
              <a:rPr lang="en-US" sz="1600" dirty="0" smtClean="0"/>
              <a:t>extension Within </a:t>
            </a:r>
            <a:r>
              <a:rPr lang="en-US" sz="1600" dirty="0"/>
              <a:t>an </a:t>
            </a:r>
            <a:r>
              <a:rPr lang="en-US" sz="1600" dirty="0" err="1"/>
              <a:t>ERB</a:t>
            </a:r>
            <a:r>
              <a:rPr lang="en-US" sz="1600" dirty="0"/>
              <a:t> template, Ruby code can be included using both &lt;% %&gt; and &lt;%= %&gt; tags. </a:t>
            </a:r>
            <a:endParaRPr lang="en-US" sz="1600" dirty="0" smtClean="0"/>
          </a:p>
          <a:p>
            <a:pPr marL="742950" lvl="1" indent="-285750">
              <a:buFont typeface="Arial" pitchFamily="34" charset="0"/>
              <a:buChar char="•"/>
            </a:pPr>
            <a:endParaRPr lang="en-US" sz="1600" dirty="0"/>
          </a:p>
          <a:p>
            <a:pPr marL="742950" lvl="1" indent="-285750">
              <a:buFont typeface="Arial" pitchFamily="34" charset="0"/>
              <a:buChar char="•"/>
            </a:pPr>
            <a:r>
              <a:rPr lang="en-US" sz="1600" dirty="0" smtClean="0"/>
              <a:t>The </a:t>
            </a:r>
            <a:r>
              <a:rPr lang="en-US" sz="1600" dirty="0"/>
              <a:t>&lt;% %&gt; tags are used to execute Ruby code that does not return anything, such as conditions, loops or blocks, and the &lt;%= %&gt; tags are used when you want output</a:t>
            </a:r>
            <a:r>
              <a:rPr lang="en-US" sz="1600" dirty="0" smtClean="0"/>
              <a:t>.</a:t>
            </a:r>
          </a:p>
          <a:p>
            <a:pPr marL="742950" lvl="1" indent="-285750">
              <a:buFont typeface="Arial" pitchFamily="34" charset="0"/>
              <a:buChar char="•"/>
            </a:pPr>
            <a:endParaRPr lang="en-US" sz="1600" dirty="0"/>
          </a:p>
          <a:p>
            <a:pPr marL="742950" lvl="1" indent="-285750">
              <a:buFont typeface="Arial" pitchFamily="34" charset="0"/>
              <a:buChar char="•"/>
            </a:pPr>
            <a:r>
              <a:rPr lang="en-US" sz="1600" dirty="0">
                <a:latin typeface="Arial" pitchFamily="34" charset="0"/>
                <a:cs typeface="Arial" pitchFamily="34" charset="0"/>
              </a:rPr>
              <a:t>Consider the following loop for books</a:t>
            </a:r>
            <a:r>
              <a:rPr lang="en-US" sz="1600" dirty="0" smtClean="0">
                <a:latin typeface="Arial" pitchFamily="34" charset="0"/>
                <a:cs typeface="Arial" pitchFamily="34" charset="0"/>
              </a:rPr>
              <a:t>:</a:t>
            </a:r>
          </a:p>
          <a:p>
            <a:pPr marL="742950" lvl="1" indent="-285750">
              <a:buFont typeface="Arial" pitchFamily="34" charset="0"/>
              <a:buChar char="•"/>
            </a:pPr>
            <a:endParaRPr lang="en-US" sz="1600" dirty="0">
              <a:latin typeface="Arial" pitchFamily="34" charset="0"/>
              <a:cs typeface="Arial" pitchFamily="34" charset="0"/>
            </a:endParaRPr>
          </a:p>
          <a:p>
            <a:pPr lvl="3"/>
            <a:r>
              <a:rPr lang="en-US" dirty="0"/>
              <a:t>&lt;h1&gt;Names of all the books&lt;/h1&gt;</a:t>
            </a:r>
          </a:p>
          <a:p>
            <a:pPr lvl="3"/>
            <a:r>
              <a:rPr lang="en-US" dirty="0"/>
              <a:t>&lt;% @</a:t>
            </a:r>
            <a:r>
              <a:rPr lang="en-US" dirty="0" err="1"/>
              <a:t>books.each</a:t>
            </a:r>
            <a:r>
              <a:rPr lang="en-US" dirty="0"/>
              <a:t> do |book| %&gt;</a:t>
            </a:r>
          </a:p>
          <a:p>
            <a:pPr lvl="3"/>
            <a:r>
              <a:rPr lang="en-US" dirty="0"/>
              <a:t>  </a:t>
            </a:r>
            <a:r>
              <a:rPr lang="en-US" dirty="0" smtClean="0"/>
              <a:t>	Name</a:t>
            </a:r>
            <a:r>
              <a:rPr lang="en-US" dirty="0"/>
              <a:t>: &lt;%= book.name %&gt;&lt;</a:t>
            </a:r>
            <a:r>
              <a:rPr lang="en-US" dirty="0" err="1"/>
              <a:t>br</a:t>
            </a:r>
            <a:r>
              <a:rPr lang="en-US" dirty="0"/>
              <a:t>&gt;</a:t>
            </a:r>
          </a:p>
          <a:p>
            <a:pPr lvl="3"/>
            <a:r>
              <a:rPr lang="en-US" dirty="0"/>
              <a:t>&lt;% end %&gt;</a:t>
            </a:r>
          </a:p>
          <a:p>
            <a:pPr marL="742950" lvl="1" indent="-285750">
              <a:buFont typeface="Arial" pitchFamily="34" charset="0"/>
              <a:buChar char="•"/>
            </a:pPr>
            <a:endParaRPr lang="en-US" sz="1600" dirty="0">
              <a:latin typeface="Arial" pitchFamily="34" charset="0"/>
              <a:cs typeface="Arial" pitchFamily="34" charset="0"/>
            </a:endParaRPr>
          </a:p>
          <a:p>
            <a:pPr marL="742950" lvl="1" indent="-285750">
              <a:buFont typeface="Arial" pitchFamily="34" charset="0"/>
              <a:buChar char="•"/>
            </a:pPr>
            <a:endParaRPr lang="en-US" sz="1600" dirty="0"/>
          </a:p>
        </p:txBody>
      </p:sp>
    </p:spTree>
    <p:extLst>
      <p:ext uri="{BB962C8B-B14F-4D97-AF65-F5344CB8AC3E}">
        <p14:creationId xmlns:p14="http://schemas.microsoft.com/office/powerpoint/2010/main" val="3318245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273" y="-152400"/>
            <a:ext cx="8229600" cy="1143000"/>
          </a:xfrm>
        </p:spPr>
        <p:txBody>
          <a:bodyPr vert="horz" lIns="91440" tIns="45720" rIns="91440" bIns="45720" rtlCol="0" anchor="ctr">
            <a:normAutofit/>
          </a:bodyPr>
          <a:lstStyle/>
          <a:p>
            <a:r>
              <a:rPr lang="en-US" sz="5400" b="1" dirty="0"/>
              <a:t>Render and partials</a:t>
            </a:r>
          </a:p>
        </p:txBody>
      </p:sp>
      <p:sp>
        <p:nvSpPr>
          <p:cNvPr id="3" name="Rectangle 3"/>
          <p:cNvSpPr txBox="1"/>
          <p:nvPr/>
        </p:nvSpPr>
        <p:spPr>
          <a:xfrm>
            <a:off x="457200" y="838200"/>
            <a:ext cx="8229600" cy="4690515"/>
          </a:xfrm>
          <a:prstGeom prst="rect">
            <a:avLst/>
          </a:prstGeom>
        </p:spPr>
        <p:txBody>
          <a:bodyPr vert="horz"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800" dirty="0"/>
              <a:t>Partial templates - usually just called "partials" - are another device for breaking the rendering process into more manageable chunks. With partials, you can extract pieces of code from your templates to separate files and also reuse them throughout your templates</a:t>
            </a:r>
            <a:r>
              <a:rPr lang="en-US" sz="1800" dirty="0" smtClean="0"/>
              <a:t>.</a:t>
            </a:r>
            <a:endParaRPr lang="en-US" sz="1800" b="1" dirty="0"/>
          </a:p>
          <a:p>
            <a:r>
              <a:rPr lang="en-US" sz="1800" dirty="0"/>
              <a:t>To render a partial as part of a view, you use the render method within the view</a:t>
            </a:r>
            <a:r>
              <a:rPr lang="en-US" sz="1800" dirty="0" smtClean="0"/>
              <a:t>:</a:t>
            </a:r>
          </a:p>
          <a:p>
            <a:pPr marL="0" indent="0">
              <a:buNone/>
            </a:pPr>
            <a:r>
              <a:rPr lang="en-US" sz="1800" dirty="0" smtClean="0"/>
              <a:t>      </a:t>
            </a:r>
          </a:p>
          <a:p>
            <a:pPr marL="0" indent="0">
              <a:buNone/>
            </a:pPr>
            <a:r>
              <a:rPr lang="en-US" sz="1800" dirty="0"/>
              <a:t> </a:t>
            </a:r>
            <a:r>
              <a:rPr lang="en-US" sz="1800" dirty="0" smtClean="0"/>
              <a:t>     &lt;%= </a:t>
            </a:r>
            <a:r>
              <a:rPr lang="en-US" sz="1800" dirty="0"/>
              <a:t>render 'form' </a:t>
            </a:r>
            <a:r>
              <a:rPr lang="en-US" sz="1800" dirty="0" smtClean="0"/>
              <a:t>%&gt;</a:t>
            </a:r>
          </a:p>
          <a:p>
            <a:pPr marL="0" indent="0">
              <a:buNone/>
            </a:pPr>
            <a:endParaRPr lang="en-US" sz="1800" dirty="0" smtClean="0"/>
          </a:p>
          <a:p>
            <a:pPr marL="0" indent="0">
              <a:buNone/>
            </a:pPr>
            <a:r>
              <a:rPr lang="en-US" sz="1800" dirty="0" smtClean="0"/>
              <a:t>This </a:t>
            </a:r>
            <a:r>
              <a:rPr lang="en-US" sz="1800" dirty="0"/>
              <a:t>will render a file named </a:t>
            </a:r>
            <a:r>
              <a:rPr lang="en-US" sz="1800" b="1" dirty="0" smtClean="0"/>
              <a:t>_</a:t>
            </a:r>
            <a:r>
              <a:rPr lang="en-US" sz="1800" b="1" dirty="0" err="1" smtClean="0"/>
              <a:t>form.html.erb</a:t>
            </a:r>
            <a:r>
              <a:rPr lang="en-US" sz="1800" dirty="0" smtClean="0"/>
              <a:t> </a:t>
            </a:r>
            <a:r>
              <a:rPr lang="en-US" sz="1800" dirty="0"/>
              <a:t>at that point within the view that is being rendered. </a:t>
            </a:r>
            <a:endParaRPr lang="en-US" sz="1800" dirty="0" smtClean="0"/>
          </a:p>
          <a:p>
            <a:pPr marL="0" indent="0">
              <a:buNone/>
            </a:pPr>
            <a:r>
              <a:rPr lang="en-US" sz="1800" b="1" dirty="0" smtClean="0"/>
              <a:t>Note</a:t>
            </a:r>
            <a:r>
              <a:rPr lang="en-US" sz="1800" dirty="0" smtClean="0"/>
              <a:t> : the </a:t>
            </a:r>
            <a:r>
              <a:rPr lang="en-US" sz="1800" dirty="0"/>
              <a:t>leading underscore </a:t>
            </a:r>
            <a:r>
              <a:rPr lang="en-US" sz="1800" dirty="0" smtClean="0"/>
              <a:t>character: partials </a:t>
            </a:r>
            <a:r>
              <a:rPr lang="en-US" sz="1800" dirty="0"/>
              <a:t>are named with a leading underscore to distinguish them from regular views, even though they are referred to without the underscore. This holds true even when you're pulling in a partial from another folder</a:t>
            </a:r>
            <a:r>
              <a:rPr lang="en-US" sz="1800" dirty="0" smtClean="0"/>
              <a:t>:</a:t>
            </a:r>
            <a:endParaRPr lang="en-US" sz="1800" dirty="0"/>
          </a:p>
          <a:p>
            <a:pPr marL="0" indent="0">
              <a:buNone/>
            </a:pPr>
            <a:r>
              <a:rPr lang="en-US" sz="1800" dirty="0" smtClean="0"/>
              <a:t>      &lt;%= </a:t>
            </a:r>
            <a:r>
              <a:rPr lang="en-US" sz="1800" dirty="0"/>
              <a:t>render "</a:t>
            </a:r>
            <a:r>
              <a:rPr lang="en-US" sz="1800" dirty="0" smtClean="0"/>
              <a:t>shared/form" %&gt;</a:t>
            </a:r>
          </a:p>
          <a:p>
            <a:pPr marL="0" indent="0">
              <a:buNone/>
            </a:pPr>
            <a:r>
              <a:rPr lang="en-US" sz="1800" dirty="0"/>
              <a:t>That code will pull in the partial from app/views/shared</a:t>
            </a:r>
            <a:r>
              <a:rPr lang="en-US" sz="1800" dirty="0" smtClean="0"/>
              <a:t>/_</a:t>
            </a:r>
            <a:r>
              <a:rPr lang="en-US" sz="1800" dirty="0" err="1" smtClean="0"/>
              <a:t>form.html.erb</a:t>
            </a:r>
            <a:r>
              <a:rPr lang="en-US" sz="1800" dirty="0"/>
              <a:t>.</a:t>
            </a:r>
          </a:p>
        </p:txBody>
      </p:sp>
    </p:spTree>
    <p:extLst>
      <p:ext uri="{BB962C8B-B14F-4D97-AF65-F5344CB8AC3E}">
        <p14:creationId xmlns:p14="http://schemas.microsoft.com/office/powerpoint/2010/main" val="3252997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Partials to simplify </a:t>
            </a:r>
            <a:r>
              <a:rPr lang="en-US" b="1" dirty="0" smtClean="0"/>
              <a:t>Views</a:t>
            </a:r>
            <a:endParaRPr lang="en-US" dirty="0"/>
          </a:p>
        </p:txBody>
      </p:sp>
      <p:sp>
        <p:nvSpPr>
          <p:cNvPr id="6" name="Rectangle 3"/>
          <p:cNvSpPr txBox="1"/>
          <p:nvPr/>
        </p:nvSpPr>
        <p:spPr>
          <a:xfrm>
            <a:off x="457200" y="1219200"/>
            <a:ext cx="8229600" cy="5909310"/>
          </a:xfrm>
          <a:prstGeom prst="rect">
            <a:avLst/>
          </a:prstGeom>
        </p:spPr>
        <p:txBody>
          <a:bodyPr vert="horz" lIns="91440" tIns="45720" rIns="91440" bIns="45720" rtlCol="0">
            <a:spAutoFit/>
          </a:bodyPr>
          <a:lstStyle>
            <a:lvl1pPr marL="342900" lvl="0" indent="-342900">
              <a:spcBef>
                <a:spcPct val="20000"/>
              </a:spcBef>
              <a:buFont typeface="Arial" pitchFamily="34" charset="0"/>
              <a:buChar char="•"/>
              <a:defRPr sz="3200"/>
            </a:lvl1pPr>
            <a:lvl2pPr marL="742950" lvl="1" indent="-285750">
              <a:spcBef>
                <a:spcPct val="20000"/>
              </a:spcBef>
              <a:buFont typeface="Arial" pitchFamily="34" charset="0"/>
              <a:buChar char="–"/>
              <a:defRPr sz="2800"/>
            </a:lvl2pPr>
            <a:lvl3pPr marL="1143000" lvl="2" indent="-228600">
              <a:spcBef>
                <a:spcPct val="20000"/>
              </a:spcBef>
              <a:buFont typeface="Arial" pitchFamily="34" charset="0"/>
              <a:buChar char="•"/>
              <a:defRPr sz="2400"/>
            </a:lvl3pPr>
            <a:lvl4pPr marL="1600200" lvl="3" indent="-228600">
              <a:spcBef>
                <a:spcPct val="20000"/>
              </a:spcBef>
              <a:buFont typeface="Arial" pitchFamily="34" charset="0"/>
              <a:buChar char="–"/>
              <a:defRPr sz="2000"/>
            </a:lvl4pPr>
            <a:lvl5pPr marL="2057400" lvl="4"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800" dirty="0"/>
              <a:t>One way to use partials is to treat them as the equivalent of subroutines; a way to move details out of a view so that you can grasp what's going on more easily. For example, you might have a view that looks like this</a:t>
            </a:r>
            <a:r>
              <a:rPr lang="en-US" sz="1800" dirty="0" smtClean="0"/>
              <a:t>:</a:t>
            </a:r>
          </a:p>
          <a:p>
            <a:pPr marL="0" indent="0">
              <a:buNone/>
            </a:pPr>
            <a:endParaRPr lang="en-US" sz="1800" dirty="0" smtClean="0"/>
          </a:p>
          <a:p>
            <a:r>
              <a:rPr lang="en-US" sz="1800" b="1" dirty="0" smtClean="0"/>
              <a:t>Example</a:t>
            </a:r>
            <a:endParaRPr lang="en-US" sz="1800" b="1" dirty="0"/>
          </a:p>
          <a:p>
            <a:pPr marL="457200" lvl="1" indent="0">
              <a:buNone/>
            </a:pPr>
            <a:r>
              <a:rPr lang="en-US" sz="2400" dirty="0"/>
              <a:t>&lt;%= render "shared/</a:t>
            </a:r>
            <a:r>
              <a:rPr lang="en-US" sz="2400" dirty="0" err="1"/>
              <a:t>ad_banner</a:t>
            </a:r>
            <a:r>
              <a:rPr lang="en-US" sz="2400" dirty="0"/>
              <a:t>" %&gt;</a:t>
            </a:r>
          </a:p>
          <a:p>
            <a:pPr marL="457200" lvl="1" indent="0">
              <a:buNone/>
            </a:pPr>
            <a:r>
              <a:rPr lang="en-US" sz="2400" dirty="0"/>
              <a:t> </a:t>
            </a:r>
          </a:p>
          <a:p>
            <a:pPr marL="457200" lvl="1" indent="0">
              <a:buNone/>
            </a:pPr>
            <a:r>
              <a:rPr lang="en-US" sz="2400" dirty="0"/>
              <a:t>&lt;</a:t>
            </a:r>
            <a:r>
              <a:rPr lang="en-US" sz="2400" dirty="0" smtClean="0"/>
              <a:t>h1&gt;Books&lt;/</a:t>
            </a:r>
            <a:r>
              <a:rPr lang="en-US" sz="2400" dirty="0"/>
              <a:t>h1</a:t>
            </a:r>
            <a:r>
              <a:rPr lang="en-US" sz="2400" dirty="0" smtClean="0"/>
              <a:t>&gt;</a:t>
            </a:r>
            <a:r>
              <a:rPr lang="en-US" sz="2400" dirty="0"/>
              <a:t> </a:t>
            </a:r>
          </a:p>
          <a:p>
            <a:pPr marL="457200" lvl="1" indent="0">
              <a:buNone/>
            </a:pPr>
            <a:r>
              <a:rPr lang="en-US" sz="2400" dirty="0"/>
              <a:t>&lt;p&gt;Here are a few of our fine </a:t>
            </a:r>
            <a:r>
              <a:rPr lang="en-US" sz="2400" dirty="0" smtClean="0"/>
              <a:t>Books</a:t>
            </a:r>
            <a:r>
              <a:rPr lang="en-US" sz="2400" dirty="0"/>
              <a:t>:&lt;/p&gt;</a:t>
            </a:r>
          </a:p>
          <a:p>
            <a:pPr marL="457200" lvl="1" indent="0">
              <a:buNone/>
            </a:pPr>
            <a:r>
              <a:rPr lang="en-US" sz="2400" dirty="0"/>
              <a:t>&lt;% </a:t>
            </a:r>
            <a:r>
              <a:rPr lang="en-US" sz="2400" dirty="0" smtClean="0"/>
              <a:t>@</a:t>
            </a:r>
            <a:r>
              <a:rPr lang="en-US" sz="2400" dirty="0" err="1" smtClean="0"/>
              <a:t>books.each</a:t>
            </a:r>
            <a:r>
              <a:rPr lang="en-US" sz="2400" dirty="0" smtClean="0"/>
              <a:t> </a:t>
            </a:r>
            <a:r>
              <a:rPr lang="en-US" sz="2400" dirty="0"/>
              <a:t>do </a:t>
            </a:r>
            <a:r>
              <a:rPr lang="en-US" sz="2400" dirty="0" smtClean="0"/>
              <a:t>|book| </a:t>
            </a:r>
            <a:r>
              <a:rPr lang="en-US" sz="2400" dirty="0"/>
              <a:t>%&gt;</a:t>
            </a:r>
          </a:p>
          <a:p>
            <a:pPr marL="457200" lvl="1" indent="0">
              <a:buNone/>
            </a:pPr>
            <a:r>
              <a:rPr lang="en-US" sz="2400" dirty="0"/>
              <a:t>  &lt;%= render partial: </a:t>
            </a:r>
            <a:r>
              <a:rPr lang="en-US" sz="2400" dirty="0" smtClean="0"/>
              <a:t>“book", </a:t>
            </a:r>
            <a:r>
              <a:rPr lang="en-US" sz="2400" dirty="0"/>
              <a:t>locals: </a:t>
            </a:r>
            <a:r>
              <a:rPr lang="en-US" sz="2400" dirty="0" smtClean="0"/>
              <a:t>{book: book} </a:t>
            </a:r>
            <a:r>
              <a:rPr lang="en-US" sz="2400" dirty="0"/>
              <a:t>%&gt;</a:t>
            </a:r>
          </a:p>
          <a:p>
            <a:pPr marL="457200" lvl="1" indent="0">
              <a:buNone/>
            </a:pPr>
            <a:r>
              <a:rPr lang="en-US" sz="2400" dirty="0"/>
              <a:t>&lt;% end %&gt;</a:t>
            </a:r>
          </a:p>
          <a:p>
            <a:pPr marL="457200" lvl="1" indent="0">
              <a:buNone/>
            </a:pPr>
            <a:r>
              <a:rPr lang="en-US" sz="2400" dirty="0"/>
              <a:t> </a:t>
            </a:r>
          </a:p>
          <a:p>
            <a:pPr marL="457200" lvl="1" indent="0">
              <a:buNone/>
            </a:pPr>
            <a:r>
              <a:rPr lang="en-US" sz="2400" dirty="0"/>
              <a:t>&lt;%= render "shared/footer" %&gt;</a:t>
            </a:r>
          </a:p>
          <a:p>
            <a:endParaRPr lang="en-US" sz="1800" dirty="0"/>
          </a:p>
        </p:txBody>
      </p:sp>
    </p:spTree>
    <p:extLst>
      <p:ext uri="{BB962C8B-B14F-4D97-AF65-F5344CB8AC3E}">
        <p14:creationId xmlns:p14="http://schemas.microsoft.com/office/powerpoint/2010/main" val="31301588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414</TotalTime>
  <Words>1874</Words>
  <Application>Microsoft Office PowerPoint</Application>
  <PresentationFormat>On-screen Show (4:3)</PresentationFormat>
  <Paragraphs>274</Paragraphs>
  <Slides>27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think-cell Slide</vt:lpstr>
      <vt:lpstr>Views in Rails</vt:lpstr>
      <vt:lpstr>Appendix</vt:lpstr>
      <vt:lpstr>Action View</vt:lpstr>
      <vt:lpstr>PowerPoint Presentation</vt:lpstr>
      <vt:lpstr>PowerPoint Presentation</vt:lpstr>
      <vt:lpstr>Layout</vt:lpstr>
      <vt:lpstr>Templates</vt:lpstr>
      <vt:lpstr>Render and partials</vt:lpstr>
      <vt:lpstr>Using Partials to simplify Views</vt:lpstr>
      <vt:lpstr>Rendering Collections</vt:lpstr>
      <vt:lpstr>Partial Layouts</vt:lpstr>
      <vt:lpstr>PowerPoint Presentation</vt:lpstr>
      <vt:lpstr>Rendering CSS and JS</vt:lpstr>
      <vt:lpstr>Rendering CSS and JS</vt:lpstr>
      <vt:lpstr>Rendering CSS and JS</vt:lpstr>
      <vt:lpstr>Rendering CSS and JS</vt:lpstr>
      <vt:lpstr>Object Binding / Form Helpers</vt:lpstr>
      <vt:lpstr>Object Binding</vt:lpstr>
      <vt:lpstr>Form Fields</vt:lpstr>
      <vt:lpstr>PowerPoint Presentation</vt:lpstr>
      <vt:lpstr>PowerPoint Presentation</vt:lpstr>
      <vt:lpstr>Form Tags</vt:lpstr>
      <vt:lpstr>Helper’s</vt:lpstr>
      <vt:lpstr>Using Helper’s</vt:lpstr>
      <vt:lpstr>Date Helper</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Views in Rails</dc:title>
  <dc:creator>Aastha Kesarwani-TCS</dc:creator>
  <cp:lastModifiedBy>Aastha Kesarwani-TCS</cp:lastModifiedBy>
  <cp:revision>105</cp:revision>
  <dcterms:created xsi:type="dcterms:W3CDTF">2006-08-16T00:00:00Z</dcterms:created>
  <dcterms:modified xsi:type="dcterms:W3CDTF">2015-05-11T10:36:05Z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ce2010EditCount">
    <vt:lpwstr>1</vt:lpwstr>
  </property>
  <property fmtid="{D5CDD505-2E9C-101B-9397-08002B2CF9AE}" pid="3" name="Office2003EditCount">
    <vt:lpwstr>0</vt:lpwstr>
  </property>
  <property fmtid="{D5CDD505-2E9C-101B-9397-08002B2CF9AE}" pid="4" name="LastEditedOfficeVersion">
    <vt:lpwstr>Office2010</vt:lpwstr>
  </property>
</Properties>
</file>