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334" r:id="rId2"/>
    <p:sldId id="319" r:id="rId3"/>
    <p:sldId id="256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9" r:id="rId19"/>
    <p:sldId id="337" r:id="rId20"/>
    <p:sldId id="338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C5173E1-B2BA-495F-ADAF-6E432BF56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EE81D2-BA48-4061-BFE4-2D46C180C1E3}" type="slidenum">
              <a:rPr lang="en-US"/>
              <a:pPr/>
              <a:t>3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79F0230E-AB45-40D7-85BE-273E12491513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</a:pPr>
            <a:fld id="{692FCDFC-4CA7-4EB5-B8A8-414F324D477D}" type="slidenum">
              <a:rPr lang="en-US" sz="1600">
                <a:latin typeface="Courier New" pitchFamily="48" charset="0"/>
              </a:rPr>
              <a:pPr>
                <a:lnSpc>
                  <a:spcPct val="94000"/>
                </a:lnSpc>
                <a:buClrTx/>
                <a:buFontTx/>
                <a:buNone/>
              </a:pPr>
              <a:t>3</a:t>
            </a:fld>
            <a:endParaRPr lang="en-US" sz="1600">
              <a:latin typeface="Courier New" pitchFamily="48" charset="0"/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C5173E1-B2BA-495F-ADAF-6E432BF56F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86EAF-8B66-4A14-9879-DCF1B5CCF76C}" type="slidenum">
              <a:rPr lang="en-US"/>
              <a:pPr/>
              <a:t>20</a:t>
            </a:fld>
            <a:endParaRPr 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E3BEA7-CAB4-429B-B882-C969AAAA5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8351D78-48E4-45C7-AFDE-F5369CA98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91C1A8-37E6-4CA9-A57B-FC95A999E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3F5BA9-6C21-47E3-9BAC-5834DE5D6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DE0FB0-8C5B-4655-BEE6-AD0955E0B7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6C01AE-A512-4039-84CC-D1DEB686B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5F5A70-BC52-440A-ADFB-DCBEC201A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F02052-2682-4687-B4BF-2A9DEBBF0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10F378-A56B-4D9B-A8C6-943E1262E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B9CF8E-794C-478A-BCEB-FC36111AD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3DB69E-2BA6-415B-8424-8FA26FD64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0DFDCCA-2E48-4822-8DA3-666454AC6E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2pPr>
      <a:lvl3pPr marL="1143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3pPr>
      <a:lvl4pPr marL="1600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4pPr>
      <a:lvl5pPr marL="20574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5pPr>
      <a:lvl6pPr marL="25146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6pPr>
      <a:lvl7pPr marL="29718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7pPr>
      <a:lvl8pPr marL="3429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8pPr>
      <a:lvl9pPr marL="3886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" TargetMode="External"/><Relationship Id="rId2" Type="http://schemas.openxmlformats.org/officeDocument/2006/relationships/hyperlink" Target="https://www.codecademy.com/learn/rub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spoint.com/ruby/" TargetMode="External"/><Relationship Id="rId4" Type="http://schemas.openxmlformats.org/officeDocument/2006/relationships/hyperlink" Target="http://ruby-doc.org/docs/ruby-doc-bundle/ProgrammingRub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9538" indent="0" algn="ctr">
              <a:spcAft>
                <a:spcPts val="1425"/>
              </a:spcAft>
              <a:buClrTx/>
            </a:pPr>
            <a:r>
              <a:rPr lang="en-GB" sz="7000" dirty="0" smtClean="0"/>
              <a:t>BASIC DATA TYPES IN RUBY</a:t>
            </a:r>
            <a:endParaRPr lang="en-GB" sz="7000" dirty="0"/>
          </a:p>
        </p:txBody>
      </p:sp>
    </p:spTree>
    <p:extLst>
      <p:ext uri="{BB962C8B-B14F-4D97-AF65-F5344CB8AC3E}">
        <p14:creationId xmlns:p14="http://schemas.microsoft.com/office/powerpoint/2010/main" val="326873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Array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An array stores elements, one after another. In Ruby, the Array class is used to construct these linear collections</a:t>
            </a:r>
            <a:endParaRPr lang="en-GB" sz="26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600" dirty="0" smtClean="0"/>
              <a:t>Ruby’s </a:t>
            </a:r>
            <a:r>
              <a:rPr lang="en-US" sz="2800" dirty="0"/>
              <a:t>Arrays are mutable. When we modify an element, no array copy is made</a:t>
            </a:r>
            <a:r>
              <a:rPr lang="en-US" sz="2800" dirty="0" smtClean="0"/>
              <a:t>.</a:t>
            </a:r>
            <a:endParaRPr lang="en-US" sz="2800" dirty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Arrays are automatically resized. We have no need to specify how many elements will eventually be stored in </a:t>
            </a:r>
            <a:r>
              <a:rPr lang="en-US" sz="2800" dirty="0" smtClean="0"/>
              <a:t>them.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 smtClean="0"/>
              <a:t>[</a:t>
            </a:r>
            <a:r>
              <a:rPr lang="en-GB" sz="2800" dirty="0"/>
              <a:t>1, 2, 3] # An array that holds three </a:t>
            </a:r>
            <a:r>
              <a:rPr lang="en-GB" sz="2800" dirty="0" err="1"/>
              <a:t>Fixnum</a:t>
            </a:r>
            <a:r>
              <a:rPr lang="en-GB" sz="2800" dirty="0"/>
              <a:t> objects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[[1,2],[3,4],[5]] # An array of nested arrays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[1, 'one', 2, 'two']  #mixes Integers and Strings and is perfectly valid. </a:t>
            </a:r>
            <a:r>
              <a:rPr lang="en-US" sz="2800" dirty="0" smtClean="0"/>
              <a:t>	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984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Array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/>
              <a:t>PUSH: This method adds the specified element value to the end of the array. This is possible with a mutable collection</a:t>
            </a:r>
            <a:r>
              <a:rPr lang="en-US" sz="2400" dirty="0" smtClean="0"/>
              <a:t>. Push can be done &lt;&lt; operator.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DELETE: An </a:t>
            </a:r>
            <a:r>
              <a:rPr lang="en-US" sz="2400" dirty="0"/>
              <a:t>array element can be deleted. When this occurs, the slot in the array is eliminated. Elements that come after are shifted forward</a:t>
            </a:r>
            <a:r>
              <a:rPr lang="en-US" sz="2400" dirty="0" smtClean="0"/>
              <a:t>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C:\Users\Saurabh Pandit\Documents\array_pu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6"/>
          <a:stretch/>
        </p:blipFill>
        <p:spPr bwMode="auto">
          <a:xfrm>
            <a:off x="773112" y="2484437"/>
            <a:ext cx="8610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303837"/>
            <a:ext cx="77724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2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Array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Collect: </a:t>
            </a:r>
            <a:r>
              <a:rPr lang="en-US" sz="2400" dirty="0"/>
              <a:t> This applies (maps) each element in an array to a new value based on a function. For example we can multiply each element by two. With "collect!" the array is modified in-place.</a:t>
            </a:r>
            <a:r>
              <a:rPr lang="en-US" sz="2400" dirty="0" smtClean="0"/>
              <a:t> 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106362" indent="0">
              <a:spcAft>
                <a:spcPts val="1425"/>
              </a:spcAft>
            </a:pPr>
            <a:endParaRPr lang="en-US" sz="24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Iteration of Array: </a:t>
            </a:r>
            <a:r>
              <a:rPr lang="en-US" sz="2400" dirty="0"/>
              <a:t>Any loop can iterate over an array. But some methods, called iterators, make looping over an array more elegant. They reduce complexity. They reduce possible errors</a:t>
            </a:r>
            <a:r>
              <a:rPr lang="en-US" sz="2400" dirty="0" smtClean="0"/>
              <a:t>.</a:t>
            </a:r>
          </a:p>
          <a:p>
            <a:pPr marL="106362" indent="0">
              <a:spcAft>
                <a:spcPts val="1425"/>
              </a:spcAft>
            </a:pPr>
            <a:endParaRPr lang="en-US" sz="24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106362" indent="0">
              <a:spcAft>
                <a:spcPts val="1425"/>
              </a:spcAft>
            </a:pPr>
            <a:endParaRPr lang="en-US" sz="2400" dirty="0"/>
          </a:p>
          <a:p>
            <a:pPr marL="106362" indent="0">
              <a:spcAft>
                <a:spcPts val="1425"/>
              </a:spcAft>
            </a:pPr>
            <a:endParaRPr lang="en-US" sz="2400" dirty="0" smtClean="0"/>
          </a:p>
          <a:p>
            <a:pPr marL="106362" indent="0">
              <a:spcAft>
                <a:spcPts val="1425"/>
              </a:spcAft>
            </a:pPr>
            <a:endParaRPr lang="en-US" sz="2400" dirty="0" smtClean="0"/>
          </a:p>
        </p:txBody>
      </p:sp>
      <p:pic>
        <p:nvPicPr>
          <p:cNvPr id="2050" name="Picture 2" descr="C:\Users\Saurabh Pandit\Documents\array_coll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3" y="2608262"/>
            <a:ext cx="8897449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urabh Pandit\Documents\array_ite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1" y="5227637"/>
            <a:ext cx="8462011" cy="22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1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Hash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600" dirty="0"/>
              <a:t>A hash is an optimized collection. It stores keys and values. We use keys to access the values—this is called a hash lookup. In Ruby, we use the Hash class</a:t>
            </a:r>
            <a:r>
              <a:rPr lang="en-US" sz="2600" dirty="0" smtClean="0"/>
              <a:t>.</a:t>
            </a:r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600" dirty="0"/>
              <a:t>We add, remove, enumerate and benchmark hashes. These lookup tables are powerful. They can be combined with Arrays to solve complex problems</a:t>
            </a:r>
            <a:r>
              <a:rPr lang="en-US" sz="2600" dirty="0" smtClean="0"/>
              <a:t>.</a:t>
            </a:r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 hash is created by calling </a:t>
            </a:r>
            <a:r>
              <a:rPr lang="en-US" sz="2800" dirty="0" err="1"/>
              <a:t>Hash.new</a:t>
            </a:r>
            <a:r>
              <a:rPr lang="en-US" sz="2800" dirty="0"/>
              <a:t>(). In this example, we pass no argument to new. This means the hash has no special default value when a key is not found</a:t>
            </a:r>
            <a:r>
              <a:rPr lang="en-US" sz="2800" dirty="0" smtClean="0"/>
              <a:t>.</a:t>
            </a:r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 hash can have a custom default value. This is returned when a nonexistent key is accessed. Here we try to access a key that does not exist. The hash returns -1.</a:t>
            </a:r>
            <a:endParaRPr lang="en-US" sz="2600" dirty="0" smtClean="0"/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6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7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Hash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we use the count() method—this returns the number of keys in the collection. We then use the delete() method to remove a key and its value</a:t>
            </a:r>
            <a:r>
              <a:rPr lang="en-US" sz="2800" dirty="0" smtClean="0"/>
              <a:t>.</a:t>
            </a:r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 for-loop can be used over the keys in a Hash. We call the keys() method on the hash variable in the for-loop statement. We must then access the value with a lookup</a:t>
            </a:r>
            <a:r>
              <a:rPr lang="en-US" sz="2800" dirty="0" smtClean="0"/>
              <a:t>.</a:t>
            </a:r>
          </a:p>
          <a:p>
            <a:pPr marL="449262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With this iterator, we loop over each pair in a hash. We must declare two variables. We use the names key and value for them. This is the current key and value in the hash.</a:t>
            </a:r>
            <a:endParaRPr lang="en-US" sz="26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885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Hash</a:t>
            </a:r>
            <a:endParaRPr lang="en-GB" sz="4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Iteration of Hash:</a:t>
            </a:r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Methods:</a:t>
            </a:r>
            <a:endParaRPr lang="en-US" sz="2400" dirty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563562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  <a:p>
            <a:pPr marL="106362" indent="0" algn="just">
              <a:spcAft>
                <a:spcPts val="1425"/>
              </a:spcAft>
            </a:pPr>
            <a:endParaRPr lang="en-US" sz="2400" dirty="0" smtClean="0"/>
          </a:p>
        </p:txBody>
      </p:sp>
      <p:pic>
        <p:nvPicPr>
          <p:cNvPr id="3074" name="Picture 2" descr="C:\Users\Saurabh Pandit\Documents\hash ite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" y="1874837"/>
            <a:ext cx="9283861" cy="23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urabh Pandit\Documents\hash met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/>
          <a:stretch/>
        </p:blipFill>
        <p:spPr bwMode="auto">
          <a:xfrm>
            <a:off x="731519" y="4999037"/>
            <a:ext cx="888698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0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/>
              <a:t>g</a:t>
            </a:r>
            <a:r>
              <a:rPr lang="en-GB" sz="4400" dirty="0" err="1" smtClean="0"/>
              <a:t>sub</a:t>
            </a:r>
            <a:r>
              <a:rPr lang="en-GB" sz="4400" dirty="0" smtClean="0"/>
              <a:t> </a:t>
            </a:r>
            <a:r>
              <a:rPr lang="en-GB" sz="4400" dirty="0" err="1" smtClean="0"/>
              <a:t>vs</a:t>
            </a:r>
            <a:r>
              <a:rPr lang="en-GB" sz="4400" dirty="0" smtClean="0"/>
              <a:t> sub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/>
              <a:t>String replacements can be done with the sub() or </a:t>
            </a:r>
            <a:r>
              <a:rPr lang="en-US" sz="2400" dirty="0" err="1"/>
              <a:t>gsub</a:t>
            </a:r>
            <a:r>
              <a:rPr lang="en-US" sz="2400" dirty="0"/>
              <a:t> methods. These are substitution methods. </a:t>
            </a:r>
            <a:r>
              <a:rPr lang="en-US" sz="2400" dirty="0" err="1"/>
              <a:t>Gsub</a:t>
            </a:r>
            <a:r>
              <a:rPr lang="en-US" sz="2400" dirty="0"/>
              <a:t> applies the substitution globally.</a:t>
            </a: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difference is that sub only replaces the first occurrence of the pattern specified, whereas </a:t>
            </a:r>
            <a:r>
              <a:rPr lang="en-US" sz="2400" dirty="0" err="1" smtClean="0"/>
              <a:t>gsub</a:t>
            </a:r>
            <a:r>
              <a:rPr lang="en-US" sz="2400" dirty="0" smtClean="0"/>
              <a:t> does </a:t>
            </a:r>
            <a:r>
              <a:rPr lang="en-US" sz="2400" dirty="0"/>
              <a:t>it for all occurrences (that is, it replaces globally</a:t>
            </a:r>
            <a:r>
              <a:rPr lang="en-US" sz="2400" dirty="0" smtClean="0"/>
              <a:t>).</a:t>
            </a:r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err="1"/>
              <a:t>Gsub</a:t>
            </a:r>
            <a:r>
              <a:rPr lang="en-US" sz="2400" dirty="0"/>
              <a:t> is closest to a "replace string" method. Sub() is conceptually a "replace first string" method.</a:t>
            </a: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099" name="Picture 3" descr="C:\Users\Saurabh Pandit\Documents\gs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779837"/>
            <a:ext cx="9099023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Lambda 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Lambda’s are very similar to </a:t>
            </a:r>
            <a:r>
              <a:rPr lang="en-US" sz="2400" dirty="0" err="1" smtClean="0"/>
              <a:t>Procs</a:t>
            </a: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oth </a:t>
            </a:r>
            <a:r>
              <a:rPr lang="en-US" sz="2400" dirty="0"/>
              <a:t>instances of the </a:t>
            </a:r>
            <a:r>
              <a:rPr lang="en-US" sz="2400" dirty="0" err="1"/>
              <a:t>Proc</a:t>
            </a:r>
            <a:r>
              <a:rPr lang="en-US" sz="2400" dirty="0"/>
              <a:t> class, they are also slightly </a:t>
            </a:r>
            <a:r>
              <a:rPr lang="en-US" sz="2400" dirty="0" smtClean="0"/>
              <a:t>different.</a:t>
            </a:r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400" dirty="0" smtClean="0"/>
              <a:t>Lambdas </a:t>
            </a:r>
            <a:r>
              <a:rPr lang="en-US" sz="2400" dirty="0"/>
              <a:t>check the number of arguments, while </a:t>
            </a:r>
            <a:r>
              <a:rPr lang="en-US" sz="2400" dirty="0" err="1"/>
              <a:t>procs</a:t>
            </a:r>
            <a:r>
              <a:rPr lang="en-US" sz="2400" dirty="0"/>
              <a:t> do </a:t>
            </a:r>
            <a:r>
              <a:rPr lang="en-US" sz="2400" dirty="0" smtClean="0"/>
              <a:t>not:</a:t>
            </a:r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400" dirty="0" smtClean="0"/>
          </a:p>
          <a:p>
            <a:pPr marL="106362" lvl="1" indent="0" algn="just">
              <a:spcAft>
                <a:spcPts val="1425"/>
              </a:spcAft>
            </a:pP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 descr="C:\Users\Syed Mehndi\Documents\lam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8" y="3138963"/>
            <a:ext cx="8593629" cy="32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5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Lambda </a:t>
            </a:r>
            <a:endParaRPr lang="en-GB" sz="4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1783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85775" indent="-342900">
              <a:buFont typeface="Arial" pitchFamily="34" charset="0"/>
              <a:buChar char="•"/>
            </a:pPr>
            <a:r>
              <a:rPr lang="en-US" sz="2400" dirty="0"/>
              <a:t>Lambdas</a:t>
            </a:r>
            <a:r>
              <a:rPr lang="en-US" b="1" dirty="0"/>
              <a:t> </a:t>
            </a:r>
            <a:r>
              <a:rPr lang="en-US" sz="2400" dirty="0"/>
              <a:t>and </a:t>
            </a:r>
            <a:r>
              <a:rPr lang="en-US" sz="2400" dirty="0" err="1"/>
              <a:t>procs</a:t>
            </a:r>
            <a:r>
              <a:rPr lang="en-US" sz="2400" dirty="0"/>
              <a:t> treat the ‘return’ keyword </a:t>
            </a:r>
            <a:r>
              <a:rPr lang="en-US" sz="2400" dirty="0" smtClean="0"/>
              <a:t>differently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‘return’ inside of a lambda triggers the code right outside of the lambda </a:t>
            </a:r>
            <a:r>
              <a:rPr lang="en-US" sz="2400" dirty="0" smtClean="0"/>
              <a:t>code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314325" lvl="1" indent="0" defTabSz="914400" eaLnBrk="0">
              <a:lnSpc>
                <a:spcPct val="100000"/>
              </a:lnSpc>
              <a:buClrTx/>
              <a:buSzTx/>
              <a:tabLst/>
            </a:pPr>
            <a:r>
              <a:rPr lang="en-US" sz="2400" smtClean="0">
                <a:solidFill>
                  <a:srgbClr val="222222"/>
                </a:solidFill>
                <a:latin typeface="PT Serif"/>
                <a:cs typeface="Arial" pitchFamily="34" charset="0"/>
              </a:rPr>
              <a:t>‘</a:t>
            </a:r>
            <a:r>
              <a:rPr lang="en-US" sz="2400" dirty="0" smtClean="0">
                <a:solidFill>
                  <a:srgbClr val="222222"/>
                </a:solidFill>
                <a:latin typeface="PT Serif"/>
                <a:cs typeface="Arial" pitchFamily="34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PT Serif"/>
                <a:cs typeface="Arial" pitchFamily="34" charset="0"/>
              </a:rPr>
              <a:t>’ inside of a </a:t>
            </a:r>
            <a:r>
              <a:rPr lang="en-US" sz="2400" dirty="0" err="1">
                <a:solidFill>
                  <a:srgbClr val="222222"/>
                </a:solidFill>
                <a:latin typeface="PT Serif"/>
                <a:cs typeface="Arial" pitchFamily="34" charset="0"/>
              </a:rPr>
              <a:t>proc</a:t>
            </a:r>
            <a:r>
              <a:rPr lang="en-US" sz="2400" dirty="0">
                <a:solidFill>
                  <a:srgbClr val="222222"/>
                </a:solidFill>
                <a:latin typeface="PT Serif"/>
                <a:cs typeface="Arial" pitchFamily="34" charset="0"/>
              </a:rPr>
              <a:t> triggers the code outside of the method where the </a:t>
            </a:r>
            <a:r>
              <a:rPr lang="en-US" sz="2400" dirty="0" err="1">
                <a:solidFill>
                  <a:srgbClr val="222222"/>
                </a:solidFill>
                <a:latin typeface="PT Serif"/>
                <a:cs typeface="Arial" pitchFamily="34" charset="0"/>
              </a:rPr>
              <a:t>proc</a:t>
            </a:r>
            <a:r>
              <a:rPr lang="en-US" sz="2400" dirty="0">
                <a:solidFill>
                  <a:srgbClr val="222222"/>
                </a:solidFill>
                <a:latin typeface="PT Serif"/>
                <a:cs typeface="Arial" pitchFamily="34" charset="0"/>
              </a:rPr>
              <a:t> is being </a:t>
            </a:r>
            <a:r>
              <a:rPr lang="en-US" sz="2400" dirty="0" smtClean="0">
                <a:solidFill>
                  <a:srgbClr val="222222"/>
                </a:solidFill>
                <a:latin typeface="PT Serif"/>
                <a:cs typeface="Arial" pitchFamily="34" charset="0"/>
              </a:rPr>
              <a:t>executed</a:t>
            </a:r>
          </a:p>
          <a:p>
            <a:pPr marL="314325" lvl="1" indent="0" defTabSz="914400" eaLnBrk="0">
              <a:lnSpc>
                <a:spcPct val="100000"/>
              </a:lnSpc>
              <a:buClrTx/>
              <a:buSzTx/>
              <a:tabLst/>
            </a:pPr>
            <a:endParaRPr lang="en-US" sz="2400" dirty="0">
              <a:solidFill>
                <a:srgbClr val="222222"/>
              </a:solidFill>
              <a:latin typeface="PT Serif"/>
              <a:cs typeface="Arial" pitchFamily="34" charset="0"/>
            </a:endParaRPr>
          </a:p>
          <a:p>
            <a:pPr marL="0" lvl="0" indent="0" defTabSz="914400" eaLnBrk="0">
              <a:lnSpc>
                <a:spcPct val="100000"/>
              </a:lnSpc>
              <a:buClrTx/>
              <a:buSzTx/>
              <a:tabLst/>
            </a:pP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050" name="Picture 2" descr="C:\Users\Syed Mehndi\Documents\lamb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1" y="2789237"/>
            <a:ext cx="815340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yed Mehndi\Documents\lambd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0" y="5075237"/>
            <a:ext cx="815340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4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Some important links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849312" y="1951325"/>
            <a:ext cx="8610600" cy="3214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GB" sz="2400" dirty="0" smtClean="0">
                <a:solidFill>
                  <a:schemeClr val="tx1"/>
                </a:solidFill>
                <a:hlinkClick r:id="rId2"/>
              </a:rPr>
              <a:t>www.codecademy.com/learn/ruby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3"/>
              </a:rPr>
              <a:t>http://ruby-doc.org</a:t>
            </a:r>
            <a:r>
              <a:rPr lang="en-GB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4"/>
              </a:rPr>
              <a:t>http://ruby-doc.org/docs/ruby-doc-bundle/ProgrammingRuby</a:t>
            </a:r>
            <a:r>
              <a:rPr lang="en-GB" sz="2400" dirty="0" smtClean="0">
                <a:solidFill>
                  <a:schemeClr val="tx1"/>
                </a:solidFill>
                <a:hlinkClick r:id="rId4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5"/>
              </a:rPr>
              <a:t>http://www.tutorialspoint.com/ruby</a:t>
            </a:r>
            <a:r>
              <a:rPr lang="en-GB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Programming Ruby by Dave Thomas and Andrew </a:t>
            </a:r>
            <a:r>
              <a:rPr lang="en-GB" sz="2400" dirty="0">
                <a:solidFill>
                  <a:schemeClr val="tx1"/>
                </a:solidFill>
              </a:rPr>
              <a:t>Hunt </a:t>
            </a:r>
            <a:r>
              <a:rPr lang="en-GB" sz="2400" dirty="0">
                <a:solidFill>
                  <a:srgbClr val="000000"/>
                </a:solidFill>
              </a:rPr>
              <a:t>ISBN-0201710897</a:t>
            </a:r>
          </a:p>
        </p:txBody>
      </p:sp>
    </p:spTree>
    <p:extLst>
      <p:ext uri="{BB962C8B-B14F-4D97-AF65-F5344CB8AC3E}">
        <p14:creationId xmlns:p14="http://schemas.microsoft.com/office/powerpoint/2010/main" val="23372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Contents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3237" y="1417637"/>
            <a:ext cx="9069388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err="1" smtClean="0"/>
              <a:t>Fixnum</a:t>
            </a: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Integer 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Float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Numeric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Array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Hash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err="1" smtClean="0"/>
              <a:t>Lamda</a:t>
            </a: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err="1"/>
              <a:t>g</a:t>
            </a:r>
            <a:r>
              <a:rPr lang="en-GB" sz="3200" dirty="0" err="1" smtClean="0"/>
              <a:t>sub</a:t>
            </a:r>
            <a:r>
              <a:rPr lang="en-GB" sz="3200" dirty="0" smtClean="0"/>
              <a:t> </a:t>
            </a:r>
            <a:r>
              <a:rPr lang="en-GB" sz="3200" dirty="0" err="1" smtClean="0"/>
              <a:t>vs</a:t>
            </a:r>
            <a:r>
              <a:rPr lang="en-GB" sz="3200" dirty="0" smtClean="0"/>
              <a:t> sub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15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2113" y="2789238"/>
            <a:ext cx="906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en-US" sz="4000" b="1" dirty="0">
                <a:latin typeface="+mn-lt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71774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Hierarchy of Numeric</a:t>
            </a:r>
            <a:endParaRPr lang="en-GB" sz="4400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 smtClean="0"/>
          </a:p>
          <a:p>
            <a:pPr marL="109538" lvl="1" indent="0">
              <a:spcAft>
                <a:spcPts val="1425"/>
              </a:spcAft>
              <a:buClrTx/>
            </a:pPr>
            <a:endParaRPr lang="en-GB" sz="3200" dirty="0"/>
          </a:p>
          <a:p>
            <a:pPr marL="109538" lvl="1" indent="0">
              <a:spcAft>
                <a:spcPts val="1425"/>
              </a:spcAft>
              <a:buClrTx/>
            </a:pP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44" y="1562100"/>
            <a:ext cx="7924800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aurabh Pandit\Documents\Fixnu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17" y="2766059"/>
            <a:ext cx="8570033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9312" y="488313"/>
            <a:ext cx="8077200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GB" dirty="0"/>
              <a:t>Data Types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Fixnum</a:t>
            </a:r>
            <a:endParaRPr lang="en-GB" sz="4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3237" y="1112837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600" dirty="0" err="1"/>
              <a:t>Fixnum</a:t>
            </a:r>
            <a:r>
              <a:rPr lang="en-US" sz="2600" dirty="0"/>
              <a:t> are immutable objects, meaning that you cannot change them once they have been created</a:t>
            </a:r>
            <a:r>
              <a:rPr lang="en-US" sz="2600" dirty="0" smtClean="0"/>
              <a:t>.</a:t>
            </a:r>
            <a:endParaRPr lang="en-GB" sz="2600" dirty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600" dirty="0"/>
              <a:t>you cannot create a </a:t>
            </a:r>
            <a:r>
              <a:rPr lang="en-US" sz="2600" dirty="0" err="1"/>
              <a:t>fixnum</a:t>
            </a:r>
            <a:r>
              <a:rPr lang="en-US" sz="2600" dirty="0"/>
              <a:t> that way : x = </a:t>
            </a:r>
            <a:r>
              <a:rPr lang="en-US" sz="2600" dirty="0" err="1"/>
              <a:t>Fixnum.new</a:t>
            </a:r>
            <a:r>
              <a:rPr lang="en-US" sz="2600" dirty="0"/>
              <a:t>. That just won’t </a:t>
            </a:r>
            <a:r>
              <a:rPr lang="en-US" sz="2600" dirty="0" smtClean="0"/>
              <a:t>work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You don’t work with a reference, you work with the object itself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400" dirty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</p:txBody>
      </p:sp>
      <p:pic>
        <p:nvPicPr>
          <p:cNvPr id="2050" name="Picture 2" descr="C:\Users\Saurabh Pandit\Documents\fixn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17" y="5075237"/>
            <a:ext cx="857003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3237" y="1112837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52438" lvl="1" indent="-3429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400" dirty="0" err="1" smtClean="0"/>
              <a:t>Fixnum</a:t>
            </a:r>
            <a:r>
              <a:rPr lang="en-US" sz="2400" dirty="0" smtClean="0"/>
              <a:t> </a:t>
            </a:r>
            <a:r>
              <a:rPr lang="en-US" sz="2400" dirty="0"/>
              <a:t>are objects that contain immediate </a:t>
            </a:r>
            <a:r>
              <a:rPr lang="en-US" sz="2400" dirty="0" smtClean="0"/>
              <a:t>values</a:t>
            </a:r>
          </a:p>
          <a:p>
            <a:pPr marL="452438" lvl="1" indent="-3429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400" dirty="0" err="1"/>
              <a:t>Fixnum</a:t>
            </a:r>
            <a:r>
              <a:rPr lang="en-US" sz="2400" dirty="0"/>
              <a:t> numbers are integers up to a certain limit. The limit is machine </a:t>
            </a:r>
            <a:r>
              <a:rPr lang="en-US" sz="2400" dirty="0" smtClean="0"/>
              <a:t>dependent</a:t>
            </a:r>
          </a:p>
          <a:p>
            <a:pPr marL="452438" lvl="1" indent="-3429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If any operation on a </a:t>
            </a:r>
            <a:r>
              <a:rPr lang="en-US" sz="2400" dirty="0" err="1"/>
              <a:t>Fixnum</a:t>
            </a:r>
            <a:r>
              <a:rPr lang="en-US" sz="2400" dirty="0"/>
              <a:t> exceeds its range, the value is automatically converted to </a:t>
            </a:r>
            <a:r>
              <a:rPr lang="en-US" sz="2400" dirty="0" smtClean="0"/>
              <a:t>a </a:t>
            </a:r>
            <a:r>
              <a:rPr lang="en-US" sz="2400" dirty="0" err="1" smtClean="0"/>
              <a:t>Bignum</a:t>
            </a:r>
            <a:r>
              <a:rPr lang="en-US" sz="2400" dirty="0"/>
              <a:t>.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400" dirty="0" smtClean="0"/>
              <a:t>There are 99 methods of </a:t>
            </a:r>
            <a:r>
              <a:rPr lang="en-US" sz="2400" dirty="0" err="1" smtClean="0"/>
              <a:t>Fixnum</a:t>
            </a:r>
            <a:r>
              <a:rPr lang="en-US" sz="2400" dirty="0" smtClean="0"/>
              <a:t> like &lt;=,=&gt;,&lt;=&gt;,==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400" dirty="0" smtClean="0"/>
              <a:t>Example: </a:t>
            </a:r>
            <a:r>
              <a:rPr lang="en-US" sz="2400" dirty="0" err="1" smtClean="0"/>
              <a:t>Fixnum</a:t>
            </a:r>
            <a:endParaRPr lang="en-US" sz="2400" dirty="0" smtClean="0"/>
          </a:p>
          <a:p>
            <a:pPr marL="109538" indent="0" algn="just">
              <a:spcAft>
                <a:spcPts val="1425"/>
              </a:spcAft>
              <a:buClrTx/>
            </a:pPr>
            <a:endParaRPr lang="en-US" sz="2400" dirty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Fixnum</a:t>
            </a:r>
            <a:endParaRPr lang="en-GB" sz="4400" dirty="0"/>
          </a:p>
        </p:txBody>
      </p:sp>
      <p:pic>
        <p:nvPicPr>
          <p:cNvPr id="2050" name="Picture 2" descr="C:\Users\Saurabh Pandit\Documents\fixnu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4413567"/>
            <a:ext cx="9174187" cy="17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77861" y="1326831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There are multiple classes that are grouped together as "numeric" classes, the 2 most common of which are </a:t>
            </a:r>
            <a:r>
              <a:rPr lang="en-US" sz="2800" dirty="0" smtClean="0"/>
              <a:t>Float </a:t>
            </a:r>
            <a:r>
              <a:rPr lang="en-US" sz="2800" dirty="0"/>
              <a:t>and </a:t>
            </a:r>
            <a:r>
              <a:rPr lang="en-US" sz="2800" dirty="0" smtClean="0"/>
              <a:t>Integer.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 smtClean="0"/>
              <a:t>Ruby </a:t>
            </a:r>
            <a:r>
              <a:rPr lang="en-US" sz="2800" dirty="0"/>
              <a:t>will automatically convert between the numeric classes when </a:t>
            </a:r>
            <a:r>
              <a:rPr lang="en-US" sz="2800" dirty="0" smtClean="0"/>
              <a:t>needed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Well, Integer type can contain </a:t>
            </a:r>
            <a:r>
              <a:rPr lang="en-US" sz="2800" b="1" dirty="0"/>
              <a:t>only whole numbers</a:t>
            </a:r>
            <a:r>
              <a:rPr lang="en-US" sz="2800" dirty="0"/>
              <a:t>, like 5 or 123. Numeric type can contain </a:t>
            </a:r>
            <a:r>
              <a:rPr lang="en-US" sz="2800" b="1" dirty="0"/>
              <a:t>decimal numbers</a:t>
            </a:r>
            <a:r>
              <a:rPr lang="en-US" sz="2800" dirty="0"/>
              <a:t> like 15.39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Integers are instance objects of a </a:t>
            </a:r>
            <a:r>
              <a:rPr lang="en-US" sz="2800" dirty="0" err="1"/>
              <a:t>Fixnum</a:t>
            </a:r>
            <a:r>
              <a:rPr lang="en-US" sz="2800" dirty="0"/>
              <a:t> or a </a:t>
            </a:r>
            <a:r>
              <a:rPr lang="en-US" sz="2800" dirty="0" err="1"/>
              <a:t>Bignum</a:t>
            </a:r>
            <a:r>
              <a:rPr lang="en-US" sz="2800" dirty="0"/>
              <a:t> class in </a:t>
            </a:r>
            <a:r>
              <a:rPr lang="en-US" sz="2800" dirty="0" smtClean="0"/>
              <a:t>Ruby but numeric are instance objects of a Integer and Float.</a:t>
            </a:r>
            <a:endParaRPr lang="en-US" sz="280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Integer </a:t>
            </a:r>
            <a:r>
              <a:rPr lang="en-GB" sz="4400" dirty="0" err="1" smtClean="0"/>
              <a:t>vs</a:t>
            </a:r>
            <a:r>
              <a:rPr lang="en-GB" sz="4400" dirty="0" smtClean="0"/>
              <a:t> Numeric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8187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512" y="1189037"/>
            <a:ext cx="8991600" cy="492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Integers can be specified in different </a:t>
            </a:r>
            <a:r>
              <a:rPr lang="en-US" sz="2600" i="1" dirty="0">
                <a:solidFill>
                  <a:schemeClr val="tx2"/>
                </a:solidFill>
              </a:rPr>
              <a:t>notations</a:t>
            </a:r>
            <a:r>
              <a:rPr lang="en-US" sz="2600" dirty="0">
                <a:solidFill>
                  <a:schemeClr val="tx2"/>
                </a:solidFill>
              </a:rPr>
              <a:t> in Ruby: decimal, hexadecimal, octal, and binary. 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Numeric can be </a:t>
            </a:r>
            <a:r>
              <a:rPr lang="en-US" sz="2600" dirty="0" err="1" smtClean="0">
                <a:solidFill>
                  <a:schemeClr val="tx2"/>
                </a:solidFill>
              </a:rPr>
              <a:t>spcified</a:t>
            </a:r>
            <a:r>
              <a:rPr lang="en-US" sz="2600" dirty="0" smtClean="0">
                <a:solidFill>
                  <a:schemeClr val="tx2"/>
                </a:solidFill>
              </a:rPr>
              <a:t> with decimal points also.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Example: Integer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Example: Numeric</a:t>
            </a:r>
          </a:p>
          <a:p>
            <a:endParaRPr lang="en-US" sz="2600" dirty="0" smtClean="0">
              <a:solidFill>
                <a:schemeClr val="tx2"/>
              </a:solidFill>
            </a:endParaRPr>
          </a:p>
          <a:p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Integer </a:t>
            </a:r>
            <a:r>
              <a:rPr lang="en-GB" sz="4400" dirty="0" err="1" smtClean="0"/>
              <a:t>vs</a:t>
            </a:r>
            <a:r>
              <a:rPr lang="en-GB" sz="4400" dirty="0" smtClean="0"/>
              <a:t> Numeric</a:t>
            </a:r>
            <a:endParaRPr lang="en-GB" sz="4400" dirty="0"/>
          </a:p>
        </p:txBody>
      </p:sp>
      <p:pic>
        <p:nvPicPr>
          <p:cNvPr id="1028" name="Picture 4" descr="C:\Users\Saurabh Pandit\Documents\Inte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1" y="3546475"/>
            <a:ext cx="8982069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urabh Pandit\Documents\numer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1" y="5440339"/>
            <a:ext cx="8839201" cy="10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Float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544512" y="1189037"/>
            <a:ext cx="8991600" cy="6875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457200"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 In Ruby, decimal numbers are objects of the Float or </a:t>
            </a:r>
            <a:r>
              <a:rPr lang="en-US" sz="2600" dirty="0" smtClean="0">
                <a:solidFill>
                  <a:schemeClr val="tx2"/>
                </a:solidFill>
              </a:rPr>
              <a:t>a </a:t>
            </a:r>
            <a:r>
              <a:rPr lang="en-US" sz="2600" dirty="0" err="1" smtClean="0">
                <a:solidFill>
                  <a:schemeClr val="tx2"/>
                </a:solidFill>
              </a:rPr>
              <a:t>BigDecimal</a:t>
            </a:r>
            <a:r>
              <a:rPr lang="en-US" sz="2600" dirty="0">
                <a:solidFill>
                  <a:schemeClr val="tx2"/>
                </a:solidFill>
              </a:rPr>
              <a:t> class. The </a:t>
            </a:r>
            <a:r>
              <a:rPr lang="en-US" sz="2600" dirty="0" err="1">
                <a:solidFill>
                  <a:schemeClr val="tx2"/>
                </a:solidFill>
              </a:rPr>
              <a:t>BigDecimal</a:t>
            </a:r>
            <a:r>
              <a:rPr lang="en-US" sz="2600" dirty="0">
                <a:solidFill>
                  <a:schemeClr val="tx2"/>
                </a:solidFill>
              </a:rPr>
              <a:t> class, a Ruby core class, is part of Ruby's standard library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By default, a decimal number is shown with a maximum 16 numbers after the decimal point. We can control the format of floating point values with the </a:t>
            </a:r>
            <a:r>
              <a:rPr lang="en-US" sz="2600" dirty="0" err="1">
                <a:solidFill>
                  <a:schemeClr val="tx2"/>
                </a:solidFill>
              </a:rPr>
              <a:t>sprintf</a:t>
            </a:r>
            <a:r>
              <a:rPr lang="en-US" sz="2600" dirty="0">
                <a:solidFill>
                  <a:schemeClr val="tx2"/>
                </a:solidFill>
              </a:rPr>
              <a:t> or </a:t>
            </a:r>
            <a:r>
              <a:rPr lang="en-US" sz="2600" dirty="0" err="1">
                <a:solidFill>
                  <a:schemeClr val="tx2"/>
                </a:solidFill>
              </a:rPr>
              <a:t>printf</a:t>
            </a:r>
            <a:r>
              <a:rPr lang="en-US" sz="2600" dirty="0">
                <a:solidFill>
                  <a:schemeClr val="tx2"/>
                </a:solidFill>
              </a:rPr>
              <a:t> methods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There is a precision in the format </a:t>
            </a:r>
            <a:r>
              <a:rPr lang="en-US" sz="2600" dirty="0" err="1">
                <a:solidFill>
                  <a:schemeClr val="tx2"/>
                </a:solidFill>
              </a:rPr>
              <a:t>specifier</a:t>
            </a:r>
            <a:r>
              <a:rPr lang="en-US" sz="2600" dirty="0">
                <a:solidFill>
                  <a:schemeClr val="tx2"/>
                </a:solidFill>
              </a:rPr>
              <a:t> of the </a:t>
            </a:r>
            <a:r>
              <a:rPr lang="en-US" sz="2600" dirty="0" err="1">
                <a:solidFill>
                  <a:schemeClr val="tx2"/>
                </a:solidFill>
              </a:rPr>
              <a:t>sprintf</a:t>
            </a:r>
            <a:r>
              <a:rPr lang="en-US" sz="2600" dirty="0">
                <a:solidFill>
                  <a:schemeClr val="tx2"/>
                </a:solidFill>
              </a:rPr>
              <a:t> method. It is a number following the % character.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 descr="C:\Users\Saurabh Pandit\Documents\flo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4335509"/>
            <a:ext cx="8885133" cy="15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7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Float</a:t>
            </a:r>
            <a:endParaRPr lang="en-GB" sz="4400" dirty="0"/>
          </a:p>
        </p:txBody>
      </p:sp>
      <p:sp>
        <p:nvSpPr>
          <p:cNvPr id="3" name="Rectangle 2"/>
          <p:cNvSpPr/>
          <p:nvPr/>
        </p:nvSpPr>
        <p:spPr>
          <a:xfrm>
            <a:off x="544512" y="1189037"/>
            <a:ext cx="8991600" cy="83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600" dirty="0"/>
              <a:t>Ruby supports the use of scientific notation for floating point values. Also known as exponential notation, it is a way of writing numbers too large or small to be conveniently written in standard decimal notation</a:t>
            </a:r>
            <a:r>
              <a:rPr lang="en-US" sz="26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/>
          </a:p>
        </p:txBody>
      </p:sp>
      <p:pic>
        <p:nvPicPr>
          <p:cNvPr id="4098" name="Picture 2" descr="C:\Users\Saurabh Pandit\Documents\flao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3140075"/>
            <a:ext cx="8749666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3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Office Theme">
      <a:majorFont>
        <a:latin typeface="Courier New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658</Words>
  <Application>Microsoft Office PowerPoint</Application>
  <PresentationFormat>Custom</PresentationFormat>
  <Paragraphs>162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Ekta Verma</dc:creator>
  <cp:lastModifiedBy>Syed Mehndi</cp:lastModifiedBy>
  <cp:revision>71</cp:revision>
  <cp:lastPrinted>1601-01-01T00:00:00Z</cp:lastPrinted>
  <dcterms:created xsi:type="dcterms:W3CDTF">1601-01-01T00:00:00Z</dcterms:created>
  <dcterms:modified xsi:type="dcterms:W3CDTF">2016-05-06T07:40:33Z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EditedOfficeVersion">
    <vt:lpwstr>Office2010</vt:lpwstr>
  </property>
  <property fmtid="{D5CDD505-2E9C-101B-9397-08002B2CF9AE}" pid="3" name="Office2003EditCount">
    <vt:lpwstr>0</vt:lpwstr>
  </property>
  <property fmtid="{D5CDD505-2E9C-101B-9397-08002B2CF9AE}" pid="4" name="Office2010EditCount">
    <vt:lpwstr>1</vt:lpwstr>
  </property>
  <property fmtid="{D5CDD505-2E9C-101B-9397-08002B2CF9AE}" pid="5" name="PortedBy">
    <vt:lpwstr>Saurabh Pandit</vt:lpwstr>
  </property>
  <property fmtid="{D5CDD505-2E9C-101B-9397-08002B2CF9AE}" pid="6" name="DatePorted">
    <vt:lpwstr>5/4/2016 3:50:57 PM</vt:lpwstr>
  </property>
  <property fmtid="{D5CDD505-2E9C-101B-9397-08002B2CF9AE}" pid="7" name="Office2010WasSaved">
    <vt:lpwstr>1</vt:lpwstr>
  </property>
</Properties>
</file>