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3" r:id="rId22"/>
    <p:sldId id="322" r:id="rId23"/>
    <p:sldId id="324" r:id="rId24"/>
    <p:sldId id="330" r:id="rId25"/>
    <p:sldId id="325" r:id="rId26"/>
    <p:sldId id="331" r:id="rId27"/>
    <p:sldId id="326" r:id="rId28"/>
    <p:sldId id="332" r:id="rId29"/>
    <p:sldId id="333" r:id="rId30"/>
    <p:sldId id="334" r:id="rId31"/>
    <p:sldId id="335" r:id="rId32"/>
    <p:sldId id="327" r:id="rId33"/>
    <p:sldId id="336" r:id="rId34"/>
    <p:sldId id="328" r:id="rId35"/>
    <p:sldId id="329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9" r:id="rId47"/>
    <p:sldId id="350" r:id="rId48"/>
    <p:sldId id="348" r:id="rId49"/>
    <p:sldId id="347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0F8B99FC-069B-46BF-9777-7AFC8CEB6F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02CB6-CE65-41F0-8246-37982FE72767}" type="slidenum">
              <a:rPr lang="en-US"/>
              <a:pPr/>
              <a:t>1</a:t>
            </a:fld>
            <a:endParaRPr 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D4CE56-ABC1-4D8F-9FC9-4EB98E47C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199FD2-82C3-4EC5-89CD-709630CC9E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68466D-D993-488B-B5F9-DC7F4D9BB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90DDF67-DEFE-4483-A432-0A30D619A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4FFC0B5-5D63-49A4-859C-39B66A0BB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AB7ED6-CE3F-478C-9895-D43F947E9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7C29E7-63E1-42E4-99E5-52C0EC8F8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0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8EB8FA-E74E-4027-A000-0F9D19CA8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5A57CF-B090-4CBE-9D69-8F7E7B814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46867F8-2650-4E9A-A1BA-EF69DFEB0E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A5F1D6-FE59-4208-8C5A-41F9F06FD5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50F316-194A-437F-BED9-410410F24F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1C6B857-8987-4249-87E9-08BAE3757C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2pPr>
      <a:lvl3pPr marL="647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3pPr>
      <a:lvl4pPr marL="8636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4pPr>
      <a:lvl5pPr marL="10795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2" charset="0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2" charset="0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uby-doc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ruby-doc.org/core-2.1.1/Exception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vm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endParaRPr lang="en-US" dirty="0" smtClean="0"/>
          </a:p>
          <a:p>
            <a:r>
              <a:rPr lang="en-US" dirty="0" smtClean="0"/>
              <a:t>Language </a:t>
            </a:r>
            <a:r>
              <a:rPr lang="en-US" dirty="0"/>
              <a:t>Constructs</a:t>
            </a:r>
          </a:p>
          <a:p>
            <a:r>
              <a:rPr lang="en-US" dirty="0"/>
              <a:t>Blocks</a:t>
            </a:r>
          </a:p>
          <a:p>
            <a:r>
              <a:rPr lang="en-US" dirty="0"/>
              <a:t>Methods, Classes and Modules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Ruby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</a:t>
            </a:r>
            <a:r>
              <a:rPr lang="en-US" dirty="0" err="1" smtClean="0"/>
              <a:t>sample.rb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79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1. Open a command window </a:t>
            </a:r>
            <a:br>
              <a:rPr lang="en-US" sz="2800" dirty="0" smtClean="0"/>
            </a:br>
            <a:r>
              <a:rPr lang="en-US" sz="2800" dirty="0" smtClean="0"/>
              <a:t>2. Navigate to the directory containing the source code </a:t>
            </a:r>
            <a:br>
              <a:rPr lang="en-US" sz="2800" dirty="0" smtClean="0"/>
            </a:br>
            <a:r>
              <a:rPr lang="en-US" sz="2800" dirty="0" smtClean="0"/>
              <a:t>3. Enter </a:t>
            </a:r>
            <a:r>
              <a:rPr lang="en-US" sz="2800" b="1" dirty="0" smtClean="0"/>
              <a:t>ruby </a:t>
            </a:r>
            <a:r>
              <a:rPr lang="en-US" sz="2800" b="1" dirty="0" err="1" smtClean="0"/>
              <a:t>sample.rb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4" y="5195162"/>
            <a:ext cx="5715000" cy="113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2255837"/>
            <a:ext cx="418592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15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Ruby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http://ruby-doc.org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2499994"/>
            <a:ext cx="84582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74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Language constructs</a:t>
            </a:r>
            <a:endParaRPr lang="en-US" dirty="0"/>
          </a:p>
        </p:txBody>
      </p:sp>
      <p:sp>
        <p:nvSpPr>
          <p:cNvPr id="6" name="Rectangle 6"/>
          <p:cNvSpPr txBox="1"/>
          <p:nvPr/>
        </p:nvSpPr>
        <p:spPr>
          <a:xfrm>
            <a:off x="503238" y="1768475"/>
            <a:ext cx="9069387" cy="45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31800" lvl="0" indent="-323850">
              <a:lnSpc>
                <a:spcPct val="93000"/>
              </a:lnSpc>
              <a:spcAft>
                <a:spcPts val="1425"/>
              </a:spcAft>
              <a:buChar char=""/>
              <a:defRPr sz="3200">
                <a:solidFill>
                  <a:srgbClr val="000000"/>
                </a:solidFill>
                <a:latin typeface="+mn-lt"/>
                <a:cs typeface="+mn-cs"/>
              </a:defRPr>
            </a:lvl1pPr>
            <a:lvl2pPr marL="863600" lvl="1" indent="-287338">
              <a:lnSpc>
                <a:spcPct val="93000"/>
              </a:lnSpc>
              <a:spcAft>
                <a:spcPts val="1138"/>
              </a:spcAft>
              <a:buSzPct val="75000"/>
              <a:buFont typeface="Symbol" pitchFamily="2" charset="0"/>
              <a:buChar char="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95400" lvl="2">
              <a:lnSpc>
                <a:spcPct val="93000"/>
              </a:lnSpc>
              <a:spcAft>
                <a:spcPts val="850"/>
              </a:spcAft>
              <a:buChar char="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27200" lvl="3">
              <a:lnSpc>
                <a:spcPct val="93000"/>
              </a:lnSpc>
              <a:spcAft>
                <a:spcPts val="575"/>
              </a:spcAft>
              <a:buSzPct val="75000"/>
              <a:buFont typeface="Symbol" pitchFamily="2" charset="0"/>
              <a:buChar char="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59000" lvl="4">
              <a:lnSpc>
                <a:spcPct val="93000"/>
              </a:lnSpc>
              <a:spcAft>
                <a:spcPts val="288"/>
              </a:spcAft>
              <a:buChar char="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6162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30734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5306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9878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55638" y="1862137"/>
            <a:ext cx="8916987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4318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6477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8636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0795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15367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19939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24511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2908300" indent="-2159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/>
              <a:t>Keywords:</a:t>
            </a:r>
          </a:p>
          <a:p>
            <a:r>
              <a:rPr lang="en-US" sz="3200" dirty="0"/>
              <a:t>=begin =end alias and begin </a:t>
            </a:r>
            <a:r>
              <a:rPr lang="en-US" sz="3200" dirty="0" err="1"/>
              <a:t>BEGIN</a:t>
            </a:r>
            <a:endParaRPr lang="en-US" sz="3200" dirty="0"/>
          </a:p>
          <a:p>
            <a:pPr lvl="1"/>
            <a:r>
              <a:rPr lang="en-US" sz="3200" dirty="0"/>
              <a:t>break case class </a:t>
            </a:r>
            <a:r>
              <a:rPr lang="en-US" sz="3200" dirty="0" err="1"/>
              <a:t>def</a:t>
            </a:r>
            <a:r>
              <a:rPr lang="en-US" sz="3200" dirty="0"/>
              <a:t> defined? do</a:t>
            </a:r>
          </a:p>
          <a:p>
            <a:r>
              <a:rPr lang="da-DK" sz="3200" dirty="0" err="1"/>
              <a:t>else</a:t>
            </a:r>
            <a:r>
              <a:rPr lang="da-DK" sz="3200" dirty="0"/>
              <a:t> </a:t>
            </a:r>
            <a:r>
              <a:rPr lang="da-DK" sz="3200" dirty="0" err="1"/>
              <a:t>elsif</a:t>
            </a:r>
            <a:r>
              <a:rPr lang="da-DK" sz="3200" dirty="0"/>
              <a:t> END </a:t>
            </a:r>
            <a:r>
              <a:rPr lang="da-DK" sz="3200" dirty="0" err="1"/>
              <a:t>end</a:t>
            </a:r>
            <a:r>
              <a:rPr lang="da-DK" sz="3200" dirty="0"/>
              <a:t> </a:t>
            </a:r>
            <a:r>
              <a:rPr lang="da-DK" sz="3200" dirty="0" err="1"/>
              <a:t>ensure</a:t>
            </a:r>
            <a:r>
              <a:rPr lang="da-DK" sz="3200" dirty="0"/>
              <a:t> false</a:t>
            </a:r>
          </a:p>
          <a:p>
            <a:pPr lvl="3"/>
            <a:r>
              <a:rPr lang="en-US" sz="3200" dirty="0"/>
              <a:t>for if in module next nil</a:t>
            </a:r>
          </a:p>
          <a:p>
            <a:r>
              <a:rPr lang="en-US" sz="3200" dirty="0"/>
              <a:t>not or redo rescue retry return</a:t>
            </a:r>
          </a:p>
          <a:p>
            <a:pPr lvl="2"/>
            <a:r>
              <a:rPr lang="en-US" sz="3200" dirty="0" err="1"/>
              <a:t>self super</a:t>
            </a:r>
            <a:r>
              <a:rPr lang="en-US" sz="3200" dirty="0"/>
              <a:t> then true </a:t>
            </a:r>
            <a:r>
              <a:rPr lang="en-US" sz="3200" dirty="0" err="1"/>
              <a:t>undef</a:t>
            </a:r>
            <a:r>
              <a:rPr lang="en-US" sz="3200" dirty="0"/>
              <a:t> unless</a:t>
            </a:r>
          </a:p>
          <a:p>
            <a:r>
              <a:rPr lang="en-US" sz="3200" dirty="0"/>
              <a:t>until when while yield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54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tidbits about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'#' </a:t>
            </a:r>
            <a:r>
              <a:rPr lang="en-US" sz="2400" dirty="0"/>
              <a:t>is the line comment character, all characters after this are ignored. Confusingly '#' can appear within quotes with a different meaning. </a:t>
            </a:r>
          </a:p>
          <a:p>
            <a:r>
              <a:rPr lang="en-US" sz="2400" dirty="0"/>
              <a:t>No semi-colons are needed to end lines, but may be used to separate statements on the same line </a:t>
            </a:r>
          </a:p>
          <a:p>
            <a:r>
              <a:rPr lang="en-US" sz="2400" dirty="0"/>
              <a:t>A backslash (\) at the end of a line is used for continuation </a:t>
            </a:r>
          </a:p>
          <a:p>
            <a:r>
              <a:rPr lang="en-US" sz="2400" dirty="0"/>
              <a:t>Indenting is not significant, unlike python </a:t>
            </a:r>
          </a:p>
          <a:p>
            <a:r>
              <a:rPr lang="en-US" sz="2400" dirty="0"/>
              <a:t>Types of variables do not need to be declared </a:t>
            </a:r>
          </a:p>
          <a:p>
            <a:r>
              <a:rPr lang="en-US" sz="2400" dirty="0"/>
              <a:t>Lines between =begin and =end are </a:t>
            </a:r>
            <a:r>
              <a:rPr lang="en-US" sz="2400" dirty="0" smtClean="0"/>
              <a:t>ignored and are considered as comments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4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9387" cy="582612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 tiny demonstration of these: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12" y="1112837"/>
            <a:ext cx="9069387" cy="4987925"/>
          </a:xfrm>
        </p:spPr>
        <p:txBody>
          <a:bodyPr/>
          <a:lstStyle/>
          <a:p>
            <a:pPr marL="10795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1798637"/>
            <a:ext cx="914400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56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9069387" cy="1260475"/>
          </a:xfrm>
        </p:spPr>
        <p:txBody>
          <a:bodyPr/>
          <a:lstStyle/>
          <a:p>
            <a:r>
              <a:rPr lang="en-US" dirty="0" smtClean="0"/>
              <a:t>Naming conventions…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036637"/>
            <a:ext cx="9069387" cy="4987925"/>
          </a:xfrm>
        </p:spPr>
        <p:txBody>
          <a:bodyPr/>
          <a:lstStyle/>
          <a:p>
            <a:r>
              <a:rPr lang="en-US" sz="2400" dirty="0" smtClean="0"/>
              <a:t>Global </a:t>
            </a:r>
            <a:r>
              <a:rPr lang="en-US" sz="2400" dirty="0"/>
              <a:t>variables start with '$' , available across different classes</a:t>
            </a:r>
          </a:p>
          <a:p>
            <a:r>
              <a:rPr lang="en-US" sz="2400" dirty="0"/>
              <a:t>Class variables start with '@@’, available across different objects of a class.</a:t>
            </a:r>
          </a:p>
          <a:p>
            <a:r>
              <a:rPr lang="en-US" sz="2400" dirty="0"/>
              <a:t>Instance variables start with '@' , available across different methods of </a:t>
            </a:r>
            <a:r>
              <a:rPr lang="en-US" sz="2400" dirty="0" err="1"/>
              <a:t>a</a:t>
            </a:r>
            <a:r>
              <a:rPr lang="en-US" sz="2400" dirty="0"/>
              <a:t> object.</a:t>
            </a:r>
          </a:p>
          <a:p>
            <a:r>
              <a:rPr lang="en-US" sz="2400" dirty="0"/>
              <a:t>Local variables, method names, and method parameters start with a lower case letter. Not available outside the method. </a:t>
            </a:r>
          </a:p>
          <a:p>
            <a:r>
              <a:rPr lang="en-US" sz="2400" dirty="0"/>
              <a:t>Class names, module names and constants start with an uppercase letter </a:t>
            </a:r>
          </a:p>
          <a:p>
            <a:r>
              <a:rPr lang="en-US" sz="2400" dirty="0"/>
              <a:t>Variables names are composed of letters, numbers and underscores</a:t>
            </a:r>
          </a:p>
          <a:p>
            <a:r>
              <a:rPr lang="en-US" sz="2400" dirty="0"/>
              <a:t>Method names may end with "?", "!", or "=". Methods ending with a "?" imply a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smtClean="0"/>
              <a:t>operation; Methods </a:t>
            </a:r>
            <a:r>
              <a:rPr lang="en-US" sz="2400" dirty="0"/>
              <a:t>ending with "!" imply something dangerous, like strings being modified in place (</a:t>
            </a:r>
            <a:r>
              <a:rPr lang="en-US" sz="2400" dirty="0" err="1"/>
              <a:t>eg</a:t>
            </a:r>
            <a:r>
              <a:rPr lang="en-US" sz="2400" dirty="0"/>
              <a:t>, "</a:t>
            </a:r>
            <a:r>
              <a:rPr lang="en-US" sz="2400" dirty="0" err="1"/>
              <a:t>upcase</a:t>
            </a:r>
            <a:r>
              <a:rPr lang="en-US" sz="2400" dirty="0" smtClean="0"/>
              <a:t>!"); the “=“ implies “assigning </a:t>
            </a:r>
            <a:r>
              <a:rPr lang="en-US" sz="2400" dirty="0"/>
              <a:t>a value to something"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2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 in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</a:p>
          <a:p>
            <a:r>
              <a:rPr lang="en-US" dirty="0" smtClean="0"/>
              <a:t>Class Variables</a:t>
            </a:r>
          </a:p>
          <a:p>
            <a:r>
              <a:rPr lang="en-US" dirty="0" smtClean="0"/>
              <a:t>Instance variables</a:t>
            </a:r>
          </a:p>
          <a:p>
            <a:r>
              <a:rPr lang="en-US" dirty="0" smtClean="0"/>
              <a:t>Local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7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3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Ruby ? </a:t>
            </a:r>
          </a:p>
          <a:p>
            <a:r>
              <a:rPr lang="en-US" dirty="0"/>
              <a:t>Installing Ruby</a:t>
            </a:r>
          </a:p>
          <a:p>
            <a:r>
              <a:rPr lang="en-US" dirty="0"/>
              <a:t>Running Ruby</a:t>
            </a:r>
          </a:p>
          <a:p>
            <a:r>
              <a:rPr lang="en-US" dirty="0"/>
              <a:t>Using Ruby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0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  <a:p>
            <a:r>
              <a:rPr lang="en-US" dirty="0"/>
              <a:t>String</a:t>
            </a:r>
          </a:p>
          <a:p>
            <a:r>
              <a:rPr lang="en-US" dirty="0"/>
              <a:t>Symbols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Ranges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7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:-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4" y="1265237"/>
            <a:ext cx="7924800" cy="262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4" y="4922837"/>
            <a:ext cx="6553200" cy="228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8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quotes (‘ ’) and double quotes (“ “) are used</a:t>
            </a:r>
          </a:p>
          <a:p>
            <a:r>
              <a:rPr lang="en-US" dirty="0" smtClean="0"/>
              <a:t>Double quotes (“ “) are used for string interpolation.</a:t>
            </a:r>
          </a:p>
          <a:p>
            <a:endParaRPr lang="en-US" dirty="0"/>
          </a:p>
          <a:p>
            <a:r>
              <a:rPr lang="en-US" dirty="0" smtClean="0"/>
              <a:t>Difference between them:-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1" y="3780154"/>
            <a:ext cx="8061283" cy="60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0" y="4999036"/>
            <a:ext cx="7086601" cy="1791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76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length</a:t>
            </a:r>
          </a:p>
          <a:p>
            <a:r>
              <a:rPr lang="en-US" dirty="0"/>
              <a:t>.</a:t>
            </a:r>
            <a:r>
              <a:rPr lang="en-US" dirty="0" err="1" smtClean="0"/>
              <a:t>upcase</a:t>
            </a:r>
            <a:r>
              <a:rPr lang="en-US" dirty="0" smtClean="0"/>
              <a:t>, .</a:t>
            </a:r>
            <a:r>
              <a:rPr lang="en-US" dirty="0" err="1" smtClean="0"/>
              <a:t>downcase</a:t>
            </a:r>
            <a:endParaRPr lang="en-US" dirty="0" smtClean="0"/>
          </a:p>
          <a:p>
            <a:r>
              <a:rPr lang="en-US" dirty="0"/>
              <a:t>.split </a:t>
            </a:r>
            <a:endParaRPr lang="en-US" dirty="0" smtClean="0"/>
          </a:p>
          <a:p>
            <a:r>
              <a:rPr lang="en-US" dirty="0"/>
              <a:t>.</a:t>
            </a:r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.join</a:t>
            </a:r>
          </a:p>
          <a:p>
            <a:r>
              <a:rPr lang="en-US" dirty="0"/>
              <a:t>.</a:t>
            </a:r>
            <a:r>
              <a:rPr lang="en-US" dirty="0" smtClean="0"/>
              <a:t>sub</a:t>
            </a:r>
          </a:p>
          <a:p>
            <a:r>
              <a:rPr lang="en-US" dirty="0"/>
              <a:t>.</a:t>
            </a:r>
            <a:r>
              <a:rPr lang="en-US" dirty="0" err="1"/>
              <a:t>gsub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2" y="1646237"/>
            <a:ext cx="4343400" cy="56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2" y="2408236"/>
            <a:ext cx="4114800" cy="54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04" y="3094037"/>
            <a:ext cx="5181600" cy="49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76" y="3812650"/>
            <a:ext cx="5181600" cy="4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16" y="4389437"/>
            <a:ext cx="5170488" cy="4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28" y="4999037"/>
            <a:ext cx="5155248" cy="54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2" y="5761036"/>
            <a:ext cx="5146992" cy="53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02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417637"/>
            <a:ext cx="9069387" cy="4987925"/>
          </a:xfrm>
        </p:spPr>
        <p:txBody>
          <a:bodyPr/>
          <a:lstStyle/>
          <a:p>
            <a:pPr marL="107950" indent="0">
              <a:buNone/>
            </a:pPr>
            <a:r>
              <a:rPr lang="en-US" dirty="0" smtClean="0"/>
              <a:t>Symbols are similar to string however with few important differences –</a:t>
            </a:r>
          </a:p>
          <a:p>
            <a:r>
              <a:rPr lang="en-US" dirty="0" smtClean="0"/>
              <a:t>Represented using colon “ : “. </a:t>
            </a:r>
            <a:r>
              <a:rPr lang="en-US" dirty="0" err="1" smtClean="0"/>
              <a:t>Eg</a:t>
            </a:r>
            <a:r>
              <a:rPr lang="en-US" dirty="0"/>
              <a:t>-</a:t>
            </a:r>
            <a:r>
              <a:rPr lang="en-US" dirty="0" smtClean="0"/>
              <a:t> :name</a:t>
            </a:r>
          </a:p>
          <a:p>
            <a:r>
              <a:rPr lang="en-US" dirty="0" smtClean="0"/>
              <a:t>Immutable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same memory address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3551237"/>
            <a:ext cx="6400800" cy="150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84" y="5456237"/>
            <a:ext cx="54102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84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to use </a:t>
            </a:r>
            <a:r>
              <a:rPr lang="en-US" dirty="0" smtClean="0"/>
              <a:t>what </a:t>
            </a:r>
            <a:r>
              <a:rPr lang="en-US" dirty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 </a:t>
            </a:r>
            <a:r>
              <a:rPr lang="en-US" dirty="0"/>
              <a:t>- when content of object is </a:t>
            </a:r>
            <a:r>
              <a:rPr lang="en-US" dirty="0" smtClean="0"/>
              <a:t>important Symbol </a:t>
            </a:r>
            <a:r>
              <a:rPr lang="en-US" dirty="0"/>
              <a:t>- when identity of object is important</a:t>
            </a:r>
          </a:p>
          <a:p>
            <a:r>
              <a:rPr lang="en-US" dirty="0" smtClean="0"/>
              <a:t>Converting string to symbol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Converting symbol to string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4" y="3779837"/>
            <a:ext cx="40767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4" y="5684837"/>
            <a:ext cx="40767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7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Ruby’s arrays are </a:t>
            </a:r>
            <a:r>
              <a:rPr lang="en-US" dirty="0" err="1"/>
              <a:t>untyped</a:t>
            </a:r>
            <a:r>
              <a:rPr lang="en-US" dirty="0"/>
              <a:t> and mutable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[] </a:t>
            </a:r>
            <a:r>
              <a:rPr lang="en-US" dirty="0"/>
              <a:t># Empty array</a:t>
            </a:r>
          </a:p>
          <a:p>
            <a:r>
              <a:rPr lang="en-US" dirty="0"/>
              <a:t>[1, 2, 3] # An array that holds three </a:t>
            </a:r>
            <a:r>
              <a:rPr lang="en-US" dirty="0" err="1"/>
              <a:t>Fixnum</a:t>
            </a:r>
            <a:r>
              <a:rPr lang="en-US" dirty="0"/>
              <a:t> objects</a:t>
            </a:r>
          </a:p>
          <a:p>
            <a:r>
              <a:rPr lang="en-US" dirty="0"/>
              <a:t>[[1,2],[3,4],[5]] # An array of nested </a:t>
            </a:r>
            <a:r>
              <a:rPr lang="en-US" dirty="0" smtClean="0"/>
              <a:t>arrays</a:t>
            </a:r>
          </a:p>
          <a:p>
            <a:r>
              <a:rPr lang="en-US" dirty="0"/>
              <a:t>[1, 'one', 2, 'two'] </a:t>
            </a:r>
            <a:r>
              <a:rPr lang="en-US" dirty="0" smtClean="0"/>
              <a:t> #</a:t>
            </a:r>
            <a:r>
              <a:rPr lang="en-US" dirty="0"/>
              <a:t>mixes Integers and Strings and is perfectly valid.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5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empty = </a:t>
            </a:r>
            <a:r>
              <a:rPr lang="en-US" sz="2800" dirty="0" err="1"/>
              <a:t>Array.new</a:t>
            </a:r>
            <a:r>
              <a:rPr lang="en-US" sz="2800" dirty="0"/>
              <a:t> # []: returns a new empty </a:t>
            </a:r>
            <a:r>
              <a:rPr lang="en-US" sz="2800" dirty="0" smtClean="0"/>
              <a:t>array</a:t>
            </a:r>
          </a:p>
          <a:p>
            <a:r>
              <a:rPr lang="en-US" sz="2800" dirty="0"/>
              <a:t> a = [] #returns a new empty </a:t>
            </a:r>
            <a:r>
              <a:rPr lang="en-US" sz="2800" dirty="0" smtClean="0"/>
              <a:t>array</a:t>
            </a:r>
            <a:endParaRPr lang="en-US" sz="2800" dirty="0"/>
          </a:p>
          <a:p>
            <a:r>
              <a:rPr lang="en-US" sz="2800" dirty="0" err="1"/>
              <a:t>nils</a:t>
            </a:r>
            <a:r>
              <a:rPr lang="en-US" sz="2800" dirty="0"/>
              <a:t> = </a:t>
            </a:r>
            <a:r>
              <a:rPr lang="en-US" sz="2800" dirty="0" err="1"/>
              <a:t>Array.new</a:t>
            </a:r>
            <a:r>
              <a:rPr lang="en-US" sz="2800" dirty="0"/>
              <a:t>(3) # [nil, nil, nil]: new array with 3 nil elements</a:t>
            </a:r>
          </a:p>
          <a:p>
            <a:r>
              <a:rPr lang="en-US" sz="2800" dirty="0"/>
              <a:t>zeros = </a:t>
            </a:r>
            <a:r>
              <a:rPr lang="en-US" sz="2800" dirty="0" err="1"/>
              <a:t>Array.new</a:t>
            </a:r>
            <a:r>
              <a:rPr lang="en-US" sz="2800" dirty="0"/>
              <a:t>(4, 0) # [0, 0, 0, 0]: new array with 4 0 elements</a:t>
            </a:r>
          </a:p>
          <a:p>
            <a:r>
              <a:rPr lang="en-US" sz="2800" dirty="0"/>
              <a:t>copy = </a:t>
            </a:r>
            <a:r>
              <a:rPr lang="en-US" sz="2800" dirty="0" err="1"/>
              <a:t>Array.new</a:t>
            </a:r>
            <a:r>
              <a:rPr lang="en-US" sz="2800" dirty="0"/>
              <a:t>(</a:t>
            </a:r>
            <a:r>
              <a:rPr lang="en-US" sz="2800" dirty="0" err="1"/>
              <a:t>nils</a:t>
            </a:r>
            <a:r>
              <a:rPr lang="en-US" sz="2800" dirty="0"/>
              <a:t>) # Make a new copy of an existing array</a:t>
            </a:r>
          </a:p>
          <a:p>
            <a:r>
              <a:rPr lang="en-US" sz="2800" dirty="0"/>
              <a:t>count = </a:t>
            </a:r>
            <a:r>
              <a:rPr lang="en-US" sz="2800" dirty="0" err="1"/>
              <a:t>Array.new</a:t>
            </a:r>
            <a:r>
              <a:rPr lang="en-US" sz="2800" dirty="0"/>
              <a:t>(3) {|</a:t>
            </a:r>
            <a:r>
              <a:rPr lang="en-US" sz="2800" dirty="0" err="1"/>
              <a:t>i</a:t>
            </a:r>
            <a:r>
              <a:rPr lang="en-US" sz="2800" dirty="0"/>
              <a:t>| i+1} # [</a:t>
            </a:r>
            <a:r>
              <a:rPr lang="en-US" sz="2800" dirty="0" smtClean="0"/>
              <a:t>1,2,3]</a:t>
            </a:r>
          </a:p>
        </p:txBody>
      </p:sp>
    </p:spTree>
    <p:extLst>
      <p:ext uri="{BB962C8B-B14F-4D97-AF65-F5344CB8AC3E}">
        <p14:creationId xmlns:p14="http://schemas.microsoft.com/office/powerpoint/2010/main" val="104927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</a:t>
            </a:r>
            <a:r>
              <a:rPr lang="en-US" dirty="0"/>
              <a:t>into 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Growing </a:t>
            </a:r>
            <a:r>
              <a:rPr lang="en-US" dirty="0"/>
              <a:t>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2332037"/>
            <a:ext cx="6172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4846637"/>
            <a:ext cx="62331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7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Ruby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Ruby is "an interpreted scripting language for quick and easy object-oriented programming"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26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493837"/>
            <a:ext cx="9069387" cy="4987925"/>
          </a:xfrm>
        </p:spPr>
        <p:txBody>
          <a:bodyPr/>
          <a:lstStyle/>
          <a:p>
            <a:r>
              <a:rPr lang="en-US" dirty="0" smtClean="0"/>
              <a:t>Transforming </a:t>
            </a:r>
            <a:r>
              <a:rPr lang="en-US" dirty="0"/>
              <a:t>arrays :</a:t>
            </a:r>
          </a:p>
          <a:p>
            <a:endParaRPr lang="en-US" dirty="0" smtClean="0"/>
          </a:p>
          <a:p>
            <a:pPr marL="107950" indent="0">
              <a:buNone/>
            </a:pPr>
            <a:endParaRPr lang="en-US" dirty="0"/>
          </a:p>
          <a:p>
            <a:r>
              <a:rPr lang="en-US" dirty="0"/>
              <a:t>Filtering elements of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6" y="2185789"/>
            <a:ext cx="6694487" cy="83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6" y="4084637"/>
            <a:ext cx="738441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3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Iterating </a:t>
            </a:r>
            <a:r>
              <a:rPr lang="en-US" dirty="0"/>
              <a:t>elements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4" y="2332037"/>
            <a:ext cx="7772400" cy="142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6" y="4770436"/>
            <a:ext cx="5647056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89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Key‐Value pairs</a:t>
            </a:r>
            <a:endParaRPr lang="en-US" dirty="0"/>
          </a:p>
          <a:p>
            <a:r>
              <a:rPr lang="en-US" dirty="0"/>
              <a:t>Creating Hash</a:t>
            </a:r>
          </a:p>
          <a:p>
            <a:pPr lvl="1"/>
            <a:r>
              <a:rPr lang="en-US" dirty="0"/>
              <a:t>numbers = </a:t>
            </a:r>
            <a:r>
              <a:rPr lang="en-US" dirty="0" err="1"/>
              <a:t>Hash.new</a:t>
            </a:r>
            <a:r>
              <a:rPr lang="en-US" dirty="0"/>
              <a:t> or </a:t>
            </a:r>
            <a:r>
              <a:rPr lang="en-US" dirty="0" smtClean="0"/>
              <a:t>{}  </a:t>
            </a:r>
            <a:endParaRPr lang="en-US" dirty="0"/>
          </a:p>
          <a:p>
            <a:pPr lvl="1"/>
            <a:r>
              <a:rPr lang="en-US" dirty="0"/>
              <a:t>numbers = { "one" =&gt; 1, "two" =&gt; 2, "three" =&gt; 3 }</a:t>
            </a:r>
          </a:p>
          <a:p>
            <a:pPr lvl="1"/>
            <a:r>
              <a:rPr lang="en-US" dirty="0"/>
              <a:t>numbers </a:t>
            </a:r>
            <a:r>
              <a:rPr lang="en-US" dirty="0" smtClean="0"/>
              <a:t>= </a:t>
            </a:r>
            <a:r>
              <a:rPr lang="en-US" dirty="0"/>
              <a:t>{ </a:t>
            </a:r>
            <a:r>
              <a:rPr lang="en-US" dirty="0" smtClean="0"/>
              <a:t>:one </a:t>
            </a:r>
            <a:r>
              <a:rPr lang="en-US" dirty="0"/>
              <a:t>=&gt; 1, </a:t>
            </a:r>
            <a:r>
              <a:rPr lang="en-US" dirty="0" smtClean="0"/>
              <a:t>:two </a:t>
            </a:r>
            <a:r>
              <a:rPr lang="en-US" dirty="0"/>
              <a:t>=&gt; 2, :</a:t>
            </a:r>
            <a:r>
              <a:rPr lang="en-US" dirty="0" smtClean="0"/>
              <a:t>three </a:t>
            </a:r>
            <a:r>
              <a:rPr lang="en-US" dirty="0"/>
              <a:t>=&gt; 3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numbers = { </a:t>
            </a:r>
            <a:r>
              <a:rPr lang="en-US" dirty="0" smtClean="0"/>
              <a:t>one: 1</a:t>
            </a:r>
            <a:r>
              <a:rPr lang="en-US" dirty="0"/>
              <a:t>, </a:t>
            </a:r>
            <a:r>
              <a:rPr lang="en-US" dirty="0" smtClean="0"/>
              <a:t>two: 2</a:t>
            </a:r>
            <a:r>
              <a:rPr lang="en-US" dirty="0"/>
              <a:t>, </a:t>
            </a:r>
            <a:r>
              <a:rPr lang="en-US" dirty="0" smtClean="0"/>
              <a:t>three: 3 }</a:t>
            </a:r>
          </a:p>
          <a:p>
            <a:r>
              <a:rPr lang="en-US" dirty="0" smtClean="0"/>
              <a:t>Fetch </a:t>
            </a:r>
            <a:r>
              <a:rPr lang="en-US" dirty="0"/>
              <a:t>values</a:t>
            </a:r>
          </a:p>
          <a:p>
            <a:pPr lvl="1"/>
            <a:r>
              <a:rPr lang="en-US" dirty="0"/>
              <a:t>numbers[“one</a:t>
            </a:r>
            <a:r>
              <a:rPr lang="en-US" dirty="0" smtClean="0"/>
              <a:t>”] # result will be 1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93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</a:t>
            </a:r>
            <a:r>
              <a:rPr lang="en-US" dirty="0"/>
              <a:t>over Hashes 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.keys and .values methods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2249487"/>
            <a:ext cx="64770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4" y="4922837"/>
            <a:ext cx="646588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404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98437"/>
            <a:ext cx="9069387" cy="1260475"/>
          </a:xfrm>
        </p:spPr>
        <p:txBody>
          <a:bodyPr/>
          <a:lstStyle/>
          <a:p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12" y="1417637"/>
            <a:ext cx="9069387" cy="4987925"/>
          </a:xfrm>
        </p:spPr>
        <p:txBody>
          <a:bodyPr/>
          <a:lstStyle/>
          <a:p>
            <a:r>
              <a:rPr lang="en-US" sz="2800" dirty="0"/>
              <a:t>A Range object represents the values between a start value and an end value. </a:t>
            </a:r>
            <a:endParaRPr lang="en-US" sz="2800" dirty="0" smtClean="0"/>
          </a:p>
          <a:p>
            <a:r>
              <a:rPr lang="en-US" sz="2800" dirty="0" smtClean="0"/>
              <a:t>Range literals </a:t>
            </a:r>
            <a:r>
              <a:rPr lang="en-US" sz="2800" dirty="0"/>
              <a:t>are written by placing two or three dots between the start and end value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1..10 # The integers 1 through 10, including 10</a:t>
            </a:r>
          </a:p>
          <a:p>
            <a:r>
              <a:rPr lang="en-US" sz="2800" dirty="0"/>
              <a:t>1.0...10.0 # The numbers between 1.0 and 10.0, excluding 10.0 </a:t>
            </a:r>
            <a:r>
              <a:rPr lang="en-US" sz="2800" dirty="0" smtClean="0"/>
              <a:t>itself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5151437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047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  <a:p>
            <a:r>
              <a:rPr lang="en-US" dirty="0"/>
              <a:t>Unless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? :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5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modifier</a:t>
            </a:r>
          </a:p>
          <a:p>
            <a:pPr lvl="1"/>
            <a:r>
              <a:rPr lang="en-US" sz="2400" dirty="0" err="1" smtClean="0"/>
              <a:t>Eg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pPr marL="576262" lvl="1" indent="0">
              <a:buNone/>
            </a:pPr>
            <a:r>
              <a:rPr lang="en-US" sz="2400" dirty="0" smtClean="0"/>
              <a:t>   $</a:t>
            </a:r>
            <a:r>
              <a:rPr lang="en-US" sz="2400" dirty="0"/>
              <a:t>debug=1 </a:t>
            </a:r>
          </a:p>
          <a:p>
            <a:pPr marL="576262" lvl="1" indent="0">
              <a:buNone/>
            </a:pPr>
            <a:r>
              <a:rPr lang="en-US" sz="2400" dirty="0" smtClean="0"/>
              <a:t>   print </a:t>
            </a:r>
            <a:r>
              <a:rPr lang="en-US" sz="2400" dirty="0"/>
              <a:t>"debug\n" if $debug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874837"/>
            <a:ext cx="3657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10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unless, as a statement or a modifier, is the opposite of if: it executes code only if </a:t>
            </a:r>
            <a:r>
              <a:rPr lang="en-US" sz="2800" dirty="0" smtClean="0"/>
              <a:t>an associated </a:t>
            </a:r>
            <a:r>
              <a:rPr lang="en-US" sz="2800" dirty="0"/>
              <a:t>expression evaluates to false or nil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3094037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2" y="3578224"/>
            <a:ext cx="250800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84" y="5151437"/>
            <a:ext cx="368127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2" y="5322886"/>
            <a:ext cx="2508006" cy="71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96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2" y="2103437"/>
            <a:ext cx="413062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1" y="3675062"/>
            <a:ext cx="23468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405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? : (Ternary op.)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x </a:t>
            </a:r>
            <a:r>
              <a:rPr lang="en-US" dirty="0"/>
              <a:t>= 2</a:t>
            </a:r>
          </a:p>
          <a:p>
            <a:pPr lvl="1"/>
            <a:r>
              <a:rPr lang="es-ES" dirty="0"/>
              <a:t>y = (x &gt; 5) ? </a:t>
            </a:r>
            <a:r>
              <a:rPr lang="es-ES" dirty="0" smtClean="0"/>
              <a:t>3 </a:t>
            </a:r>
            <a:r>
              <a:rPr lang="es-ES" dirty="0"/>
              <a:t>: 5 </a:t>
            </a:r>
            <a:endParaRPr lang="es-ES" dirty="0" smtClean="0"/>
          </a:p>
          <a:p>
            <a:pPr lvl="1"/>
            <a:r>
              <a:rPr lang="es-ES" dirty="0" smtClean="0"/>
              <a:t>Output </a:t>
            </a:r>
            <a:r>
              <a:rPr lang="es-ES" dirty="0" err="1" smtClean="0"/>
              <a:t>will</a:t>
            </a:r>
            <a:r>
              <a:rPr lang="es-ES" dirty="0" smtClean="0"/>
              <a:t> be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ruby is object oriented?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everything is an object</a:t>
            </a:r>
          </a:p>
          <a:p>
            <a:r>
              <a:rPr lang="en-US" dirty="0"/>
              <a:t>classes, methods, inheritance, etc.</a:t>
            </a:r>
          </a:p>
          <a:p>
            <a:r>
              <a:rPr lang="en-US" dirty="0"/>
              <a:t>singleton methods</a:t>
            </a:r>
          </a:p>
          <a:p>
            <a:r>
              <a:rPr lang="en-US" dirty="0"/>
              <a:t>"</a:t>
            </a:r>
            <a:r>
              <a:rPr lang="en-US" dirty="0" err="1"/>
              <a:t>mixin</a:t>
            </a:r>
            <a:r>
              <a:rPr lang="en-US" dirty="0"/>
              <a:t>" functionality by module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1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Until</a:t>
            </a:r>
          </a:p>
          <a:p>
            <a:r>
              <a:rPr lang="en-US" dirty="0"/>
              <a:t>For/In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0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262" lvl="1" indent="0">
              <a:buNone/>
            </a:pPr>
            <a:endParaRPr lang="en-US" dirty="0" smtClean="0"/>
          </a:p>
          <a:p>
            <a:pPr marL="576262" lvl="1" indent="0">
              <a:buNone/>
            </a:pPr>
            <a:endParaRPr lang="en-US" dirty="0"/>
          </a:p>
          <a:p>
            <a:pPr marL="576262" lvl="1" indent="0">
              <a:buNone/>
            </a:pPr>
            <a:endParaRPr lang="en-US" dirty="0" smtClean="0"/>
          </a:p>
          <a:p>
            <a:pPr marL="576262" lvl="1" indent="0">
              <a:buNone/>
            </a:pPr>
            <a:endParaRPr lang="en-US" dirty="0"/>
          </a:p>
          <a:p>
            <a:pPr marL="576262" lvl="1" indent="0">
              <a:buNone/>
            </a:pPr>
            <a:endParaRPr lang="en-US" dirty="0" smtClean="0"/>
          </a:p>
          <a:p>
            <a:pPr marL="576262" lvl="1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1" y="2065337"/>
            <a:ext cx="3601083" cy="201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0" y="4618037"/>
            <a:ext cx="6629401" cy="201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564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Until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1570037"/>
            <a:ext cx="3733800" cy="177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3972678"/>
            <a:ext cx="6237288" cy="201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14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For/in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646237"/>
            <a:ext cx="6934200" cy="398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403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Enumerable Objects: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Numeric Iterator</a:t>
            </a:r>
          </a:p>
          <a:p>
            <a:r>
              <a:rPr lang="en-US" dirty="0"/>
              <a:t>Enumerable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67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301625"/>
            <a:ext cx="9069387" cy="1260475"/>
          </a:xfrm>
        </p:spPr>
        <p:txBody>
          <a:bodyPr/>
          <a:lstStyle/>
          <a:p>
            <a:r>
              <a:rPr lang="en-US" b="1" dirty="0"/>
              <a:t>Numeric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Ruby API provides a number of standard iterators.</a:t>
            </a:r>
          </a:p>
          <a:p>
            <a:r>
              <a:rPr lang="en-US" dirty="0"/>
              <a:t>4.upto(6) {|x| print x} # =&gt; prints "456“</a:t>
            </a:r>
          </a:p>
          <a:p>
            <a:r>
              <a:rPr lang="en-US" dirty="0"/>
              <a:t>3.times {|x| print x } # =&gt; prints "012“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22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Enumerator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Array, Hash, Range, and a number of other classes define an each iterator that passes</a:t>
            </a:r>
          </a:p>
          <a:p>
            <a:r>
              <a:rPr lang="en-US" dirty="0"/>
              <a:t>each element of the collection to the associated block.</a:t>
            </a:r>
          </a:p>
          <a:p>
            <a:r>
              <a:rPr lang="en-US" dirty="0"/>
              <a:t>[1,2,3].each {|x| print x } # =&gt; prints "123"</a:t>
            </a:r>
          </a:p>
          <a:p>
            <a:r>
              <a:rPr lang="en-US" dirty="0"/>
              <a:t>(1..3).each {|x| print x } # =&gt; prints "123" Same as 1.upto(3)</a:t>
            </a:r>
          </a:p>
          <a:p>
            <a:r>
              <a:rPr lang="en-US" dirty="0"/>
              <a:t>squares = [1,2,3].collect {|x| x*x} # =&gt; [1,4,9]</a:t>
            </a:r>
          </a:p>
          <a:p>
            <a:r>
              <a:rPr lang="en-US" dirty="0"/>
              <a:t>evens = (1..10).select {|x| x%2 == 0} # =&gt; [2,4,6,8,10]</a:t>
            </a:r>
          </a:p>
          <a:p>
            <a:r>
              <a:rPr lang="en-US" dirty="0"/>
              <a:t>odds = (1..10).reject {|x| x%2 == 0} # =&gt; [1,3,5,7,9]</a:t>
            </a:r>
          </a:p>
          <a:p>
            <a:r>
              <a:rPr lang="en-US" dirty="0"/>
              <a:t>data = [2, 5, 3, 4]</a:t>
            </a:r>
          </a:p>
          <a:p>
            <a:r>
              <a:rPr lang="en-US" dirty="0"/>
              <a:t>sum = </a:t>
            </a:r>
            <a:r>
              <a:rPr lang="en-US" dirty="0" err="1"/>
              <a:t>data.inject</a:t>
            </a:r>
            <a:r>
              <a:rPr lang="en-US" dirty="0"/>
              <a:t> {|sum, x| sum + x } # =&gt; 14 (2+5+3+4)</a:t>
            </a:r>
          </a:p>
          <a:p>
            <a:r>
              <a:rPr lang="en-US" dirty="0" err="1"/>
              <a:t>floatprod</a:t>
            </a:r>
            <a:r>
              <a:rPr lang="en-US" dirty="0"/>
              <a:t> = </a:t>
            </a:r>
            <a:r>
              <a:rPr lang="en-US" dirty="0" err="1"/>
              <a:t>data.inject</a:t>
            </a:r>
            <a:r>
              <a:rPr lang="en-US" dirty="0"/>
              <a:t>(1.0) {|</a:t>
            </a:r>
            <a:r>
              <a:rPr lang="en-US" dirty="0" err="1"/>
              <a:t>p,x</a:t>
            </a:r>
            <a:r>
              <a:rPr lang="en-US" dirty="0"/>
              <a:t>| p*x } # =&gt; 120.0 (1.0*2*5*3*4)</a:t>
            </a:r>
          </a:p>
          <a:p>
            <a:r>
              <a:rPr lang="en-US" dirty="0"/>
              <a:t>max = </a:t>
            </a:r>
            <a:r>
              <a:rPr lang="en-US" dirty="0" err="1"/>
              <a:t>data.inject</a:t>
            </a:r>
            <a:r>
              <a:rPr lang="en-US" dirty="0"/>
              <a:t> {|</a:t>
            </a:r>
            <a:r>
              <a:rPr lang="en-US" dirty="0" err="1"/>
              <a:t>m,x</a:t>
            </a:r>
            <a:r>
              <a:rPr lang="en-US" dirty="0"/>
              <a:t>| m&gt;x ? m : x } # =&gt; 5 (largest element)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6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regular expression (also known as a </a:t>
            </a:r>
            <a:r>
              <a:rPr lang="en-US" i="1" dirty="0" err="1"/>
              <a:t>regexp</a:t>
            </a:r>
            <a:r>
              <a:rPr lang="en-US" i="1" dirty="0"/>
              <a:t> or regex) describes a textual pattern.</a:t>
            </a: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regular expression literal </a:t>
            </a:r>
            <a:r>
              <a:rPr lang="en-US" dirty="0"/>
              <a:t>is a pattern between slashes</a:t>
            </a:r>
          </a:p>
          <a:p>
            <a:r>
              <a:rPr lang="en-US" dirty="0"/>
              <a:t>/pattern/</a:t>
            </a:r>
          </a:p>
          <a:p>
            <a:r>
              <a:rPr lang="en-US" dirty="0"/>
              <a:t>/pattern/</a:t>
            </a:r>
            <a:r>
              <a:rPr lang="en-US" dirty="0" err="1"/>
              <a:t>im</a:t>
            </a:r>
            <a:endParaRPr lang="en-US" dirty="0"/>
          </a:p>
          <a:p>
            <a:r>
              <a:rPr lang="en-US" dirty="0"/>
              <a:t>• Ruby’s </a:t>
            </a:r>
            <a:r>
              <a:rPr lang="en-US" dirty="0" err="1"/>
              <a:t>Regexp</a:t>
            </a:r>
            <a:r>
              <a:rPr lang="en-US" dirty="0"/>
              <a:t> class* implements regular expressions, and both </a:t>
            </a:r>
            <a:r>
              <a:rPr lang="en-US" dirty="0" err="1"/>
              <a:t>Regexp</a:t>
            </a:r>
            <a:r>
              <a:rPr lang="en-US" dirty="0"/>
              <a:t> and String define pattern matching methods and operators.</a:t>
            </a:r>
          </a:p>
          <a:p>
            <a:r>
              <a:rPr lang="en-US" dirty="0"/>
              <a:t>•=~ is Ruby’s basic pattern‐matching operator. </a:t>
            </a:r>
          </a:p>
          <a:p>
            <a:endParaRPr lang="en-US" dirty="0"/>
          </a:p>
          <a:p>
            <a:r>
              <a:rPr lang="en-US" dirty="0"/>
              <a:t>One operand must be a regular expression and one must be a string.</a:t>
            </a:r>
          </a:p>
          <a:p>
            <a:r>
              <a:rPr lang="en-US" dirty="0"/>
              <a:t>The =~ operator checks its string operand to see if it, or any substring, matches the pattern specified by the regular expression. </a:t>
            </a:r>
          </a:p>
          <a:p>
            <a:r>
              <a:rPr lang="en-US" dirty="0"/>
              <a:t>If a match is found, the operator returns the string index at which the first match begins.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83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2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 Handling: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/>
              <a:t>class </a:t>
            </a:r>
          </a:p>
          <a:p>
            <a:r>
              <a:rPr lang="en-US" dirty="0"/>
              <a:t>Raising an exception : </a:t>
            </a:r>
            <a:r>
              <a:rPr lang="en-US" dirty="0" err="1"/>
              <a:t>ZeroDivisionError</a:t>
            </a:r>
            <a:r>
              <a:rPr lang="en-US" dirty="0"/>
              <a:t> - 1 / 0 , </a:t>
            </a:r>
            <a:r>
              <a:rPr lang="en-US" dirty="0" err="1"/>
              <a:t>NoMethodError</a:t>
            </a:r>
            <a:r>
              <a:rPr lang="en-US" dirty="0"/>
              <a:t> -</a:t>
            </a:r>
          </a:p>
          <a:p>
            <a:r>
              <a:rPr lang="en-US" dirty="0"/>
              <a:t>blah = </a:t>
            </a:r>
            <a:r>
              <a:rPr lang="en-US" dirty="0" err="1"/>
              <a:t>Object.new</a:t>
            </a:r>
            <a:endParaRPr lang="en-US" dirty="0"/>
          </a:p>
          <a:p>
            <a:r>
              <a:rPr lang="en-US" dirty="0" err="1" smtClean="0"/>
              <a:t>blah.hello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" y="4770436"/>
            <a:ext cx="8610600" cy="242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63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ability to make operating system calls directly</a:t>
            </a:r>
          </a:p>
          <a:p>
            <a:r>
              <a:rPr lang="en-US" dirty="0"/>
              <a:t>variable declarations are unnecessary</a:t>
            </a:r>
          </a:p>
          <a:p>
            <a:r>
              <a:rPr lang="en-US" dirty="0"/>
              <a:t>variables are not typed</a:t>
            </a:r>
          </a:p>
          <a:p>
            <a:r>
              <a:rPr lang="en-US" dirty="0"/>
              <a:t>syntax is simple and consistent</a:t>
            </a:r>
          </a:p>
          <a:p>
            <a:r>
              <a:rPr lang="en-US" dirty="0"/>
              <a:t>memory management is automatic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61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 Handling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Rescuing Exceptions :</a:t>
            </a: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175000"/>
            <a:ext cx="43815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4685030"/>
            <a:ext cx="4533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190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 Handling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2827338"/>
            <a:ext cx="34480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2" y="4922837"/>
            <a:ext cx="4267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32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12" y="274637"/>
            <a:ext cx="9069387" cy="1260475"/>
          </a:xfrm>
        </p:spPr>
        <p:txBody>
          <a:bodyPr/>
          <a:lstStyle/>
          <a:p>
            <a:r>
              <a:rPr lang="en-US" sz="3200" dirty="0"/>
              <a:t>The built-in subclasses of </a:t>
            </a:r>
            <a:r>
              <a:rPr lang="en-US" sz="3200" dirty="0">
                <a:hlinkClick r:id="rId2"/>
              </a:rPr>
              <a:t>Exception</a:t>
            </a:r>
            <a:r>
              <a:rPr lang="en-US" sz="3200" dirty="0"/>
              <a:t> are:</a:t>
            </a:r>
            <a:endParaRPr lang="en-US" sz="32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04" y="1722437"/>
            <a:ext cx="25146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39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are basically nameless functions and use of blocks is fundamental to the use of iterators.</a:t>
            </a:r>
          </a:p>
          <a:p>
            <a:r>
              <a:rPr lang="en-US" dirty="0"/>
              <a:t># Print the numbers 1 to 10</a:t>
            </a:r>
          </a:p>
          <a:p>
            <a:r>
              <a:rPr lang="en-US" dirty="0"/>
              <a:t>1.upto(10) {|x| puts x } # Invocation and block on one line with braces</a:t>
            </a:r>
          </a:p>
          <a:p>
            <a:r>
              <a:rPr lang="en-US" dirty="0"/>
              <a:t>1.upto(10) do |x| # Block delimited with do/end</a:t>
            </a:r>
          </a:p>
          <a:p>
            <a:r>
              <a:rPr lang="en-US" dirty="0"/>
              <a:t>puts x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1.upto(10) # No block specified</a:t>
            </a:r>
          </a:p>
          <a:p>
            <a:r>
              <a:rPr lang="en-US" dirty="0"/>
              <a:t>{|x| puts x Syntax error: block not after an invocation} # </a:t>
            </a:r>
          </a:p>
          <a:p>
            <a:r>
              <a:rPr lang="en-US" dirty="0"/>
              <a:t>Blocks define a new variable scope: variables created within a block exist only within</a:t>
            </a:r>
          </a:p>
          <a:p>
            <a:r>
              <a:rPr lang="en-US" dirty="0"/>
              <a:t>that block and are undefined outside of the block.</a:t>
            </a:r>
          </a:p>
          <a:p>
            <a:r>
              <a:rPr lang="en-US" dirty="0"/>
              <a:t>total = 0; data=[1,2,3,4]</a:t>
            </a:r>
          </a:p>
          <a:p>
            <a:r>
              <a:rPr lang="en-US" dirty="0" err="1"/>
              <a:t>data.each</a:t>
            </a:r>
            <a:r>
              <a:rPr lang="en-US" dirty="0"/>
              <a:t> {|x| total += x } # Sum the elements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2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Ruby’s building blocks are classes, modules, and </a:t>
            </a:r>
            <a:r>
              <a:rPr lang="en-US" dirty="0" err="1"/>
              <a:t>mixins</a:t>
            </a:r>
            <a:r>
              <a:rPr lang="en-US" dirty="0"/>
              <a:t>. </a:t>
            </a:r>
          </a:p>
          <a:p>
            <a:r>
              <a:rPr lang="en-US" dirty="0"/>
              <a:t>class Person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No variable declaration – private, public </a:t>
            </a:r>
          </a:p>
          <a:p>
            <a:r>
              <a:rPr lang="en-US" dirty="0"/>
              <a:t>Naming convention - set/get prefix</a:t>
            </a:r>
          </a:p>
          <a:p>
            <a:r>
              <a:rPr lang="en-US" dirty="0"/>
              <a:t>Implicit return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2" y="2865438"/>
            <a:ext cx="2047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739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attr_accessor</a:t>
            </a:r>
            <a:r>
              <a:rPr lang="en-US" dirty="0"/>
              <a:t> - dynamically defines </a:t>
            </a:r>
            <a:r>
              <a:rPr lang="en-US" dirty="0" err="1"/>
              <a:t>accessor</a:t>
            </a:r>
            <a:r>
              <a:rPr lang="en-US" dirty="0"/>
              <a:t> methods for the symbol parameters. </a:t>
            </a:r>
          </a:p>
          <a:p>
            <a:r>
              <a:rPr lang="en-US" dirty="0"/>
              <a:t>Provides read and write method for 2 instance variables.</a:t>
            </a:r>
          </a:p>
          <a:p>
            <a:r>
              <a:rPr lang="en-US" dirty="0"/>
              <a:t>Initializers and Constructors –</a:t>
            </a:r>
          </a:p>
          <a:p>
            <a:r>
              <a:rPr lang="en-US" dirty="0"/>
              <a:t>Unlike Java, no method overloading – only one initialize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28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Ruby methods provide a way to organize code and promote re-use. </a:t>
            </a:r>
          </a:p>
          <a:p>
            <a:r>
              <a:rPr lang="en-US" dirty="0" err="1"/>
              <a:t>def</a:t>
            </a:r>
            <a:r>
              <a:rPr lang="en-US" dirty="0"/>
              <a:t> multiply(val1, val2 ) </a:t>
            </a:r>
          </a:p>
          <a:p>
            <a:r>
              <a:rPr lang="en-US" dirty="0"/>
              <a:t>result = val1 * val2</a:t>
            </a:r>
          </a:p>
          <a:p>
            <a:r>
              <a:rPr lang="en-US" dirty="0"/>
              <a:t>result </a:t>
            </a:r>
          </a:p>
          <a:p>
            <a:r>
              <a:rPr lang="en-US" dirty="0"/>
              <a:t>end </a:t>
            </a:r>
          </a:p>
          <a:p>
            <a:r>
              <a:rPr lang="en-US" dirty="0"/>
              <a:t>multiply( 2, 10 ) </a:t>
            </a:r>
          </a:p>
          <a:p>
            <a:r>
              <a:rPr lang="en-US" dirty="0"/>
              <a:t>multiply( 4, 20 ) </a:t>
            </a:r>
          </a:p>
          <a:p>
            <a:r>
              <a:rPr lang="en-US" dirty="0"/>
              <a:t>• Kernel Methods ‐ Methods are typically defined in and for each individual object, but there is a special object called the </a:t>
            </a:r>
            <a:r>
              <a:rPr lang="en-US" b="1" dirty="0"/>
              <a:t>Kernel </a:t>
            </a:r>
            <a:r>
              <a:rPr lang="en-US" dirty="0"/>
              <a:t>in Ruby that all other objects </a:t>
            </a:r>
            <a:r>
              <a:rPr lang="en-US" b="1" dirty="0"/>
              <a:t>inherit </a:t>
            </a:r>
            <a:r>
              <a:rPr lang="en-US" dirty="0"/>
              <a:t>from. Kernel methods are accessed from anywhere in your Ruby scripts, and do not require the object name. </a:t>
            </a:r>
            <a:r>
              <a:rPr lang="en-US" dirty="0" err="1"/>
              <a:t>Eg</a:t>
            </a:r>
            <a:r>
              <a:rPr lang="en-US" dirty="0"/>
              <a:t> : print, chomp, 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54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normally public unless they are explicitly declared to be private or protected.</a:t>
            </a:r>
          </a:p>
          <a:p>
            <a:r>
              <a:rPr lang="en-US" dirty="0"/>
              <a:t>One exception is the initialize method, which is always implicitly private.</a:t>
            </a:r>
          </a:p>
          <a:p>
            <a:r>
              <a:rPr lang="en-US" dirty="0"/>
              <a:t>class Point</a:t>
            </a:r>
          </a:p>
          <a:p>
            <a:r>
              <a:rPr lang="en-US" dirty="0"/>
              <a:t># public methods go here</a:t>
            </a:r>
          </a:p>
          <a:p>
            <a:r>
              <a:rPr lang="en-US" dirty="0"/>
              <a:t># The following methods are protected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# protected methods go here</a:t>
            </a:r>
          </a:p>
          <a:p>
            <a:r>
              <a:rPr lang="en-US" dirty="0"/>
              <a:t># The following methods are private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# private methods go here</a:t>
            </a:r>
          </a:p>
          <a:p>
            <a:r>
              <a:rPr lang="en-US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3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– </a:t>
            </a:r>
            <a:r>
              <a:rPr lang="en-US" dirty="0" err="1"/>
              <a:t>to_s</a:t>
            </a:r>
            <a:endParaRPr lang="en-US" dirty="0"/>
          </a:p>
          <a:p>
            <a:r>
              <a:rPr lang="en-US" dirty="0" err="1"/>
              <a:t>str_name</a:t>
            </a:r>
            <a:r>
              <a:rPr lang="en-US" dirty="0"/>
              <a:t> = </a:t>
            </a:r>
            <a:r>
              <a:rPr lang="en-US" dirty="0" err="1"/>
              <a:t>matz.to_s</a:t>
            </a:r>
            <a:endParaRPr lang="en-US" dirty="0"/>
          </a:p>
          <a:p>
            <a:r>
              <a:rPr lang="en-US" dirty="0" err="1"/>
              <a:t>Person.to_s</a:t>
            </a:r>
            <a:r>
              <a:rPr lang="en-US" dirty="0"/>
              <a:t> =&gt; </a:t>
            </a:r>
            <a:r>
              <a:rPr lang="en-US" dirty="0" err="1"/>
              <a:t>NoMethodError</a:t>
            </a:r>
            <a:r>
              <a:rPr lang="en-US" dirty="0"/>
              <a:t>: undefined method ‘</a:t>
            </a:r>
            <a:r>
              <a:rPr lang="en-US" dirty="0" err="1"/>
              <a:t>to_s</a:t>
            </a:r>
            <a:r>
              <a:rPr lang="en-US" dirty="0"/>
              <a:t>’ for </a:t>
            </a:r>
            <a:r>
              <a:rPr lang="en-US" dirty="0" err="1"/>
              <a:t>Person:Class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490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matz.find_by_fname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dirty="0" err="1"/>
              <a:t>NoMethodError</a:t>
            </a:r>
            <a:r>
              <a:rPr lang="en-US" dirty="0"/>
              <a:t>: undefined method ‘</a:t>
            </a:r>
            <a:r>
              <a:rPr lang="en-US" dirty="0" err="1"/>
              <a:t>find_by_fname</a:t>
            </a:r>
            <a:r>
              <a:rPr lang="en-US" dirty="0"/>
              <a:t>’ for #&lt;Person:0x1e820&gt;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 smtClean="0"/>
              <a:t>To </a:t>
            </a:r>
            <a:r>
              <a:rPr lang="en-US" dirty="0"/>
              <a:t>check whether ruby is installed </a:t>
            </a:r>
            <a:r>
              <a:rPr lang="en-US" dirty="0" smtClean="0"/>
              <a:t>–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the shell prompt type : </a:t>
            </a:r>
            <a:r>
              <a:rPr lang="en-US" b="1" dirty="0"/>
              <a:t>ruby -v</a:t>
            </a:r>
            <a:endParaRPr lang="en-US" dirty="0"/>
          </a:p>
          <a:p>
            <a:pPr marL="107950" indent="0">
              <a:buNone/>
            </a:pPr>
            <a:r>
              <a:rPr lang="en-US" sz="2800" dirty="0" smtClean="0"/>
              <a:t>	(-</a:t>
            </a:r>
            <a:r>
              <a:rPr lang="en-US" sz="2800" dirty="0"/>
              <a:t>v tells the interpreter to print the version of ruby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4618037"/>
            <a:ext cx="769414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868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r>
              <a:rPr lang="en-US" dirty="0"/>
              <a:t>is a relation between two classes.</a:t>
            </a:r>
          </a:p>
          <a:p>
            <a:r>
              <a:rPr lang="en-US" i="1" dirty="0"/>
              <a:t>In Ruby, a class can only inherit from a single other class</a:t>
            </a:r>
            <a:r>
              <a:rPr lang="en-US" dirty="0"/>
              <a:t>. Some other languages support multiple inheritance, a feature that allows classes to inherit features from multiple classes, but Ruby </a:t>
            </a:r>
            <a:r>
              <a:rPr lang="en-US" i="1" dirty="0"/>
              <a:t>doesn't </a:t>
            </a:r>
            <a:r>
              <a:rPr lang="en-US" dirty="0"/>
              <a:t>support this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2" y="4541837"/>
            <a:ext cx="20859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198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a way of grouping together methods, classes, and constants.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Modules give you two major benefits –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Modules provide 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namespace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prevent name clashes.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Modules implement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mixin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facility.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Windows:-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Go to http</a:t>
            </a:r>
            <a:r>
              <a:rPr lang="en-US" sz="2800" dirty="0"/>
              <a:t>://rubyinstaller.org</a:t>
            </a:r>
            <a:r>
              <a:rPr lang="en-US" sz="2800" dirty="0" smtClean="0"/>
              <a:t>/</a:t>
            </a:r>
            <a:br>
              <a:rPr lang="en-US" sz="2800" dirty="0" smtClean="0"/>
            </a:br>
            <a:r>
              <a:rPr lang="en-US" sz="2800" dirty="0" smtClean="0"/>
              <a:t>Download the exe and run it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On Ubuntu:-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Go to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://rvm.io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and install </a:t>
            </a:r>
            <a:r>
              <a:rPr lang="en-US" sz="2800" dirty="0" err="1" smtClean="0"/>
              <a:t>rvm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Type </a:t>
            </a:r>
            <a:r>
              <a:rPr lang="en-US" sz="2800" dirty="0" err="1" smtClean="0"/>
              <a:t>rvm</a:t>
            </a:r>
            <a:r>
              <a:rPr lang="en-US" sz="2800" dirty="0" smtClean="0"/>
              <a:t> </a:t>
            </a:r>
            <a:r>
              <a:rPr lang="en-US" sz="2800" dirty="0"/>
              <a:t>install 2.1.1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5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Ruby :</a:t>
            </a:r>
            <a:r>
              <a:rPr lang="en-US" dirty="0" err="1"/>
              <a:t>IRB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98637"/>
            <a:ext cx="9144000" cy="349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44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ruby online!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90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CCCFF"/>
      </a:accent3>
      <a:accent4>
        <a:srgbClr val="B2B2B2"/>
      </a:accent4>
      <a:accent5>
        <a:srgbClr val="FF6600"/>
      </a:accent5>
      <a:accent6>
        <a:srgbClr val="808080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effectLst/>
            <a:latin typeface="Courier New" pitchFamily="49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effectLst/>
            <a:latin typeface="Courier New" pitchFamily="49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CCCCFF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FF0000"/>
        </a:accent3>
        <a:accent4>
          <a:srgbClr val="969696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0033CC"/>
        </a:accent3>
        <a:accent4>
          <a:srgbClr val="FFCC66"/>
        </a:accent4>
        <a:accent5>
          <a:srgbClr val="FF6600"/>
        </a:accent5>
        <a:accent6>
          <a:srgbClr val="80808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4D4D4D"/>
        </a:accent3>
        <a:accent4>
          <a:srgbClr val="EAEAEA"/>
        </a:accent4>
        <a:accent5>
          <a:srgbClr val="FF6600"/>
        </a:accent5>
        <a:accent6>
          <a:srgbClr val="80808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CC00CC"/>
        </a:accent3>
        <a:accent4>
          <a:srgbClr val="C0C0C0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0000"/>
        </a:accent3>
        <a:accent4>
          <a:srgbClr val="009900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CC00CC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15383</TotalTime>
  <Words>1783</Words>
  <Application>Microsoft Office PowerPoint</Application>
  <PresentationFormat>Custom</PresentationFormat>
  <Paragraphs>311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Default Design</vt:lpstr>
      <vt:lpstr>Agenda</vt:lpstr>
      <vt:lpstr>Getting Started</vt:lpstr>
      <vt:lpstr>What is Ruby ?</vt:lpstr>
      <vt:lpstr>How ruby is object oriented?</vt:lpstr>
      <vt:lpstr>Ruby Features</vt:lpstr>
      <vt:lpstr>Installing ruby</vt:lpstr>
      <vt:lpstr>Installing Ruby</vt:lpstr>
      <vt:lpstr>Running Ruby :IRB</vt:lpstr>
      <vt:lpstr>Try ruby online!</vt:lpstr>
      <vt:lpstr>Running Ruby File</vt:lpstr>
      <vt:lpstr>Using Ruby docs</vt:lpstr>
      <vt:lpstr>Language constructs</vt:lpstr>
      <vt:lpstr>Interesting tidbits about Ruby</vt:lpstr>
      <vt:lpstr> A tiny demonstration of these: </vt:lpstr>
      <vt:lpstr>Naming conventions…</vt:lpstr>
      <vt:lpstr>Types of variable in Ruby</vt:lpstr>
      <vt:lpstr>Global Variable</vt:lpstr>
      <vt:lpstr>Class Variable</vt:lpstr>
      <vt:lpstr>Instance Variable</vt:lpstr>
      <vt:lpstr>Local Variable</vt:lpstr>
      <vt:lpstr>Data Types</vt:lpstr>
      <vt:lpstr>Number</vt:lpstr>
      <vt:lpstr>String</vt:lpstr>
      <vt:lpstr> String methods</vt:lpstr>
      <vt:lpstr>Symbols</vt:lpstr>
      <vt:lpstr>Symbols</vt:lpstr>
      <vt:lpstr>Array</vt:lpstr>
      <vt:lpstr>Creating Arrays </vt:lpstr>
      <vt:lpstr>Array</vt:lpstr>
      <vt:lpstr>Array</vt:lpstr>
      <vt:lpstr>Array</vt:lpstr>
      <vt:lpstr>Hash</vt:lpstr>
      <vt:lpstr>Hash</vt:lpstr>
      <vt:lpstr>Ranges</vt:lpstr>
      <vt:lpstr>Conditionals</vt:lpstr>
      <vt:lpstr>If</vt:lpstr>
      <vt:lpstr>Unless</vt:lpstr>
      <vt:lpstr>Case</vt:lpstr>
      <vt:lpstr>? : (Ternary op.)</vt:lpstr>
      <vt:lpstr>Loops</vt:lpstr>
      <vt:lpstr>While</vt:lpstr>
      <vt:lpstr>Until</vt:lpstr>
      <vt:lpstr>For/in</vt:lpstr>
      <vt:lpstr>Iterators and Enumerable Objects:</vt:lpstr>
      <vt:lpstr>Numeric iterator</vt:lpstr>
      <vt:lpstr>Enumerator objects</vt:lpstr>
      <vt:lpstr>Regular Expressions:</vt:lpstr>
      <vt:lpstr>Regular Expressions …</vt:lpstr>
      <vt:lpstr>Exceptions and Exception Handling:</vt:lpstr>
      <vt:lpstr>Exceptions and Exception Handling …</vt:lpstr>
      <vt:lpstr>Exceptions and Exception Handling …</vt:lpstr>
      <vt:lpstr>The built-in subclasses of Exception are:</vt:lpstr>
      <vt:lpstr>Blocks</vt:lpstr>
      <vt:lpstr>Classes</vt:lpstr>
      <vt:lpstr>Classes…</vt:lpstr>
      <vt:lpstr>Methods</vt:lpstr>
      <vt:lpstr>Methods</vt:lpstr>
      <vt:lpstr>Instance methods</vt:lpstr>
      <vt:lpstr>Class Methods </vt:lpstr>
      <vt:lpstr>Inheritance</vt:lpstr>
      <vt:lpstr>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Ruby/Rails Testing</dc:title>
  <dc:creator>Igor Polevoy</dc:creator>
  <cp:lastModifiedBy>Nikita Singh</cp:lastModifiedBy>
  <cp:revision>102</cp:revision>
  <dcterms:modified xsi:type="dcterms:W3CDTF">2015-04-23T13:57:45Z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ortedBy">
    <vt:lpwstr>Nikita Singh</vt:lpwstr>
  </property>
  <property fmtid="{D5CDD505-2E9C-101B-9397-08002B2CF9AE}" pid="3" name="DatePorted">
    <vt:lpwstr>3/17/2015 3:51:31 PM</vt:lpwstr>
  </property>
  <property fmtid="{D5CDD505-2E9C-101B-9397-08002B2CF9AE}" pid="4" name="Office2010EditCount">
    <vt:lpwstr>1</vt:lpwstr>
  </property>
  <property fmtid="{D5CDD505-2E9C-101B-9397-08002B2CF9AE}" pid="5" name="Office2003EditCount">
    <vt:lpwstr>0</vt:lpwstr>
  </property>
  <property fmtid="{D5CDD505-2E9C-101B-9397-08002B2CF9AE}" pid="6" name="LastEditedOfficeVersion">
    <vt:lpwstr>Office2010</vt:lpwstr>
  </property>
  <property fmtid="{D5CDD505-2E9C-101B-9397-08002B2CF9AE}" pid="7" name="Office2010WasSaved">
    <vt:lpwstr>1</vt:lpwstr>
  </property>
</Properties>
</file>