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0"/>
  </p:notesMasterIdLst>
  <p:sldIdLst>
    <p:sldId id="256" r:id="rId2"/>
    <p:sldId id="257" r:id="rId3"/>
    <p:sldId id="286" r:id="rId4"/>
    <p:sldId id="258" r:id="rId5"/>
    <p:sldId id="259" r:id="rId6"/>
    <p:sldId id="275" r:id="rId7"/>
    <p:sldId id="276" r:id="rId8"/>
    <p:sldId id="270" r:id="rId9"/>
    <p:sldId id="271" r:id="rId10"/>
    <p:sldId id="281" r:id="rId11"/>
    <p:sldId id="285" r:id="rId12"/>
    <p:sldId id="283" r:id="rId13"/>
    <p:sldId id="284" r:id="rId14"/>
    <p:sldId id="277" r:id="rId15"/>
    <p:sldId id="280" r:id="rId16"/>
    <p:sldId id="278" r:id="rId17"/>
    <p:sldId id="279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</p:sldIdLst>
  <p:sldSz cx="9144000" cy="5143500" type="screen16x9"/>
  <p:notesSz cx="6858000" cy="9144000"/>
  <p:custDataLst>
    <p:tags r:id="rId31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067" autoAdjust="0"/>
  </p:normalViewPr>
  <p:slideViewPr>
    <p:cSldViewPr>
      <p:cViewPr>
        <p:scale>
          <a:sx n="102" d="100"/>
          <a:sy n="102" d="100"/>
        </p:scale>
        <p:origin x="-456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61694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7256401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TTP_30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Controllers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Ruby On Rails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1" indent="-171450">
              <a:buFont typeface="Arial" pitchFamily="34" charset="0"/>
              <a:buChar char="•"/>
            </a:pPr>
            <a:r>
              <a:rPr lang="en-US" sz="1200" dirty="0"/>
              <a:t>Your application has a session for each user in which you can store small amounts of data that will be persisted between requests. </a:t>
            </a:r>
            <a:endParaRPr lang="en-US" sz="1200" dirty="0" smtClean="0"/>
          </a:p>
          <a:p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The </a:t>
            </a:r>
            <a:r>
              <a:rPr lang="en-US" sz="1200" dirty="0"/>
              <a:t>session is only available in the controller and the view and can use one of a number of different storage mechanisms</a:t>
            </a:r>
            <a:r>
              <a:rPr lang="en-US" sz="1200" dirty="0" smtClean="0"/>
              <a:t>:-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200" dirty="0" err="1"/>
              <a:t>ActionDispatch</a:t>
            </a:r>
            <a:r>
              <a:rPr lang="en-US" sz="1200" dirty="0"/>
              <a:t>::Session::</a:t>
            </a:r>
            <a:r>
              <a:rPr lang="en-US" sz="1200" dirty="0" err="1"/>
              <a:t>CookieStore</a:t>
            </a:r>
            <a:r>
              <a:rPr lang="en-US" sz="1200" dirty="0"/>
              <a:t> - Stores everything on the client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/>
              <a:t>ActionDispatch</a:t>
            </a:r>
            <a:r>
              <a:rPr lang="en-US" sz="1200" dirty="0"/>
              <a:t>::Session::</a:t>
            </a:r>
            <a:r>
              <a:rPr lang="en-US" sz="1200" dirty="0" err="1"/>
              <a:t>CacheStore</a:t>
            </a:r>
            <a:r>
              <a:rPr lang="en-US" sz="1200" dirty="0"/>
              <a:t> - Stores the data in the Rails cache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/>
              <a:t>ActionDispatch</a:t>
            </a:r>
            <a:r>
              <a:rPr lang="en-US" sz="1200" dirty="0"/>
              <a:t>::Session::</a:t>
            </a:r>
            <a:r>
              <a:rPr lang="en-US" sz="1200" dirty="0" err="1"/>
              <a:t>ActiveRecordStore</a:t>
            </a:r>
            <a:r>
              <a:rPr lang="en-US" sz="1200" dirty="0"/>
              <a:t> - Stores the data in a database using Active Record. (require </a:t>
            </a:r>
            <a:r>
              <a:rPr lang="en-US" sz="1200" dirty="0" err="1"/>
              <a:t>activerecord-session_store</a:t>
            </a:r>
            <a:r>
              <a:rPr lang="en-US" sz="1200" dirty="0"/>
              <a:t> gem</a:t>
            </a:r>
            <a:r>
              <a:rPr lang="en-US" sz="1200" dirty="0" smtClean="0"/>
              <a:t>).</a:t>
            </a:r>
            <a:br>
              <a:rPr lang="en-US" sz="1200" dirty="0" smtClean="0"/>
            </a:br>
            <a:endParaRPr lang="en-US" sz="1200" dirty="0"/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200" dirty="0" err="1"/>
              <a:t>ActionDispatch</a:t>
            </a:r>
            <a:r>
              <a:rPr lang="en-US" sz="1200" dirty="0"/>
              <a:t>::Session::</a:t>
            </a:r>
            <a:r>
              <a:rPr lang="en-US" sz="1200" dirty="0" err="1"/>
              <a:t>MemCacheStore</a:t>
            </a:r>
            <a:r>
              <a:rPr lang="en-US" sz="1200" dirty="0"/>
              <a:t> - Stores the data in a </a:t>
            </a:r>
            <a:r>
              <a:rPr lang="en-US" sz="1200" dirty="0" err="1"/>
              <a:t>memcached</a:t>
            </a:r>
            <a:r>
              <a:rPr lang="en-US" sz="1200" dirty="0"/>
              <a:t> cluster (this is a legacy implementation; consider using </a:t>
            </a:r>
            <a:r>
              <a:rPr lang="en-US" sz="1200" dirty="0" err="1"/>
              <a:t>CacheStore</a:t>
            </a:r>
            <a:r>
              <a:rPr lang="en-US" sz="1200" dirty="0"/>
              <a:t> instead).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597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dirty="0">
                <a:solidFill>
                  <a:srgbClr val="333333"/>
                </a:solidFill>
                <a:latin typeface="Helvetica"/>
                <a:cs typeface="Arial" pitchFamily="34" charset="0"/>
              </a:rPr>
              <a:t>If you need a different session storage mechanism, you can change it in the </a:t>
            </a:r>
            <a:r>
              <a:rPr lang="en-US" sz="1200" dirty="0" err="1">
                <a:solidFill>
                  <a:srgbClr val="222222"/>
                </a:solidFill>
                <a:latin typeface="Anonymous Pro"/>
                <a:cs typeface="Arial" pitchFamily="34" charset="0"/>
              </a:rPr>
              <a:t>config</a:t>
            </a:r>
            <a:r>
              <a:rPr lang="en-US" sz="1200" dirty="0">
                <a:solidFill>
                  <a:srgbClr val="222222"/>
                </a:solidFill>
                <a:latin typeface="Anonymous Pro"/>
                <a:cs typeface="Arial" pitchFamily="34" charset="0"/>
              </a:rPr>
              <a:t>/initializers/</a:t>
            </a:r>
            <a:r>
              <a:rPr lang="en-US" sz="1200" dirty="0" err="1">
                <a:solidFill>
                  <a:srgbClr val="222222"/>
                </a:solidFill>
                <a:latin typeface="Anonymous Pro"/>
                <a:cs typeface="Arial" pitchFamily="34" charset="0"/>
              </a:rPr>
              <a:t>session_store.rb</a:t>
            </a:r>
            <a:r>
              <a:rPr lang="en-US" sz="1200" dirty="0">
                <a:solidFill>
                  <a:srgbClr val="333333"/>
                </a:solidFill>
                <a:latin typeface="Helvetica"/>
                <a:cs typeface="Arial" pitchFamily="34" charset="0"/>
              </a:rPr>
              <a:t> file: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657350"/>
            <a:ext cx="5943600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latin typeface="Consolas"/>
              </a:rPr>
              <a:t># Use the database for sessions instead of the cookie-based default,</a:t>
            </a:r>
          </a:p>
          <a:p>
            <a:pPr fontAlgn="base"/>
            <a:r>
              <a:rPr lang="en-US" sz="1200" dirty="0">
                <a:latin typeface="Consolas"/>
              </a:rPr>
              <a:t># which shouldn't be used to store highly confidential information</a:t>
            </a:r>
          </a:p>
          <a:p>
            <a:pPr fontAlgn="base"/>
            <a:r>
              <a:rPr lang="en-US" sz="1200" dirty="0">
                <a:latin typeface="Consolas"/>
              </a:rPr>
              <a:t># (create the session table with "rails g </a:t>
            </a:r>
            <a:r>
              <a:rPr lang="en-US" sz="1200" dirty="0" err="1">
                <a:latin typeface="Consolas"/>
              </a:rPr>
              <a:t>active_record:session_migration</a:t>
            </a:r>
            <a:r>
              <a:rPr lang="en-US" sz="1200" dirty="0">
                <a:latin typeface="Consolas"/>
              </a:rPr>
              <a:t>")</a:t>
            </a:r>
          </a:p>
          <a:p>
            <a:pPr fontAlgn="base"/>
            <a:r>
              <a:rPr lang="en-US" sz="1200" dirty="0">
                <a:latin typeface="Consolas"/>
              </a:rPr>
              <a:t># </a:t>
            </a:r>
            <a:r>
              <a:rPr lang="en-US" sz="1200" dirty="0" err="1">
                <a:latin typeface="Consolas"/>
              </a:rPr>
              <a:t>Rails.application.config.session_store</a:t>
            </a:r>
            <a:r>
              <a:rPr lang="en-US" sz="1200" dirty="0">
                <a:latin typeface="Consolas"/>
              </a:rPr>
              <a:t> :</a:t>
            </a:r>
            <a:r>
              <a:rPr lang="en-US" sz="1200" dirty="0" err="1">
                <a:latin typeface="Consolas"/>
              </a:rPr>
              <a:t>active_record_store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1442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</a:t>
            </a:r>
            <a:r>
              <a:rPr lang="en-US" dirty="0"/>
              <a:t>the </a:t>
            </a:r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In your controller you can access the session through the </a:t>
            </a:r>
            <a:r>
              <a:rPr lang="en-US" sz="1200" dirty="0"/>
              <a:t>session</a:t>
            </a:r>
            <a:r>
              <a:rPr lang="en-US" sz="1200" dirty="0"/>
              <a:t> instance method</a:t>
            </a:r>
            <a:r>
              <a:rPr lang="en-US" sz="1200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3237" y="1809750"/>
            <a:ext cx="5943600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latin typeface="Consolas"/>
              </a:rPr>
              <a:t>class </a:t>
            </a:r>
            <a:r>
              <a:rPr lang="en-US" sz="1200" dirty="0" err="1">
                <a:latin typeface="Consolas"/>
              </a:rPr>
              <a:t>ApplicationController</a:t>
            </a:r>
            <a:r>
              <a:rPr lang="en-US" sz="1200" dirty="0">
                <a:latin typeface="Consolas"/>
              </a:rPr>
              <a:t> &lt; </a:t>
            </a:r>
            <a:r>
              <a:rPr lang="en-US" sz="1200" dirty="0" err="1">
                <a:latin typeface="Consolas"/>
              </a:rPr>
              <a:t>ActionController</a:t>
            </a:r>
            <a:r>
              <a:rPr lang="en-US" sz="1200" dirty="0">
                <a:latin typeface="Consolas"/>
              </a:rPr>
              <a:t>::Base</a:t>
            </a:r>
          </a:p>
          <a:p>
            <a:pPr fontAlgn="base"/>
            <a:r>
              <a:rPr lang="en-US" sz="1200" dirty="0">
                <a:latin typeface="Consolas"/>
              </a:rPr>
              <a:t> </a:t>
            </a:r>
          </a:p>
          <a:p>
            <a:pPr fontAlgn="base"/>
            <a:r>
              <a:rPr lang="en-US" sz="1200" dirty="0">
                <a:latin typeface="Consolas"/>
              </a:rPr>
              <a:t>  private</a:t>
            </a:r>
          </a:p>
          <a:p>
            <a:pPr fontAlgn="base"/>
            <a:r>
              <a:rPr lang="en-US" sz="1200" dirty="0">
                <a:latin typeface="Consolas"/>
              </a:rPr>
              <a:t>    </a:t>
            </a:r>
            <a:r>
              <a:rPr lang="en-US" sz="1200" dirty="0" err="1">
                <a:latin typeface="Consolas"/>
              </a:rPr>
              <a:t>def</a:t>
            </a:r>
            <a:r>
              <a:rPr lang="en-US" sz="1200" dirty="0">
                <a:latin typeface="Consolas"/>
              </a:rPr>
              <a:t> </a:t>
            </a:r>
            <a:r>
              <a:rPr lang="en-US" sz="1200" dirty="0" err="1">
                <a:latin typeface="Consolas"/>
              </a:rPr>
              <a:t>current_user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    </a:t>
            </a:r>
            <a:r>
              <a:rPr lang="en-US" sz="1200" dirty="0" smtClean="0">
                <a:latin typeface="Consolas"/>
              </a:rPr>
              <a:t>  @_</a:t>
            </a:r>
            <a:r>
              <a:rPr lang="en-US" sz="1200" dirty="0" err="1">
                <a:latin typeface="Consolas"/>
              </a:rPr>
              <a:t>current_user</a:t>
            </a:r>
            <a:r>
              <a:rPr lang="en-US" sz="1200" dirty="0">
                <a:latin typeface="Consolas"/>
              </a:rPr>
              <a:t> ||= session[:</a:t>
            </a:r>
            <a:r>
              <a:rPr lang="en-US" sz="1200" dirty="0" err="1">
                <a:latin typeface="Consolas"/>
              </a:rPr>
              <a:t>current_user_id</a:t>
            </a:r>
            <a:r>
              <a:rPr lang="en-US" sz="1200" dirty="0">
                <a:latin typeface="Consolas"/>
              </a:rPr>
              <a:t>] &amp;&amp;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User.find_by</a:t>
            </a:r>
            <a:r>
              <a:rPr lang="en-US" sz="1200" dirty="0">
                <a:latin typeface="Consolas"/>
              </a:rPr>
              <a:t>(id: session[:</a:t>
            </a:r>
            <a:r>
              <a:rPr lang="en-US" sz="1200" dirty="0" err="1">
                <a:latin typeface="Consolas"/>
              </a:rPr>
              <a:t>current_user_id</a:t>
            </a:r>
            <a:r>
              <a:rPr lang="en-US" sz="1200" dirty="0">
                <a:latin typeface="Consolas"/>
              </a:rPr>
              <a:t>])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smtClean="0">
                <a:latin typeface="Consolas"/>
              </a:rPr>
              <a:t>  end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end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435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Flash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The flash is a special part of the session which is cleared with each request. </a:t>
            </a:r>
            <a:endParaRPr lang="en-US" sz="1200" dirty="0" smtClean="0"/>
          </a:p>
          <a:p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This </a:t>
            </a:r>
            <a:r>
              <a:rPr lang="en-US" sz="1200" dirty="0"/>
              <a:t>means that values stored there will only be available in the next request, which is useful for passing error messages etc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It is accessed in much the same way as the session, as a hash</a:t>
            </a:r>
          </a:p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093237" y="2647950"/>
            <a:ext cx="5943600" cy="14157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latin typeface="Consolas"/>
              </a:rPr>
              <a:t>class </a:t>
            </a:r>
            <a:r>
              <a:rPr lang="en-US" sz="1200" dirty="0" err="1">
                <a:latin typeface="Consolas"/>
              </a:rPr>
              <a:t>LoginsController</a:t>
            </a:r>
            <a:r>
              <a:rPr lang="en-US" sz="1200" dirty="0">
                <a:latin typeface="Consolas"/>
              </a:rPr>
              <a:t> &lt; </a:t>
            </a:r>
            <a:r>
              <a:rPr lang="en-US" sz="1200" dirty="0" err="1">
                <a:latin typeface="Consolas"/>
              </a:rPr>
              <a:t>ApplicationController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def</a:t>
            </a:r>
            <a:r>
              <a:rPr lang="en-US" sz="1200" dirty="0">
                <a:latin typeface="Consolas"/>
              </a:rPr>
              <a:t> destroy</a:t>
            </a:r>
          </a:p>
          <a:p>
            <a:pPr fontAlgn="base"/>
            <a:r>
              <a:rPr lang="en-US" sz="1200" dirty="0">
                <a:latin typeface="Consolas"/>
              </a:rPr>
              <a:t>    session[:</a:t>
            </a:r>
            <a:r>
              <a:rPr lang="en-US" sz="1200" dirty="0" err="1">
                <a:latin typeface="Consolas"/>
              </a:rPr>
              <a:t>current_user_id</a:t>
            </a:r>
            <a:r>
              <a:rPr lang="en-US" sz="1200" dirty="0">
                <a:latin typeface="Consolas"/>
              </a:rPr>
              <a:t>] = nil</a:t>
            </a:r>
          </a:p>
          <a:p>
            <a:pPr fontAlgn="base"/>
            <a:r>
              <a:rPr lang="en-US" sz="1200" dirty="0">
                <a:latin typeface="Consolas"/>
              </a:rPr>
              <a:t>    flash[:notice] = "You have successfully logged out."</a:t>
            </a:r>
          </a:p>
          <a:p>
            <a:pPr fontAlgn="base"/>
            <a:r>
              <a:rPr lang="en-US" sz="1200" dirty="0">
                <a:latin typeface="Consolas"/>
              </a:rPr>
              <a:t>    </a:t>
            </a:r>
            <a:r>
              <a:rPr lang="en-US" sz="1200" dirty="0" err="1">
                <a:latin typeface="Consolas"/>
              </a:rPr>
              <a:t>redirect_to</a:t>
            </a:r>
            <a:r>
              <a:rPr lang="en-US" sz="1200" dirty="0">
                <a:latin typeface="Consolas"/>
              </a:rPr>
              <a:t> </a:t>
            </a:r>
            <a:r>
              <a:rPr lang="en-US" sz="1200" dirty="0" err="1">
                <a:latin typeface="Consolas"/>
              </a:rPr>
              <a:t>root_url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  end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4610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 and Response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In every controller there are two </a:t>
            </a:r>
            <a:r>
              <a:rPr lang="en-US" sz="1200" dirty="0" err="1"/>
              <a:t>accessor</a:t>
            </a:r>
            <a:r>
              <a:rPr lang="en-US" sz="1200" dirty="0"/>
              <a:t> methods pointing to the request and the response objects associated with the request cycle that is currently in execution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dirty="0"/>
              <a:t>request</a:t>
            </a:r>
            <a:r>
              <a:rPr lang="en-US" sz="1200" dirty="0"/>
              <a:t> method contains an instance of </a:t>
            </a:r>
            <a:r>
              <a:rPr lang="en-US" sz="1200" dirty="0" err="1"/>
              <a:t>AbstractRequest</a:t>
            </a:r>
            <a:r>
              <a:rPr lang="en-US" sz="1200" dirty="0"/>
              <a:t> </a:t>
            </a: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dirty="0"/>
              <a:t>response</a:t>
            </a:r>
            <a:r>
              <a:rPr lang="en-US" sz="1200" dirty="0"/>
              <a:t> method returns a response object representing what is going to be sent back to the client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To set a custom header use –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r>
              <a:rPr lang="en-US" sz="1200" dirty="0" smtClean="0">
                <a:latin typeface="Consolas"/>
              </a:rPr>
              <a:t>	</a:t>
            </a:r>
            <a:r>
              <a:rPr lang="en-US" sz="1200" dirty="0" err="1" smtClean="0">
                <a:latin typeface="Consolas"/>
              </a:rPr>
              <a:t>response.headers</a:t>
            </a:r>
            <a:r>
              <a:rPr lang="en-US" sz="1200" dirty="0">
                <a:latin typeface="Consolas"/>
              </a:rPr>
              <a:t>["Content-Type"] = "application/</a:t>
            </a:r>
            <a:r>
              <a:rPr lang="en-US" sz="1200" dirty="0" err="1">
                <a:latin typeface="Consolas"/>
              </a:rPr>
              <a:t>pdf</a:t>
            </a:r>
            <a:r>
              <a:rPr lang="en-US" sz="1200" dirty="0">
                <a:latin typeface="Consolas"/>
              </a:rPr>
              <a:t>"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6315" y="370377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Object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74995" y="1200149"/>
          <a:ext cx="5394010" cy="3725865"/>
        </p:xfrm>
        <a:graphic>
          <a:graphicData uri="http://schemas.openxmlformats.org/drawingml/2006/table">
            <a:tbl>
              <a:tblPr/>
              <a:tblGrid>
                <a:gridCol w="2697005"/>
                <a:gridCol w="2697005"/>
              </a:tblGrid>
              <a:tr h="252220"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effectLst/>
                        </a:rPr>
                        <a:t>Property of request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effectLst/>
                        </a:rPr>
                        <a:t>Purpose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52220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host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The hostname used for this request.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065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domain(n=2)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The hostname's first n segments, starting from the right (the TLD).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220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format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The content type requested by the client.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220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method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The HTTP method used for the request.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065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get?, post?, patch?, put?, delete?, head?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Returns true if the HTTP method is GET/POST/PATCH/PUT/DELETE/HEAD.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065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headers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Returns a hash containing the headers associated with the request.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220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port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The port number (integer) used for the request.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065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protocol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Returns a string containing the protocol used plus "://", for example "http://".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065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query_string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The query string part of the URL, i.e., everything after "?".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220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remote_ip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The IP address of the client.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220"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effectLst/>
                        </a:rPr>
                        <a:t>url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effectLst/>
                        </a:rPr>
                        <a:t>The entire URL used for the request.</a:t>
                      </a:r>
                    </a:p>
                  </a:txBody>
                  <a:tcPr marL="62431" marR="62431" marT="56188" marB="561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984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object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6206"/>
          <a:ext cx="8229600" cy="333375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Property of response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Purpose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body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This is the string of data being sent back to the client. This is most often HTML.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status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The HTTP status code for the response, like 200 for a successful request or 404 for file not found.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location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The URL the client is being redirected to, if any.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content_type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The content type of the response.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charset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The character set being used for the response. Default is "utf-8".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headers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Headers used for the response.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677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and Redirect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render</a:t>
            </a:r>
            <a:r>
              <a:rPr lang="en-US" sz="1200" dirty="0"/>
              <a:t> will render a particular view using the instance variables available in the action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You can render the default view for a Rails template, or a specific template, or a file, or inline code, or nothing at all. You can render text, </a:t>
            </a:r>
            <a:r>
              <a:rPr lang="en-US" sz="1200" dirty="0" err="1"/>
              <a:t>JSON</a:t>
            </a:r>
            <a:r>
              <a:rPr lang="en-US" sz="1200" dirty="0"/>
              <a:t>, or XML. You can specify the content type or HTTP status of the rendered response as well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 smtClean="0"/>
              <a:t>redirect_to</a:t>
            </a:r>
            <a:r>
              <a:rPr lang="en-US" sz="1200" dirty="0"/>
              <a:t> will send a </a:t>
            </a:r>
            <a:r>
              <a:rPr lang="en-US" sz="1200" u="sng" dirty="0">
                <a:hlinkClick r:id="rId2"/>
              </a:rPr>
              <a:t>redirect</a:t>
            </a:r>
            <a:r>
              <a:rPr lang="en-US" sz="1200" dirty="0"/>
              <a:t> to the user’s browser telling it to </a:t>
            </a:r>
            <a:r>
              <a:rPr lang="en-US" sz="1200" b="1" dirty="0"/>
              <a:t>re-request</a:t>
            </a:r>
            <a:r>
              <a:rPr lang="en-US" sz="1200" dirty="0"/>
              <a:t> a new URL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  </a:t>
            </a:r>
            <a:r>
              <a:rPr lang="en-US" sz="1200" dirty="0" err="1"/>
              <a:t>redirect_to</a:t>
            </a:r>
            <a:r>
              <a:rPr lang="en-US" sz="1200" dirty="0"/>
              <a:t> :action =&gt; :show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076131" y="2038350"/>
            <a:ext cx="5943600" cy="1631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 err="1">
                <a:latin typeface="Consolas"/>
              </a:rPr>
              <a:t>def</a:t>
            </a:r>
            <a:r>
              <a:rPr lang="en-US" sz="1200" dirty="0">
                <a:latin typeface="Consolas"/>
              </a:rPr>
              <a:t> update</a:t>
            </a:r>
          </a:p>
          <a:p>
            <a:pPr fontAlgn="base"/>
            <a:r>
              <a:rPr lang="en-US" sz="1200" dirty="0">
                <a:latin typeface="Consolas"/>
              </a:rPr>
              <a:t>  @book = </a:t>
            </a:r>
            <a:r>
              <a:rPr lang="en-US" sz="1200" dirty="0" err="1">
                <a:latin typeface="Consolas"/>
              </a:rPr>
              <a:t>Book.find</a:t>
            </a:r>
            <a:r>
              <a:rPr lang="en-US" sz="1200" dirty="0">
                <a:latin typeface="Consolas"/>
              </a:rPr>
              <a:t>(</a:t>
            </a:r>
            <a:r>
              <a:rPr lang="en-US" sz="1200" dirty="0" err="1">
                <a:latin typeface="Consolas"/>
              </a:rPr>
              <a:t>params</a:t>
            </a:r>
            <a:r>
              <a:rPr lang="en-US" sz="1200" dirty="0">
                <a:latin typeface="Consolas"/>
              </a:rPr>
              <a:t>[:id])</a:t>
            </a:r>
          </a:p>
          <a:p>
            <a:pPr fontAlgn="base"/>
            <a:r>
              <a:rPr lang="en-US" sz="1200" dirty="0">
                <a:latin typeface="Consolas"/>
              </a:rPr>
              <a:t>  if @</a:t>
            </a:r>
            <a:r>
              <a:rPr lang="en-US" sz="1200" dirty="0" err="1">
                <a:latin typeface="Consolas"/>
              </a:rPr>
              <a:t>book.update</a:t>
            </a:r>
            <a:r>
              <a:rPr lang="en-US" sz="1200" dirty="0">
                <a:latin typeface="Consolas"/>
              </a:rPr>
              <a:t>(</a:t>
            </a:r>
            <a:r>
              <a:rPr lang="en-US" sz="1200" dirty="0" err="1">
                <a:latin typeface="Consolas"/>
              </a:rPr>
              <a:t>book_params</a:t>
            </a:r>
            <a:r>
              <a:rPr lang="en-US" sz="1200" dirty="0">
                <a:latin typeface="Consolas"/>
              </a:rPr>
              <a:t>)</a:t>
            </a:r>
          </a:p>
          <a:p>
            <a:pPr fontAlgn="base"/>
            <a:r>
              <a:rPr lang="en-US" sz="1200" dirty="0">
                <a:latin typeface="Consolas"/>
              </a:rPr>
              <a:t>    </a:t>
            </a:r>
            <a:r>
              <a:rPr lang="en-US" sz="1200" dirty="0" err="1">
                <a:latin typeface="Consolas"/>
              </a:rPr>
              <a:t>redirect_to</a:t>
            </a:r>
            <a:r>
              <a:rPr lang="en-US" sz="1200" dirty="0">
                <a:latin typeface="Consolas"/>
              </a:rPr>
              <a:t>(@book)</a:t>
            </a:r>
          </a:p>
          <a:p>
            <a:pPr fontAlgn="base"/>
            <a:r>
              <a:rPr lang="en-US" sz="1200" dirty="0">
                <a:latin typeface="Consolas"/>
              </a:rPr>
              <a:t>  else</a:t>
            </a:r>
          </a:p>
          <a:p>
            <a:pPr fontAlgn="base"/>
            <a:r>
              <a:rPr lang="en-US" sz="1200" dirty="0">
                <a:latin typeface="Consolas"/>
              </a:rPr>
              <a:t>    render "edit"</a:t>
            </a:r>
          </a:p>
          <a:p>
            <a:pPr fontAlgn="base"/>
            <a:r>
              <a:rPr lang="en-US" sz="1200" dirty="0">
                <a:latin typeface="Consolas"/>
              </a:rPr>
              <a:t>  end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85833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3350"/>
            <a:ext cx="7772400" cy="855695"/>
          </a:xfrm>
        </p:spPr>
        <p:txBody>
          <a:bodyPr/>
          <a:lstStyle/>
          <a:p>
            <a:r>
              <a:rPr lang="en-US" sz="3600" dirty="0" smtClean="0"/>
              <a:t>Introduction</a:t>
            </a:r>
            <a:r>
              <a:rPr lang="en-US" dirty="0" smtClean="0"/>
              <a:t> </a:t>
            </a:r>
            <a:r>
              <a:rPr lang="en-US" sz="3600" dirty="0" smtClean="0"/>
              <a:t>to Routes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71550"/>
            <a:ext cx="7772400" cy="3733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Rails router recognizes URLs and dispatches them to a controller's action. It can also generate paths and URLs, avoiding the need to hardcode strings in your 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>
          <a:xfrm>
            <a:off x="457200" y="819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r>
              <a:rPr lang="en-US" sz="2400" dirty="0" smtClean="0"/>
              <a:t>URL: </a:t>
            </a:r>
            <a:r>
              <a:rPr lang="en-US" sz="2400" dirty="0"/>
              <a:t>GET /</a:t>
            </a:r>
            <a:r>
              <a:rPr lang="en-US" sz="2400" dirty="0" smtClean="0"/>
              <a:t>patients/17  will translate to: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Which </a:t>
            </a:r>
            <a:r>
              <a:rPr lang="en-US" sz="2400" dirty="0" err="1" smtClean="0"/>
              <a:t>inturn</a:t>
            </a:r>
            <a:r>
              <a:rPr lang="en-US" sz="2400" dirty="0" smtClean="0"/>
              <a:t> will search for show method in </a:t>
            </a:r>
            <a:r>
              <a:rPr lang="en-US" sz="2400" dirty="0" err="1" smtClean="0"/>
              <a:t>PatientController</a:t>
            </a:r>
            <a:r>
              <a:rPr lang="en-US" sz="2400" dirty="0" smtClean="0"/>
              <a:t> class</a:t>
            </a:r>
            <a:endParaRPr lang="en-US" sz="2400" dirty="0"/>
          </a:p>
          <a:p>
            <a:r>
              <a:rPr lang="en-US" sz="1400" i="1" dirty="0" smtClean="0"/>
              <a:t>Class </a:t>
            </a:r>
            <a:r>
              <a:rPr lang="en-US" sz="1400" i="1" dirty="0" err="1" smtClean="0"/>
              <a:t>PatientController</a:t>
            </a:r>
            <a:r>
              <a:rPr lang="en-US" sz="1400" i="1" dirty="0" smtClean="0"/>
              <a:t> &lt; </a:t>
            </a:r>
            <a:r>
              <a:rPr lang="en-US" sz="1400" i="1" dirty="0" err="1" smtClean="0"/>
              <a:t>ApplicationController</a:t>
            </a:r>
            <a:endParaRPr lang="en-US" sz="1400" i="1" dirty="0" smtClean="0"/>
          </a:p>
          <a:p>
            <a:r>
              <a:rPr lang="en-US" sz="1400" i="1" dirty="0" err="1"/>
              <a:t>d</a:t>
            </a:r>
            <a:r>
              <a:rPr lang="en-US" sz="1400" i="1" dirty="0" err="1" smtClean="0"/>
              <a:t>ef</a:t>
            </a:r>
            <a:r>
              <a:rPr lang="en-US" sz="1400" i="1" dirty="0" smtClean="0"/>
              <a:t> show</a:t>
            </a:r>
          </a:p>
          <a:p>
            <a:r>
              <a:rPr lang="en-US" sz="1400" i="1" dirty="0" smtClean="0"/>
              <a:t>end</a:t>
            </a:r>
          </a:p>
          <a:p>
            <a:r>
              <a:rPr lang="en-US" sz="1400" i="1" dirty="0" smtClean="0"/>
              <a:t>end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056384"/>
              </p:ext>
            </p:extLst>
          </p:nvPr>
        </p:nvGraphicFramePr>
        <p:xfrm>
          <a:off x="1524000" y="1581150"/>
          <a:ext cx="5410200" cy="426720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get '/patients/:id', to: </a:t>
                      </a:r>
                      <a:r>
                        <a:rPr lang="en-US" b="0" i="0" dirty="0" smtClean="0">
                          <a:effectLst/>
                          <a:latin typeface="Consolas"/>
                        </a:rPr>
                        <a:t>'</a:t>
                      </a:r>
                      <a:r>
                        <a:rPr lang="en-US" b="0" i="0" dirty="0" err="1" smtClean="0">
                          <a:effectLst/>
                          <a:latin typeface="Consolas"/>
                        </a:rPr>
                        <a:t>patients#show</a:t>
                      </a:r>
                      <a:r>
                        <a:rPr lang="en-US" b="0" i="0" dirty="0" smtClean="0">
                          <a:effectLst/>
                          <a:latin typeface="Consolas"/>
                        </a:rPr>
                        <a:t>'</a:t>
                      </a:r>
                    </a:p>
                    <a:p>
                      <a:pPr algn="l" fontAlgn="base"/>
                      <a:endParaRPr lang="en-US" b="0" i="0" dirty="0"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25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Action Controller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Action Pack lies at the heart of Rails Applications. It consists of 2 ruby modules, ActionController and ActionView. Together, they provide for processing incoming requests and generating outgoing responses.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	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We will seperately look at these two modules. For now we focus our attention to Action Controller.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and URL Helpers</a:t>
            </a:r>
            <a:endParaRPr lang="en-US" dirty="0"/>
          </a:p>
        </p:txBody>
      </p:sp>
      <p:sp>
        <p:nvSpPr>
          <p:cNvPr id="3" name="Rectangle 3"/>
          <p:cNvSpPr txBox="1"/>
          <p:nvPr/>
        </p:nvSpPr>
        <p:spPr>
          <a:xfrm>
            <a:off x="457200" y="1200150"/>
            <a:ext cx="82296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1800" dirty="0" smtClean="0"/>
              <a:t>Adding as: patient in the routes. We get a method named as </a:t>
            </a:r>
            <a:r>
              <a:rPr lang="en-US" sz="1800" dirty="0" err="1" smtClean="0"/>
              <a:t>patient_path</a:t>
            </a:r>
            <a:r>
              <a:rPr lang="en-US" sz="1800" dirty="0" smtClean="0"/>
              <a:t> or </a:t>
            </a:r>
            <a:r>
              <a:rPr lang="en-US" sz="1800" dirty="0" err="1" smtClean="0"/>
              <a:t>patient_url</a:t>
            </a:r>
            <a:r>
              <a:rPr lang="en-US" sz="1800" dirty="0" smtClean="0"/>
              <a:t> which will be take </a:t>
            </a:r>
            <a:r>
              <a:rPr lang="en-US" sz="1800" dirty="0" err="1" smtClean="0"/>
              <a:t>patient_id</a:t>
            </a:r>
            <a:r>
              <a:rPr lang="en-US" sz="1800" dirty="0" smtClean="0"/>
              <a:t> as parameter.</a:t>
            </a: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74072"/>
              </p:ext>
            </p:extLst>
          </p:nvPr>
        </p:nvGraphicFramePr>
        <p:xfrm>
          <a:off x="685800" y="1733550"/>
          <a:ext cx="5413375" cy="213360"/>
        </p:xfrm>
        <a:graphic>
          <a:graphicData uri="http://schemas.openxmlformats.org/drawingml/2006/table">
            <a:tbl>
              <a:tblPr/>
              <a:tblGrid>
                <a:gridCol w="5413375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get '/patients/:id', to: '</a:t>
                      </a:r>
                      <a:r>
                        <a:rPr lang="en-US" b="0" i="0" dirty="0" err="1">
                          <a:effectLst/>
                          <a:latin typeface="Consolas"/>
                        </a:rPr>
                        <a:t>patients#show</a:t>
                      </a:r>
                      <a:r>
                        <a:rPr lang="en-US" b="0" i="0" dirty="0">
                          <a:effectLst/>
                          <a:latin typeface="Consolas"/>
                        </a:rPr>
                        <a:t>', </a:t>
                      </a:r>
                      <a:r>
                        <a:rPr lang="en-US" b="0" i="0" dirty="0" err="1">
                          <a:effectLst/>
                          <a:latin typeface="Consolas"/>
                        </a:rPr>
                        <a:t>as</a:t>
                      </a:r>
                      <a:r>
                        <a:rPr lang="en-US" b="0" i="0" dirty="0" err="1" smtClean="0">
                          <a:effectLst/>
                          <a:latin typeface="Consolas"/>
                        </a:rPr>
                        <a:t>:'patient</a:t>
                      </a:r>
                      <a:r>
                        <a:rPr lang="en-US" b="0" i="0" dirty="0" smtClean="0">
                          <a:effectLst/>
                          <a:latin typeface="Consolas"/>
                        </a:rPr>
                        <a:t>‘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39606"/>
              </p:ext>
            </p:extLst>
          </p:nvPr>
        </p:nvGraphicFramePr>
        <p:xfrm>
          <a:off x="609600" y="2266950"/>
          <a:ext cx="5943600" cy="1009491"/>
        </p:xfrm>
        <a:graphic>
          <a:graphicData uri="http://schemas.openxmlformats.org/drawingml/2006/table">
            <a:tbl>
              <a:tblPr/>
              <a:tblGrid>
                <a:gridCol w="5943600"/>
              </a:tblGrid>
              <a:tr h="1009491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&lt;%= </a:t>
                      </a:r>
                      <a:r>
                        <a:rPr lang="en-US" b="0" i="0" dirty="0" err="1">
                          <a:effectLst/>
                          <a:latin typeface="Consolas"/>
                        </a:rPr>
                        <a:t>link_to</a:t>
                      </a:r>
                      <a:r>
                        <a:rPr lang="en-US" b="0" i="0" dirty="0">
                          <a:effectLst/>
                          <a:latin typeface="Consolas"/>
                        </a:rPr>
                        <a:t> 'Patient Record', </a:t>
                      </a:r>
                      <a:r>
                        <a:rPr lang="en-US" b="0" i="0" dirty="0" err="1">
                          <a:effectLst/>
                          <a:latin typeface="Consolas"/>
                        </a:rPr>
                        <a:t>patient_path</a:t>
                      </a:r>
                      <a:r>
                        <a:rPr lang="en-US" b="0" i="0" dirty="0">
                          <a:effectLst/>
                          <a:latin typeface="Consolas"/>
                        </a:rPr>
                        <a:t>(@patient) %&gt;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070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Routing: the Rails </a:t>
            </a:r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3" name="Rectangle 3"/>
          <p:cNvSpPr txBox="1"/>
          <p:nvPr/>
        </p:nvSpPr>
        <p:spPr>
          <a:xfrm>
            <a:off x="440094" y="1047750"/>
            <a:ext cx="8229600" cy="3638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lang="en-US" sz="1800" i="1" dirty="0" smtClean="0"/>
          </a:p>
          <a:p>
            <a:endParaRPr lang="en-US" sz="1800" i="1" dirty="0"/>
          </a:p>
          <a:p>
            <a:r>
              <a:rPr lang="en-US" sz="1800" i="1" dirty="0" smtClean="0"/>
              <a:t>resources </a:t>
            </a:r>
            <a:r>
              <a:rPr lang="en-US" sz="1800" i="1" dirty="0"/>
              <a:t>:</a:t>
            </a:r>
            <a:r>
              <a:rPr lang="en-US" sz="1800" i="1" dirty="0" smtClean="0"/>
              <a:t>photos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3100" y="1200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cs typeface="Arial" pitchFamily="34" charset="0"/>
              </a:rPr>
              <a:t/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9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Rectangle 3"/>
          <p:cNvSpPr txBox="1"/>
          <p:nvPr/>
        </p:nvSpPr>
        <p:spPr>
          <a:xfrm>
            <a:off x="457200" y="1200150"/>
            <a:ext cx="8229600" cy="37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72842" y="1200149"/>
          <a:ext cx="7798316" cy="3725865"/>
        </p:xfrm>
        <a:graphic>
          <a:graphicData uri="http://schemas.openxmlformats.org/drawingml/2006/table">
            <a:tbl>
              <a:tblPr/>
              <a:tblGrid>
                <a:gridCol w="1949579"/>
                <a:gridCol w="1949579"/>
                <a:gridCol w="1949579"/>
                <a:gridCol w="1949579"/>
              </a:tblGrid>
              <a:tr h="364644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effectLst/>
                        </a:rPr>
                        <a:t>HTTP Verb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>
                          <a:effectLst/>
                        </a:rPr>
                        <a:t>Path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>
                          <a:effectLst/>
                        </a:rPr>
                        <a:t>Controller#Action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>
                          <a:effectLst/>
                        </a:rPr>
                        <a:t>Used for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66822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GET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/photos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photos#index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display a list of all photos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9001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effectLst/>
                        </a:rPr>
                        <a:t>GET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/photos/new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photos#new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return an HTML form for creating a new photo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644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POST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/photos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photos#create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create a new photo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644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GET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/photos/:id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photos#show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display a specific photo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6822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GET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/photos/:id/edit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photos#edit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return an HTML form for editing a photo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644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PATCH/PUT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/photos/:id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photos#update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update a specific photo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644"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DELETE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/photos/:id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effectLst/>
                        </a:rPr>
                        <a:t>photos#destroy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effectLst/>
                        </a:rPr>
                        <a:t>delete a specific photo</a:t>
                      </a:r>
                    </a:p>
                  </a:txBody>
                  <a:tcPr marL="90258" marR="90258" marT="81232" marB="812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3100" y="1200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cs typeface="Arial" pitchFamily="34" charset="0"/>
              </a:rPr>
              <a:t/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903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Namespaces and Routing</a:t>
            </a:r>
            <a:endParaRPr lang="en-US" dirty="0"/>
          </a:p>
        </p:txBody>
      </p:sp>
      <p:sp>
        <p:nvSpPr>
          <p:cNvPr id="3" name="Rectangle 3"/>
          <p:cNvSpPr txBox="1"/>
          <p:nvPr/>
        </p:nvSpPr>
        <p:spPr>
          <a:xfrm>
            <a:off x="457200" y="120015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66900" y="2743041"/>
          <a:ext cx="5410200" cy="640080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fr-FR" b="0" i="0" dirty="0" err="1">
                          <a:effectLst/>
                          <a:latin typeface="Consolas"/>
                        </a:rPr>
                        <a:t>namespace</a:t>
                      </a:r>
                      <a:r>
                        <a:rPr lang="fr-FR" b="0" i="0" dirty="0">
                          <a:effectLst/>
                          <a:latin typeface="Consolas"/>
                        </a:rPr>
                        <a:t> :</a:t>
                      </a:r>
                      <a:r>
                        <a:rPr lang="fr-FR" b="0" i="0" dirty="0" err="1">
                          <a:effectLst/>
                          <a:latin typeface="Consolas"/>
                        </a:rPr>
                        <a:t>admin</a:t>
                      </a:r>
                      <a:r>
                        <a:rPr lang="fr-FR" b="0" i="0" dirty="0">
                          <a:effectLst/>
                          <a:latin typeface="Consolas"/>
                        </a:rPr>
                        <a:t> do</a:t>
                      </a:r>
                    </a:p>
                    <a:p>
                      <a:pPr algn="l" fontAlgn="base"/>
                      <a:r>
                        <a:rPr lang="fr-FR" b="0" i="0" dirty="0">
                          <a:effectLst/>
                          <a:latin typeface="Consolas"/>
                        </a:rPr>
                        <a:t>  </a:t>
                      </a:r>
                      <a:r>
                        <a:rPr lang="fr-FR" b="0" i="0" dirty="0" err="1">
                          <a:effectLst/>
                          <a:latin typeface="Consolas"/>
                        </a:rPr>
                        <a:t>resources</a:t>
                      </a:r>
                      <a:r>
                        <a:rPr lang="fr-FR" b="0" i="0" dirty="0">
                          <a:effectLst/>
                          <a:latin typeface="Consolas"/>
                        </a:rPr>
                        <a:t> :articles, :</a:t>
                      </a:r>
                      <a:r>
                        <a:rPr lang="fr-FR" b="0" i="0" dirty="0" err="1">
                          <a:effectLst/>
                          <a:latin typeface="Consolas"/>
                        </a:rPr>
                        <a:t>comments</a:t>
                      </a:r>
                      <a:endParaRPr lang="fr-FR" b="0" i="0" dirty="0">
                        <a:effectLst/>
                        <a:latin typeface="Consolas"/>
                      </a:endParaRPr>
                    </a:p>
                    <a:p>
                      <a:pPr algn="l" fontAlgn="base"/>
                      <a:r>
                        <a:rPr lang="fr-FR" b="0" i="0" dirty="0">
                          <a:effectLst/>
                          <a:latin typeface="Consolas"/>
                        </a:rPr>
                        <a:t>end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575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Rectangle 3"/>
          <p:cNvSpPr txBox="1"/>
          <p:nvPr/>
        </p:nvSpPr>
        <p:spPr>
          <a:xfrm>
            <a:off x="457200" y="120015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10481"/>
          <a:ext cx="8229600" cy="35052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HTTP Verb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Path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Controller#Action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Named Helper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GET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/admin/articles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admin/articles#index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admin_articles_path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GET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/admin/articles/new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admin/articles#new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new_admin_article_path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POST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/admin/articles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admin/articles#create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admin_articles_path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GET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/admin/articles/:id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admin/articles#show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admin_article_path(:id)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GET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/admin/articles/:id/edit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admin/articles#edit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edit_admin_article_path(:id)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PATCH/PUT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/admin/articles/:id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admin/articles#update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admin_article_path(:id)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DELETE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/admin/articles/:id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admin/articles#destroy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effectLst/>
                        </a:rPr>
                        <a:t>admin_article_path</a:t>
                      </a:r>
                      <a:r>
                        <a:rPr lang="en-US" b="0" dirty="0">
                          <a:effectLst/>
                        </a:rPr>
                        <a:t>(:id)</a:t>
                      </a:r>
                    </a:p>
                  </a:txBody>
                  <a:tcPr marL="95250" marR="95250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947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Resources</a:t>
            </a:r>
            <a:endParaRPr lang="en-US" dirty="0"/>
          </a:p>
        </p:txBody>
      </p:sp>
      <p:sp>
        <p:nvSpPr>
          <p:cNvPr id="3" name="Rectangle 3"/>
          <p:cNvSpPr txBox="1"/>
          <p:nvPr/>
        </p:nvSpPr>
        <p:spPr>
          <a:xfrm>
            <a:off x="457200" y="120015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11150"/>
              </p:ext>
            </p:extLst>
          </p:nvPr>
        </p:nvGraphicFramePr>
        <p:xfrm>
          <a:off x="609600" y="1276350"/>
          <a:ext cx="5410200" cy="1493520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class Magazine &lt; </a:t>
                      </a:r>
                      <a:r>
                        <a:rPr lang="en-US" b="0" i="0" dirty="0" err="1">
                          <a:effectLst/>
                          <a:latin typeface="Consolas"/>
                        </a:rPr>
                        <a:t>ActiveRecord</a:t>
                      </a:r>
                      <a:r>
                        <a:rPr lang="en-US" b="0" i="0" dirty="0">
                          <a:effectLst/>
                          <a:latin typeface="Consolas"/>
                        </a:rPr>
                        <a:t>::Base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  </a:t>
                      </a:r>
                      <a:r>
                        <a:rPr lang="en-US" b="0" i="0" dirty="0" err="1">
                          <a:effectLst/>
                          <a:latin typeface="Consolas"/>
                        </a:rPr>
                        <a:t>has_many</a:t>
                      </a:r>
                      <a:r>
                        <a:rPr lang="en-US" b="0" i="0" dirty="0">
                          <a:effectLst/>
                          <a:latin typeface="Consolas"/>
                        </a:rPr>
                        <a:t> :ads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end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class Ad &lt; </a:t>
                      </a:r>
                      <a:r>
                        <a:rPr lang="en-US" b="0" i="0" dirty="0" err="1">
                          <a:effectLst/>
                          <a:latin typeface="Consolas"/>
                        </a:rPr>
                        <a:t>ActiveRecord</a:t>
                      </a:r>
                      <a:r>
                        <a:rPr lang="en-US" b="0" i="0" dirty="0">
                          <a:effectLst/>
                          <a:latin typeface="Consolas"/>
                        </a:rPr>
                        <a:t>::Base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  </a:t>
                      </a:r>
                      <a:r>
                        <a:rPr lang="en-US" b="0" i="0" dirty="0" err="1">
                          <a:effectLst/>
                          <a:latin typeface="Consolas"/>
                        </a:rPr>
                        <a:t>belongs_to</a:t>
                      </a:r>
                      <a:r>
                        <a:rPr lang="en-US" b="0" i="0" dirty="0">
                          <a:effectLst/>
                          <a:latin typeface="Consolas"/>
                        </a:rPr>
                        <a:t> :magazine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end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66900" y="2316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681794"/>
              </p:ext>
            </p:extLst>
          </p:nvPr>
        </p:nvGraphicFramePr>
        <p:xfrm>
          <a:off x="685800" y="3486150"/>
          <a:ext cx="5410200" cy="640080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resources :magazines do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  resources :ads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end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66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24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Rectangle 3"/>
          <p:cNvSpPr txBox="1"/>
          <p:nvPr/>
        </p:nvSpPr>
        <p:spPr>
          <a:xfrm>
            <a:off x="457200" y="120015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30294" y="1200149"/>
          <a:ext cx="4883412" cy="3725865"/>
        </p:xfrm>
        <a:graphic>
          <a:graphicData uri="http://schemas.openxmlformats.org/drawingml/2006/table">
            <a:tbl>
              <a:tblPr/>
              <a:tblGrid>
                <a:gridCol w="1220853"/>
                <a:gridCol w="1220853"/>
                <a:gridCol w="1220853"/>
                <a:gridCol w="1220853"/>
              </a:tblGrid>
              <a:tr h="228345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HTTP Verb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Path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Controller#Action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effectLst/>
                        </a:rPr>
                        <a:t>Used for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54952"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GET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/magazines/:magazine_id/ads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ads#index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display a list of all ads for a specific magazine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8166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effectLst/>
                        </a:rPr>
                        <a:t>GET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/magazines/:magazine_id/ads/new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ads#new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return an HTML form for creating a new ad belonging to a specific magazine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559"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POST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/magazines/:magazine_id/ads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ads#create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create a new ad belonging to a specific magazine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559"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GET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/magazines/:magazine_id/ads/:id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ads#show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display a specific ad belonging to a specific magazine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8166"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GET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/magazines/:magazine_id/ads/:id/edit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ads#edit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return an HTML form for editing an ad belonging to a specific magazine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559"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PATCH/PUT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/magazines/:magazine_id/ads/:id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ads#update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update a specific ad belonging to a specific magazine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559"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DELETE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/magazines/:magazine_id/ads/:id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effectLst/>
                        </a:rPr>
                        <a:t>ads#destroy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effectLst/>
                        </a:rPr>
                        <a:t>delete a specific ad belonging to a specific magazine</a:t>
                      </a:r>
                    </a:p>
                  </a:txBody>
                  <a:tcPr marL="56521" marR="56521" marT="50869" marB="508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521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Concerns</a:t>
            </a:r>
            <a:endParaRPr lang="en-US" dirty="0"/>
          </a:p>
        </p:txBody>
      </p:sp>
      <p:sp>
        <p:nvSpPr>
          <p:cNvPr id="3" name="Rectangle 3"/>
          <p:cNvSpPr txBox="1"/>
          <p:nvPr/>
        </p:nvSpPr>
        <p:spPr>
          <a:xfrm>
            <a:off x="457200" y="120015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51510"/>
              </p:ext>
            </p:extLst>
          </p:nvPr>
        </p:nvGraphicFramePr>
        <p:xfrm>
          <a:off x="609600" y="1007388"/>
          <a:ext cx="3581400" cy="1493520"/>
        </p:xfrm>
        <a:graphic>
          <a:graphicData uri="http://schemas.openxmlformats.org/drawingml/2006/table">
            <a:tbl>
              <a:tblPr/>
              <a:tblGrid>
                <a:gridCol w="3581400"/>
              </a:tblGrid>
              <a:tr h="83820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0" dirty="0">
                          <a:effectLst/>
                          <a:latin typeface="Consolas"/>
                        </a:rPr>
                        <a:t>concern :</a:t>
                      </a:r>
                      <a:r>
                        <a:rPr lang="en-US" b="1" i="0" dirty="0" err="1">
                          <a:effectLst/>
                          <a:latin typeface="Consolas"/>
                        </a:rPr>
                        <a:t>commentable</a:t>
                      </a:r>
                      <a:r>
                        <a:rPr lang="en-US" b="1" i="0" dirty="0">
                          <a:effectLst/>
                          <a:latin typeface="Consolas"/>
                        </a:rPr>
                        <a:t> do</a:t>
                      </a:r>
                    </a:p>
                    <a:p>
                      <a:pPr algn="l" fontAlgn="base"/>
                      <a:r>
                        <a:rPr lang="en-US" b="1" i="0" dirty="0">
                          <a:effectLst/>
                          <a:latin typeface="Consolas"/>
                        </a:rPr>
                        <a:t>  resources :comments</a:t>
                      </a:r>
                    </a:p>
                    <a:p>
                      <a:pPr algn="l" fontAlgn="base"/>
                      <a:r>
                        <a:rPr lang="en-US" b="1" i="0" dirty="0">
                          <a:effectLst/>
                          <a:latin typeface="Consolas"/>
                        </a:rPr>
                        <a:t>end</a:t>
                      </a:r>
                    </a:p>
                    <a:p>
                      <a:pPr algn="l" fontAlgn="base"/>
                      <a:r>
                        <a:rPr lang="en-US" b="1" i="0" dirty="0">
                          <a:effectLst/>
                          <a:latin typeface="Consolas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b="1" i="0" dirty="0">
                          <a:effectLst/>
                          <a:latin typeface="Consolas"/>
                        </a:rPr>
                        <a:t>concern :</a:t>
                      </a:r>
                      <a:r>
                        <a:rPr lang="en-US" b="1" i="0" dirty="0" err="1">
                          <a:effectLst/>
                          <a:latin typeface="Consolas"/>
                        </a:rPr>
                        <a:t>image_attachable</a:t>
                      </a:r>
                      <a:r>
                        <a:rPr lang="en-US" b="1" i="0" dirty="0">
                          <a:effectLst/>
                          <a:latin typeface="Consolas"/>
                        </a:rPr>
                        <a:t> do</a:t>
                      </a:r>
                    </a:p>
                    <a:p>
                      <a:pPr algn="l" fontAlgn="base"/>
                      <a:r>
                        <a:rPr lang="en-US" b="1" i="0" dirty="0">
                          <a:effectLst/>
                          <a:latin typeface="Consolas"/>
                        </a:rPr>
                        <a:t>  resources :images, only: :index</a:t>
                      </a:r>
                    </a:p>
                    <a:p>
                      <a:pPr algn="l" fontAlgn="base"/>
                      <a:r>
                        <a:rPr lang="en-US" b="1" i="0" dirty="0">
                          <a:effectLst/>
                          <a:latin typeface="Consolas"/>
                        </a:rPr>
                        <a:t>end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66900" y="2316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70653"/>
              </p:ext>
            </p:extLst>
          </p:nvPr>
        </p:nvGraphicFramePr>
        <p:xfrm>
          <a:off x="457200" y="2636838"/>
          <a:ext cx="4343400" cy="853440"/>
        </p:xfrm>
        <a:graphic>
          <a:graphicData uri="http://schemas.openxmlformats.org/drawingml/2006/table">
            <a:tbl>
              <a:tblPr/>
              <a:tblGrid>
                <a:gridCol w="434340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fr-FR" b="0" i="0" dirty="0" err="1">
                          <a:effectLst/>
                          <a:latin typeface="Consolas"/>
                        </a:rPr>
                        <a:t>resources</a:t>
                      </a:r>
                      <a:r>
                        <a:rPr lang="fr-FR" b="0" i="0" dirty="0">
                          <a:effectLst/>
                          <a:latin typeface="Consolas"/>
                        </a:rPr>
                        <a:t> :messages, </a:t>
                      </a:r>
                      <a:r>
                        <a:rPr lang="fr-FR" b="0" i="0" dirty="0" err="1">
                          <a:effectLst/>
                          <a:latin typeface="Consolas"/>
                        </a:rPr>
                        <a:t>concerns</a:t>
                      </a:r>
                      <a:r>
                        <a:rPr lang="fr-FR" b="0" i="0" dirty="0">
                          <a:effectLst/>
                          <a:latin typeface="Consolas"/>
                        </a:rPr>
                        <a:t>: :</a:t>
                      </a:r>
                      <a:r>
                        <a:rPr lang="fr-FR" b="0" i="0" dirty="0" err="1">
                          <a:effectLst/>
                          <a:latin typeface="Consolas"/>
                        </a:rPr>
                        <a:t>commentable</a:t>
                      </a:r>
                      <a:endParaRPr lang="fr-FR" b="0" i="0" dirty="0">
                        <a:effectLst/>
                        <a:latin typeface="Consolas"/>
                      </a:endParaRPr>
                    </a:p>
                    <a:p>
                      <a:pPr algn="l" fontAlgn="base"/>
                      <a:r>
                        <a:rPr lang="fr-FR" b="0" i="0" dirty="0">
                          <a:effectLst/>
                          <a:latin typeface="Consolas"/>
                        </a:rPr>
                        <a:t> </a:t>
                      </a:r>
                    </a:p>
                    <a:p>
                      <a:pPr algn="l" fontAlgn="base"/>
                      <a:r>
                        <a:rPr lang="fr-FR" b="0" i="0" dirty="0" err="1">
                          <a:effectLst/>
                          <a:latin typeface="Consolas"/>
                        </a:rPr>
                        <a:t>resources</a:t>
                      </a:r>
                      <a:r>
                        <a:rPr lang="fr-FR" b="0" i="0" dirty="0">
                          <a:effectLst/>
                          <a:latin typeface="Consolas"/>
                        </a:rPr>
                        <a:t> :articles, </a:t>
                      </a:r>
                      <a:r>
                        <a:rPr lang="fr-FR" b="0" i="0" dirty="0" err="1">
                          <a:effectLst/>
                          <a:latin typeface="Consolas"/>
                        </a:rPr>
                        <a:t>concerns</a:t>
                      </a:r>
                      <a:r>
                        <a:rPr lang="fr-FR" b="0" i="0" dirty="0">
                          <a:effectLst/>
                          <a:latin typeface="Consolas"/>
                        </a:rPr>
                        <a:t>: [:</a:t>
                      </a:r>
                      <a:r>
                        <a:rPr lang="fr-FR" b="0" i="0" dirty="0" err="1">
                          <a:effectLst/>
                          <a:latin typeface="Consolas"/>
                        </a:rPr>
                        <a:t>commentable</a:t>
                      </a:r>
                      <a:r>
                        <a:rPr lang="fr-FR" b="0" i="0" dirty="0">
                          <a:effectLst/>
                          <a:latin typeface="Consolas"/>
                        </a:rPr>
                        <a:t>, :</a:t>
                      </a:r>
                      <a:r>
                        <a:rPr lang="fr-FR" b="0" i="0" dirty="0" err="1">
                          <a:effectLst/>
                          <a:latin typeface="Consolas"/>
                        </a:rPr>
                        <a:t>image_attachable</a:t>
                      </a:r>
                      <a:r>
                        <a:rPr lang="fr-FR" b="0" i="0" dirty="0">
                          <a:effectLst/>
                          <a:latin typeface="Consolas"/>
                        </a:rPr>
                        <a:t>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866900" y="2636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69737"/>
              </p:ext>
            </p:extLst>
          </p:nvPr>
        </p:nvGraphicFramePr>
        <p:xfrm>
          <a:off x="5257800" y="1754148"/>
          <a:ext cx="5105400" cy="1706880"/>
        </p:xfrm>
        <a:graphic>
          <a:graphicData uri="http://schemas.openxmlformats.org/drawingml/2006/table">
            <a:tbl>
              <a:tblPr/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resources :messages do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  resources :comments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end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resources :articles do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  resources :comments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  resources :images, only: :index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end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66900" y="2209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800600" y="287655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8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Restful Actions</a:t>
            </a:r>
            <a:endParaRPr lang="en-US" dirty="0"/>
          </a:p>
        </p:txBody>
      </p:sp>
      <p:sp>
        <p:nvSpPr>
          <p:cNvPr id="3" name="Rectangle 3"/>
          <p:cNvSpPr txBox="1"/>
          <p:nvPr/>
        </p:nvSpPr>
        <p:spPr>
          <a:xfrm>
            <a:off x="457200" y="120015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4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Naming Convention &amp; Structure</a:t>
            </a:r>
            <a:endParaRPr lang="en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8518" y="2800350"/>
            <a:ext cx="3886200" cy="21851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000" dirty="0">
                <a:latin typeface="Consolas"/>
              </a:rPr>
              <a:t>class </a:t>
            </a:r>
            <a:r>
              <a:rPr lang="en-US" sz="1000" dirty="0" err="1">
                <a:latin typeface="Consolas"/>
              </a:rPr>
              <a:t>ClientsController</a:t>
            </a:r>
            <a:r>
              <a:rPr lang="en-US" sz="1000" dirty="0">
                <a:latin typeface="Consolas"/>
              </a:rPr>
              <a:t> &lt; </a:t>
            </a:r>
            <a:r>
              <a:rPr lang="en-US" sz="1000" dirty="0" err="1" smtClean="0">
                <a:latin typeface="Consolas"/>
              </a:rPr>
              <a:t>ApplicationController</a:t>
            </a:r>
            <a:endParaRPr lang="en-US" sz="1000" dirty="0" smtClean="0">
              <a:latin typeface="Consolas"/>
            </a:endParaRPr>
          </a:p>
          <a:p>
            <a:pPr fontAlgn="base"/>
            <a:endParaRPr lang="en-US" sz="1000" dirty="0">
              <a:latin typeface="Consolas"/>
            </a:endParaRPr>
          </a:p>
          <a:p>
            <a:pPr fontAlgn="base"/>
            <a:r>
              <a:rPr lang="en-US" sz="1000" dirty="0">
                <a:latin typeface="Consolas"/>
              </a:rPr>
              <a:t> </a:t>
            </a:r>
            <a:r>
              <a:rPr lang="en-US" sz="1000" dirty="0" smtClean="0">
                <a:latin typeface="Consolas"/>
              </a:rPr>
              <a:t> </a:t>
            </a:r>
            <a:r>
              <a:rPr lang="en-US" sz="1000" dirty="0" err="1" smtClean="0">
                <a:latin typeface="Consolas"/>
              </a:rPr>
              <a:t>def</a:t>
            </a:r>
            <a:r>
              <a:rPr lang="en-US" sz="1000" dirty="0" smtClean="0">
                <a:latin typeface="Consolas"/>
              </a:rPr>
              <a:t> index</a:t>
            </a:r>
          </a:p>
          <a:p>
            <a:pPr fontAlgn="base"/>
            <a:r>
              <a:rPr lang="en-US" sz="1000" dirty="0">
                <a:latin typeface="Consolas"/>
              </a:rPr>
              <a:t> </a:t>
            </a:r>
            <a:r>
              <a:rPr lang="en-US" sz="1000" dirty="0" smtClean="0">
                <a:latin typeface="Consolas"/>
              </a:rPr>
              <a:t> end</a:t>
            </a:r>
          </a:p>
          <a:p>
            <a:pPr fontAlgn="base"/>
            <a:endParaRPr lang="en-US" sz="1000" dirty="0">
              <a:latin typeface="Consolas"/>
            </a:endParaRPr>
          </a:p>
          <a:p>
            <a:pPr fontAlgn="base"/>
            <a:r>
              <a:rPr lang="en-US" sz="1000" dirty="0">
                <a:latin typeface="Consolas"/>
              </a:rPr>
              <a:t>  </a:t>
            </a:r>
            <a:r>
              <a:rPr lang="en-US" sz="1000" dirty="0" err="1">
                <a:latin typeface="Consolas"/>
              </a:rPr>
              <a:t>def</a:t>
            </a:r>
            <a:r>
              <a:rPr lang="en-US" sz="1000" dirty="0">
                <a:latin typeface="Consolas"/>
              </a:rPr>
              <a:t> new</a:t>
            </a:r>
          </a:p>
          <a:p>
            <a:pPr fontAlgn="base"/>
            <a:r>
              <a:rPr lang="en-US" sz="1000" dirty="0">
                <a:latin typeface="Consolas"/>
              </a:rPr>
              <a:t>  </a:t>
            </a:r>
            <a:r>
              <a:rPr lang="en-US" sz="1000" dirty="0" smtClean="0">
                <a:latin typeface="Consolas"/>
              </a:rPr>
              <a:t>end</a:t>
            </a:r>
          </a:p>
          <a:p>
            <a:pPr fontAlgn="base"/>
            <a:r>
              <a:rPr lang="en-US" sz="1000" dirty="0" smtClean="0">
                <a:latin typeface="Consolas"/>
              </a:rPr>
              <a:t>   </a:t>
            </a:r>
          </a:p>
          <a:p>
            <a:pPr fontAlgn="base"/>
            <a:r>
              <a:rPr lang="en-US" sz="1000" dirty="0">
                <a:latin typeface="Consolas"/>
              </a:rPr>
              <a:t> </a:t>
            </a:r>
            <a:r>
              <a:rPr lang="en-US" sz="1000" dirty="0" smtClean="0">
                <a:latin typeface="Consolas"/>
              </a:rPr>
              <a:t> </a:t>
            </a:r>
            <a:r>
              <a:rPr lang="en-US" sz="1000" dirty="0" err="1" smtClean="0">
                <a:latin typeface="Consolas"/>
              </a:rPr>
              <a:t>def</a:t>
            </a:r>
            <a:r>
              <a:rPr lang="en-US" sz="1000" dirty="0" smtClean="0">
                <a:latin typeface="Consolas"/>
              </a:rPr>
              <a:t> show</a:t>
            </a:r>
          </a:p>
          <a:p>
            <a:pPr fontAlgn="base"/>
            <a:r>
              <a:rPr lang="en-US" sz="1000" dirty="0" smtClean="0">
                <a:latin typeface="Consolas"/>
              </a:rPr>
              <a:t>  end</a:t>
            </a:r>
          </a:p>
          <a:p>
            <a:pPr fontAlgn="base"/>
            <a:endParaRPr lang="en-US" sz="1000" dirty="0">
              <a:latin typeface="Consolas"/>
            </a:endParaRPr>
          </a:p>
          <a:p>
            <a:pPr fontAlgn="base"/>
            <a:r>
              <a:rPr lang="en-US" sz="1000" dirty="0">
                <a:latin typeface="Consolas"/>
              </a:rPr>
              <a:t>end</a:t>
            </a:r>
          </a:p>
          <a:p>
            <a:endParaRPr lang="en-US" sz="1000" dirty="0" smtClean="0"/>
          </a:p>
        </p:txBody>
      </p:sp>
      <p:sp>
        <p:nvSpPr>
          <p:cNvPr id="7" name="Rectangle 7"/>
          <p:cNvSpPr txBox="1"/>
          <p:nvPr/>
        </p:nvSpPr>
        <p:spPr>
          <a:xfrm>
            <a:off x="279918" y="104775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Rails </a:t>
            </a:r>
            <a:r>
              <a:rPr lang="en-US" sz="1200" dirty="0"/>
              <a:t>favors </a:t>
            </a:r>
            <a:r>
              <a:rPr lang="en-US" sz="1200" dirty="0" err="1"/>
              <a:t>pluralization</a:t>
            </a:r>
            <a:r>
              <a:rPr lang="en-US" sz="1200" dirty="0"/>
              <a:t> of the last word in the controller's name, although it is not strictly required (e.g. </a:t>
            </a:r>
            <a:r>
              <a:rPr lang="en-US" sz="1200" dirty="0" err="1"/>
              <a:t>ApplicationController</a:t>
            </a:r>
            <a:r>
              <a:rPr lang="en-US" sz="1200" dirty="0"/>
              <a:t>). </a:t>
            </a:r>
            <a:endParaRPr lang="en-US" sz="1200" dirty="0" smtClean="0"/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200" dirty="0" smtClean="0"/>
              <a:t>Example-</a:t>
            </a:r>
          </a:p>
          <a:p>
            <a:pPr lvl="1"/>
            <a:r>
              <a:rPr lang="en-US" sz="1200" dirty="0" smtClean="0"/>
              <a:t>   </a:t>
            </a:r>
            <a:r>
              <a:rPr lang="en-US" sz="1200" dirty="0"/>
              <a:t> </a:t>
            </a:r>
            <a:r>
              <a:rPr lang="en-US" sz="1200" dirty="0" err="1"/>
              <a:t>ClientsController</a:t>
            </a:r>
            <a:r>
              <a:rPr lang="en-US" sz="1200" dirty="0"/>
              <a:t> is preferable to </a:t>
            </a:r>
            <a:r>
              <a:rPr lang="en-US" sz="1200" dirty="0" err="1" smtClean="0"/>
              <a:t>ClientController</a:t>
            </a:r>
            <a:r>
              <a:rPr lang="en-US" sz="1200" dirty="0" smtClean="0"/>
              <a:t>.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 smtClean="0"/>
              <a:t>Following </a:t>
            </a:r>
            <a:r>
              <a:rPr lang="en-US" sz="1200" dirty="0"/>
              <a:t>this convention will allow you to use the default route generators (e.g. resources, </a:t>
            </a:r>
            <a:r>
              <a:rPr lang="en-US" sz="1200" dirty="0" err="1"/>
              <a:t>etc</a:t>
            </a:r>
            <a:r>
              <a:rPr lang="en-US" sz="1200" dirty="0"/>
              <a:t>) without needing to qualify each :path or :controller, and keeps URL and path helpers' usage consistent throughout your application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25990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Context and Dependencies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When you make a request like this http://some.url/store/list Rails does the following: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/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 dirty="0"/>
              <a:t>Load the file store_controller.rb in the directory app/controllers.(This loading takes place only once in the production environment)</a:t>
            </a:r>
            <a:br>
              <a:rPr lang="en" sz="1100" dirty="0"/>
            </a:br>
            <a:endParaRPr lang="en" sz="1100" dirty="0"/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 dirty="0"/>
              <a:t>Instantiate an object of class StoreController.</a:t>
            </a:r>
            <a:br>
              <a:rPr lang="en" sz="1100" dirty="0"/>
            </a:br>
            <a:endParaRPr lang="en" sz="1100" dirty="0"/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 dirty="0"/>
              <a:t>Look in app/helper for a file store_helper.rb. If found, it is loaded.</a:t>
            </a:r>
            <a:br>
              <a:rPr lang="en" sz="1100" dirty="0"/>
            </a:br>
            <a:endParaRPr lang="en" sz="1100" dirty="0"/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 dirty="0"/>
              <a:t>Look in the directory app/models for a model in the file store.rb and load it if found.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		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Routing Requests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For e.g. the request is http://loaclhost:3000/store/show/123.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Here store is the controller name, show is the action and 123 is the id passed as a parameter to the show action.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Once the controller is identified a new instance of the controller is created and its process() method is called</a:t>
            </a:r>
            <a:br>
              <a:rPr lang="en" sz="1200"/>
            </a:br>
            <a:endParaRPr lang="en" sz="1200"/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The controller then calls the method with the same name as the action which orchestrates the processing of the request ( If not found it calls a method method_missing)</a:t>
            </a:r>
            <a:br>
              <a:rPr lang="en" sz="1200"/>
            </a:br>
            <a:endParaRPr lang="en" sz="1200"/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If the action method returns without rendering something, the controller attempts to render a template named after the action.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Parameters</a:t>
            </a:r>
            <a:endParaRPr lang="en" dirty="0"/>
          </a:p>
        </p:txBody>
      </p:sp>
      <p:sp>
        <p:nvSpPr>
          <p:cNvPr id="7" name="Rectangle 7"/>
          <p:cNvSpPr txBox="1"/>
          <p:nvPr/>
        </p:nvSpPr>
        <p:spPr>
          <a:xfrm>
            <a:off x="279918" y="10477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You can access the parameters being sent to controllers.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200" dirty="0" smtClean="0"/>
              <a:t>Example – </a:t>
            </a:r>
          </a:p>
          <a:p>
            <a:pPr lvl="0"/>
            <a:r>
              <a:rPr lang="en" sz="1200" dirty="0" smtClean="0"/>
              <a:t>	{ </a:t>
            </a:r>
            <a:r>
              <a:rPr lang="en" sz="1200" dirty="0"/>
              <a:t>:controller =&gt; ‘store’, :action =&gt; ‘show’, :id =&gt; 123 }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You can access it by writing as follow in the controller –</a:t>
            </a:r>
          </a:p>
          <a:p>
            <a:r>
              <a:rPr lang="en-US" sz="1200" dirty="0" smtClean="0"/>
              <a:t>     </a:t>
            </a:r>
            <a:r>
              <a:rPr lang="en-US" sz="1200" dirty="0" err="1" smtClean="0"/>
              <a:t>params</a:t>
            </a:r>
            <a:r>
              <a:rPr lang="en-US" sz="1200" dirty="0" smtClean="0"/>
              <a:t>[:id]</a:t>
            </a:r>
          </a:p>
          <a:p>
            <a:r>
              <a:rPr lang="en-US" sz="1200" dirty="0" smtClean="0"/>
              <a:t>     Output will be 123</a:t>
            </a:r>
          </a:p>
          <a:p>
            <a:endParaRPr lang="en-US" sz="1200" dirty="0" smtClean="0"/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200" dirty="0" smtClean="0"/>
              <a:t>Both query parameters and POST parameters can be accessed.</a:t>
            </a:r>
          </a:p>
          <a:p>
            <a:pPr lvl="1"/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90590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Strong Parameters</a:t>
            </a:r>
            <a:endParaRPr lang="en" dirty="0"/>
          </a:p>
        </p:txBody>
      </p:sp>
      <p:sp>
        <p:nvSpPr>
          <p:cNvPr id="7" name="Rectangle 7"/>
          <p:cNvSpPr txBox="1"/>
          <p:nvPr/>
        </p:nvSpPr>
        <p:spPr>
          <a:xfrm>
            <a:off x="279918" y="10477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pPr marL="171450" lvl="1" indent="-171450">
              <a:buFont typeface="Arial" pitchFamily="34" charset="0"/>
              <a:buChar char="•"/>
            </a:pPr>
            <a:r>
              <a:rPr lang="en-US" sz="1200" dirty="0"/>
              <a:t>With strong parameters, Action Controller parameters are forbidden to be used in Active Model mass assignments until they have been whitelisted. </a:t>
            </a:r>
            <a:endParaRPr lang="en-US" sz="1200" dirty="0" smtClean="0"/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200" dirty="0" smtClean="0"/>
              <a:t>This helps in making a conscious </a:t>
            </a:r>
            <a:r>
              <a:rPr lang="en-US" sz="1200" dirty="0"/>
              <a:t>choice about which attributes to allow for mass updating and thus prevent accidentally exposing that which shouldn't be exposed</a:t>
            </a:r>
            <a:r>
              <a:rPr lang="en-US" sz="1200" dirty="0" smtClean="0"/>
              <a:t>.</a:t>
            </a:r>
          </a:p>
          <a:p>
            <a:pPr marL="171450" lvl="1" indent="-171450">
              <a:buFont typeface="Arial" pitchFamily="34" charset="0"/>
              <a:buChar char="•"/>
            </a:pPr>
            <a:r>
              <a:rPr lang="en-US" sz="1200" dirty="0" smtClean="0"/>
              <a:t>Raises exception if you try to update attributes which are not whitelisted</a:t>
            </a:r>
          </a:p>
          <a:p>
            <a:pPr marL="171450" lvl="1" indent="-171450">
              <a:buFont typeface="Arial" pitchFamily="34" charset="0"/>
              <a:buChar char="•"/>
            </a:pPr>
            <a:endParaRPr lang="en-US" sz="1200" dirty="0" smtClean="0"/>
          </a:p>
          <a:p>
            <a:pPr lvl="1"/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2219653"/>
            <a:ext cx="7511143" cy="29238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800" dirty="0">
                <a:latin typeface="Consolas"/>
              </a:rPr>
              <a:t>class </a:t>
            </a:r>
            <a:r>
              <a:rPr lang="en-US" sz="800" dirty="0" err="1">
                <a:latin typeface="Consolas"/>
              </a:rPr>
              <a:t>PeopleController</a:t>
            </a:r>
            <a:r>
              <a:rPr lang="en-US" sz="800" dirty="0">
                <a:latin typeface="Consolas"/>
              </a:rPr>
              <a:t> &lt; </a:t>
            </a:r>
            <a:r>
              <a:rPr lang="en-US" sz="800" dirty="0" err="1">
                <a:latin typeface="Consolas"/>
              </a:rPr>
              <a:t>ActionController</a:t>
            </a:r>
            <a:r>
              <a:rPr lang="en-US" sz="800" dirty="0">
                <a:latin typeface="Consolas"/>
              </a:rPr>
              <a:t>::Base</a:t>
            </a:r>
          </a:p>
          <a:p>
            <a:pPr fontAlgn="base"/>
            <a:r>
              <a:rPr lang="en-US" sz="800" dirty="0">
                <a:latin typeface="Consolas"/>
              </a:rPr>
              <a:t>  # This will raise an </a:t>
            </a:r>
            <a:r>
              <a:rPr lang="en-US" sz="800" dirty="0" err="1">
                <a:latin typeface="Consolas"/>
              </a:rPr>
              <a:t>ActiveModel</a:t>
            </a:r>
            <a:r>
              <a:rPr lang="en-US" sz="800" dirty="0">
                <a:latin typeface="Consolas"/>
              </a:rPr>
              <a:t>::</a:t>
            </a:r>
            <a:r>
              <a:rPr lang="en-US" sz="800" dirty="0" err="1">
                <a:latin typeface="Consolas"/>
              </a:rPr>
              <a:t>ForbiddenAttributes</a:t>
            </a:r>
            <a:r>
              <a:rPr lang="en-US" sz="800" dirty="0">
                <a:latin typeface="Consolas"/>
              </a:rPr>
              <a:t> exception</a:t>
            </a:r>
          </a:p>
          <a:p>
            <a:pPr fontAlgn="base"/>
            <a:r>
              <a:rPr lang="en-US" sz="800" dirty="0">
                <a:latin typeface="Consolas"/>
              </a:rPr>
              <a:t>  # because it's using mass assignment without an explicit permit</a:t>
            </a:r>
          </a:p>
          <a:p>
            <a:pPr fontAlgn="base"/>
            <a:r>
              <a:rPr lang="en-US" sz="800" dirty="0">
                <a:latin typeface="Consolas"/>
              </a:rPr>
              <a:t>  # step.</a:t>
            </a:r>
          </a:p>
          <a:p>
            <a:pPr fontAlgn="base"/>
            <a:r>
              <a:rPr lang="en-US" sz="800" dirty="0">
                <a:latin typeface="Consolas"/>
              </a:rPr>
              <a:t>  </a:t>
            </a:r>
            <a:r>
              <a:rPr lang="en-US" sz="800" dirty="0" err="1">
                <a:latin typeface="Consolas"/>
              </a:rPr>
              <a:t>def</a:t>
            </a:r>
            <a:r>
              <a:rPr lang="en-US" sz="800" dirty="0">
                <a:latin typeface="Consolas"/>
              </a:rPr>
              <a:t> create</a:t>
            </a:r>
          </a:p>
          <a:p>
            <a:pPr fontAlgn="base"/>
            <a:r>
              <a:rPr lang="en-US" sz="800" dirty="0">
                <a:latin typeface="Consolas"/>
              </a:rPr>
              <a:t>    </a:t>
            </a:r>
            <a:r>
              <a:rPr lang="en-US" sz="800" dirty="0" err="1">
                <a:latin typeface="Consolas"/>
              </a:rPr>
              <a:t>Person.create</a:t>
            </a:r>
            <a:r>
              <a:rPr lang="en-US" sz="800" dirty="0">
                <a:latin typeface="Consolas"/>
              </a:rPr>
              <a:t>(</a:t>
            </a:r>
            <a:r>
              <a:rPr lang="en-US" sz="800" dirty="0" err="1">
                <a:latin typeface="Consolas"/>
              </a:rPr>
              <a:t>params</a:t>
            </a:r>
            <a:r>
              <a:rPr lang="en-US" sz="800" dirty="0">
                <a:latin typeface="Consolas"/>
              </a:rPr>
              <a:t>[:person])</a:t>
            </a:r>
          </a:p>
          <a:p>
            <a:pPr fontAlgn="base"/>
            <a:r>
              <a:rPr lang="en-US" sz="800" dirty="0">
                <a:latin typeface="Consolas"/>
              </a:rPr>
              <a:t>  end</a:t>
            </a:r>
          </a:p>
          <a:p>
            <a:pPr fontAlgn="base"/>
            <a:r>
              <a:rPr lang="en-US" sz="800" dirty="0">
                <a:latin typeface="Consolas"/>
              </a:rPr>
              <a:t> </a:t>
            </a:r>
          </a:p>
          <a:p>
            <a:pPr fontAlgn="base"/>
            <a:r>
              <a:rPr lang="en-US" sz="800" dirty="0">
                <a:latin typeface="Consolas"/>
              </a:rPr>
              <a:t>  # This will pass with </a:t>
            </a:r>
            <a:r>
              <a:rPr lang="en-US" sz="800" dirty="0" smtClean="0">
                <a:latin typeface="Consolas"/>
              </a:rPr>
              <a:t>as </a:t>
            </a:r>
            <a:r>
              <a:rPr lang="en-US" sz="800" dirty="0">
                <a:latin typeface="Consolas"/>
              </a:rPr>
              <a:t>long as there's a person key</a:t>
            </a:r>
          </a:p>
          <a:p>
            <a:pPr fontAlgn="base"/>
            <a:r>
              <a:rPr lang="en-US" sz="800" dirty="0">
                <a:latin typeface="Consolas"/>
              </a:rPr>
              <a:t>  # in the parameters, otherwise it'll raise </a:t>
            </a:r>
            <a:r>
              <a:rPr lang="en-US" sz="800" dirty="0" smtClean="0">
                <a:latin typeface="Consolas"/>
              </a:rPr>
              <a:t>an exception</a:t>
            </a:r>
            <a:endParaRPr lang="en-US" sz="800" dirty="0">
              <a:latin typeface="Consolas"/>
            </a:endParaRPr>
          </a:p>
          <a:p>
            <a:pPr fontAlgn="base"/>
            <a:r>
              <a:rPr lang="en-US" sz="800" dirty="0">
                <a:latin typeface="Consolas"/>
              </a:rPr>
              <a:t>   </a:t>
            </a:r>
            <a:r>
              <a:rPr lang="en-US" sz="800" dirty="0" err="1">
                <a:latin typeface="Consolas"/>
              </a:rPr>
              <a:t>def</a:t>
            </a:r>
            <a:r>
              <a:rPr lang="en-US" sz="800" dirty="0">
                <a:latin typeface="Consolas"/>
              </a:rPr>
              <a:t> update</a:t>
            </a:r>
          </a:p>
          <a:p>
            <a:pPr fontAlgn="base"/>
            <a:r>
              <a:rPr lang="en-US" sz="800" dirty="0">
                <a:latin typeface="Consolas"/>
              </a:rPr>
              <a:t>    person = </a:t>
            </a:r>
            <a:r>
              <a:rPr lang="en-US" sz="800" dirty="0" err="1">
                <a:latin typeface="Consolas"/>
              </a:rPr>
              <a:t>current_account.people.find</a:t>
            </a:r>
            <a:r>
              <a:rPr lang="en-US" sz="800" dirty="0">
                <a:latin typeface="Consolas"/>
              </a:rPr>
              <a:t>(</a:t>
            </a:r>
            <a:r>
              <a:rPr lang="en-US" sz="800" dirty="0" err="1">
                <a:latin typeface="Consolas"/>
              </a:rPr>
              <a:t>params</a:t>
            </a:r>
            <a:r>
              <a:rPr lang="en-US" sz="800" dirty="0">
                <a:latin typeface="Consolas"/>
              </a:rPr>
              <a:t>[:id])</a:t>
            </a:r>
          </a:p>
          <a:p>
            <a:pPr fontAlgn="base"/>
            <a:r>
              <a:rPr lang="en-US" sz="800" dirty="0">
                <a:latin typeface="Consolas"/>
              </a:rPr>
              <a:t>    </a:t>
            </a:r>
            <a:r>
              <a:rPr lang="en-US" sz="800" dirty="0" err="1">
                <a:latin typeface="Consolas"/>
              </a:rPr>
              <a:t>person.update</a:t>
            </a:r>
            <a:r>
              <a:rPr lang="en-US" sz="800" dirty="0">
                <a:latin typeface="Consolas"/>
              </a:rPr>
              <a:t>!(</a:t>
            </a:r>
            <a:r>
              <a:rPr lang="en-US" sz="800" dirty="0" err="1">
                <a:latin typeface="Consolas"/>
              </a:rPr>
              <a:t>person_params</a:t>
            </a:r>
            <a:r>
              <a:rPr lang="en-US" sz="800" dirty="0">
                <a:latin typeface="Consolas"/>
              </a:rPr>
              <a:t>)</a:t>
            </a:r>
          </a:p>
          <a:p>
            <a:pPr fontAlgn="base"/>
            <a:r>
              <a:rPr lang="en-US" sz="800" dirty="0">
                <a:latin typeface="Consolas"/>
              </a:rPr>
              <a:t>    </a:t>
            </a:r>
            <a:r>
              <a:rPr lang="en-US" sz="800" dirty="0" err="1">
                <a:latin typeface="Consolas"/>
              </a:rPr>
              <a:t>redirect_to</a:t>
            </a:r>
            <a:r>
              <a:rPr lang="en-US" sz="800" dirty="0">
                <a:latin typeface="Consolas"/>
              </a:rPr>
              <a:t> person</a:t>
            </a:r>
          </a:p>
          <a:p>
            <a:pPr fontAlgn="base"/>
            <a:r>
              <a:rPr lang="en-US" sz="800" dirty="0">
                <a:latin typeface="Consolas"/>
              </a:rPr>
              <a:t>  end</a:t>
            </a:r>
          </a:p>
          <a:p>
            <a:pPr fontAlgn="base"/>
            <a:r>
              <a:rPr lang="en-US" sz="800" dirty="0">
                <a:latin typeface="Consolas"/>
              </a:rPr>
              <a:t> </a:t>
            </a:r>
          </a:p>
          <a:p>
            <a:pPr fontAlgn="base"/>
            <a:r>
              <a:rPr lang="en-US" sz="800" dirty="0">
                <a:latin typeface="Consolas"/>
              </a:rPr>
              <a:t>  private</a:t>
            </a:r>
          </a:p>
          <a:p>
            <a:pPr fontAlgn="base"/>
            <a:r>
              <a:rPr lang="en-US" sz="800" dirty="0">
                <a:latin typeface="Consolas"/>
              </a:rPr>
              <a:t>    </a:t>
            </a:r>
            <a:r>
              <a:rPr lang="en-US" sz="800" dirty="0" err="1">
                <a:latin typeface="Consolas"/>
              </a:rPr>
              <a:t>def</a:t>
            </a:r>
            <a:r>
              <a:rPr lang="en-US" sz="800" dirty="0">
                <a:latin typeface="Consolas"/>
              </a:rPr>
              <a:t> </a:t>
            </a:r>
            <a:r>
              <a:rPr lang="en-US" sz="800" dirty="0" err="1">
                <a:latin typeface="Consolas"/>
              </a:rPr>
              <a:t>person_params</a:t>
            </a:r>
            <a:endParaRPr lang="en-US" sz="800" dirty="0">
              <a:latin typeface="Consolas"/>
            </a:endParaRPr>
          </a:p>
          <a:p>
            <a:pPr fontAlgn="base"/>
            <a:r>
              <a:rPr lang="en-US" sz="800" dirty="0">
                <a:latin typeface="Consolas"/>
              </a:rPr>
              <a:t>      </a:t>
            </a:r>
            <a:r>
              <a:rPr lang="en-US" sz="800" dirty="0" err="1" smtClean="0">
                <a:latin typeface="Consolas"/>
              </a:rPr>
              <a:t>params.require</a:t>
            </a:r>
            <a:r>
              <a:rPr lang="en-US" sz="800" dirty="0" smtClean="0">
                <a:latin typeface="Consolas"/>
              </a:rPr>
              <a:t>(:person).permit</a:t>
            </a:r>
            <a:r>
              <a:rPr lang="en-US" sz="800" dirty="0">
                <a:latin typeface="Consolas"/>
              </a:rPr>
              <a:t>(:name, :age)</a:t>
            </a:r>
          </a:p>
          <a:p>
            <a:pPr fontAlgn="base"/>
            <a:r>
              <a:rPr lang="en-US" sz="800" dirty="0">
                <a:latin typeface="Consolas"/>
              </a:rPr>
              <a:t>    end</a:t>
            </a:r>
          </a:p>
          <a:p>
            <a:pPr fontAlgn="base"/>
            <a:r>
              <a:rPr lang="en-US" sz="800" dirty="0">
                <a:latin typeface="Consolas"/>
              </a:rPr>
              <a:t>end</a:t>
            </a:r>
          </a:p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1450658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Filters</a:t>
            </a:r>
            <a:endParaRPr lang="en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/>
              <a:t>Filters are methods that are run before, after or "around" a controller action</a:t>
            </a:r>
            <a:r>
              <a:rPr lang="en-US" sz="1200" dirty="0" smtClean="0"/>
              <a:t>.</a:t>
            </a:r>
          </a:p>
          <a:p>
            <a:r>
              <a:rPr lang="en" sz="1200" dirty="0" smtClean="0"/>
              <a:t>There are three types of filters: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 smtClean="0"/>
              <a:t>Before </a:t>
            </a:r>
            <a:r>
              <a:rPr lang="en" sz="1200" dirty="0"/>
              <a:t>Action 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/>
              <a:t>After Action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/>
              <a:t>Around Action</a:t>
            </a:r>
          </a:p>
          <a:p>
            <a:pPr rtl="0">
              <a:spcBef>
                <a:spcPts val="0"/>
              </a:spcBef>
              <a:buNone/>
            </a:pPr>
            <a:endParaRPr sz="1200" dirty="0"/>
          </a:p>
          <a:p>
            <a:pPr rtl="0">
              <a:spcBef>
                <a:spcPts val="0"/>
              </a:spcBef>
              <a:buNone/>
            </a:pPr>
            <a:r>
              <a:rPr lang="en" sz="1200" dirty="0"/>
              <a:t>Application of filters: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/>
              <a:t>Implementing Authentication 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/>
              <a:t>Logging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/>
              <a:t>Response Customization, etc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Before and After Filters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/>
              <a:t>As their name suggests, before and after filters are invoked before and after actions</a:t>
            </a:r>
            <a:r>
              <a:rPr lang="en" sz="1200" dirty="0" smtClean="0"/>
              <a:t>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 smtClean="0"/>
              <a:t>When </a:t>
            </a:r>
            <a:r>
              <a:rPr lang="en" sz="1200" dirty="0"/>
              <a:t>a controller is about to run an action, it executes all the filters on the before chain</a:t>
            </a:r>
            <a:r>
              <a:rPr lang="en" sz="1200" dirty="0" smtClean="0"/>
              <a:t>.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dirty="0" smtClean="0"/>
              <a:t>After running the controller’s action method it calls the </a:t>
            </a:r>
            <a:r>
              <a:rPr lang="en" sz="1200" dirty="0"/>
              <a:t>after </a:t>
            </a:r>
            <a:r>
              <a:rPr lang="en" sz="1200" dirty="0" smtClean="0"/>
              <a:t>filters method.</a:t>
            </a:r>
          </a:p>
          <a:p>
            <a:pPr marL="457200" lvl="0" indent="-304800">
              <a:buFont typeface="Arial"/>
              <a:buChar char="●"/>
            </a:pPr>
            <a:r>
              <a:rPr lang="en" sz="1200" dirty="0" smtClean="0"/>
              <a:t>Can also skip filters using ‘</a:t>
            </a:r>
            <a:r>
              <a:rPr lang="en-US" sz="1200" dirty="0" err="1" smtClean="0"/>
              <a:t>skip_before_action</a:t>
            </a:r>
            <a:r>
              <a:rPr lang="en-US" sz="1200" dirty="0" smtClean="0"/>
              <a:t>’</a:t>
            </a:r>
            <a:endParaRPr lang="en" sz="1200" dirty="0" smtClean="0"/>
          </a:p>
          <a:p>
            <a:pPr marL="152400" lvl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114550"/>
            <a:ext cx="6629400" cy="25237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sz="1200" dirty="0">
                <a:latin typeface="Consolas"/>
              </a:rPr>
              <a:t>class </a:t>
            </a:r>
            <a:r>
              <a:rPr lang="en-US" sz="1200" dirty="0" err="1">
                <a:latin typeface="Consolas"/>
              </a:rPr>
              <a:t>ApplicationController</a:t>
            </a:r>
            <a:r>
              <a:rPr lang="en-US" sz="1200" dirty="0">
                <a:latin typeface="Consolas"/>
              </a:rPr>
              <a:t> &lt; </a:t>
            </a:r>
            <a:r>
              <a:rPr lang="en-US" sz="1200" dirty="0" err="1">
                <a:latin typeface="Consolas"/>
              </a:rPr>
              <a:t>ActionController</a:t>
            </a:r>
            <a:r>
              <a:rPr lang="en-US" sz="1200" dirty="0">
                <a:latin typeface="Consolas"/>
              </a:rPr>
              <a:t>::Base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before_action</a:t>
            </a:r>
            <a:r>
              <a:rPr lang="en-US" sz="1200" dirty="0">
                <a:latin typeface="Consolas"/>
              </a:rPr>
              <a:t> :</a:t>
            </a:r>
            <a:r>
              <a:rPr lang="en-US" sz="1200" dirty="0" err="1" smtClean="0">
                <a:latin typeface="Consolas"/>
              </a:rPr>
              <a:t>require_login</a:t>
            </a:r>
            <a:endParaRPr lang="en-US" sz="1200" dirty="0" smtClean="0">
              <a:latin typeface="Consolas"/>
            </a:endParaRPr>
          </a:p>
          <a:p>
            <a:pPr fontAlgn="base"/>
            <a:r>
              <a:rPr lang="en-US" sz="1200" dirty="0" smtClean="0">
                <a:latin typeface="Consolas"/>
              </a:rPr>
              <a:t>  </a:t>
            </a:r>
            <a:r>
              <a:rPr lang="en-US" sz="1200" dirty="0" err="1"/>
              <a:t>skip_before_action</a:t>
            </a:r>
            <a:r>
              <a:rPr lang="en-US" sz="1200" dirty="0"/>
              <a:t> :</a:t>
            </a:r>
            <a:r>
              <a:rPr lang="en-US" sz="1200" dirty="0" err="1"/>
              <a:t>require_login</a:t>
            </a:r>
            <a:r>
              <a:rPr lang="en-US" sz="1200" dirty="0"/>
              <a:t>, only: [:new, :create]</a:t>
            </a:r>
            <a:r>
              <a:rPr lang="en-US" sz="1200" dirty="0" smtClean="0">
                <a:latin typeface="Consolas"/>
              </a:rPr>
              <a:t>	</a:t>
            </a:r>
          </a:p>
          <a:p>
            <a:pPr fontAlgn="base"/>
            <a:r>
              <a:rPr lang="en-US" sz="1200" dirty="0">
                <a:latin typeface="Consolas"/>
              </a:rPr>
              <a:t> </a:t>
            </a:r>
          </a:p>
          <a:p>
            <a:pPr fontAlgn="base"/>
            <a:r>
              <a:rPr lang="en-US" sz="1200" dirty="0">
                <a:latin typeface="Consolas"/>
              </a:rPr>
              <a:t>  private</a:t>
            </a:r>
          </a:p>
          <a:p>
            <a:pPr fontAlgn="base"/>
            <a:r>
              <a:rPr lang="en-US" sz="1200" dirty="0">
                <a:latin typeface="Consolas"/>
              </a:rPr>
              <a:t> </a:t>
            </a:r>
          </a:p>
          <a:p>
            <a:pPr fontAlgn="base"/>
            <a:r>
              <a:rPr lang="en-US" sz="1200" dirty="0">
                <a:latin typeface="Consolas"/>
              </a:rPr>
              <a:t>  </a:t>
            </a:r>
            <a:r>
              <a:rPr lang="en-US" sz="1200" dirty="0" err="1">
                <a:latin typeface="Consolas"/>
              </a:rPr>
              <a:t>def</a:t>
            </a:r>
            <a:r>
              <a:rPr lang="en-US" sz="1200" dirty="0">
                <a:latin typeface="Consolas"/>
              </a:rPr>
              <a:t> </a:t>
            </a:r>
            <a:r>
              <a:rPr lang="en-US" sz="1200" dirty="0" err="1">
                <a:latin typeface="Consolas"/>
              </a:rPr>
              <a:t>require_login</a:t>
            </a:r>
            <a:endParaRPr lang="en-US" sz="1200" dirty="0">
              <a:latin typeface="Consolas"/>
            </a:endParaRPr>
          </a:p>
          <a:p>
            <a:pPr fontAlgn="base"/>
            <a:r>
              <a:rPr lang="en-US" sz="1200" dirty="0">
                <a:latin typeface="Consolas"/>
              </a:rPr>
              <a:t>    unless </a:t>
            </a:r>
            <a:r>
              <a:rPr lang="en-US" sz="1200" dirty="0" err="1">
                <a:latin typeface="Consolas"/>
              </a:rPr>
              <a:t>logged_in</a:t>
            </a:r>
            <a:r>
              <a:rPr lang="en-US" sz="1200" dirty="0">
                <a:latin typeface="Consolas"/>
              </a:rPr>
              <a:t>?</a:t>
            </a:r>
          </a:p>
          <a:p>
            <a:pPr fontAlgn="base"/>
            <a:r>
              <a:rPr lang="en-US" sz="1200" dirty="0">
                <a:latin typeface="Consolas"/>
              </a:rPr>
              <a:t>      flash[:error] = "You must be logged in to access this section"</a:t>
            </a:r>
          </a:p>
          <a:p>
            <a:pPr fontAlgn="base"/>
            <a:r>
              <a:rPr lang="en-US" sz="1200" dirty="0">
                <a:latin typeface="Consolas"/>
              </a:rPr>
              <a:t>      </a:t>
            </a:r>
            <a:r>
              <a:rPr lang="en-US" sz="1200" dirty="0" err="1">
                <a:latin typeface="Consolas"/>
              </a:rPr>
              <a:t>redirect_to</a:t>
            </a:r>
            <a:r>
              <a:rPr lang="en-US" sz="1200" dirty="0">
                <a:latin typeface="Consolas"/>
              </a:rPr>
              <a:t> </a:t>
            </a:r>
            <a:r>
              <a:rPr lang="en-US" sz="1200" dirty="0" err="1">
                <a:latin typeface="Consolas"/>
              </a:rPr>
              <a:t>new_login_url</a:t>
            </a:r>
            <a:r>
              <a:rPr lang="en-US" sz="1200" dirty="0">
                <a:latin typeface="Consolas"/>
              </a:rPr>
              <a:t> # halts request cycle</a:t>
            </a:r>
          </a:p>
          <a:p>
            <a:pPr fontAlgn="base"/>
            <a:r>
              <a:rPr lang="en-US" sz="1200" dirty="0">
                <a:latin typeface="Consolas"/>
              </a:rPr>
              <a:t>    end</a:t>
            </a:r>
          </a:p>
          <a:p>
            <a:pPr fontAlgn="base"/>
            <a:r>
              <a:rPr lang="en-US" sz="1200" dirty="0">
                <a:latin typeface="Consolas"/>
              </a:rPr>
              <a:t>  end</a:t>
            </a:r>
          </a:p>
          <a:p>
            <a:pPr fontAlgn="base"/>
            <a:r>
              <a:rPr lang="en-US" sz="1200" dirty="0">
                <a:latin typeface="Consolas"/>
              </a:rPr>
              <a:t>end</a:t>
            </a:r>
            <a:endParaRPr lang="en-US" sz="1200" dirty="0">
              <a:latin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1257</Words>
  <Application>Microsoft Office PowerPoint</Application>
  <PresentationFormat>On-screen Show (16:9)</PresentationFormat>
  <Paragraphs>401</Paragraphs>
  <Slides>28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simple-light</vt:lpstr>
      <vt:lpstr>think-cell Slide</vt:lpstr>
      <vt:lpstr>Controllers</vt:lpstr>
      <vt:lpstr>Action Controller</vt:lpstr>
      <vt:lpstr>Naming Convention &amp; Structure</vt:lpstr>
      <vt:lpstr>Context and Dependencies</vt:lpstr>
      <vt:lpstr>Routing Requests</vt:lpstr>
      <vt:lpstr>Parameters</vt:lpstr>
      <vt:lpstr>Strong Parameters</vt:lpstr>
      <vt:lpstr>Filters</vt:lpstr>
      <vt:lpstr>Before and After Filters</vt:lpstr>
      <vt:lpstr>Sessions</vt:lpstr>
      <vt:lpstr>Cntd.</vt:lpstr>
      <vt:lpstr>Accessing the Session</vt:lpstr>
      <vt:lpstr>The Flash</vt:lpstr>
      <vt:lpstr>The Request and Response Objects</vt:lpstr>
      <vt:lpstr>Request Object</vt:lpstr>
      <vt:lpstr>Response object</vt:lpstr>
      <vt:lpstr>Render and Redirect</vt:lpstr>
      <vt:lpstr>Introduction to Routes</vt:lpstr>
      <vt:lpstr>PowerPoint Presentation</vt:lpstr>
      <vt:lpstr>Path and URL Helpers</vt:lpstr>
      <vt:lpstr>Resource Routing: the Rails Default</vt:lpstr>
      <vt:lpstr>Cont..</vt:lpstr>
      <vt:lpstr>Controller Namespaces and Routing</vt:lpstr>
      <vt:lpstr>Cont..</vt:lpstr>
      <vt:lpstr>Nested Resources</vt:lpstr>
      <vt:lpstr>Cont..</vt:lpstr>
      <vt:lpstr>Routing Concerns</vt:lpstr>
      <vt:lpstr>Adding Restful Actions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Controllers</dc:title>
  <dc:creator>Hemali Jain-TCS</dc:creator>
  <cp:lastModifiedBy>Hemali Jain-TCS</cp:lastModifiedBy>
  <cp:revision>61</cp:revision>
  <dcterms:modified xsi:type="dcterms:W3CDTF">2015-07-23T14:57:08Z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ce2010EditCount">
    <vt:lpwstr>1</vt:lpwstr>
  </property>
  <property fmtid="{D5CDD505-2E9C-101B-9397-08002B2CF9AE}" pid="3" name="Office2003EditCount">
    <vt:lpwstr>0</vt:lpwstr>
  </property>
  <property fmtid="{D5CDD505-2E9C-101B-9397-08002B2CF9AE}" pid="4" name="LastEditedOfficeVersion">
    <vt:lpwstr>Office2010</vt:lpwstr>
  </property>
  <property fmtid="{D5CDD505-2E9C-101B-9397-08002B2CF9AE}" pid="5" name="Office2010WasSaved">
    <vt:lpwstr>1</vt:lpwstr>
  </property>
</Properties>
</file>