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321" r:id="rId2"/>
    <p:sldId id="319" r:id="rId3"/>
    <p:sldId id="256" r:id="rId4"/>
    <p:sldId id="32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8" r:id="rId15"/>
    <p:sldId id="322" r:id="rId16"/>
    <p:sldId id="318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03" autoAdjust="0"/>
  </p:normalViewPr>
  <p:slideViewPr>
    <p:cSldViewPr>
      <p:cViewPr>
        <p:scale>
          <a:sx n="73" d="100"/>
          <a:sy n="73" d="100"/>
        </p:scale>
        <p:origin x="-1080" y="21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C5173E1-B2BA-495F-ADAF-6E432BF56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EE81D2-BA48-4061-BFE4-2D46C180C1E3}" type="slidenum">
              <a:rPr lang="en-US"/>
              <a:pPr/>
              <a:t>3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79F0230E-AB45-40D7-85BE-273E12491513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</a:pPr>
            <a:fld id="{692FCDFC-4CA7-4EB5-B8A8-414F324D477D}" type="slidenum">
              <a:rPr lang="en-US" sz="1600">
                <a:latin typeface="Courier New" pitchFamily="48" charset="0"/>
              </a:rPr>
              <a:pPr>
                <a:lnSpc>
                  <a:spcPct val="94000"/>
                </a:lnSpc>
                <a:buClrTx/>
                <a:buFontTx/>
                <a:buNone/>
              </a:pPr>
              <a:t>3</a:t>
            </a:fld>
            <a:endParaRPr lang="en-US" sz="1600">
              <a:latin typeface="Courier New" pitchFamily="48" charset="0"/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F4E341-C715-415A-8418-D63D61D99F80}" type="slidenum">
              <a:rPr lang="en-US"/>
              <a:pPr/>
              <a:t>13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0284AF47-B05C-40F0-B285-53772A1B3DB8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13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604087-432B-4FE5-9B72-6A4B9E0AD6FF}" type="slidenum">
              <a:rPr lang="en-US"/>
              <a:pPr/>
              <a:t>14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0ECCB7F3-F49F-4D61-A0D2-5AB3FA70E684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14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86EAF-8B66-4A14-9879-DCF1B5CCF76C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60DFD-EE83-4A70-9EE3-CBF3B396351D}" type="slidenum">
              <a:rPr lang="en-US"/>
              <a:pPr/>
              <a:t>5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D14A0B99-F3DF-4D88-A804-343767CCB4EA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5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E66C6-C2A8-4D5E-A2B8-6CBB5DA4633B}" type="slidenum">
              <a:rPr lang="en-US"/>
              <a:pPr/>
              <a:t>6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E0B9A9C4-0D42-4B32-8F0F-49F9BBE5A71A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6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A6B501-61CA-4CAC-AEE3-E294DAB2F9B4}" type="slidenum">
              <a:rPr lang="en-US"/>
              <a:pPr/>
              <a:t>7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EC174DF9-761E-46D3-95EC-92C3074A30CE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7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79805A-376A-4102-A53E-81A091B542BF}" type="slidenum">
              <a:rPr lang="en-US"/>
              <a:pPr/>
              <a:t>8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9A2F96F2-5445-4C7B-9167-07F514BCB55F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8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87357-A457-4CA7-AFFA-F22451C6B2BD}" type="slidenum">
              <a:rPr lang="en-US"/>
              <a:pPr/>
              <a:t>9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C1CAD0DB-75B0-425B-977D-0AF09172E0C3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9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1AAB46-CAD4-4537-873E-70419EA451A4}" type="slidenum">
              <a:rPr lang="en-US"/>
              <a:pPr/>
              <a:t>10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C844DB10-9B64-4111-9C30-46FCFA4FDE58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10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86AE94-5051-4F6A-9625-FA407223B78F}" type="slidenum">
              <a:rPr lang="en-US"/>
              <a:pPr/>
              <a:t>11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7723F006-3521-4195-A92B-8DEDCC271355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11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C9660C-9C77-4AB4-A14A-04FEC2E62EF5}" type="slidenum">
              <a:rPr lang="en-US"/>
              <a:pPr/>
              <a:t>12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r">
              <a:buClrTx/>
              <a:buFontTx/>
              <a:buNone/>
            </a:pPr>
            <a:fld id="{DD2CF4F1-3C98-482A-A409-4449521AAB8E}" type="slidenum">
              <a:rPr lang="en-US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12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E3BEA7-CAB4-429B-B882-C969AAAA5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8351D78-48E4-45C7-AFDE-F5369CA98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91C1A8-37E6-4CA9-A57B-FC95A999E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3F5BA9-6C21-47E3-9BAC-5834DE5D6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DE0FB0-8C5B-4655-BEE6-AD0955E0B7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6C01AE-A512-4039-84CC-D1DEB686B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5F5A70-BC52-440A-ADFB-DCBEC201A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F02052-2682-4687-B4BF-2A9DEBBF0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10F378-A56B-4D9B-A8C6-943E1262E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B9CF8E-794C-478A-BCEB-FC36111AD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3DB69E-2BA6-415B-8424-8FA26FD64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0DFDCCA-2E48-4822-8DA3-666454AC6E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2pPr>
      <a:lvl3pPr marL="1143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3pPr>
      <a:lvl4pPr marL="1600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4pPr>
      <a:lvl5pPr marL="20574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5pPr>
      <a:lvl6pPr marL="25146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6pPr>
      <a:lvl7pPr marL="29718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7pPr>
      <a:lvl8pPr marL="34290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8pPr>
      <a:lvl9pPr marL="3886200" indent="-228600"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Courier New" pitchFamily="48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" TargetMode="External"/><Relationship Id="rId2" Type="http://schemas.openxmlformats.org/officeDocument/2006/relationships/hyperlink" Target="https://www.codecademy.com/learn/rub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spoint.com/ruby/" TargetMode="External"/><Relationship Id="rId4" Type="http://schemas.openxmlformats.org/officeDocument/2006/relationships/hyperlink" Target="http://ruby-doc.org/docs/ruby-doc-bundle/ProgrammingRub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BASIC DATA STRUCTURES IN RUBY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Procs</a:t>
            </a:r>
            <a:endParaRPr lang="en-GB" sz="4400" dirty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err="1" smtClean="0"/>
              <a:t>Procs</a:t>
            </a:r>
            <a:r>
              <a:rPr lang="en-GB" sz="3200" dirty="0" smtClean="0"/>
              <a:t> are similar to blocks in working but they are full-fledged objects ,so they have all the power and abilities of objects.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smtClean="0"/>
              <a:t>Unlike blocks </a:t>
            </a:r>
            <a:r>
              <a:rPr lang="en-GB" sz="3200" dirty="0" err="1" smtClean="0"/>
              <a:t>procs</a:t>
            </a:r>
            <a:r>
              <a:rPr lang="en-GB" sz="3200" dirty="0" smtClean="0"/>
              <a:t> can be called over and over without rewriting them.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smtClean="0"/>
              <a:t>This prevents you from having to retype the contents of your block every time you need to execute a particular bit of code.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Procs</a:t>
            </a:r>
            <a:endParaRPr lang="en-GB" sz="4400" dirty="0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7" y="1189037"/>
            <a:ext cx="90693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Here is an example of </a:t>
            </a:r>
            <a:r>
              <a:rPr lang="en-US" sz="3200" dirty="0" err="1" smtClean="0">
                <a:solidFill>
                  <a:schemeClr val="tx1"/>
                </a:solidFill>
              </a:rPr>
              <a:t>Proc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bieng</a:t>
            </a:r>
            <a:r>
              <a:rPr lang="en-US" sz="3200" dirty="0" smtClean="0">
                <a:solidFill>
                  <a:schemeClr val="tx1"/>
                </a:solidFill>
              </a:rPr>
              <a:t> used.</a:t>
            </a:r>
          </a:p>
          <a:p>
            <a:pPr marL="457200" lvl="1" indent="0"/>
            <a:endParaRPr lang="en-US" sz="3200" dirty="0">
              <a:solidFill>
                <a:schemeClr val="tx1"/>
              </a:solidFill>
            </a:endParaRPr>
          </a:p>
          <a:p>
            <a:pPr marL="457200" lvl="1" indent="0"/>
            <a:endParaRPr lang="en-US" sz="3200" dirty="0">
              <a:solidFill>
                <a:schemeClr val="tx1"/>
              </a:solidFill>
            </a:endParaRPr>
          </a:p>
          <a:p>
            <a:pPr marL="457200" lvl="1" indent="0"/>
            <a:endParaRPr lang="en-US" sz="3200" dirty="0">
              <a:solidFill>
                <a:schemeClr val="tx1"/>
              </a:solidFill>
            </a:endParaRPr>
          </a:p>
          <a:p>
            <a:pPr marL="457200" lvl="1" indent="0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760520"/>
            <a:ext cx="7696200" cy="33053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Print</a:t>
            </a:r>
            <a:endParaRPr lang="en-GB" sz="44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7" y="1562100"/>
            <a:ext cx="9069388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3200" dirty="0" smtClean="0"/>
              <a:t>Print </a:t>
            </a:r>
            <a:r>
              <a:rPr lang="en-US" sz="3200" dirty="0" smtClean="0"/>
              <a:t>method </a:t>
            </a:r>
            <a:r>
              <a:rPr lang="en-US" sz="3200" dirty="0"/>
              <a:t>appends no newlines to text</a:t>
            </a:r>
            <a:r>
              <a:rPr lang="en-US" sz="3200" dirty="0" smtClean="0"/>
              <a:t>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can thus use many print statements, one after another, on a single </a:t>
            </a:r>
            <a:r>
              <a:rPr lang="en-US" sz="3200" dirty="0" smtClean="0"/>
              <a:t>line. But </a:t>
            </a:r>
            <a:r>
              <a:rPr lang="en-US" sz="3200" dirty="0"/>
              <a:t>we must also print a </a:t>
            </a:r>
            <a:r>
              <a:rPr lang="en-US" sz="3200" dirty="0" smtClean="0"/>
              <a:t>new line </a:t>
            </a:r>
            <a:r>
              <a:rPr lang="en-US" sz="3200" dirty="0"/>
              <a:t>manually</a:t>
            </a:r>
            <a:r>
              <a:rPr lang="en-US" sz="3200" dirty="0" smtClean="0"/>
              <a:t>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3200" dirty="0"/>
              <a:t>Print() is a good choice for lines that are built up in many steps</a:t>
            </a:r>
            <a:r>
              <a:rPr lang="en-US" sz="3200" dirty="0" smtClean="0"/>
              <a:t>.</a:t>
            </a:r>
          </a:p>
          <a:p>
            <a:pPr marL="563562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can avoid concatenating strings ourselves.</a:t>
            </a:r>
            <a:endParaRPr lang="en-US" sz="3200" dirty="0" smtClean="0"/>
          </a:p>
          <a:p>
            <a:pPr marL="106362" indent="0">
              <a:spcAft>
                <a:spcPts val="1425"/>
              </a:spcAft>
            </a:pPr>
            <a:r>
              <a:rPr lang="en-US" sz="3200" dirty="0"/>
              <a:t/>
            </a:r>
            <a:br>
              <a:rPr lang="en-US" sz="3200" dirty="0"/>
            </a:b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Print</a:t>
            </a:r>
            <a:endParaRPr lang="en-GB" sz="4400" dirty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109538" lvl="1" indent="0">
              <a:spcAft>
                <a:spcPts val="1425"/>
              </a:spcAft>
              <a:buClrTx/>
            </a:pP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" y="1562100"/>
            <a:ext cx="7924800" cy="47323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Puts</a:t>
            </a:r>
            <a:endParaRPr lang="en-GB" sz="4400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452438" lvl="1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Puts is used to display the results of evaluating Ruby code.</a:t>
            </a:r>
          </a:p>
          <a:p>
            <a:pPr marL="452438" lvl="1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Puts adds a new line after executing the code.</a:t>
            </a:r>
          </a:p>
          <a:p>
            <a:pPr marL="109538" lvl="1" indent="0">
              <a:spcAft>
                <a:spcPts val="1425"/>
              </a:spcAft>
              <a:buClrTx/>
            </a:pPr>
            <a:r>
              <a:rPr lang="en-GB" sz="3200" dirty="0" smtClean="0"/>
              <a:t>  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3703637"/>
            <a:ext cx="8077200" cy="32816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Some important links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849312" y="1951325"/>
            <a:ext cx="8610600" cy="3214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GB" sz="2400" dirty="0" smtClean="0">
                <a:solidFill>
                  <a:schemeClr val="tx1"/>
                </a:solidFill>
                <a:hlinkClick r:id="rId2"/>
              </a:rPr>
              <a:t>www.codecademy.com/learn/ruby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3"/>
              </a:rPr>
              <a:t>http://ruby-doc.org</a:t>
            </a:r>
            <a:r>
              <a:rPr lang="en-GB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4"/>
              </a:rPr>
              <a:t>http://ruby-doc.org/docs/ruby-doc-bundle/ProgrammingRuby</a:t>
            </a:r>
            <a:r>
              <a:rPr lang="en-GB" sz="2400" dirty="0" smtClean="0">
                <a:solidFill>
                  <a:schemeClr val="tx1"/>
                </a:solidFill>
                <a:hlinkClick r:id="rId4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hlinkClick r:id="rId5"/>
              </a:rPr>
              <a:t>http://www.tutorialspoint.com/ruby</a:t>
            </a:r>
            <a:r>
              <a:rPr lang="en-GB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2438" indent="-3429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Programming Ruby by Dave Thomas and Andrew </a:t>
            </a:r>
            <a:r>
              <a:rPr lang="en-GB" sz="2400" dirty="0">
                <a:solidFill>
                  <a:schemeClr val="tx1"/>
                </a:solidFill>
              </a:rPr>
              <a:t>Hunt ISBN-0201710897</a:t>
            </a:r>
          </a:p>
        </p:txBody>
      </p:sp>
    </p:spTree>
    <p:extLst>
      <p:ext uri="{BB962C8B-B14F-4D97-AF65-F5344CB8AC3E}">
        <p14:creationId xmlns:p14="http://schemas.microsoft.com/office/powerpoint/2010/main" val="14268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2113" y="3398838"/>
            <a:ext cx="90678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en-US" sz="4400" dirty="0">
                <a:latin typeface="Arial Black" pitchFamily="34" charset="0"/>
              </a:rPr>
              <a:t>THANK YOU!!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Contents </a:t>
            </a:r>
            <a:endParaRPr lang="en-GB" sz="4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Strings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Symbols 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String </a:t>
            </a:r>
            <a:r>
              <a:rPr lang="en-GB" sz="3200" dirty="0" err="1" smtClean="0"/>
              <a:t>vs</a:t>
            </a:r>
            <a:r>
              <a:rPr lang="en-GB" sz="3200" dirty="0" smtClean="0"/>
              <a:t> Symbol 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err="1" smtClean="0"/>
              <a:t>NilClass</a:t>
            </a: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Range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err="1" smtClean="0"/>
              <a:t>Procs</a:t>
            </a:r>
            <a:endParaRPr lang="en-GB" sz="3200" dirty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Print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Puts</a:t>
            </a:r>
          </a:p>
        </p:txBody>
      </p:sp>
    </p:spTree>
    <p:extLst>
      <p:ext uri="{BB962C8B-B14F-4D97-AF65-F5344CB8AC3E}">
        <p14:creationId xmlns:p14="http://schemas.microsoft.com/office/powerpoint/2010/main" val="2893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000" dirty="0" smtClean="0"/>
              <a:t>Strings</a:t>
            </a:r>
            <a:endParaRPr lang="en-GB" sz="4000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String is an object that represents a specific text.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String literals can be enclosed in single quotes or double quotes.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To create a string we can use </a:t>
            </a:r>
            <a:r>
              <a:rPr lang="en-GB" sz="3200" dirty="0" err="1" smtClean="0"/>
              <a:t>String.new</a:t>
            </a:r>
            <a:r>
              <a:rPr lang="en-GB" sz="3200" dirty="0" smtClean="0"/>
              <a:t> command.</a:t>
            </a:r>
          </a:p>
          <a:p>
            <a:pPr marL="109538" lvl="1" indent="0">
              <a:spcAft>
                <a:spcPts val="1425"/>
              </a:spcAft>
              <a:buClrTx/>
            </a:pPr>
            <a:endParaRPr lang="en-GB" sz="3200" dirty="0" smtClean="0"/>
          </a:p>
          <a:p>
            <a:pPr marL="109538" lvl="1" indent="0">
              <a:spcAft>
                <a:spcPts val="1425"/>
              </a:spcAft>
              <a:buClrTx/>
            </a:pPr>
            <a:r>
              <a:rPr lang="en-GB" sz="3200" dirty="0" smtClean="0"/>
              <a:t>	 </a:t>
            </a:r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 smtClean="0"/>
          </a:p>
          <a:p>
            <a:pPr marL="109538" lvl="1" indent="0">
              <a:spcAft>
                <a:spcPts val="1425"/>
              </a:spcAft>
              <a:buClrTx/>
            </a:pPr>
            <a:endParaRPr lang="en-GB" sz="3200" dirty="0"/>
          </a:p>
          <a:p>
            <a:pPr marL="109538" lvl="1" indent="0">
              <a:spcAft>
                <a:spcPts val="1425"/>
              </a:spcAft>
              <a:buClrTx/>
            </a:pPr>
            <a:endParaRPr lang="en-GB" sz="3200" dirty="0" smtClean="0"/>
          </a:p>
          <a:p>
            <a:pPr marL="566738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4" y="5227637"/>
            <a:ext cx="8510277" cy="12896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312" y="488313"/>
            <a:ext cx="8077200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GB" sz="4000" dirty="0" smtClean="0">
                <a:solidFill>
                  <a:schemeClr val="tx1"/>
                </a:solidFill>
              </a:rPr>
              <a:t>Strings</a:t>
            </a:r>
            <a:endParaRPr lang="en-GB" sz="40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8312" y="1646237"/>
            <a:ext cx="90693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US" sz="3200" dirty="0" smtClean="0"/>
              <a:t>Strings have certain built-in methods associated with it like Capitalize , </a:t>
            </a:r>
            <a:r>
              <a:rPr lang="en-US" sz="3200" dirty="0" err="1" smtClean="0"/>
              <a:t>upcase</a:t>
            </a:r>
            <a:r>
              <a:rPr lang="en-US" sz="3200" dirty="0" smtClean="0"/>
              <a:t>, </a:t>
            </a:r>
            <a:r>
              <a:rPr lang="en-US" sz="3200" dirty="0" err="1" smtClean="0"/>
              <a:t>downcase</a:t>
            </a:r>
            <a:r>
              <a:rPr lang="en-US" sz="3200" dirty="0" smtClean="0"/>
              <a:t>, </a:t>
            </a:r>
            <a:r>
              <a:rPr lang="en-US" sz="3200" dirty="0" err="1" smtClean="0"/>
              <a:t>to_i</a:t>
            </a:r>
            <a:r>
              <a:rPr lang="en-US" sz="3200" dirty="0" smtClean="0"/>
              <a:t>, reverse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3475037"/>
            <a:ext cx="7708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Symbols</a:t>
            </a:r>
            <a:endParaRPr lang="en-GB" sz="44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8625" indent="-322263"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8625" algn="l"/>
                <a:tab pos="885825" algn="l"/>
                <a:tab pos="1343025" algn="l"/>
                <a:tab pos="1800225" algn="l"/>
                <a:tab pos="2257425" algn="l"/>
                <a:tab pos="2714625" algn="l"/>
                <a:tab pos="3171825" algn="l"/>
                <a:tab pos="3629025" algn="l"/>
                <a:tab pos="4086225" algn="l"/>
                <a:tab pos="4543425" algn="l"/>
                <a:tab pos="5000625" algn="l"/>
                <a:tab pos="5457825" algn="l"/>
                <a:tab pos="5915025" algn="l"/>
                <a:tab pos="6372225" algn="l"/>
                <a:tab pos="6829425" algn="l"/>
                <a:tab pos="7286625" algn="l"/>
                <a:tab pos="7743825" algn="l"/>
                <a:tab pos="8201025" algn="l"/>
                <a:tab pos="8658225" algn="l"/>
                <a:tab pos="9115425" algn="l"/>
                <a:tab pos="95726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A symbol is the most basic Ruby object that we can create.</a:t>
            </a:r>
          </a:p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It’s just a name and an internal ID .</a:t>
            </a:r>
          </a:p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Symbols are useful because a given symbol name refers to the same object throughout a Ruby program.</a:t>
            </a:r>
          </a:p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Symbols look like a variable name but prefixed with a colon like :</a:t>
            </a:r>
            <a:r>
              <a:rPr lang="en-GB" sz="3200" dirty="0" err="1" smtClean="0"/>
              <a:t>action,:line,:items</a:t>
            </a:r>
            <a:r>
              <a:rPr lang="en-GB" sz="3200" dirty="0" smtClean="0"/>
              <a:t> etc.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Symbols </a:t>
            </a:r>
            <a:r>
              <a:rPr lang="en-GB" sz="4400" dirty="0" err="1" smtClean="0"/>
              <a:t>vs</a:t>
            </a:r>
            <a:r>
              <a:rPr lang="en-GB" sz="4400" dirty="0" smtClean="0"/>
              <a:t> Strings</a:t>
            </a:r>
            <a:endParaRPr lang="en-GB" sz="44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0675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Symbols are Strings , just with an important difference ,symbols are immutable.</a:t>
            </a:r>
          </a:p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Mutable objects can be changed after assignment while immutable objects can only be overwritten.</a:t>
            </a:r>
          </a:p>
          <a:p>
            <a:pPr marL="566738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Strings can produce unexpected results as they are mutable which can result in reduced performance.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NilClass</a:t>
            </a:r>
            <a:endParaRPr lang="en-GB" sz="4400"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03237" y="1265238"/>
            <a:ext cx="90693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0675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914400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Nil is the instance of class </a:t>
            </a:r>
            <a:r>
              <a:rPr lang="en-GB" sz="3200" dirty="0" err="1" smtClean="0"/>
              <a:t>NilClass</a:t>
            </a:r>
            <a:r>
              <a:rPr lang="en-GB" sz="3200" dirty="0" smtClean="0"/>
              <a:t> , </a:t>
            </a:r>
            <a:r>
              <a:rPr lang="en-GB" sz="3200" dirty="0" err="1" smtClean="0"/>
              <a:t>its</a:t>
            </a:r>
            <a:r>
              <a:rPr lang="en-GB" sz="3200" dirty="0" smtClean="0"/>
              <a:t> an object like any other.</a:t>
            </a:r>
          </a:p>
          <a:p>
            <a:pPr marL="914400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Ruby contains two implementations of Nil? one in </a:t>
            </a:r>
            <a:r>
              <a:rPr lang="en-GB" sz="3200" dirty="0" err="1" smtClean="0"/>
              <a:t>NilClass</a:t>
            </a:r>
            <a:r>
              <a:rPr lang="en-GB" sz="3200" dirty="0" smtClean="0"/>
              <a:t> and the other in Object.</a:t>
            </a:r>
          </a:p>
          <a:p>
            <a:pPr marL="914400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The implementation in </a:t>
            </a:r>
            <a:r>
              <a:rPr lang="en-GB" sz="3200" dirty="0" err="1" smtClean="0"/>
              <a:t>NilClass</a:t>
            </a:r>
            <a:r>
              <a:rPr lang="en-GB" sz="3200" dirty="0" smtClean="0"/>
              <a:t> unconditionally returns true and the one in Object returns false.</a:t>
            </a:r>
          </a:p>
          <a:p>
            <a:pPr marL="914400" lvl="1" indent="-457200">
              <a:spcAft>
                <a:spcPts val="1425"/>
              </a:spcAft>
              <a:buClrTx/>
              <a:buFont typeface="Arial" pitchFamily="34" charset="0"/>
              <a:buChar char="•"/>
            </a:pPr>
            <a:r>
              <a:rPr lang="en-GB" sz="3200" dirty="0" smtClean="0"/>
              <a:t>The nil reports that it is nil and all other objects report that they are not.</a:t>
            </a: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15912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err="1" smtClean="0"/>
              <a:t>NilClass</a:t>
            </a:r>
            <a:endParaRPr lang="en-GB" sz="4400" dirty="0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0675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Tx/>
              <a:buFontTx/>
              <a:buNone/>
            </a:pP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32" y="1577657"/>
            <a:ext cx="8153400" cy="46561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7" y="301625"/>
            <a:ext cx="90693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4400" dirty="0" smtClean="0"/>
              <a:t>Range</a:t>
            </a:r>
            <a:endParaRPr lang="en-GB" sz="4400" dirty="0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7" y="1768475"/>
            <a:ext cx="90693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107950"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07950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914400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A Range object represents the values between a start value and an end value. </a:t>
            </a:r>
            <a:endParaRPr lang="en-GB" sz="2800" dirty="0" smtClean="0"/>
          </a:p>
          <a:p>
            <a:pPr marL="914400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/>
              <a:t>Range literals are written by placing two or three dots between the start and end value</a:t>
            </a:r>
            <a:r>
              <a:rPr lang="en-GB" sz="2800" dirty="0" smtClean="0"/>
              <a:t>.</a:t>
            </a:r>
          </a:p>
          <a:p>
            <a:pPr marL="914400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 smtClean="0"/>
              <a:t>Double dots means (1</a:t>
            </a:r>
            <a:r>
              <a:rPr lang="en-GB" sz="2800" dirty="0"/>
              <a:t>..10 </a:t>
            </a:r>
            <a:r>
              <a:rPr lang="en-GB" sz="2800" dirty="0" smtClean="0"/>
              <a:t>) the </a:t>
            </a:r>
            <a:r>
              <a:rPr lang="en-GB" sz="2800" dirty="0"/>
              <a:t>integers 1 through 10, including </a:t>
            </a:r>
            <a:r>
              <a:rPr lang="en-GB" sz="2800" dirty="0" smtClean="0"/>
              <a:t>10</a:t>
            </a:r>
          </a:p>
          <a:p>
            <a:pPr marL="914400" lvl="1" indent="-457200">
              <a:spcAft>
                <a:spcPts val="1425"/>
              </a:spcAft>
              <a:buFont typeface="Arial" pitchFamily="34" charset="0"/>
              <a:buChar char="•"/>
            </a:pPr>
            <a:r>
              <a:rPr lang="en-GB" sz="2800" dirty="0" smtClean="0"/>
              <a:t>Triple dots means (1…10) the integers 1 through 10, excluding 10</a:t>
            </a:r>
            <a:endParaRPr lang="en-GB" sz="2800" dirty="0"/>
          </a:p>
          <a:p>
            <a:pPr marL="430213" indent="-320675">
              <a:spcAft>
                <a:spcPts val="1425"/>
              </a:spcAft>
              <a:buClrTx/>
              <a:buFontTx/>
              <a:buNone/>
            </a:pP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5684836"/>
            <a:ext cx="8077200" cy="12192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Office Theme">
      <a:majorFont>
        <a:latin typeface="Courier New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517</Words>
  <Application>Microsoft Office PowerPoint</Application>
  <PresentationFormat>Custom</PresentationFormat>
  <Paragraphs>91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BASIC DATA STRUCTURES IN RUBY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Ekta Verma</dc:creator>
  <cp:lastModifiedBy>Syed Mehndi</cp:lastModifiedBy>
  <cp:revision>92</cp:revision>
  <cp:lastPrinted>1601-01-01T00:00:00Z</cp:lastPrinted>
  <dcterms:created xsi:type="dcterms:W3CDTF">1601-01-01T00:00:00Z</dcterms:created>
  <dcterms:modified xsi:type="dcterms:W3CDTF">2016-05-06T08:41:22Z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EditedOfficeVersion">
    <vt:lpwstr>Office2010</vt:lpwstr>
  </property>
  <property fmtid="{D5CDD505-2E9C-101B-9397-08002B2CF9AE}" pid="3" name="Office2003EditCount">
    <vt:lpwstr>0</vt:lpwstr>
  </property>
  <property fmtid="{D5CDD505-2E9C-101B-9397-08002B2CF9AE}" pid="4" name="Office2010EditCount">
    <vt:lpwstr>1</vt:lpwstr>
  </property>
  <property fmtid="{D5CDD505-2E9C-101B-9397-08002B2CF9AE}" pid="5" name="PortedBy">
    <vt:lpwstr>Saurabh Pandit</vt:lpwstr>
  </property>
  <property fmtid="{D5CDD505-2E9C-101B-9397-08002B2CF9AE}" pid="6" name="DatePorted">
    <vt:lpwstr>5/4/2016 3:50:57 PM</vt:lpwstr>
  </property>
  <property fmtid="{D5CDD505-2E9C-101B-9397-08002B2CF9AE}" pid="7" name="Office2010WasSaved">
    <vt:lpwstr>1</vt:lpwstr>
  </property>
</Properties>
</file>