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80216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uides.rubyonrails.org/active_record_querying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uides.rubyonrails.org/migration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Models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Ruby On Rails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85750"/>
            <a:ext cx="82296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1800" dirty="0"/>
              <a:t>5.1 Create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73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600" dirty="0"/>
              <a:t>Active Record objects can be created from a hash, a block or have their attributes manually set after creation.</a:t>
            </a:r>
            <a:endParaRPr sz="16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 smtClean="0"/>
              <a:t>￼</a:t>
            </a:r>
          </a:p>
          <a:p>
            <a:pPr lvl="0">
              <a:buSzPct val="91666"/>
            </a:pPr>
            <a:r>
              <a:rPr lang="en-US" sz="1600" dirty="0"/>
              <a:t>For </a:t>
            </a:r>
            <a:r>
              <a:rPr lang="en-US" sz="1600" dirty="0" smtClean="0"/>
              <a:t>example,</a:t>
            </a:r>
          </a:p>
          <a:p>
            <a:pPr lvl="0">
              <a:buSzPct val="91666"/>
            </a:pPr>
            <a:endParaRPr lang="en-US" sz="1600" dirty="0" smtClean="0"/>
          </a:p>
          <a:p>
            <a:pPr lvl="0">
              <a:buSzPct val="91666"/>
            </a:pPr>
            <a:r>
              <a:rPr lang="en-US" sz="1600" dirty="0"/>
              <a:t>	</a:t>
            </a:r>
            <a:r>
              <a:rPr lang="en-US" sz="1600" dirty="0" smtClean="0"/>
              <a:t>Given </a:t>
            </a:r>
            <a:r>
              <a:rPr lang="en-US" sz="1600" dirty="0"/>
              <a:t>a model </a:t>
            </a:r>
            <a:r>
              <a:rPr lang="en-US" sz="1600" dirty="0"/>
              <a:t>User</a:t>
            </a:r>
            <a:r>
              <a:rPr lang="en-US" sz="1600" dirty="0"/>
              <a:t> with attributes of </a:t>
            </a:r>
            <a:r>
              <a:rPr lang="en-US" sz="1600" dirty="0"/>
              <a:t>name</a:t>
            </a:r>
            <a:r>
              <a:rPr lang="en-US" sz="1600" dirty="0"/>
              <a:t> and </a:t>
            </a:r>
            <a:r>
              <a:rPr lang="en-US" sz="1600" dirty="0" smtClean="0"/>
              <a:t>occupation, the</a:t>
            </a:r>
            <a:r>
              <a:rPr lang="en-US" sz="1600" dirty="0"/>
              <a:t> </a:t>
            </a:r>
            <a:r>
              <a:rPr lang="en-US" sz="1600" dirty="0"/>
              <a:t>create</a:t>
            </a:r>
            <a:r>
              <a:rPr lang="en-US" sz="1600" dirty="0"/>
              <a:t> method call will create and save a new record into the database</a:t>
            </a:r>
            <a:r>
              <a:rPr lang="en-US" sz="1600" dirty="0" smtClean="0"/>
              <a:t>	</a:t>
            </a:r>
          </a:p>
          <a:p>
            <a:pPr lvl="0">
              <a:buSzPct val="91666"/>
            </a:pPr>
            <a:endParaRPr sz="1600" dirty="0"/>
          </a:p>
          <a:p>
            <a:pPr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3132810"/>
            <a:ext cx="4992072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user = </a:t>
            </a:r>
            <a:r>
              <a:rPr lang="en-US" i="1" dirty="0" err="1"/>
              <a:t>User.create</a:t>
            </a:r>
            <a:r>
              <a:rPr lang="en-US" i="1" dirty="0"/>
              <a:t>(name: "David", occupation: "Code Artist")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85750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1800" dirty="0"/>
              <a:t>5.2 Read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65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91666"/>
            </a:pPr>
            <a:r>
              <a:rPr lang="en-US" sz="1600" dirty="0"/>
              <a:t>Active Record provides a rich API for accessing data within a database. Below are a few examples of different data access methods provided by Active </a:t>
            </a:r>
            <a:r>
              <a:rPr lang="en-US" sz="1600" dirty="0" smtClean="0"/>
              <a:t>Record</a:t>
            </a:r>
          </a:p>
          <a:p>
            <a:pPr lvl="0">
              <a:buSzPct val="91666"/>
            </a:pPr>
            <a:endParaRPr lang="en-US" sz="1600" dirty="0"/>
          </a:p>
          <a:p>
            <a:pPr lvl="0">
              <a:buSzPct val="91666"/>
            </a:pPr>
            <a:endParaRPr lang="en-US" sz="1600" dirty="0" smtClean="0"/>
          </a:p>
          <a:p>
            <a:pPr lvl="0">
              <a:buSzPct val="91666"/>
            </a:pPr>
            <a:endParaRPr lang="en-US" sz="1600" dirty="0"/>
          </a:p>
          <a:p>
            <a:pPr lvl="0">
              <a:buSzPct val="91666"/>
            </a:pPr>
            <a:endParaRPr lang="en-US" sz="1600" dirty="0" smtClean="0"/>
          </a:p>
          <a:p>
            <a:pPr lvl="0">
              <a:buSzPct val="91666"/>
            </a:pPr>
            <a:endParaRPr lang="en-US" sz="1600" dirty="0"/>
          </a:p>
          <a:p>
            <a:pPr lvl="0">
              <a:buSzPct val="91666"/>
            </a:pPr>
            <a:endParaRPr lang="en-US" sz="1600" dirty="0" smtClean="0"/>
          </a:p>
          <a:p>
            <a:pPr lvl="0">
              <a:buSzPct val="91666"/>
            </a:pPr>
            <a:endParaRPr lang="en-US" sz="1600" dirty="0"/>
          </a:p>
          <a:p>
            <a:pPr lvl="0">
              <a:buSzPct val="91666"/>
            </a:pPr>
            <a:endParaRPr lang="en-US" sz="1600" dirty="0" smtClean="0"/>
          </a:p>
          <a:p>
            <a:pPr lvl="0">
              <a:buSzPct val="91666"/>
            </a:pPr>
            <a:endParaRPr lang="en-US" sz="1600" dirty="0"/>
          </a:p>
          <a:p>
            <a:pPr lvl="0">
              <a:buSzPct val="91666"/>
            </a:pPr>
            <a:endParaRPr lang="en-US" sz="1600" dirty="0" smtClean="0"/>
          </a:p>
          <a:p>
            <a:pPr lvl="0">
              <a:buSzPct val="91666"/>
            </a:pPr>
            <a:r>
              <a:rPr lang="en-US" sz="1600" dirty="0" smtClean="0"/>
              <a:t>You </a:t>
            </a:r>
            <a:r>
              <a:rPr lang="en-US" sz="1600" dirty="0"/>
              <a:t>can learn more about querying an Active Record model in the </a:t>
            </a:r>
            <a:r>
              <a:rPr lang="en-US" sz="1600" u="sng" dirty="0">
                <a:hlinkClick r:id="rId3"/>
              </a:rPr>
              <a:t>Active Record Query </a:t>
            </a:r>
            <a:r>
              <a:rPr lang="en-US" sz="1600" u="sng" dirty="0" smtClean="0">
                <a:hlinkClick r:id="rId3"/>
              </a:rPr>
              <a:t>Interface</a:t>
            </a:r>
            <a:r>
              <a:rPr lang="en-US" sz="1600" u="sng" dirty="0" smtClean="0"/>
              <a:t> </a:t>
            </a:r>
            <a:r>
              <a:rPr lang="en-US" sz="1600" dirty="0" smtClean="0"/>
              <a:t>guide</a:t>
            </a:r>
            <a:endParaRPr lang="en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614626" y="2038350"/>
            <a:ext cx="283122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return a collection with all users</a:t>
            </a:r>
          </a:p>
          <a:p>
            <a:pPr fontAlgn="base"/>
            <a:r>
              <a:rPr lang="en-US" i="1" dirty="0"/>
              <a:t>users = </a:t>
            </a:r>
            <a:r>
              <a:rPr lang="en-US" i="1" dirty="0" err="1" smtClean="0"/>
              <a:t>User.all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14626" y="3028950"/>
            <a:ext cx="1834156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return the first user</a:t>
            </a:r>
          </a:p>
          <a:p>
            <a:pPr fontAlgn="base"/>
            <a:r>
              <a:rPr lang="en-US" i="1" dirty="0"/>
              <a:t>user = </a:t>
            </a:r>
            <a:r>
              <a:rPr lang="en-US" i="1" dirty="0" err="1" smtClean="0"/>
              <a:t>User.first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082558" y="2038350"/>
            <a:ext cx="3012363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return the first user named David</a:t>
            </a:r>
          </a:p>
          <a:p>
            <a:pPr fontAlgn="base"/>
            <a:r>
              <a:rPr lang="en-US" i="1" dirty="0" err="1"/>
              <a:t>david</a:t>
            </a:r>
            <a:r>
              <a:rPr lang="en-US" i="1" dirty="0"/>
              <a:t> = </a:t>
            </a:r>
            <a:r>
              <a:rPr lang="en-US" i="1" dirty="0" err="1"/>
              <a:t>User.find_by</a:t>
            </a:r>
            <a:r>
              <a:rPr lang="en-US" i="1" dirty="0"/>
              <a:t>(name: 'David</a:t>
            </a:r>
            <a:r>
              <a:rPr lang="en-US" i="1" dirty="0" smtClean="0"/>
              <a:t>')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3028950"/>
            <a:ext cx="4724400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find all users named David who are Code Artists and sort by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created_at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 reverse chronological order</a:t>
            </a:r>
          </a:p>
          <a:p>
            <a:pPr fontAlgn="base"/>
            <a:r>
              <a:rPr lang="en-US" i="1" dirty="0"/>
              <a:t>users = </a:t>
            </a:r>
            <a:r>
              <a:rPr lang="en-US" i="1" dirty="0" err="1"/>
              <a:t>User.where</a:t>
            </a:r>
            <a:r>
              <a:rPr lang="en-US" i="1" dirty="0"/>
              <a:t>(name: 'David', occupation: 'Code Artist').order('</a:t>
            </a:r>
            <a:r>
              <a:rPr lang="en-US" i="1" dirty="0" err="1"/>
              <a:t>created_at</a:t>
            </a:r>
            <a:r>
              <a:rPr lang="en-US" i="1" dirty="0"/>
              <a:t> </a:t>
            </a:r>
            <a:r>
              <a:rPr lang="en-US" i="1" dirty="0" err="1"/>
              <a:t>DESC</a:t>
            </a:r>
            <a:r>
              <a:rPr lang="en-US" i="1" dirty="0" smtClean="0"/>
              <a:t>')</a:t>
            </a:r>
            <a:endParaRPr lang="en-US" i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1800" dirty="0" smtClean="0"/>
              <a:t>5.3 Update</a:t>
            </a:r>
            <a:endParaRPr sz="1800"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895351"/>
            <a:ext cx="8229600" cy="4038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52400"/>
            <a:r>
              <a:rPr lang="en-US" sz="1600" dirty="0"/>
              <a:t>Once an Active Record object has been retrieved, its attributes can be modified and it can be saved to the database</a:t>
            </a:r>
            <a:r>
              <a:rPr lang="en-US" sz="1600" dirty="0" smtClean="0"/>
              <a:t>.</a:t>
            </a:r>
          </a:p>
          <a:p>
            <a:pPr marL="152400"/>
            <a:endParaRPr lang="en-US" sz="1600" dirty="0"/>
          </a:p>
          <a:p>
            <a:pPr marL="152400"/>
            <a:endParaRPr lang="en-US" sz="1600" dirty="0" smtClean="0"/>
          </a:p>
          <a:p>
            <a:pPr marL="152400"/>
            <a:endParaRPr lang="en-US" sz="1600" dirty="0"/>
          </a:p>
          <a:p>
            <a:pPr marL="152400"/>
            <a:endParaRPr lang="en-US" sz="1600" dirty="0" smtClean="0"/>
          </a:p>
          <a:p>
            <a:pPr marL="152400"/>
            <a:r>
              <a:rPr lang="en-US" sz="1600" dirty="0" smtClean="0"/>
              <a:t>A </a:t>
            </a:r>
            <a:r>
              <a:rPr lang="en-US" sz="1600" dirty="0"/>
              <a:t>shorthand for this is to use a hash mapping attribute names to the desired value, like so</a:t>
            </a:r>
            <a:r>
              <a:rPr lang="en-US" sz="1600" dirty="0" smtClean="0"/>
              <a:t>:</a:t>
            </a:r>
          </a:p>
          <a:p>
            <a:pPr marL="152400"/>
            <a:endParaRPr lang="en-US" sz="1600" dirty="0"/>
          </a:p>
          <a:p>
            <a:pPr marL="152400"/>
            <a:endParaRPr lang="en-US" sz="1600" dirty="0" smtClean="0"/>
          </a:p>
          <a:p>
            <a:pPr marL="152400"/>
            <a:endParaRPr lang="en-US" sz="1600" dirty="0"/>
          </a:p>
          <a:p>
            <a:pPr marL="152400"/>
            <a:r>
              <a:rPr lang="en-US" sz="1600" dirty="0"/>
              <a:t>This is most useful when updating several attributes at once. If, on the other hand, you'd like to update several records in bulk, you may find the </a:t>
            </a:r>
            <a:r>
              <a:rPr lang="en-US" sz="1600" dirty="0" err="1"/>
              <a:t>update_all</a:t>
            </a:r>
            <a:r>
              <a:rPr lang="en-US" sz="1600" dirty="0"/>
              <a:t> class method useful:</a:t>
            </a:r>
            <a:endParaRPr lang="en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905000" y="1504950"/>
            <a:ext cx="3505200" cy="738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dirty="0"/>
              <a:t>user = </a:t>
            </a:r>
            <a:r>
              <a:rPr lang="en-US" dirty="0" err="1"/>
              <a:t>User.find_by</a:t>
            </a:r>
            <a:r>
              <a:rPr lang="en-US" dirty="0"/>
              <a:t>(name: 'David')</a:t>
            </a:r>
          </a:p>
          <a:p>
            <a:pPr fontAlgn="base"/>
            <a:r>
              <a:rPr lang="en-US" dirty="0"/>
              <a:t>user.name = 'Dave'</a:t>
            </a:r>
          </a:p>
          <a:p>
            <a:pPr fontAlgn="base"/>
            <a:r>
              <a:rPr lang="en-US" dirty="0" err="1" smtClean="0"/>
              <a:t>user.save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5000" y="2876550"/>
            <a:ext cx="2932213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/>
            <a:r>
              <a:rPr lang="en-US" dirty="0"/>
              <a:t>user = </a:t>
            </a:r>
            <a:r>
              <a:rPr lang="en-US" dirty="0" err="1"/>
              <a:t>User.find_by</a:t>
            </a:r>
            <a:r>
              <a:rPr lang="en-US" dirty="0"/>
              <a:t>(name: 'David')</a:t>
            </a:r>
          </a:p>
          <a:p>
            <a:pPr fontAlgn="base"/>
            <a:r>
              <a:rPr lang="en-US" dirty="0" err="1"/>
              <a:t>user.update</a:t>
            </a:r>
            <a:r>
              <a:rPr lang="en-US" dirty="0"/>
              <a:t>(name: 'Dave</a:t>
            </a:r>
            <a:r>
              <a:rPr lang="en-US" dirty="0" smtClean="0"/>
              <a:t>')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9051" y="4402038"/>
            <a:ext cx="6138219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User.update_all</a:t>
            </a:r>
            <a:r>
              <a:rPr lang="en-US" dirty="0"/>
              <a:t> "</a:t>
            </a:r>
            <a:r>
              <a:rPr lang="en-US" dirty="0" err="1"/>
              <a:t>max_login_attempts</a:t>
            </a:r>
            <a:r>
              <a:rPr lang="en-US" dirty="0"/>
              <a:t> = 3, </a:t>
            </a:r>
            <a:r>
              <a:rPr lang="en-US" dirty="0" err="1"/>
              <a:t>must_change_password</a:t>
            </a:r>
            <a:r>
              <a:rPr lang="en-US" dirty="0"/>
              <a:t> = 'true'"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79299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1800" dirty="0"/>
              <a:t>5.4 Delete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533400" y="1276351"/>
            <a:ext cx="82296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dirty="0"/>
              <a:t>Likewise, once retrieved an Active Record object can be destroyed which removes it from the database</a:t>
            </a:r>
            <a:r>
              <a:rPr lang="en-US" sz="1200" dirty="0"/>
              <a:t>.</a:t>
            </a:r>
            <a:endParaRPr lang="en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2438400" y="2190750"/>
            <a:ext cx="2932213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/>
            <a:r>
              <a:rPr lang="en-US" dirty="0"/>
              <a:t>user = </a:t>
            </a:r>
            <a:r>
              <a:rPr lang="en-US" dirty="0" err="1"/>
              <a:t>User.find_by</a:t>
            </a:r>
            <a:r>
              <a:rPr lang="en-US" dirty="0"/>
              <a:t>(name: 'David')</a:t>
            </a:r>
          </a:p>
          <a:p>
            <a:pPr fontAlgn="base"/>
            <a:r>
              <a:rPr lang="en-US" dirty="0" err="1" smtClean="0"/>
              <a:t>user.destroy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 smtClean="0"/>
              <a:t>6. </a:t>
            </a:r>
            <a:r>
              <a:rPr lang="en-US" sz="3200" dirty="0"/>
              <a:t>Validations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276349"/>
            <a:ext cx="8229600" cy="36495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600" dirty="0"/>
              <a:t>Active Record allows </a:t>
            </a:r>
            <a:r>
              <a:rPr lang="en-US" sz="1600" dirty="0" smtClean="0"/>
              <a:t>us..</a:t>
            </a:r>
          </a:p>
          <a:p>
            <a:pPr lvl="0"/>
            <a:endParaRPr lang="en-US" sz="1600" dirty="0" smtClean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600" dirty="0" smtClean="0"/>
              <a:t>to </a:t>
            </a:r>
            <a:r>
              <a:rPr lang="en-US" sz="1600" dirty="0"/>
              <a:t>validate the state of a model before it gets written into the database</a:t>
            </a:r>
            <a:r>
              <a:rPr lang="en-US" sz="1600" dirty="0" smtClean="0"/>
              <a:t>.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600" dirty="0" smtClean="0"/>
              <a:t>There </a:t>
            </a:r>
            <a:r>
              <a:rPr lang="en-US" sz="1600" dirty="0"/>
              <a:t>are several methods that </a:t>
            </a:r>
            <a:r>
              <a:rPr lang="en-US" sz="1600" dirty="0" smtClean="0"/>
              <a:t>we can </a:t>
            </a:r>
            <a:r>
              <a:rPr lang="en-US" sz="1600" dirty="0"/>
              <a:t>use to check </a:t>
            </a:r>
            <a:r>
              <a:rPr lang="en-US" sz="1600" dirty="0" smtClean="0"/>
              <a:t>our models </a:t>
            </a:r>
            <a:r>
              <a:rPr lang="en-US" sz="1600" dirty="0"/>
              <a:t>and validate that an attribute value is not empty, is unique and not already in the database, follows a specific format and many more.</a:t>
            </a:r>
            <a:r>
              <a:rPr lang="en" sz="1600" dirty="0" smtClean="0"/>
              <a:t>￼</a:t>
            </a:r>
            <a:endParaRPr lang="en" sz="1600" dirty="0"/>
          </a:p>
          <a:p>
            <a:pPr>
              <a:spcBef>
                <a:spcPts val="0"/>
              </a:spcBef>
              <a:buNone/>
            </a:pPr>
            <a:endParaRPr lang="en-US" sz="1200" dirty="0" smtClean="0"/>
          </a:p>
          <a:p>
            <a:pPr>
              <a:spcBef>
                <a:spcPts val="0"/>
              </a:spcBef>
              <a:buNone/>
            </a:pPr>
            <a:endParaRPr lang="en-US" sz="1200" dirty="0"/>
          </a:p>
          <a:p>
            <a:r>
              <a:rPr lang="en-US" sz="1600" dirty="0"/>
              <a:t>Validation is a very important issue to consider when persisting to the </a:t>
            </a:r>
            <a:r>
              <a:rPr lang="en-US" sz="1600" dirty="0" smtClean="0"/>
              <a:t>database,</a:t>
            </a:r>
          </a:p>
          <a:p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so </a:t>
            </a:r>
            <a:r>
              <a:rPr lang="en-US" sz="1600" dirty="0"/>
              <a:t>the methods </a:t>
            </a:r>
            <a:r>
              <a:rPr lang="en-US" sz="1600" dirty="0"/>
              <a:t>save</a:t>
            </a:r>
            <a:r>
              <a:rPr lang="en-US" sz="1600" dirty="0"/>
              <a:t> and </a:t>
            </a:r>
            <a:r>
              <a:rPr lang="en-US" sz="1600" dirty="0"/>
              <a:t>update</a:t>
            </a:r>
            <a:r>
              <a:rPr lang="en-US" sz="1600" dirty="0"/>
              <a:t> take it into account when </a:t>
            </a:r>
            <a:r>
              <a:rPr lang="en-US" sz="1600" dirty="0" smtClean="0"/>
              <a:t>running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they </a:t>
            </a:r>
            <a:r>
              <a:rPr lang="en-US" sz="1600" dirty="0"/>
              <a:t>return </a:t>
            </a:r>
            <a:r>
              <a:rPr lang="en-US" sz="1600" dirty="0"/>
              <a:t>false</a:t>
            </a:r>
            <a:r>
              <a:rPr lang="en-US" sz="1600" dirty="0"/>
              <a:t> when validation fails and they didn't actually perform any operation on the database</a:t>
            </a:r>
            <a:endParaRPr sz="1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047749"/>
            <a:ext cx="8229600" cy="35814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600" dirty="0"/>
              <a:t>Here's an example of a very simple </a:t>
            </a:r>
            <a:r>
              <a:rPr lang="en-US" sz="1600" dirty="0" smtClean="0"/>
              <a:t>validation:</a:t>
            </a:r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r>
              <a:rPr lang="en-US" sz="1600" dirty="0" smtClean="0"/>
              <a:t>As </a:t>
            </a:r>
            <a:r>
              <a:rPr lang="en-US" sz="1600" dirty="0"/>
              <a:t>you can see, our validation lets us know that our </a:t>
            </a:r>
            <a:r>
              <a:rPr lang="en-US" sz="1600" dirty="0"/>
              <a:t>Person</a:t>
            </a:r>
            <a:r>
              <a:rPr lang="en-US" sz="1600" dirty="0"/>
              <a:t> is not valid without a </a:t>
            </a:r>
            <a:r>
              <a:rPr lang="en-US" sz="1600" dirty="0"/>
              <a:t>name</a:t>
            </a:r>
            <a:r>
              <a:rPr lang="en-US" sz="1600" dirty="0"/>
              <a:t> attribute. The second </a:t>
            </a:r>
            <a:r>
              <a:rPr lang="en-US" sz="1600" dirty="0"/>
              <a:t>Person</a:t>
            </a:r>
            <a:r>
              <a:rPr lang="en-US" sz="1600" dirty="0"/>
              <a:t> will not be persisted to the database.</a:t>
            </a:r>
            <a:endParaRPr lang="en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1885950"/>
            <a:ext cx="4140877" cy="16004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/>
            <a:r>
              <a:rPr lang="en-US" dirty="0"/>
              <a:t>class Person &lt; </a:t>
            </a:r>
            <a:r>
              <a:rPr lang="en-US" dirty="0" err="1"/>
              <a:t>ActiveRecord</a:t>
            </a:r>
            <a:r>
              <a:rPr lang="en-US" dirty="0"/>
              <a:t>::Base</a:t>
            </a:r>
          </a:p>
          <a:p>
            <a:pPr fontAlgn="base"/>
            <a:r>
              <a:rPr lang="en-US" dirty="0"/>
              <a:t>  validates :name, presence: true</a:t>
            </a:r>
          </a:p>
          <a:p>
            <a:pPr fontAlgn="base"/>
            <a:r>
              <a:rPr lang="en-US" dirty="0"/>
              <a:t>end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Person.create</a:t>
            </a:r>
            <a:r>
              <a:rPr lang="en-US" dirty="0"/>
              <a:t>(name: "John Doe").valid?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=&gt; true</a:t>
            </a:r>
          </a:p>
          <a:p>
            <a:pPr fontAlgn="base"/>
            <a:r>
              <a:rPr lang="en-US" dirty="0" err="1"/>
              <a:t>Person.create</a:t>
            </a:r>
            <a:r>
              <a:rPr lang="en-US" dirty="0"/>
              <a:t>(name: nil).valid?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=&gt; false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85750"/>
            <a:ext cx="82296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1800" dirty="0" smtClean="0"/>
              <a:t>7. </a:t>
            </a:r>
            <a:r>
              <a:rPr lang="en-US" sz="1800" dirty="0"/>
              <a:t>Callbacks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17526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dirty="0"/>
              <a:t>Active Record callbacks allow </a:t>
            </a:r>
            <a:r>
              <a:rPr lang="en-US" sz="1600" dirty="0" smtClean="0"/>
              <a:t>us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to </a:t>
            </a:r>
            <a:r>
              <a:rPr lang="en-US" sz="1600" dirty="0"/>
              <a:t>attach code to certain events in the life-cycle of your models.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it </a:t>
            </a:r>
            <a:r>
              <a:rPr lang="en-US" sz="1600" dirty="0"/>
              <a:t>enables </a:t>
            </a:r>
            <a:r>
              <a:rPr lang="en-US" sz="1600" dirty="0" smtClean="0"/>
              <a:t>us </a:t>
            </a:r>
            <a:r>
              <a:rPr lang="en-US" sz="1600" dirty="0"/>
              <a:t>to add behavior to </a:t>
            </a:r>
            <a:r>
              <a:rPr lang="en-US" sz="1600" dirty="0" smtClean="0"/>
              <a:t>our models </a:t>
            </a:r>
            <a:r>
              <a:rPr lang="en-US" sz="1600" dirty="0"/>
              <a:t>by transparently executing code when those events occur, like </a:t>
            </a:r>
            <a:r>
              <a:rPr lang="en-US" sz="1600" dirty="0" smtClean="0"/>
              <a:t>when </a:t>
            </a:r>
            <a:r>
              <a:rPr lang="en-US" sz="1600" dirty="0"/>
              <a:t>you create a new record, update it, destroy it and so </a:t>
            </a:r>
            <a:r>
              <a:rPr lang="en-US" sz="1600" dirty="0" smtClean="0"/>
              <a:t>on</a:t>
            </a:r>
          </a:p>
          <a:p>
            <a:endParaRPr lang="en-US" sz="1600" dirty="0"/>
          </a:p>
          <a:p>
            <a:r>
              <a:rPr lang="en-US" sz="1600" dirty="0"/>
              <a:t>Here is a list with all the available Active Record callbacks</a:t>
            </a:r>
            <a:endParaRPr lang="en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597195" y="2495550"/>
            <a:ext cx="2630848" cy="2246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Creating an Object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before_validation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after_validation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before_save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around_save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before_create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around_create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after_create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after_save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after_commit</a:t>
            </a:r>
            <a:r>
              <a:rPr lang="en-US" dirty="0" smtClean="0"/>
              <a:t>/</a:t>
            </a:r>
            <a:r>
              <a:rPr lang="en-US" dirty="0" err="1" smtClean="0"/>
              <a:t>after_rollback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9000" y="2495993"/>
            <a:ext cx="2630848" cy="2246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Updating an Object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before_validation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after_validation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before_save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around_save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before_update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around_update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after_update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after_save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after_commit</a:t>
            </a:r>
            <a:r>
              <a:rPr lang="en-US" dirty="0" smtClean="0"/>
              <a:t>/</a:t>
            </a:r>
            <a:r>
              <a:rPr lang="en-US" dirty="0" err="1" smtClean="0"/>
              <a:t>after_rollback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2495550"/>
            <a:ext cx="2630848" cy="11695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Destroying an Object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before_destroy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around_destroy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/>
              <a:t>after_destroy</a:t>
            </a: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after_commit</a:t>
            </a:r>
            <a:r>
              <a:rPr lang="en-US" dirty="0" smtClean="0"/>
              <a:t>/</a:t>
            </a:r>
            <a:r>
              <a:rPr lang="en-US" dirty="0" err="1" smtClean="0"/>
              <a:t>after_rollback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525542" y="209550"/>
            <a:ext cx="82296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1800" dirty="0" smtClean="0"/>
              <a:t>8. </a:t>
            </a:r>
            <a:r>
              <a:rPr lang="en-US" sz="1800" dirty="0"/>
              <a:t>Migrations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121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52400" lvl="0"/>
            <a:r>
              <a:rPr lang="en-US" sz="1600" dirty="0"/>
              <a:t>Rails </a:t>
            </a:r>
            <a:r>
              <a:rPr lang="en-US" sz="1600" dirty="0" smtClean="0"/>
              <a:t>provides</a:t>
            </a:r>
          </a:p>
          <a:p>
            <a:pPr marL="438150" lvl="0" indent="-285750">
              <a:buFont typeface="Wingdings" pitchFamily="2" charset="2"/>
              <a:buChar char="Ø"/>
            </a:pPr>
            <a:r>
              <a:rPr lang="en-US" sz="1600" dirty="0" smtClean="0"/>
              <a:t>a </a:t>
            </a:r>
            <a:r>
              <a:rPr lang="en-US" sz="1600" dirty="0"/>
              <a:t>domain-specific language for managing a database schema called </a:t>
            </a:r>
            <a:r>
              <a:rPr lang="en-US" sz="1600" dirty="0" smtClean="0"/>
              <a:t>migrations.</a:t>
            </a:r>
          </a:p>
          <a:p>
            <a:pPr marL="438150" lvl="0" indent="-285750">
              <a:buFont typeface="Wingdings" pitchFamily="2" charset="2"/>
              <a:buChar char="Ø"/>
            </a:pPr>
            <a:r>
              <a:rPr lang="en-US" sz="1600" dirty="0" smtClean="0"/>
              <a:t>Migrations </a:t>
            </a:r>
            <a:r>
              <a:rPr lang="en-US" sz="1600" dirty="0"/>
              <a:t>are stored in files which are executed against any database that Active Record supports using </a:t>
            </a:r>
            <a:r>
              <a:rPr lang="en-US" sz="1600" dirty="0"/>
              <a:t>rake</a:t>
            </a:r>
            <a:r>
              <a:rPr lang="en-US" sz="1600" dirty="0"/>
              <a:t>. Here's a migration that creates a table</a:t>
            </a:r>
            <a:endParaRPr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514600" y="2038350"/>
            <a:ext cx="3667992" cy="26776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/>
            <a:r>
              <a:rPr lang="en-US" sz="1200" i="1" dirty="0"/>
              <a:t>class </a:t>
            </a:r>
            <a:r>
              <a:rPr lang="en-US" sz="1200" i="1" dirty="0" err="1"/>
              <a:t>CreatePublications</a:t>
            </a:r>
            <a:r>
              <a:rPr lang="en-US" sz="1200" i="1" dirty="0"/>
              <a:t> &lt; </a:t>
            </a:r>
            <a:r>
              <a:rPr lang="en-US" sz="1200" i="1" dirty="0" err="1"/>
              <a:t>ActiveRecord</a:t>
            </a:r>
            <a:r>
              <a:rPr lang="en-US" sz="1200" i="1" dirty="0"/>
              <a:t>::Migration</a:t>
            </a:r>
          </a:p>
          <a:p>
            <a:pPr fontAlgn="base"/>
            <a:r>
              <a:rPr lang="en-US" sz="1200" i="1" dirty="0"/>
              <a:t>  </a:t>
            </a:r>
            <a:r>
              <a:rPr lang="en-US" sz="1200" i="1" dirty="0" err="1"/>
              <a:t>def</a:t>
            </a:r>
            <a:r>
              <a:rPr lang="en-US" sz="1200" i="1" dirty="0"/>
              <a:t> change</a:t>
            </a:r>
          </a:p>
          <a:p>
            <a:pPr fontAlgn="base"/>
            <a:r>
              <a:rPr lang="en-US" sz="1200" i="1" dirty="0"/>
              <a:t>    </a:t>
            </a:r>
            <a:r>
              <a:rPr lang="en-US" sz="1200" i="1" dirty="0" err="1"/>
              <a:t>create_table</a:t>
            </a:r>
            <a:r>
              <a:rPr lang="en-US" sz="1200" i="1" dirty="0"/>
              <a:t> :publications do |t|</a:t>
            </a:r>
          </a:p>
          <a:p>
            <a:pPr fontAlgn="base"/>
            <a:r>
              <a:rPr lang="en-US" sz="1200" i="1" dirty="0"/>
              <a:t>      </a:t>
            </a:r>
            <a:r>
              <a:rPr lang="en-US" sz="1200" i="1" dirty="0" err="1"/>
              <a:t>t.string</a:t>
            </a:r>
            <a:r>
              <a:rPr lang="en-US" sz="1200" i="1" dirty="0"/>
              <a:t> :title</a:t>
            </a:r>
          </a:p>
          <a:p>
            <a:pPr fontAlgn="base"/>
            <a:r>
              <a:rPr lang="en-US" sz="1200" i="1" dirty="0"/>
              <a:t>      </a:t>
            </a:r>
            <a:r>
              <a:rPr lang="en-US" sz="1200" i="1" dirty="0" err="1"/>
              <a:t>t.text</a:t>
            </a:r>
            <a:r>
              <a:rPr lang="en-US" sz="1200" i="1" dirty="0"/>
              <a:t> :description</a:t>
            </a:r>
          </a:p>
          <a:p>
            <a:pPr fontAlgn="base"/>
            <a:r>
              <a:rPr lang="en-US" sz="1200" i="1" dirty="0"/>
              <a:t>      </a:t>
            </a:r>
            <a:r>
              <a:rPr lang="en-US" sz="1200" i="1" dirty="0" err="1"/>
              <a:t>t.references</a:t>
            </a:r>
            <a:r>
              <a:rPr lang="en-US" sz="1200" i="1" dirty="0"/>
              <a:t> :</a:t>
            </a:r>
            <a:r>
              <a:rPr lang="en-US" sz="1200" i="1" dirty="0" err="1"/>
              <a:t>publication_type</a:t>
            </a:r>
            <a:endParaRPr lang="en-US" sz="1200" i="1" dirty="0"/>
          </a:p>
          <a:p>
            <a:pPr fontAlgn="base"/>
            <a:r>
              <a:rPr lang="en-US" sz="1200" i="1" dirty="0"/>
              <a:t>      </a:t>
            </a:r>
            <a:r>
              <a:rPr lang="en-US" sz="1200" i="1" dirty="0" err="1"/>
              <a:t>t.integer</a:t>
            </a:r>
            <a:r>
              <a:rPr lang="en-US" sz="1200" i="1" dirty="0"/>
              <a:t> :</a:t>
            </a:r>
            <a:r>
              <a:rPr lang="en-US" sz="1200" i="1" dirty="0" err="1"/>
              <a:t>publisher_id</a:t>
            </a:r>
            <a:endParaRPr lang="en-US" sz="1200" i="1" dirty="0"/>
          </a:p>
          <a:p>
            <a:pPr fontAlgn="base"/>
            <a:r>
              <a:rPr lang="en-US" sz="1200" i="1" dirty="0"/>
              <a:t>      </a:t>
            </a:r>
            <a:r>
              <a:rPr lang="en-US" sz="1200" i="1" dirty="0" err="1"/>
              <a:t>t.string</a:t>
            </a:r>
            <a:r>
              <a:rPr lang="en-US" sz="1200" i="1" dirty="0"/>
              <a:t> :</a:t>
            </a:r>
            <a:r>
              <a:rPr lang="en-US" sz="1200" i="1" dirty="0" err="1"/>
              <a:t>publisher_type</a:t>
            </a:r>
            <a:endParaRPr lang="en-US" sz="1200" i="1" dirty="0"/>
          </a:p>
          <a:p>
            <a:pPr fontAlgn="base"/>
            <a:r>
              <a:rPr lang="en-US" sz="1200" i="1" dirty="0"/>
              <a:t>      </a:t>
            </a:r>
            <a:r>
              <a:rPr lang="en-US" sz="1200" i="1" dirty="0" err="1"/>
              <a:t>t.boolean</a:t>
            </a:r>
            <a:r>
              <a:rPr lang="en-US" sz="1200" i="1" dirty="0"/>
              <a:t> :</a:t>
            </a:r>
            <a:r>
              <a:rPr lang="en-US" sz="1200" i="1" dirty="0" err="1" smtClean="0"/>
              <a:t>single_issue</a:t>
            </a:r>
            <a:endParaRPr lang="en-US" sz="1200" i="1" dirty="0"/>
          </a:p>
          <a:p>
            <a:pPr fontAlgn="base"/>
            <a:r>
              <a:rPr lang="en-US" sz="1200" i="1" dirty="0"/>
              <a:t>      </a:t>
            </a:r>
            <a:r>
              <a:rPr lang="en-US" sz="1200" i="1" dirty="0" err="1"/>
              <a:t>t.timestamps</a:t>
            </a:r>
            <a:r>
              <a:rPr lang="en-US" sz="1200" i="1" dirty="0"/>
              <a:t> null: false</a:t>
            </a:r>
          </a:p>
          <a:p>
            <a:pPr fontAlgn="base"/>
            <a:r>
              <a:rPr lang="en-US" sz="1200" i="1" dirty="0"/>
              <a:t>    end</a:t>
            </a:r>
          </a:p>
          <a:p>
            <a:pPr fontAlgn="base"/>
            <a:r>
              <a:rPr lang="en-US" sz="1200" i="1" dirty="0"/>
              <a:t>    </a:t>
            </a:r>
            <a:r>
              <a:rPr lang="en-US" sz="1200" i="1" dirty="0" err="1"/>
              <a:t>add_index</a:t>
            </a:r>
            <a:r>
              <a:rPr lang="en-US" sz="1200" i="1" dirty="0"/>
              <a:t> :publications, :</a:t>
            </a:r>
            <a:r>
              <a:rPr lang="en-US" sz="1200" i="1" dirty="0" err="1"/>
              <a:t>publication_type_id</a:t>
            </a:r>
            <a:endParaRPr lang="en-US" sz="1200" i="1" dirty="0"/>
          </a:p>
          <a:p>
            <a:pPr fontAlgn="base"/>
            <a:r>
              <a:rPr lang="en-US" sz="1200" i="1" dirty="0"/>
              <a:t>  end</a:t>
            </a:r>
          </a:p>
          <a:p>
            <a:pPr fontAlgn="base"/>
            <a:r>
              <a:rPr lang="en-US" sz="1200" i="1" dirty="0" smtClean="0"/>
              <a:t>end</a:t>
            </a:r>
            <a:endParaRPr lang="en-US" sz="1200" i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533400" y="20383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 smtClean="0"/>
              <a:t>Thank You</a:t>
            </a:r>
            <a:endParaRPr dirty="0"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4095749"/>
            <a:ext cx="8229600" cy="8301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1. What </a:t>
            </a:r>
            <a:r>
              <a:rPr lang="en-US" dirty="0"/>
              <a:t>is Active Record?</a:t>
            </a:r>
            <a:endParaRPr lang="en" dirty="0"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8229600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800" b="1" dirty="0" smtClean="0"/>
              <a:t>1.1 Active </a:t>
            </a:r>
            <a:r>
              <a:rPr lang="en-US" sz="1800" b="1" dirty="0"/>
              <a:t>Record</a:t>
            </a:r>
            <a:r>
              <a:rPr lang="en-US" sz="1800" b="1" dirty="0" smtClean="0"/>
              <a:t>…</a:t>
            </a:r>
          </a:p>
          <a:p>
            <a:endParaRPr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Is the layer of the system responsible for representing business data and logic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Facilitates the creation and use of business objects whose data requires persistent storage to a database.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Is an implementation of the Active Record pattern which itself is a description of an Object Relational Mapping system</a:t>
            </a:r>
            <a:endParaRPr lang="en-US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800" b="1" dirty="0" smtClean="0"/>
              <a:t>1.2 Object </a:t>
            </a:r>
            <a:r>
              <a:rPr lang="en-US" sz="1800" b="1" dirty="0"/>
              <a:t>Relational </a:t>
            </a:r>
            <a:r>
              <a:rPr lang="en-US" sz="1800" b="1" dirty="0" smtClean="0"/>
              <a:t>Mapping…</a:t>
            </a:r>
          </a:p>
          <a:p>
            <a:endParaRPr lang="en-US" sz="18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Is a technique that connects the rich objects of an application to tables in a relational database management system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It allows an application to easily store and retrieve properties and relationships of objects from database without writing SQL statements directly and with less overall database access code.</a:t>
            </a:r>
          </a:p>
          <a:p>
            <a:endParaRPr lang="en-US" sz="1800" b="1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		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533400" y="361950"/>
            <a:ext cx="80010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 smtClean="0"/>
              <a:t>2. Active </a:t>
            </a:r>
            <a:r>
              <a:rPr lang="en-US" sz="3200" dirty="0"/>
              <a:t>Record as an </a:t>
            </a:r>
            <a:r>
              <a:rPr lang="en-US" sz="3200" dirty="0" err="1"/>
              <a:t>ORM</a:t>
            </a:r>
            <a:r>
              <a:rPr lang="en-US" sz="3200" dirty="0"/>
              <a:t> </a:t>
            </a:r>
            <a:r>
              <a:rPr lang="en-US" sz="3200" dirty="0" smtClean="0"/>
              <a:t>Framework</a:t>
            </a:r>
            <a:endParaRPr lang="en" sz="3200" dirty="0"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8229600" cy="33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800" dirty="0"/>
              <a:t>Active Record gives us several mechanisms, the most important being the ability to:</a:t>
            </a:r>
          </a:p>
          <a:p>
            <a:endParaRPr lang="en-US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Represent models and their data.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Represent associations between these models.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Represent inheritance hierarchies through related models.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Validate models before they get persisted to the database.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Perform database operations in an object-oriented fashion.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438150"/>
            <a:ext cx="8229600" cy="100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 smtClean="0"/>
              <a:t>3. </a:t>
            </a:r>
            <a:r>
              <a:rPr lang="en-US" sz="3200" dirty="0"/>
              <a:t>Convention over Configuration in Active </a:t>
            </a:r>
            <a:r>
              <a:rPr lang="en-US" sz="3200" dirty="0" smtClean="0"/>
              <a:t>Record</a:t>
            </a:r>
            <a:endParaRPr sz="3200" dirty="0"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809751"/>
            <a:ext cx="8229600" cy="31161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dirty="0"/>
              <a:t>The idea is </a:t>
            </a:r>
            <a:r>
              <a:rPr lang="en-US" sz="1600" dirty="0" smtClean="0"/>
              <a:t>that : </a:t>
            </a:r>
          </a:p>
          <a:p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if </a:t>
            </a:r>
            <a:r>
              <a:rPr lang="en-US" sz="1600" dirty="0"/>
              <a:t>you configure your applications in the very same way most of the time then this should be the default way. 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Thus</a:t>
            </a:r>
            <a:r>
              <a:rPr lang="en-US" sz="1600" dirty="0"/>
              <a:t>, explicit configuration would be needed only in those cases where you can't follow the standard convention.</a:t>
            </a:r>
            <a:endParaRPr sz="1600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199" y="285750"/>
            <a:ext cx="82296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1800" dirty="0"/>
              <a:t>3.1 Naming Conventions</a:t>
            </a:r>
            <a:endParaRPr lang="en-US" sz="1800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199" y="971550"/>
            <a:ext cx="8229600" cy="35733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sz="1200" dirty="0" smtClean="0"/>
          </a:p>
          <a:p>
            <a:r>
              <a:rPr lang="en-US" sz="1600" dirty="0"/>
              <a:t>By default, Active Record uses some naming conventions to find out how the mapping between models and database tables should be </a:t>
            </a:r>
            <a:r>
              <a:rPr lang="en-US" sz="1600" dirty="0" smtClean="0"/>
              <a:t>created.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It pluralize the </a:t>
            </a:r>
            <a:r>
              <a:rPr lang="en-US" sz="1600" dirty="0"/>
              <a:t>class names to find the respective database </a:t>
            </a:r>
            <a:r>
              <a:rPr lang="en-US" sz="1600" dirty="0" smtClean="0"/>
              <a:t>table. </a:t>
            </a:r>
            <a:r>
              <a:rPr lang="en-US" sz="1600" dirty="0"/>
              <a:t>So, for a </a:t>
            </a:r>
            <a:r>
              <a:rPr lang="en-US" sz="1600" i="1" dirty="0"/>
              <a:t>class </a:t>
            </a:r>
            <a:r>
              <a:rPr lang="en-US" sz="1600" i="1" dirty="0"/>
              <a:t>Book</a:t>
            </a:r>
            <a:r>
              <a:rPr lang="en-US" sz="1600" dirty="0"/>
              <a:t>, you should have a database table called </a:t>
            </a:r>
            <a:r>
              <a:rPr lang="en-US" sz="1600" b="1" i="1" dirty="0" smtClean="0"/>
              <a:t>books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When </a:t>
            </a:r>
            <a:r>
              <a:rPr lang="en-US" sz="1600" dirty="0" smtClean="0"/>
              <a:t>using </a:t>
            </a:r>
            <a:r>
              <a:rPr lang="en-US" sz="1600" dirty="0"/>
              <a:t>class names composed of two or more words, 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Examples:</a:t>
            </a:r>
          </a:p>
          <a:p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Database Table - Plural with underscores separating words (e.g., </a:t>
            </a:r>
            <a:r>
              <a:rPr lang="en-US" sz="1600" dirty="0" err="1"/>
              <a:t>book_clubs</a:t>
            </a:r>
            <a:r>
              <a:rPr lang="en-US" sz="1600" dirty="0"/>
              <a:t>).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Model Class - Singular with the first letter of each word capitalized (e.g., </a:t>
            </a:r>
            <a:r>
              <a:rPr lang="en-US" sz="1600" dirty="0" err="1"/>
              <a:t>BookClub</a:t>
            </a:r>
            <a:r>
              <a:rPr lang="en-US" sz="1600" dirty="0"/>
              <a:t>).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94660" y="274233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the model class name should follow the Ruby conventions, using the </a:t>
            </a:r>
            <a:r>
              <a:rPr lang="en-US" sz="1600" dirty="0" err="1"/>
              <a:t>CamelCase</a:t>
            </a:r>
            <a:r>
              <a:rPr lang="en-US" sz="1600" dirty="0"/>
              <a:t> </a:t>
            </a:r>
            <a:r>
              <a:rPr lang="en-US" sz="1600" dirty="0" smtClean="0"/>
              <a:t>form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94658" y="2495550"/>
            <a:ext cx="762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the table name must contain the words separated by underscores</a:t>
            </a:r>
            <a:endParaRPr lang="en-US" sz="1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438150"/>
            <a:ext cx="82296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1800" dirty="0"/>
              <a:t>3.2 Schema Conventions</a:t>
            </a:r>
            <a:endParaRPr lang="en-US" sz="1800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8229600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dirty="0" smtClean="0"/>
              <a:t>Active </a:t>
            </a:r>
            <a:r>
              <a:rPr lang="en-US" sz="1600" dirty="0"/>
              <a:t>Record uses naming conventions for the columns in database tables, depending on the </a:t>
            </a:r>
            <a:r>
              <a:rPr lang="en-US" sz="1600" dirty="0" smtClean="0"/>
              <a:t>purpose </a:t>
            </a:r>
            <a:r>
              <a:rPr lang="en-US" sz="1600" dirty="0"/>
              <a:t>of these columns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b="1" dirty="0"/>
              <a:t>Foreign keys</a:t>
            </a:r>
            <a:r>
              <a:rPr lang="en-US" sz="1600" dirty="0"/>
              <a:t> - These fields should be named following the pattern </a:t>
            </a:r>
            <a:r>
              <a:rPr lang="en-US" sz="1600" dirty="0" err="1"/>
              <a:t>singularized_table_name_id</a:t>
            </a:r>
            <a:r>
              <a:rPr lang="en-US" sz="1600" dirty="0"/>
              <a:t> (e.g., </a:t>
            </a:r>
            <a:r>
              <a:rPr lang="en-US" sz="1600" dirty="0" err="1"/>
              <a:t>item_id</a:t>
            </a:r>
            <a:r>
              <a:rPr lang="en-US" sz="1600" dirty="0"/>
              <a:t>, </a:t>
            </a:r>
            <a:r>
              <a:rPr lang="en-US" sz="1600" dirty="0" err="1"/>
              <a:t>order_id</a:t>
            </a:r>
            <a:r>
              <a:rPr lang="en-US" sz="1600" dirty="0"/>
              <a:t>). These are the fields that Active Record will look for when you create associations between your models.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b="1" dirty="0"/>
              <a:t>Primary keys</a:t>
            </a:r>
            <a:r>
              <a:rPr lang="en-US" sz="1600" dirty="0"/>
              <a:t> - By default, Active Record will use an integer column named id as the table's primary key. When using </a:t>
            </a:r>
            <a:r>
              <a:rPr lang="en-US" sz="1600" u="sng" dirty="0">
                <a:hlinkClick r:id="rId3"/>
              </a:rPr>
              <a:t>Active Record Migrations</a:t>
            </a:r>
            <a:r>
              <a:rPr lang="en-US" sz="1600" dirty="0"/>
              <a:t> to create your tables, this column will be automatically created.</a:t>
            </a:r>
          </a:p>
          <a:p>
            <a:endParaRPr lang="en-US" sz="1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20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91666"/>
            </a:pPr>
            <a:r>
              <a:rPr lang="en-US" sz="1600" dirty="0"/>
              <a:t>It is very easy to create Active Record models. All you have to do is to subclass the </a:t>
            </a:r>
            <a:r>
              <a:rPr lang="en-US" sz="1600" dirty="0" err="1"/>
              <a:t>ActiveRecord</a:t>
            </a:r>
            <a:r>
              <a:rPr lang="en-US" sz="1600" dirty="0"/>
              <a:t>::Base</a:t>
            </a:r>
            <a:r>
              <a:rPr lang="en-US" sz="1600" dirty="0"/>
              <a:t> class and you're good to go</a:t>
            </a:r>
            <a:r>
              <a:rPr lang="en-US" sz="1600" dirty="0" smtClean="0"/>
              <a:t>:</a:t>
            </a:r>
          </a:p>
          <a:p>
            <a:pPr lvl="0">
              <a:buSzPct val="91666"/>
            </a:pPr>
            <a:endParaRPr lang="en-US" sz="1600" dirty="0"/>
          </a:p>
          <a:p>
            <a:pPr lvl="0">
              <a:buSzPct val="91666"/>
            </a:pPr>
            <a:endParaRPr lang="en-US" sz="1600" dirty="0" smtClean="0"/>
          </a:p>
          <a:p>
            <a:pPr lvl="0">
              <a:buSzPct val="91666"/>
            </a:pPr>
            <a:endParaRPr lang="en-US" sz="1600" dirty="0"/>
          </a:p>
          <a:p>
            <a:pPr lvl="0">
              <a:buSzPct val="91666"/>
            </a:pPr>
            <a:endParaRPr lang="en-US" sz="1600" dirty="0" smtClean="0"/>
          </a:p>
          <a:p>
            <a:pPr lvl="0">
              <a:buSzPct val="91666"/>
            </a:pPr>
            <a:r>
              <a:rPr lang="en-US" sz="1600" dirty="0"/>
              <a:t>This will create a </a:t>
            </a:r>
            <a:r>
              <a:rPr lang="en-US" sz="1600" i="1" dirty="0"/>
              <a:t>Product</a:t>
            </a:r>
            <a:r>
              <a:rPr lang="en-US" sz="1600" i="1" dirty="0"/>
              <a:t> model</a:t>
            </a:r>
            <a:r>
              <a:rPr lang="en-US" sz="1600" dirty="0"/>
              <a:t>, mapped to a </a:t>
            </a:r>
            <a:r>
              <a:rPr lang="en-US" sz="1600" dirty="0"/>
              <a:t>products</a:t>
            </a:r>
            <a:r>
              <a:rPr lang="en-US" sz="1600" dirty="0"/>
              <a:t> table at the database</a:t>
            </a:r>
            <a:endParaRPr sz="1600" dirty="0"/>
          </a:p>
          <a:p>
            <a:pPr lvl="0">
              <a:spcBef>
                <a:spcPts val="0"/>
              </a:spcBef>
              <a:buNone/>
            </a:pPr>
            <a:endParaRPr lang="en-US" sz="1200" dirty="0" smtClean="0"/>
          </a:p>
          <a:p>
            <a:pPr lvl="0"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 smtClean="0"/>
              <a:t>4. Creating </a:t>
            </a:r>
            <a:r>
              <a:rPr lang="en-US" sz="3200" dirty="0"/>
              <a:t>Active Record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1962150"/>
            <a:ext cx="304800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class Product &lt; </a:t>
            </a:r>
            <a:r>
              <a:rPr lang="en-US" i="1" dirty="0" err="1"/>
              <a:t>ActiveRecord</a:t>
            </a:r>
            <a:r>
              <a:rPr lang="en-US" i="1" dirty="0"/>
              <a:t>::Base</a:t>
            </a:r>
          </a:p>
          <a:p>
            <a:r>
              <a:rPr lang="en-US" i="1" dirty="0"/>
              <a:t>end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 smtClean="0"/>
              <a:t>5. </a:t>
            </a:r>
            <a:r>
              <a:rPr lang="en-US" sz="3200" dirty="0"/>
              <a:t>CRUD: Reading and Writing Data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352549"/>
            <a:ext cx="8229600" cy="33528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91666"/>
            </a:pPr>
            <a:r>
              <a:rPr lang="en-US" sz="1600" dirty="0"/>
              <a:t>CRUD is an acronym for the four verbs we use to operate on data: </a:t>
            </a:r>
            <a:endParaRPr lang="en-US" sz="1600" dirty="0" smtClean="0"/>
          </a:p>
          <a:p>
            <a:pPr lvl="0">
              <a:buSzPct val="91666"/>
            </a:pPr>
            <a:endParaRPr lang="en-US" sz="1600" dirty="0" smtClean="0"/>
          </a:p>
          <a:p>
            <a:pPr marL="285750" lvl="0" indent="-285750">
              <a:buSzPct val="91666"/>
              <a:buFont typeface="Wingdings" pitchFamily="2" charset="2"/>
              <a:buChar char="Ø"/>
            </a:pPr>
            <a:r>
              <a:rPr lang="en-US" sz="1600" b="1" dirty="0" smtClean="0"/>
              <a:t>C</a:t>
            </a:r>
            <a:r>
              <a:rPr lang="en-US" sz="1600" dirty="0" smtClean="0"/>
              <a:t>reate</a:t>
            </a:r>
          </a:p>
          <a:p>
            <a:pPr marL="285750" lvl="0" indent="-285750">
              <a:buSzPct val="91666"/>
              <a:buFont typeface="Wingdings" pitchFamily="2" charset="2"/>
              <a:buChar char="Ø"/>
            </a:pPr>
            <a:r>
              <a:rPr lang="en-US" sz="1600" b="1" dirty="0" smtClean="0"/>
              <a:t>R</a:t>
            </a:r>
            <a:r>
              <a:rPr lang="en-US" sz="1600" dirty="0" smtClean="0"/>
              <a:t>ead</a:t>
            </a:r>
          </a:p>
          <a:p>
            <a:pPr marL="285750" lvl="0" indent="-285750">
              <a:buSzPct val="91666"/>
              <a:buFont typeface="Wingdings" pitchFamily="2" charset="2"/>
              <a:buChar char="Ø"/>
            </a:pPr>
            <a:r>
              <a:rPr lang="en-US" sz="1600" b="1" dirty="0" smtClean="0"/>
              <a:t>U</a:t>
            </a:r>
            <a:r>
              <a:rPr lang="en-US" sz="1600" dirty="0" smtClean="0"/>
              <a:t>pdate</a:t>
            </a:r>
          </a:p>
          <a:p>
            <a:pPr marL="285750" lvl="0" indent="-285750">
              <a:buSzPct val="91666"/>
              <a:buFont typeface="Wingdings" pitchFamily="2" charset="2"/>
              <a:buChar char="Ø"/>
            </a:pPr>
            <a:r>
              <a:rPr lang="en-US" sz="1600" b="1" dirty="0" smtClean="0"/>
              <a:t>D</a:t>
            </a:r>
            <a:r>
              <a:rPr lang="en-US" sz="1600" dirty="0" smtClean="0"/>
              <a:t>elete </a:t>
            </a:r>
          </a:p>
          <a:p>
            <a:pPr lvl="0">
              <a:buSzPct val="91666"/>
            </a:pPr>
            <a:endParaRPr lang="en-US" sz="1600" dirty="0"/>
          </a:p>
          <a:p>
            <a:pPr lvl="0">
              <a:buSzPct val="91666"/>
            </a:pPr>
            <a:r>
              <a:rPr lang="en-US" sz="1600" dirty="0" smtClean="0"/>
              <a:t>Active </a:t>
            </a:r>
            <a:r>
              <a:rPr lang="en-US" sz="1600" dirty="0"/>
              <a:t>Record automatically creates methods to allow an application to read and manipulate data stored within its tables</a:t>
            </a:r>
            <a:endParaRPr sz="1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903</Words>
  <Application>Microsoft Office PowerPoint</Application>
  <PresentationFormat>On-screen Show (16:9)</PresentationFormat>
  <Paragraphs>193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simple-light</vt:lpstr>
      <vt:lpstr>Models</vt:lpstr>
      <vt:lpstr>1. What is Active Record?</vt:lpstr>
      <vt:lpstr>PowerPoint Presentation</vt:lpstr>
      <vt:lpstr>2. Active Record as an ORM Framework</vt:lpstr>
      <vt:lpstr>3. Convention over Configuration in Active Record</vt:lpstr>
      <vt:lpstr>3.1 Naming Conventions</vt:lpstr>
      <vt:lpstr>3.2 Schema Conventions</vt:lpstr>
      <vt:lpstr>4. Creating Active Record Models</vt:lpstr>
      <vt:lpstr>5. CRUD: Reading and Writing Data</vt:lpstr>
      <vt:lpstr>5.1 Create</vt:lpstr>
      <vt:lpstr>5.2 Read</vt:lpstr>
      <vt:lpstr>5.3 Update</vt:lpstr>
      <vt:lpstr>5.4 Delete</vt:lpstr>
      <vt:lpstr>6. Validations</vt:lpstr>
      <vt:lpstr>PowerPoint Presentation</vt:lpstr>
      <vt:lpstr>7. Callbacks</vt:lpstr>
      <vt:lpstr>8. Migrations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</dc:title>
  <dc:creator>Saurabh Pandit</dc:creator>
  <cp:lastModifiedBy>Saurabh Pandit</cp:lastModifiedBy>
  <cp:revision>38</cp:revision>
  <dcterms:modified xsi:type="dcterms:W3CDTF">2015-05-06T06:58:19Z</dcterms:modified>
</cp:coreProperties>
</file>