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custDataLst>
    <p:tags r:id="rId21"/>
  </p:custData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1261694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
            </p:custDataLst>
            <p:extLst>
              <p:ext uri="{D42A27DB-BD31-4B8C-83A1-F6EECF244321}">
                <p14:modId xmlns:p14="http://schemas.microsoft.com/office/powerpoint/2010/main" val="2725640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spcBef>
                <a:spcPts val="0"/>
              </a:spcBef>
              <a:buNone/>
            </a:pPr>
            <a:r>
              <a:rPr lang="en"/>
              <a:t>Controllers</a:t>
            </a:r>
          </a:p>
        </p:txBody>
      </p:sp>
      <p:sp>
        <p:nvSpPr>
          <p:cNvPr id="31" name="Shape 31"/>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a:spcBef>
                <a:spcPts val="0"/>
              </a:spcBef>
              <a:buNone/>
            </a:pPr>
            <a:r>
              <a:rPr lang="en"/>
              <a:t>Ruby On Rails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Sessions</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A rails session is a hash like structure that persists across requests.Unlike raw cookies, sessions can hold any objects, which makes them ideal for holding the state information.</a:t>
            </a:r>
          </a:p>
          <a:p>
            <a:pPr lvl="0" rtl="0">
              <a:spcBef>
                <a:spcPts val="0"/>
              </a:spcBef>
              <a:buClr>
                <a:schemeClr val="dk1"/>
              </a:buClr>
              <a:buSzPct val="91666"/>
              <a:buFont typeface="Arial"/>
              <a:buNone/>
            </a:pPr>
            <a:r>
              <a:rPr lang="en" sz="1200"/>
              <a:t>Rails keeps track of sessions by creating 32 hex character keys. This key is called session id and is effectively random. Rails stores this session id as a cookie with a key session_id on the user’s browser.</a:t>
            </a:r>
          </a:p>
          <a:p>
            <a:pPr rtl="0">
              <a:spcBef>
                <a:spcPts val="0"/>
              </a:spcBef>
              <a:buNone/>
            </a:pPr>
            <a:r>
              <a:rPr lang="en" sz="1200"/>
              <a:t>This is how it all works:</a:t>
            </a:r>
          </a:p>
          <a:p>
            <a:pPr marL="457200" lvl="0" indent="-304800" rtl="0">
              <a:spcBef>
                <a:spcPts val="0"/>
              </a:spcBef>
              <a:buClr>
                <a:schemeClr val="dk1"/>
              </a:buClr>
              <a:buSzPct val="100000"/>
              <a:buFont typeface="Arial"/>
              <a:buChar char="●"/>
            </a:pPr>
            <a:r>
              <a:rPr lang="en" sz="1200"/>
              <a:t>Rails stores a persistent store of session data on the server, indexed by session id.</a:t>
            </a:r>
          </a:p>
          <a:p>
            <a:pPr marL="457200" lvl="0" indent="-304800" rtl="0">
              <a:spcBef>
                <a:spcPts val="0"/>
              </a:spcBef>
              <a:buClr>
                <a:schemeClr val="dk1"/>
              </a:buClr>
              <a:buSzPct val="100000"/>
              <a:buFont typeface="Arial"/>
              <a:buChar char="●"/>
            </a:pPr>
            <a:r>
              <a:rPr lang="en" sz="1200"/>
              <a:t>When a request comes, Rails looks up in the data store using the session id.</a:t>
            </a:r>
          </a:p>
          <a:p>
            <a:pPr marL="457200" lvl="0" indent="-304800" rtl="0">
              <a:spcBef>
                <a:spcPts val="0"/>
              </a:spcBef>
              <a:buClr>
                <a:schemeClr val="dk1"/>
              </a:buClr>
              <a:buSzPct val="100000"/>
              <a:buFont typeface="Arial"/>
              <a:buChar char="●"/>
            </a:pPr>
            <a:r>
              <a:rPr lang="en" sz="1200"/>
              <a:t>It then stores the data in the controller’s session attribute, where it is available to the application code.</a:t>
            </a:r>
          </a:p>
          <a:p>
            <a:pPr marL="457200" lvl="0" indent="-304800" rtl="0">
              <a:spcBef>
                <a:spcPts val="0"/>
              </a:spcBef>
              <a:buClr>
                <a:schemeClr val="dk1"/>
              </a:buClr>
              <a:buSzPct val="100000"/>
              <a:buFont typeface="Arial"/>
              <a:buChar char="●"/>
            </a:pPr>
            <a:r>
              <a:rPr lang="en" sz="1200"/>
              <a:t>The application can add to and modify the data.</a:t>
            </a:r>
          </a:p>
          <a:p>
            <a:pPr marL="457200" lvl="0" indent="-304800" rtl="0">
              <a:spcBef>
                <a:spcPts val="0"/>
              </a:spcBef>
              <a:buClr>
                <a:schemeClr val="dk1"/>
              </a:buClr>
              <a:buSzPct val="100000"/>
              <a:buFont typeface="Arial"/>
              <a:buChar char="●"/>
            </a:pPr>
            <a:r>
              <a:rPr lang="en" sz="1200"/>
              <a:t>When it finishes processing each request, Rails writes the session data back to the data store.</a:t>
            </a:r>
          </a:p>
          <a:p>
            <a:pPr rtl="0">
              <a:spcBef>
                <a:spcPts val="0"/>
              </a:spcBef>
              <a:buNone/>
            </a:pPr>
            <a:r>
              <a:rPr lang="en" sz="1200"/>
              <a:t>Session Options:</a:t>
            </a:r>
          </a:p>
          <a:p>
            <a:pPr marL="457200" lvl="0" indent="-304800" rtl="0">
              <a:spcBef>
                <a:spcPts val="0"/>
              </a:spcBef>
              <a:buClr>
                <a:schemeClr val="dk1"/>
              </a:buClr>
              <a:buSzPct val="100000"/>
              <a:buFont typeface="Arial"/>
              <a:buChar char="●"/>
            </a:pPr>
            <a:r>
              <a:rPr lang="en" sz="1200"/>
              <a:t>:session_domain</a:t>
            </a:r>
            <a:br>
              <a:rPr lang="en" sz="1200"/>
            </a:br>
            <a:r>
              <a:rPr lang="en" sz="1200"/>
              <a:t>The domain of the cookie used to store the session id.Defaults to the application’s host name.</a:t>
            </a:r>
          </a:p>
          <a:p>
            <a:pPr marL="457200" lvl="0" indent="-304800" rtl="0">
              <a:spcBef>
                <a:spcPts val="0"/>
              </a:spcBef>
              <a:buClr>
                <a:schemeClr val="dk1"/>
              </a:buClr>
              <a:buSzPct val="100000"/>
              <a:buFont typeface="Arial"/>
              <a:buChar char="●"/>
            </a:pPr>
            <a:r>
              <a:rPr lang="en" sz="1200"/>
              <a:t>:session_id</a:t>
            </a:r>
            <a:br>
              <a:rPr lang="en" sz="1200"/>
            </a:br>
            <a:r>
              <a:rPr lang="en" sz="1200"/>
              <a:t>Overrides the default session id.If not set, new sessions automatically have the 32- character id created for them.</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23958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1" name="Shape 91"/>
          <p:cNvSpPr txBox="1">
            <a:spLocks noGrp="1"/>
          </p:cNvSpPr>
          <p:nvPr>
            <p:ph type="body" idx="1"/>
          </p:nvPr>
        </p:nvSpPr>
        <p:spPr>
          <a:xfrm>
            <a:off x="457200" y="205975"/>
            <a:ext cx="8229600" cy="4719900"/>
          </a:xfrm>
          <a:prstGeom prst="rect">
            <a:avLst/>
          </a:prstGeom>
        </p:spPr>
        <p:txBody>
          <a:bodyPr lIns="91425" tIns="91425" rIns="91425" bIns="91425" anchor="t" anchorCtr="0">
            <a:noAutofit/>
          </a:bodyPr>
          <a:lstStyle/>
          <a:p>
            <a:pPr marL="457200" lvl="0" indent="-304800" rtl="0">
              <a:spcBef>
                <a:spcPts val="0"/>
              </a:spcBef>
              <a:buClr>
                <a:schemeClr val="dk1"/>
              </a:buClr>
              <a:buSzPct val="100000"/>
              <a:buFont typeface="Arial"/>
              <a:buChar char="●"/>
            </a:pPr>
            <a:r>
              <a:rPr lang="en" sz="1200" dirty="0"/>
              <a:t>:session_key</a:t>
            </a:r>
            <a:br>
              <a:rPr lang="en" sz="1200" dirty="0"/>
            </a:br>
            <a:r>
              <a:rPr lang="en" sz="1200" dirty="0"/>
              <a:t>The name of the cookie used to store the session id.</a:t>
            </a:r>
          </a:p>
          <a:p>
            <a:pPr marL="457200" lvl="0" indent="-304800" rtl="0">
              <a:spcBef>
                <a:spcPts val="0"/>
              </a:spcBef>
              <a:buClr>
                <a:schemeClr val="dk1"/>
              </a:buClr>
              <a:buSzPct val="100000"/>
              <a:buFont typeface="Arial"/>
              <a:buChar char="●"/>
            </a:pPr>
            <a:r>
              <a:rPr lang="en" sz="1200" dirty="0"/>
              <a:t>:session_path</a:t>
            </a:r>
            <a:br>
              <a:rPr lang="en" sz="1200" dirty="0"/>
            </a:br>
            <a:r>
              <a:rPr lang="en" sz="1200" dirty="0"/>
              <a:t>The request path to which this session applies. The default is /, so it applies to all applications in this domain.</a:t>
            </a:r>
          </a:p>
          <a:p>
            <a:pPr marL="457200" lvl="0" indent="-304800" rtl="0">
              <a:spcBef>
                <a:spcPts val="0"/>
              </a:spcBef>
              <a:buClr>
                <a:schemeClr val="dk1"/>
              </a:buClr>
              <a:buSzPct val="100000"/>
              <a:buFont typeface="Arial"/>
              <a:buChar char="●"/>
            </a:pPr>
            <a:r>
              <a:rPr lang="en" sz="1200" dirty="0"/>
              <a:t>:expires</a:t>
            </a:r>
            <a:br>
              <a:rPr lang="en" sz="1200" dirty="0"/>
            </a:br>
            <a:r>
              <a:rPr lang="en" sz="1200" dirty="0"/>
              <a:t>The absolute time for the expiry of this session. :session_secure</a:t>
            </a:r>
            <a:br>
              <a:rPr lang="en" sz="1200" dirty="0"/>
            </a:br>
            <a:r>
              <a:rPr lang="en" sz="1200" dirty="0"/>
              <a:t>If this option is true, sessions will be enabled only over https:// . The default is false</a:t>
            </a:r>
            <a:br>
              <a:rPr lang="en" sz="1200" dirty="0"/>
            </a:br>
            <a:endParaRPr lang="en" sz="1200" dirty="0"/>
          </a:p>
          <a:p>
            <a:pPr rtl="0">
              <a:spcBef>
                <a:spcPts val="0"/>
              </a:spcBef>
              <a:buNone/>
            </a:pPr>
            <a:r>
              <a:rPr lang="en" sz="1200" dirty="0"/>
              <a:t>In case of sessions, the options are global, so you will typically set them in your environment files.</a:t>
            </a:r>
          </a:p>
          <a:p>
            <a:pPr rtl="0">
              <a:spcBef>
                <a:spcPts val="0"/>
              </a:spcBef>
              <a:buNone/>
            </a:pPr>
            <a:r>
              <a:rPr lang="en" sz="1200" dirty="0"/>
              <a:t>For example, if you want to change he cookie name used by your application, you can add following to your environment file</a:t>
            </a:r>
          </a:p>
          <a:p>
            <a:pPr rtl="0">
              <a:spcBef>
                <a:spcPts val="0"/>
              </a:spcBef>
              <a:buNone/>
            </a:pPr>
            <a:r>
              <a:rPr lang="en" sz="1200" dirty="0"/>
              <a:t>ActionController :: cgiRequest :: DEFAULT_SESSION_OPTIONS[:session_key] = ‘ my_app’</a:t>
            </a:r>
          </a:p>
          <a:p>
            <a:pPr lvl="0" rtl="0">
              <a:spcBef>
                <a:spcPts val="0"/>
              </a:spcBef>
              <a:buNone/>
            </a:pPr>
            <a:r>
              <a:rPr lang="en" sz="1200" dirty="0"/>
              <a:t/>
            </a:r>
            <a:br>
              <a:rPr lang="en" sz="1200" dirty="0"/>
            </a:br>
            <a:endParaRPr lang="en" sz="12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121147"/>
            <a:ext cx="8229600" cy="1491000"/>
          </a:xfrm>
          <a:prstGeom prst="rect">
            <a:avLst/>
          </a:prstGeom>
        </p:spPr>
        <p:txBody>
          <a:bodyPr lIns="91425" tIns="91425" rIns="91425" bIns="91425" anchor="b" anchorCtr="0">
            <a:noAutofit/>
          </a:bodyPr>
          <a:lstStyle/>
          <a:p>
            <a:pPr>
              <a:spcBef>
                <a:spcPts val="0"/>
              </a:spcBef>
              <a:buNone/>
            </a:pPr>
            <a:r>
              <a:rPr lang="en"/>
              <a:t>Flash – Communication between Actions</a:t>
            </a:r>
          </a:p>
        </p:txBody>
      </p:sp>
      <p:sp>
        <p:nvSpPr>
          <p:cNvPr id="97" name="Shape 97"/>
          <p:cNvSpPr txBox="1">
            <a:spLocks noGrp="1"/>
          </p:cNvSpPr>
          <p:nvPr>
            <p:ph type="body" idx="1"/>
          </p:nvPr>
        </p:nvSpPr>
        <p:spPr>
          <a:xfrm>
            <a:off x="457200" y="1675625"/>
            <a:ext cx="8229600" cy="3250500"/>
          </a:xfrm>
          <a:prstGeom prst="rect">
            <a:avLst/>
          </a:prstGeom>
        </p:spPr>
        <p:txBody>
          <a:bodyPr lIns="91425" tIns="91425" rIns="91425" bIns="91425" anchor="t" anchorCtr="0">
            <a:noAutofit/>
          </a:bodyPr>
          <a:lstStyle/>
          <a:p>
            <a:pPr rtl="0">
              <a:spcBef>
                <a:spcPts val="0"/>
              </a:spcBef>
              <a:buNone/>
            </a:pPr>
            <a:r>
              <a:rPr lang="en" sz="1200"/>
              <a:t>When we use redirect_to() to transfer control to another action, the browser generates a separate request to invoke the action. That request will be handled by our application in a fresh instance of a controller object – instance variables that were set in the original action are not available to the code handling the redirected action. But sometimes we need to communicate between these two instances. We do this using mechanism called flash.</a:t>
            </a:r>
          </a:p>
          <a:p>
            <a:pPr marL="457200" lvl="0" indent="-304800" rtl="0">
              <a:spcBef>
                <a:spcPts val="0"/>
              </a:spcBef>
              <a:buClr>
                <a:schemeClr val="dk1"/>
              </a:buClr>
              <a:buSzPct val="100000"/>
              <a:buFont typeface="Arial"/>
              <a:buChar char="●"/>
            </a:pPr>
            <a:r>
              <a:rPr lang="en" sz="1200"/>
              <a:t>Flash is organized like a hash and stored in the session data, so you can store values associated with the keys and later retrieve them.</a:t>
            </a:r>
          </a:p>
          <a:p>
            <a:pPr marL="457200" lvl="0" indent="-304800" rtl="0">
              <a:spcBef>
                <a:spcPts val="0"/>
              </a:spcBef>
              <a:buClr>
                <a:schemeClr val="dk1"/>
              </a:buClr>
              <a:buSzPct val="100000"/>
              <a:buFont typeface="Arial"/>
              <a:buChar char="●"/>
            </a:pPr>
            <a:r>
              <a:rPr lang="en" sz="1200"/>
              <a:t>By default, values stored in the flash during the processing of the request will be available during the processing of the immediately following request.</a:t>
            </a:r>
          </a:p>
          <a:p>
            <a:pPr marL="457200" lvl="0" indent="-304800" rtl="0">
              <a:spcBef>
                <a:spcPts val="0"/>
              </a:spcBef>
              <a:buClr>
                <a:schemeClr val="dk1"/>
              </a:buClr>
              <a:buSzPct val="100000"/>
              <a:buFont typeface="Arial"/>
              <a:buChar char="●"/>
            </a:pPr>
            <a:r>
              <a:rPr lang="en" sz="1200"/>
              <a:t>Once that second request is processed the values are removed from the flash.</a:t>
            </a:r>
          </a:p>
          <a:p>
            <a:pPr marL="457200" lvl="0" indent="-304800" rtl="0">
              <a:spcBef>
                <a:spcPts val="0"/>
              </a:spcBef>
              <a:buClr>
                <a:schemeClr val="dk1"/>
              </a:buClr>
              <a:buSzPct val="100000"/>
              <a:buFont typeface="Arial"/>
              <a:buChar char="●"/>
            </a:pPr>
            <a:r>
              <a:rPr lang="en" sz="1200"/>
              <a:t>The flash is accessible in the layout code as well as the controller.</a:t>
            </a:r>
          </a:p>
          <a:p>
            <a:pPr rtl="0">
              <a:spcBef>
                <a:spcPts val="0"/>
              </a:spcBef>
              <a:buNone/>
            </a:pPr>
            <a:endParaRPr sz="1200"/>
          </a:p>
          <a:p>
            <a:pPr lvl="0">
              <a:spcBef>
                <a:spcPts val="0"/>
              </a:spcBef>
              <a:buNone/>
            </a:pPr>
            <a:r>
              <a:rPr lang="en" sz="1200"/>
              <a:t>Probably the most common use of flash is to pass error and informational strings from one action to the next. This message passed using the flash can be used in the view corresponding to the second action.</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Shape 103"/>
          <p:cNvSpPr txBox="1">
            <a:spLocks noGrp="1"/>
          </p:cNvSpPr>
          <p:nvPr>
            <p:ph type="body" idx="1"/>
          </p:nvPr>
        </p:nvSpPr>
        <p:spPr>
          <a:xfrm>
            <a:off x="457200" y="205975"/>
            <a:ext cx="8229600" cy="4719900"/>
          </a:xfrm>
          <a:prstGeom prst="rect">
            <a:avLst/>
          </a:prstGeom>
        </p:spPr>
        <p:txBody>
          <a:bodyPr lIns="91425" tIns="91425" rIns="91425" bIns="91425" anchor="t" anchorCtr="0">
            <a:noAutofit/>
          </a:bodyPr>
          <a:lstStyle/>
          <a:p>
            <a:pPr lvl="0" rtl="0">
              <a:spcBef>
                <a:spcPts val="0"/>
              </a:spcBef>
              <a:buNone/>
            </a:pPr>
            <a:r>
              <a:rPr lang="en" sz="1200"/>
              <a:t>class BlogControler</a:t>
            </a:r>
          </a:p>
          <a:p>
            <a:pPr marL="0" lvl="0" indent="0" rtl="0">
              <a:spcBef>
                <a:spcPts val="0"/>
              </a:spcBef>
              <a:buClr>
                <a:schemeClr val="dk1"/>
              </a:buClr>
              <a:buSzPct val="91666"/>
              <a:buFont typeface="Arial"/>
              <a:buNone/>
            </a:pPr>
            <a:r>
              <a:rPr lang="en" sz="1200"/>
              <a:t>  def display</a:t>
            </a:r>
          </a:p>
          <a:p>
            <a:pPr lvl="0" rtl="0">
              <a:spcBef>
                <a:spcPts val="0"/>
              </a:spcBef>
              <a:buNone/>
            </a:pPr>
            <a:r>
              <a:rPr lang="en" sz="1200"/>
              <a:t>    @article = Article.find(params[:id])</a:t>
            </a:r>
          </a:p>
          <a:p>
            <a:pPr lvl="0" rtl="0">
              <a:spcBef>
                <a:spcPts val="0"/>
              </a:spcBef>
              <a:buClr>
                <a:schemeClr val="dk1"/>
              </a:buClr>
              <a:buSzPct val="91666"/>
              <a:buFont typeface="Arial"/>
              <a:buNone/>
            </a:pPr>
            <a:r>
              <a:rPr lang="en" sz="1200"/>
              <a:t>  end</a:t>
            </a:r>
          </a:p>
          <a:p>
            <a:pPr lvl="0" rtl="0">
              <a:spcBef>
                <a:spcPts val="0"/>
              </a:spcBef>
              <a:buClr>
                <a:schemeClr val="dk1"/>
              </a:buClr>
              <a:buSzPct val="91666"/>
              <a:buFont typeface="Arial"/>
              <a:buNone/>
            </a:pPr>
            <a:r>
              <a:rPr lang="en" sz="1200"/>
              <a:t/>
            </a:r>
            <a:br>
              <a:rPr lang="en" sz="1200"/>
            </a:br>
            <a:r>
              <a:rPr lang="en" sz="1200"/>
              <a:t>  def add_comment</a:t>
            </a:r>
          </a:p>
          <a:p>
            <a:pPr lvl="0" rtl="0">
              <a:spcBef>
                <a:spcPts val="0"/>
              </a:spcBef>
              <a:buClr>
                <a:schemeClr val="dk1"/>
              </a:buClr>
              <a:buSzPct val="91666"/>
              <a:buFont typeface="Arial"/>
              <a:buNone/>
            </a:pPr>
            <a:r>
              <a:rPr lang="en" sz="1200"/>
              <a:t>    @article = Article.find(params[:id])</a:t>
            </a:r>
          </a:p>
          <a:p>
            <a:pPr lvl="0" rtl="0">
              <a:spcBef>
                <a:spcPts val="0"/>
              </a:spcBef>
              <a:buClr>
                <a:schemeClr val="dk1"/>
              </a:buClr>
              <a:buSzPct val="91666"/>
              <a:buFont typeface="Arial"/>
              <a:buNone/>
            </a:pPr>
            <a:r>
              <a:rPr lang="en" sz="1200"/>
              <a:t>    comment = Comment.new(params[:comment]) @article.comments &lt;&lt; comment</a:t>
            </a:r>
          </a:p>
          <a:p>
            <a:pPr lvl="0" rtl="0">
              <a:spcBef>
                <a:spcPts val="0"/>
              </a:spcBef>
              <a:buClr>
                <a:schemeClr val="dk1"/>
              </a:buClr>
              <a:buSzPct val="91666"/>
              <a:buFont typeface="Arial"/>
              <a:buNone/>
            </a:pPr>
            <a:r>
              <a:rPr lang="en" sz="1200"/>
              <a:t>    if @article.save</a:t>
            </a:r>
          </a:p>
          <a:p>
            <a:pPr lvl="0" rtl="0">
              <a:spcBef>
                <a:spcPts val="0"/>
              </a:spcBef>
              <a:buNone/>
            </a:pPr>
            <a:r>
              <a:rPr lang="en" sz="1200"/>
              <a:t>      flash[:note] = “Thank you for your comments”</a:t>
            </a:r>
          </a:p>
          <a:p>
            <a:pPr lvl="0" rtl="0">
              <a:spcBef>
                <a:spcPts val="0"/>
              </a:spcBef>
              <a:buClr>
                <a:schemeClr val="dk1"/>
              </a:buClr>
              <a:buSzPct val="91666"/>
              <a:buFont typeface="Arial"/>
              <a:buNone/>
            </a:pPr>
            <a:r>
              <a:rPr lang="en" sz="1200"/>
              <a:t>    else</a:t>
            </a:r>
          </a:p>
          <a:p>
            <a:pPr lvl="0" rtl="0">
              <a:spcBef>
                <a:spcPts val="0"/>
              </a:spcBef>
              <a:buNone/>
            </a:pPr>
            <a:r>
              <a:rPr lang="en" sz="1200"/>
              <a:t>      flash[:note] = “Comments not acceptable”</a:t>
            </a:r>
          </a:p>
          <a:p>
            <a:pPr lvl="0" rtl="0">
              <a:spcBef>
                <a:spcPts val="0"/>
              </a:spcBef>
              <a:buNone/>
            </a:pPr>
            <a:r>
              <a:rPr lang="en" sz="1200"/>
              <a:t>    end</a:t>
            </a:r>
          </a:p>
          <a:p>
            <a:pPr lvl="0" rtl="0">
              <a:spcBef>
                <a:spcPts val="0"/>
              </a:spcBef>
              <a:buClr>
                <a:schemeClr val="dk1"/>
              </a:buClr>
              <a:buSzPct val="91666"/>
              <a:buFont typeface="Arial"/>
              <a:buNone/>
            </a:pPr>
            <a:r>
              <a:rPr lang="en" sz="1200"/>
              <a:t>  end</a:t>
            </a:r>
          </a:p>
          <a:p>
            <a:pPr lvl="0" rtl="0">
              <a:spcBef>
                <a:spcPts val="0"/>
              </a:spcBef>
              <a:buClr>
                <a:schemeClr val="dk1"/>
              </a:buClr>
              <a:buSzPct val="91666"/>
              <a:buFont typeface="Arial"/>
              <a:buNone/>
            </a:pPr>
            <a:r>
              <a:rPr lang="en" sz="1200"/>
              <a:t>￼</a:t>
            </a:r>
          </a:p>
          <a:p>
            <a:pPr>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Shape 109"/>
          <p:cNvSpPr txBox="1">
            <a:spLocks noGrp="1"/>
          </p:cNvSpPr>
          <p:nvPr>
            <p:ph type="body" idx="1"/>
          </p:nvPr>
        </p:nvSpPr>
        <p:spPr>
          <a:xfrm>
            <a:off x="457200" y="205975"/>
            <a:ext cx="8229600" cy="4719900"/>
          </a:xfrm>
          <a:prstGeom prst="rect">
            <a:avLst/>
          </a:prstGeom>
        </p:spPr>
        <p:txBody>
          <a:bodyPr lIns="91425" tIns="91425" rIns="91425" bIns="91425" anchor="t" anchorCtr="0">
            <a:noAutofit/>
          </a:bodyPr>
          <a:lstStyle/>
          <a:p>
            <a:pPr lvl="0" rtl="0">
              <a:spcBef>
                <a:spcPts val="0"/>
              </a:spcBef>
              <a:buNone/>
            </a:pPr>
            <a:r>
              <a:rPr lang="en" sz="1200"/>
              <a:t>View corresponding to display action, display.rhtml will use these flash messages. </a:t>
            </a:r>
            <a:br>
              <a:rPr lang="en" sz="1200"/>
            </a:br>
            <a:endParaRPr lang="en" sz="1200"/>
          </a:p>
          <a:p>
            <a:pPr lvl="0" rtl="0">
              <a:spcBef>
                <a:spcPts val="0"/>
              </a:spcBef>
              <a:buClr>
                <a:schemeClr val="dk1"/>
              </a:buClr>
              <a:buSzPct val="91666"/>
              <a:buFont typeface="Arial"/>
              <a:buNone/>
            </a:pPr>
            <a:r>
              <a:rPr lang="en" sz="1200"/>
              <a:t>&lt;html&gt;</a:t>
            </a:r>
          </a:p>
          <a:p>
            <a:pPr lvl="0" rtl="0">
              <a:spcBef>
                <a:spcPts val="0"/>
              </a:spcBef>
              <a:buClr>
                <a:schemeClr val="dk1"/>
              </a:buClr>
              <a:buSzPct val="91666"/>
              <a:buFont typeface="Arial"/>
              <a:buNone/>
            </a:pPr>
            <a:r>
              <a:rPr lang="en" sz="1200"/>
              <a:t>&lt;body&gt;</a:t>
            </a:r>
          </a:p>
          <a:p>
            <a:pPr lvl="0" rtl="0">
              <a:spcBef>
                <a:spcPts val="0"/>
              </a:spcBef>
              <a:buClr>
                <a:schemeClr val="dk1"/>
              </a:buClr>
              <a:buSzPct val="91666"/>
              <a:buFont typeface="Arial"/>
              <a:buNone/>
            </a:pPr>
            <a:r>
              <a:rPr lang="en" sz="1200"/>
              <a:t>&lt;div id=“main”&gt;</a:t>
            </a:r>
          </a:p>
          <a:p>
            <a:pPr lvl="0" rtl="0">
              <a:spcBef>
                <a:spcPts val="0"/>
              </a:spcBef>
              <a:buClr>
                <a:schemeClr val="dk1"/>
              </a:buClr>
              <a:buSzPct val="91666"/>
              <a:buFont typeface="Arial"/>
              <a:buNone/>
            </a:pPr>
            <a:r>
              <a:rPr lang="en" sz="1200"/>
              <a:t>&lt;% if @flash[:note] %&gt;</a:t>
            </a:r>
          </a:p>
          <a:p>
            <a:pPr lvl="0" rtl="0">
              <a:spcBef>
                <a:spcPts val="0"/>
              </a:spcBef>
              <a:buNone/>
            </a:pPr>
            <a:r>
              <a:rPr lang="en" sz="1200"/>
              <a:t>&lt;div id=“notice”&gt; &lt;% = @flash[:note] %&gt; &lt;/div&gt; </a:t>
            </a:r>
          </a:p>
          <a:p>
            <a:pPr lvl="0" rtl="0">
              <a:spcBef>
                <a:spcPts val="0"/>
              </a:spcBef>
              <a:buClr>
                <a:schemeClr val="dk1"/>
              </a:buClr>
              <a:buSzPct val="91666"/>
              <a:buFont typeface="Arial"/>
              <a:buNone/>
            </a:pPr>
            <a:r>
              <a:rPr lang="en" sz="1200"/>
              <a:t>&lt;%end%&gt;</a:t>
            </a:r>
          </a:p>
          <a:p>
            <a:pPr lvl="0" rtl="0">
              <a:spcBef>
                <a:spcPts val="0"/>
              </a:spcBef>
              <a:buClr>
                <a:schemeClr val="dk1"/>
              </a:buClr>
              <a:buSzPct val="91666"/>
              <a:buFont typeface="Arial"/>
              <a:buNone/>
            </a:pPr>
            <a:r>
              <a:rPr lang="en" sz="1200"/>
              <a:t>.........</a:t>
            </a:r>
          </a:p>
          <a:p>
            <a:pPr lvl="0" rtl="0">
              <a:spcBef>
                <a:spcPts val="0"/>
              </a:spcBef>
              <a:buNone/>
            </a:pPr>
            <a:r>
              <a:rPr lang="en" sz="1200"/>
              <a:t>......... </a:t>
            </a:r>
          </a:p>
          <a:p>
            <a:pPr lvl="0" rtl="0">
              <a:spcBef>
                <a:spcPts val="0"/>
              </a:spcBef>
              <a:buClr>
                <a:schemeClr val="dk1"/>
              </a:buClr>
              <a:buSzPct val="91666"/>
              <a:buFont typeface="Arial"/>
              <a:buNone/>
            </a:pPr>
            <a:r>
              <a:rPr lang="en" sz="1200"/>
              <a:t>&lt;/div&gt;</a:t>
            </a:r>
          </a:p>
          <a:p>
            <a:pPr lvl="0" rtl="0">
              <a:spcBef>
                <a:spcPts val="0"/>
              </a:spcBef>
              <a:buNone/>
            </a:pPr>
            <a:r>
              <a:rPr lang="en" sz="1200"/>
              <a:t>&lt;/body&gt;</a:t>
            </a:r>
          </a:p>
          <a:p>
            <a:pPr lvl="0">
              <a:spcBef>
                <a:spcPts val="0"/>
              </a:spcBef>
              <a:buNone/>
            </a:pPr>
            <a:r>
              <a:rPr lang="en" sz="1200"/>
              <a:t>&lt;/html&gt;</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Filters and Verification</a:t>
            </a:r>
          </a:p>
        </p:txBody>
      </p:sp>
      <p:sp>
        <p:nvSpPr>
          <p:cNvPr id="115" name="Shape 11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200"/>
              <a:t>Filters enable you to write code in your controllers that wrap the processing performed by actions. There are three types of filters:</a:t>
            </a:r>
          </a:p>
          <a:p>
            <a:pPr marL="457200" lvl="0" indent="-304800" rtl="0">
              <a:spcBef>
                <a:spcPts val="0"/>
              </a:spcBef>
              <a:buClr>
                <a:schemeClr val="dk1"/>
              </a:buClr>
              <a:buSzPct val="100000"/>
              <a:buFont typeface="Arial"/>
              <a:buChar char="●"/>
            </a:pPr>
            <a:r>
              <a:rPr lang="en" sz="1200"/>
              <a:t>Before Action </a:t>
            </a:r>
          </a:p>
          <a:p>
            <a:pPr marL="457200" lvl="0" indent="-304800" rtl="0">
              <a:spcBef>
                <a:spcPts val="0"/>
              </a:spcBef>
              <a:buClr>
                <a:schemeClr val="dk1"/>
              </a:buClr>
              <a:buSzPct val="100000"/>
              <a:buFont typeface="Arial"/>
              <a:buChar char="●"/>
            </a:pPr>
            <a:r>
              <a:rPr lang="en" sz="1200"/>
              <a:t>After Action</a:t>
            </a:r>
          </a:p>
          <a:p>
            <a:pPr marL="457200" lvl="0" indent="-304800" rtl="0">
              <a:spcBef>
                <a:spcPts val="0"/>
              </a:spcBef>
              <a:buClr>
                <a:schemeClr val="dk1"/>
              </a:buClr>
              <a:buSzPct val="100000"/>
              <a:buFont typeface="Arial"/>
              <a:buChar char="●"/>
            </a:pPr>
            <a:r>
              <a:rPr lang="en" sz="1200"/>
              <a:t>Around Action</a:t>
            </a:r>
          </a:p>
          <a:p>
            <a:pPr rtl="0">
              <a:spcBef>
                <a:spcPts val="0"/>
              </a:spcBef>
              <a:buNone/>
            </a:pPr>
            <a:endParaRPr sz="1200"/>
          </a:p>
          <a:p>
            <a:pPr rtl="0">
              <a:spcBef>
                <a:spcPts val="0"/>
              </a:spcBef>
              <a:buNone/>
            </a:pPr>
            <a:r>
              <a:rPr lang="en" sz="1200"/>
              <a:t>Application of filters:</a:t>
            </a:r>
          </a:p>
          <a:p>
            <a:pPr marL="457200" lvl="0" indent="-304800" rtl="0">
              <a:spcBef>
                <a:spcPts val="0"/>
              </a:spcBef>
              <a:buClr>
                <a:schemeClr val="dk1"/>
              </a:buClr>
              <a:buSzPct val="100000"/>
              <a:buFont typeface="Arial"/>
              <a:buChar char="●"/>
            </a:pPr>
            <a:r>
              <a:rPr lang="en" sz="1200"/>
              <a:t>Implementing Authentication </a:t>
            </a:r>
          </a:p>
          <a:p>
            <a:pPr marL="457200" lvl="0" indent="-304800" rtl="0">
              <a:spcBef>
                <a:spcPts val="0"/>
              </a:spcBef>
              <a:buClr>
                <a:schemeClr val="dk1"/>
              </a:buClr>
              <a:buSzPct val="100000"/>
              <a:buFont typeface="Arial"/>
              <a:buChar char="●"/>
            </a:pPr>
            <a:r>
              <a:rPr lang="en" sz="1200"/>
              <a:t>Logging</a:t>
            </a:r>
          </a:p>
          <a:p>
            <a:pPr marL="457200" lvl="0" indent="-304800" rtl="0">
              <a:spcBef>
                <a:spcPts val="0"/>
              </a:spcBef>
              <a:buClr>
                <a:schemeClr val="dk1"/>
              </a:buClr>
              <a:buSzPct val="100000"/>
              <a:buFont typeface="Arial"/>
              <a:buChar char="●"/>
            </a:pPr>
            <a:r>
              <a:rPr lang="en" sz="1200"/>
              <a:t>Response Customization, etc</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Before and After Filters</a:t>
            </a:r>
          </a:p>
        </p:txBody>
      </p:sp>
      <p:sp>
        <p:nvSpPr>
          <p:cNvPr id="121" name="Shape 1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04800" rtl="0">
              <a:spcBef>
                <a:spcPts val="0"/>
              </a:spcBef>
              <a:buClr>
                <a:schemeClr val="dk1"/>
              </a:buClr>
              <a:buSzPct val="100000"/>
              <a:buFont typeface="Arial"/>
              <a:buChar char="●"/>
            </a:pPr>
            <a:r>
              <a:rPr lang="en" sz="1200"/>
              <a:t>As their name suggests, before and after filters are invoked before and after actions.</a:t>
            </a:r>
          </a:p>
          <a:p>
            <a:pPr marL="457200" lvl="0" indent="-304800" rtl="0">
              <a:spcBef>
                <a:spcPts val="0"/>
              </a:spcBef>
              <a:buClr>
                <a:schemeClr val="dk1"/>
              </a:buClr>
              <a:buSzPct val="100000"/>
              <a:buFont typeface="Arial"/>
              <a:buChar char="●"/>
            </a:pPr>
            <a:r>
              <a:rPr lang="en" sz="1200"/>
              <a:t>Rails maintains two chains of filters for each controller.</a:t>
            </a:r>
          </a:p>
          <a:p>
            <a:pPr marL="457200" lvl="0" indent="-304800" rtl="0">
              <a:spcBef>
                <a:spcPts val="0"/>
              </a:spcBef>
              <a:buClr>
                <a:schemeClr val="dk1"/>
              </a:buClr>
              <a:buSzPct val="100000"/>
              <a:buFont typeface="Arial"/>
              <a:buChar char="●"/>
            </a:pPr>
            <a:r>
              <a:rPr lang="en" sz="1200"/>
              <a:t>When a controller is about to run an action, it executes all the filters on the before chain.</a:t>
            </a:r>
          </a:p>
          <a:p>
            <a:pPr marL="457200" lvl="0" indent="-304800" rtl="0">
              <a:spcBef>
                <a:spcPts val="0"/>
              </a:spcBef>
              <a:buClr>
                <a:schemeClr val="dk1"/>
              </a:buClr>
              <a:buSzPct val="100000"/>
              <a:buFont typeface="Arial"/>
              <a:buChar char="●"/>
            </a:pPr>
            <a:r>
              <a:rPr lang="en" sz="1200"/>
              <a:t>It executes the action before running all the filters on the after chain.</a:t>
            </a:r>
          </a:p>
          <a:p>
            <a:pPr marL="457200" lvl="0" indent="-304800" rtl="0">
              <a:spcBef>
                <a:spcPts val="0"/>
              </a:spcBef>
              <a:buClr>
                <a:schemeClr val="dk1"/>
              </a:buClr>
              <a:buSzPct val="100000"/>
              <a:buFont typeface="Arial"/>
              <a:buChar char="●"/>
            </a:pPr>
            <a:r>
              <a:rPr lang="en" sz="1200"/>
              <a:t>Filters can be passive, monitoring the activity performed by the controller or they can take a more active part in the request handling.</a:t>
            </a:r>
          </a:p>
          <a:p>
            <a:pPr rtl="0">
              <a:spcBef>
                <a:spcPts val="0"/>
              </a:spcBef>
              <a:buNone/>
            </a:pPr>
            <a:r>
              <a:rPr lang="en" sz="1200"/>
              <a:t>e.g. we can define a method like this in the application_controller.rb file</a:t>
            </a:r>
          </a:p>
          <a:p>
            <a:pPr rtl="0">
              <a:spcBef>
                <a:spcPts val="0"/>
              </a:spcBef>
              <a:buNone/>
            </a:pPr>
            <a:r>
              <a:rPr lang="en" sz="1200"/>
              <a:t>def authorize</a:t>
            </a:r>
          </a:p>
          <a:p>
            <a:pPr rtl="0">
              <a:spcBef>
                <a:spcPts val="0"/>
              </a:spcBef>
              <a:buNone/>
            </a:pPr>
            <a:r>
              <a:rPr lang="en" sz="1200"/>
              <a:t>  unless session[:user_id]</a:t>
            </a:r>
          </a:p>
          <a:p>
            <a:pPr rtl="0">
              <a:spcBef>
                <a:spcPts val="0"/>
              </a:spcBef>
              <a:buNone/>
            </a:pPr>
            <a:r>
              <a:rPr lang="en" sz="1200"/>
              <a:t>  flash[:notice] = “Please login”</a:t>
            </a:r>
          </a:p>
          <a:p>
            <a:pPr rtl="0">
              <a:spcBef>
                <a:spcPts val="0"/>
              </a:spcBef>
              <a:buNone/>
            </a:pPr>
            <a:r>
              <a:rPr lang="en" sz="1200"/>
              <a:t>  redirect_to(:controller =&gt; “login” , :action =&gt; “login”) end</a:t>
            </a:r>
          </a:p>
          <a:p>
            <a:pPr rtl="0">
              <a:spcBef>
                <a:spcPts val="0"/>
              </a:spcBef>
              <a:buNone/>
            </a:pPr>
            <a:r>
              <a:rPr lang="en" sz="1200"/>
              <a:t>end</a:t>
            </a:r>
          </a:p>
          <a:p>
            <a:pPr lvl="0">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Shape 127"/>
          <p:cNvSpPr txBox="1">
            <a:spLocks noGrp="1"/>
          </p:cNvSpPr>
          <p:nvPr>
            <p:ph type="body" idx="1"/>
          </p:nvPr>
        </p:nvSpPr>
        <p:spPr>
          <a:xfrm>
            <a:off x="457200" y="205975"/>
            <a:ext cx="8229600" cy="47199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We can then make this method a before filter for all the actions in the administration controller.</a:t>
            </a:r>
          </a:p>
          <a:p>
            <a:pPr lvl="0" rtl="0">
              <a:spcBef>
                <a:spcPts val="0"/>
              </a:spcBef>
              <a:buClr>
                <a:schemeClr val="dk1"/>
              </a:buClr>
              <a:buSzPct val="91666"/>
              <a:buFont typeface="Arial"/>
              <a:buNone/>
            </a:pPr>
            <a:r>
              <a:rPr lang="en" sz="1200"/>
              <a:t>class AdminController &lt; ApplicationController </a:t>
            </a:r>
            <a:br>
              <a:rPr lang="en" sz="1200"/>
            </a:br>
            <a:r>
              <a:rPr lang="en" sz="1200"/>
              <a:t/>
            </a:r>
            <a:br>
              <a:rPr lang="en" sz="1200"/>
            </a:br>
            <a:r>
              <a:rPr lang="en" sz="1200"/>
              <a:t>before_action :authorize</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end</a:t>
            </a:r>
          </a:p>
          <a:p>
            <a:pPr lvl="0" rtl="0">
              <a:spcBef>
                <a:spcPts val="0"/>
              </a:spcBef>
              <a:buClr>
                <a:schemeClr val="dk1"/>
              </a:buClr>
              <a:buSzPct val="91666"/>
              <a:buFont typeface="Arial"/>
              <a:buNone/>
            </a:pPr>
            <a:r>
              <a:rPr lang="en" sz="1200"/>
              <a:t>￼</a:t>
            </a:r>
          </a:p>
          <a:p>
            <a:pPr lvl="0" rtl="0">
              <a:spcBef>
                <a:spcPts val="0"/>
              </a:spcBef>
              <a:buNone/>
            </a:pPr>
            <a:r>
              <a:rPr lang="en" sz="1200"/>
              <a:t>By default, filters apply to all actions in a controller (and any sub-classes of that controller). </a:t>
            </a:r>
          </a:p>
          <a:p>
            <a:pPr lvl="0" rtl="0">
              <a:spcBef>
                <a:spcPts val="0"/>
              </a:spcBef>
              <a:buClr>
                <a:schemeClr val="dk1"/>
              </a:buClr>
              <a:buSzPct val="91666"/>
              <a:buFont typeface="Arial"/>
              <a:buNone/>
            </a:pPr>
            <a:r>
              <a:rPr lang="en" sz="1200"/>
              <a:t>You can modify this with the :only and :except options as follows:</a:t>
            </a:r>
          </a:p>
          <a:p>
            <a:pPr lvl="0" rtl="0">
              <a:spcBef>
                <a:spcPts val="0"/>
              </a:spcBef>
              <a:buNone/>
            </a:pPr>
            <a:r>
              <a:rPr lang="en" sz="1200"/>
              <a:t>class AdminController &lt; ApplicationController </a:t>
            </a:r>
          </a:p>
          <a:p>
            <a:pPr lvl="0" rtl="0">
              <a:spcBef>
                <a:spcPts val="0"/>
              </a:spcBef>
              <a:buNone/>
            </a:pPr>
            <a:r>
              <a:rPr lang="en" sz="1200"/>
              <a:t>  before_action :authorize, : only =&gt; [:delete, :edit] </a:t>
            </a:r>
          </a:p>
          <a:p>
            <a:pPr lvl="0" rtl="0">
              <a:spcBef>
                <a:spcPts val="0"/>
              </a:spcBef>
              <a:buNone/>
            </a:pPr>
            <a:r>
              <a:rPr lang="en" sz="1200"/>
              <a:t>  after_action :log_access, except =&gt; [:display] </a:t>
            </a:r>
          </a:p>
          <a:p>
            <a:pPr lvl="0" rtl="0">
              <a:spcBef>
                <a:spcPts val="0"/>
              </a:spcBef>
              <a:buClr>
                <a:schemeClr val="dk1"/>
              </a:buClr>
              <a:buSzPct val="91666"/>
              <a:buFont typeface="Arial"/>
              <a:buNone/>
            </a:pPr>
            <a:r>
              <a:rPr lang="en" sz="1200"/>
              <a:t>    .........</a:t>
            </a:r>
          </a:p>
          <a:p>
            <a:pPr lvl="0" rtl="0">
              <a:spcBef>
                <a:spcPts val="0"/>
              </a:spcBef>
              <a:buNone/>
            </a:pPr>
            <a:r>
              <a:rPr lang="en" sz="1200"/>
              <a:t>end</a:t>
            </a:r>
          </a:p>
          <a:p>
            <a:pPr lvl="0" rtl="0">
              <a:spcBef>
                <a:spcPts val="0"/>
              </a:spcBef>
              <a:buClr>
                <a:schemeClr val="dk1"/>
              </a:buClr>
              <a:buFont typeface="Arial"/>
              <a:buNone/>
            </a:pPr>
            <a:endParaRPr sz="1200"/>
          </a:p>
          <a:p>
            <a:pPr lvl="0" rtl="0">
              <a:spcBef>
                <a:spcPts val="0"/>
              </a:spcBef>
              <a:buClr>
                <a:schemeClr val="dk1"/>
              </a:buClr>
              <a:buSzPct val="91666"/>
              <a:buFont typeface="Arial"/>
              <a:buNone/>
            </a:pPr>
            <a:r>
              <a:rPr lang="en" sz="1200"/>
              <a:t>The before_action and after_action declarations append to the controller’s filter chains.</a:t>
            </a:r>
          </a:p>
          <a:p>
            <a:pPr>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Clr>
                <a:schemeClr val="dk1"/>
              </a:buClr>
              <a:buSzPct val="100000"/>
              <a:buFont typeface="Arial"/>
              <a:buNone/>
            </a:pPr>
            <a:r>
              <a:rPr lang="en" sz="1100" b="0"/>
              <a:t>		 	 	 		</a:t>
            </a:r>
          </a:p>
          <a:p>
            <a:pPr lvl="0" rtl="0">
              <a:spcBef>
                <a:spcPts val="0"/>
              </a:spcBef>
              <a:buClr>
                <a:schemeClr val="dk1"/>
              </a:buClr>
              <a:buSzPct val="100000"/>
              <a:buFont typeface="Arial"/>
              <a:buNone/>
            </a:pPr>
            <a:r>
              <a:rPr lang="en" sz="1100" b="0"/>
              <a:t>			</a:t>
            </a:r>
          </a:p>
          <a:p>
            <a:pPr lvl="0" rtl="0">
              <a:spcBef>
                <a:spcPts val="0"/>
              </a:spcBef>
              <a:buClr>
                <a:schemeClr val="dk1"/>
              </a:buClr>
              <a:buSzPct val="100000"/>
              <a:buFont typeface="Arial"/>
              <a:buNone/>
            </a:pPr>
            <a:r>
              <a:rPr lang="en" sz="1100" b="0"/>
              <a:t>				</a:t>
            </a:r>
          </a:p>
          <a:p>
            <a:pPr lvl="0" rtl="0">
              <a:spcBef>
                <a:spcPts val="0"/>
              </a:spcBef>
              <a:buClr>
                <a:schemeClr val="dk1"/>
              </a:buClr>
              <a:buSzPct val="100000"/>
              <a:buFont typeface="Arial"/>
              <a:buNone/>
            </a:pPr>
            <a:r>
              <a:rPr lang="en" sz="1100" b="0"/>
              <a:t>					</a:t>
            </a:r>
          </a:p>
          <a:p>
            <a:pPr lvl="0" rtl="0">
              <a:spcBef>
                <a:spcPts val="0"/>
              </a:spcBef>
              <a:buClr>
                <a:schemeClr val="dk1"/>
              </a:buClr>
              <a:buSzPct val="100000"/>
              <a:buFont typeface="Arial"/>
              <a:buNone/>
            </a:pPr>
            <a:r>
              <a:rPr lang="en" sz="1100" b="0"/>
              <a:t>						</a:t>
            </a:r>
          </a:p>
          <a:p>
            <a:pPr lvl="0" rtl="0">
              <a:spcBef>
                <a:spcPts val="0"/>
              </a:spcBef>
              <a:buClr>
                <a:schemeClr val="dk1"/>
              </a:buClr>
              <a:buSzPct val="55000"/>
              <a:buFont typeface="Arial"/>
              <a:buNone/>
            </a:pPr>
            <a:r>
              <a:rPr lang="en" sz="2000" b="0"/>
              <a:t>Around Filters </a:t>
            </a:r>
          </a:p>
          <a:p>
            <a:pPr lvl="0" rtl="0">
              <a:spcBef>
                <a:spcPts val="0"/>
              </a:spcBef>
              <a:buClr>
                <a:schemeClr val="dk1"/>
              </a:buClr>
              <a:buSzPct val="100000"/>
              <a:buFont typeface="Arial"/>
              <a:buNone/>
            </a:pPr>
            <a:r>
              <a:rPr lang="en" sz="1100" b="0"/>
              <a:t>					</a:t>
            </a:r>
          </a:p>
          <a:p>
            <a:pPr lvl="0" rtl="0">
              <a:spcBef>
                <a:spcPts val="0"/>
              </a:spcBef>
              <a:buClr>
                <a:schemeClr val="dk1"/>
              </a:buClr>
              <a:buSzPct val="100000"/>
              <a:buFont typeface="Arial"/>
              <a:buNone/>
            </a:pPr>
            <a:r>
              <a:rPr lang="en" sz="1100" b="0"/>
              <a:t>				</a:t>
            </a:r>
          </a:p>
          <a:p>
            <a:pPr lvl="0" rtl="0">
              <a:spcBef>
                <a:spcPts val="0"/>
              </a:spcBef>
              <a:buClr>
                <a:schemeClr val="dk1"/>
              </a:buClr>
              <a:buSzPct val="100000"/>
              <a:buFont typeface="Arial"/>
              <a:buNone/>
            </a:pPr>
            <a:r>
              <a:rPr lang="en" sz="1100" b="0"/>
              <a:t>			</a:t>
            </a:r>
          </a:p>
          <a:p>
            <a:pPr lvl="0" rtl="0">
              <a:spcBef>
                <a:spcPts val="0"/>
              </a:spcBef>
              <a:buClr>
                <a:schemeClr val="dk1"/>
              </a:buClr>
              <a:buSzPct val="100000"/>
              <a:buFont typeface="Arial"/>
              <a:buNone/>
            </a:pPr>
            <a:r>
              <a:rPr lang="en" sz="1100" b="0"/>
              <a:t>		</a:t>
            </a:r>
          </a:p>
          <a:p>
            <a:pPr>
              <a:spcBef>
                <a:spcPts val="0"/>
              </a:spcBef>
              <a:buNone/>
            </a:pPr>
            <a:r>
              <a:rPr lang="en"/>
              <a:t>Around Filters</a:t>
            </a:r>
          </a:p>
        </p:txBody>
      </p:sp>
      <p:sp>
        <p:nvSpPr>
          <p:cNvPr id="133" name="Shape 13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We write around filters as objects that wrap the execution of actions. The objects must implement the methods before() and after(), which are called before and after the filtered action executes.</a:t>
            </a:r>
          </a:p>
          <a:p>
            <a:pPr lvl="0" rtl="0">
              <a:spcBef>
                <a:spcPts val="0"/>
              </a:spcBef>
              <a:buClr>
                <a:schemeClr val="dk1"/>
              </a:buClr>
              <a:buSzPct val="91666"/>
              <a:buFont typeface="Arial"/>
              <a:buNone/>
            </a:pPr>
            <a:r>
              <a:rPr lang="en" sz="1200"/>
              <a:t>Around filters do not take :only or :except parameters.</a:t>
            </a:r>
          </a:p>
          <a:p>
            <a:pPr lvl="0" rtl="0">
              <a:spcBef>
                <a:spcPts val="0"/>
              </a:spcBef>
              <a:buClr>
                <a:schemeClr val="dk1"/>
              </a:buClr>
              <a:buSzPct val="91666"/>
              <a:buFont typeface="Arial"/>
              <a:buNone/>
            </a:pPr>
            <a:r>
              <a:rPr lang="en" sz="1200"/>
              <a:t>The before()method of the object is appended to the before chain and the after() method is prepended to the after chain. This means the around objects will correctly nest.</a:t>
            </a:r>
          </a:p>
          <a:p>
            <a:pPr>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Action Controller</a:t>
            </a:r>
          </a:p>
        </p:txBody>
      </p:sp>
      <p:sp>
        <p:nvSpPr>
          <p:cNvPr id="37" name="Shape 3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800"/>
          </a:p>
          <a:p>
            <a:pPr lvl="0" rtl="0">
              <a:spcBef>
                <a:spcPts val="0"/>
              </a:spcBef>
              <a:buClr>
                <a:schemeClr val="dk1"/>
              </a:buClr>
              <a:buSzPct val="61111"/>
              <a:buFont typeface="Arial"/>
              <a:buNone/>
            </a:pPr>
            <a:r>
              <a:rPr lang="en" sz="1800"/>
              <a:t>Action Pack lies at the heart of Rails Applications. It consists of 2 ruby modules, ActionController and ActionView. Together, they provide for processing incoming requests and generating outgoing responses.</a:t>
            </a:r>
          </a:p>
          <a:p>
            <a:pPr lvl="0" rtl="0">
              <a:spcBef>
                <a:spcPts val="0"/>
              </a:spcBef>
              <a:buClr>
                <a:schemeClr val="dk1"/>
              </a:buClr>
              <a:buSzPct val="100000"/>
              <a:buFont typeface="Arial"/>
              <a:buNone/>
            </a:pPr>
            <a:r>
              <a:rPr lang="en" sz="1100"/>
              <a:t>						</a:t>
            </a:r>
          </a:p>
          <a:p>
            <a:pPr lvl="0" rtl="0">
              <a:spcBef>
                <a:spcPts val="0"/>
              </a:spcBef>
              <a:buNone/>
            </a:pPr>
            <a:r>
              <a:rPr lang="en" sz="1800"/>
              <a:t>We will seperately look at these two modules. For now we focus our attention to Action Controller.</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Context and Dependencies</a:t>
            </a:r>
          </a:p>
        </p:txBody>
      </p:sp>
      <p:sp>
        <p:nvSpPr>
          <p:cNvPr id="43" name="Shape 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800"/>
              <a:t>When you make a request like this http://some.url/store/list Rails does the following: </a:t>
            </a:r>
          </a:p>
          <a:p>
            <a:pPr lvl="0" rtl="0">
              <a:spcBef>
                <a:spcPts val="0"/>
              </a:spcBef>
              <a:buClr>
                <a:schemeClr val="dk1"/>
              </a:buClr>
              <a:buFont typeface="Arial"/>
              <a:buNone/>
            </a:pPr>
            <a:endParaRPr sz="1800"/>
          </a:p>
          <a:p>
            <a:pPr marL="457200" lvl="0" indent="-298450" rtl="0">
              <a:spcBef>
                <a:spcPts val="0"/>
              </a:spcBef>
              <a:buClr>
                <a:schemeClr val="dk1"/>
              </a:buClr>
              <a:buSzPct val="100000"/>
              <a:buFont typeface="Arial"/>
              <a:buChar char="●"/>
            </a:pPr>
            <a:r>
              <a:rPr lang="en" sz="1100"/>
              <a:t>Load the file store_controller.rb in the directory app/controllers.(This loading takes place only once in the production environment)</a:t>
            </a:r>
            <a:br>
              <a:rPr lang="en" sz="1100"/>
            </a:br>
            <a:endParaRPr lang="en" sz="1100"/>
          </a:p>
          <a:p>
            <a:pPr marL="457200" lvl="0" indent="-298450" rtl="0">
              <a:spcBef>
                <a:spcPts val="0"/>
              </a:spcBef>
              <a:buClr>
                <a:schemeClr val="dk1"/>
              </a:buClr>
              <a:buSzPct val="100000"/>
              <a:buFont typeface="Arial"/>
              <a:buChar char="●"/>
            </a:pPr>
            <a:r>
              <a:rPr lang="en" sz="1100"/>
              <a:t>Instantiate an object of class StoreController.</a:t>
            </a:r>
            <a:br>
              <a:rPr lang="en" sz="1100"/>
            </a:br>
            <a:endParaRPr lang="en" sz="1100"/>
          </a:p>
          <a:p>
            <a:pPr marL="457200" lvl="0" indent="-298450" rtl="0">
              <a:spcBef>
                <a:spcPts val="0"/>
              </a:spcBef>
              <a:buClr>
                <a:schemeClr val="dk1"/>
              </a:buClr>
              <a:buSzPct val="100000"/>
              <a:buFont typeface="Arial"/>
              <a:buChar char="●"/>
            </a:pPr>
            <a:r>
              <a:rPr lang="en" sz="1100"/>
              <a:t>Look in app/helper for a file store_helper.rb. If found, it is loaded.</a:t>
            </a:r>
            <a:br>
              <a:rPr lang="en" sz="1100"/>
            </a:br>
            <a:endParaRPr lang="en" sz="1100"/>
          </a:p>
          <a:p>
            <a:pPr marL="457200" lvl="0" indent="-298450" rtl="0">
              <a:spcBef>
                <a:spcPts val="0"/>
              </a:spcBef>
              <a:buClr>
                <a:schemeClr val="dk1"/>
              </a:buClr>
              <a:buSzPct val="100000"/>
              <a:buFont typeface="Arial"/>
              <a:buChar char="●"/>
            </a:pPr>
            <a:r>
              <a:rPr lang="en" sz="1100"/>
              <a:t>Look in the directory app/models for a model in the file store.rb and load it if found.</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Routing Requests</a:t>
            </a:r>
          </a:p>
        </p:txBody>
      </p:sp>
      <p:sp>
        <p:nvSpPr>
          <p:cNvPr id="49" name="Shape 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For e.g. the request is http://loaclhost:3000/store/show/123.</a:t>
            </a:r>
          </a:p>
          <a:p>
            <a:pPr lvl="0" rtl="0">
              <a:spcBef>
                <a:spcPts val="0"/>
              </a:spcBef>
              <a:buNone/>
            </a:pPr>
            <a:r>
              <a:rPr lang="en" sz="1200"/>
              <a:t>Here store is the controller name, show is the action and 123 is the id passed as a parameter to the show action.</a:t>
            </a:r>
          </a:p>
          <a:p>
            <a:pPr lvl="0" rtl="0">
              <a:spcBef>
                <a:spcPts val="0"/>
              </a:spcBef>
              <a:buNone/>
            </a:pPr>
            <a:endParaRPr sz="1200"/>
          </a:p>
          <a:p>
            <a:pPr marL="457200" lvl="0" indent="-304800" rtl="0">
              <a:spcBef>
                <a:spcPts val="0"/>
              </a:spcBef>
              <a:buClr>
                <a:schemeClr val="dk1"/>
              </a:buClr>
              <a:buSzPct val="100000"/>
              <a:buFont typeface="Arial"/>
              <a:buChar char="●"/>
            </a:pPr>
            <a:r>
              <a:rPr lang="en" sz="1200"/>
              <a:t>Once the controller is identified a new instance of the controller is created and its process() method is called</a:t>
            </a:r>
            <a:br>
              <a:rPr lang="en" sz="1200"/>
            </a:br>
            <a:endParaRPr lang="en" sz="1200"/>
          </a:p>
          <a:p>
            <a:pPr marL="457200" lvl="0" indent="-304800" rtl="0">
              <a:spcBef>
                <a:spcPts val="0"/>
              </a:spcBef>
              <a:buClr>
                <a:schemeClr val="dk1"/>
              </a:buClr>
              <a:buSzPct val="100000"/>
              <a:buFont typeface="Arial"/>
              <a:buChar char="●"/>
            </a:pPr>
            <a:r>
              <a:rPr lang="en" sz="1200"/>
              <a:t>The controller then calls the method with the same name as the action which orchestrates the processing of the request ( If not found it calls a method method_missing)</a:t>
            </a:r>
            <a:br>
              <a:rPr lang="en" sz="1200"/>
            </a:br>
            <a:endParaRPr lang="en" sz="1200"/>
          </a:p>
          <a:p>
            <a:pPr marL="457200" lvl="0" indent="-304800" rtl="0">
              <a:spcBef>
                <a:spcPts val="0"/>
              </a:spcBef>
              <a:buClr>
                <a:schemeClr val="dk1"/>
              </a:buClr>
              <a:buSzPct val="100000"/>
              <a:buFont typeface="Arial"/>
              <a:buChar char="●"/>
            </a:pPr>
            <a:r>
              <a:rPr lang="en" sz="1200"/>
              <a:t>If the action method returns without rendering something, the controller attempts to render a template named after the action.</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205975"/>
            <a:ext cx="8229600" cy="47199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The Rails gets all the routing information from the file config/routes.rb.</a:t>
            </a:r>
          </a:p>
          <a:p>
            <a:pPr lvl="0" rtl="0">
              <a:spcBef>
                <a:spcPts val="0"/>
              </a:spcBef>
              <a:buClr>
                <a:schemeClr val="dk1"/>
              </a:buClr>
              <a:buSzPct val="91666"/>
              <a:buFont typeface="Arial"/>
              <a:buNone/>
            </a:pPr>
            <a:r>
              <a:rPr lang="en" sz="1200"/>
              <a:t>The routing component draws the map that lets the Rails connect external URLs to the internals of the application.</a:t>
            </a:r>
          </a:p>
          <a:p>
            <a:pPr lvl="0" rtl="0">
              <a:spcBef>
                <a:spcPts val="0"/>
              </a:spcBef>
              <a:buClr>
                <a:schemeClr val="dk1"/>
              </a:buClr>
              <a:buSzPct val="91666"/>
              <a:buFont typeface="Arial"/>
              <a:buNone/>
            </a:pPr>
            <a:r>
              <a:rPr lang="en" sz="1200"/>
              <a:t>For e.g. consider this line from routes.rb map.connect ':controller/:action/:id'</a:t>
            </a:r>
          </a:p>
          <a:p>
            <a:pPr lvl="0" rtl="0">
              <a:spcBef>
                <a:spcPts val="0"/>
              </a:spcBef>
              <a:buClr>
                <a:schemeClr val="dk1"/>
              </a:buClr>
              <a:buSzPct val="91666"/>
              <a:buFont typeface="Arial"/>
              <a:buNone/>
            </a:pPr>
            <a:r>
              <a:rPr lang="en" sz="1200"/>
              <a:t>The content between the quotes acts as a mapping pattern. So the first component of the request URL (store) will map to the controller, the second (show) will map to the action and the third (123) to the id. </a:t>
            </a:r>
            <a:br>
              <a:rPr lang="en" sz="1200"/>
            </a:br>
            <a:r>
              <a:rPr lang="en" sz="1200"/>
              <a:t/>
            </a:r>
            <a:br>
              <a:rPr lang="en" sz="1200"/>
            </a:br>
            <a:r>
              <a:rPr lang="en" sz="1200"/>
              <a:t>So you end with the parameters :</a:t>
            </a:r>
          </a:p>
          <a:p>
            <a:pPr lvl="0" rtl="0">
              <a:spcBef>
                <a:spcPts val="0"/>
              </a:spcBef>
              <a:buClr>
                <a:schemeClr val="dk1"/>
              </a:buClr>
              <a:buSzPct val="91666"/>
              <a:buFont typeface="Arial"/>
              <a:buNone/>
            </a:pPr>
            <a:r>
              <a:rPr lang="en" sz="1200"/>
              <a:t>@params = { :controller =&gt; ‘store’, :action =&gt; ‘show’, :id =&gt; 123 } </a:t>
            </a:r>
          </a:p>
          <a:p>
            <a:pPr lvl="0" rtl="0">
              <a:spcBef>
                <a:spcPts val="0"/>
              </a:spcBef>
              <a:buNone/>
            </a:pPr>
            <a:r>
              <a:rPr lang="en" sz="1200"/>
              <a:t>map.connect accepts additional parameters</a:t>
            </a:r>
          </a:p>
          <a:p>
            <a:pPr marL="457200" lvl="0" indent="-304800" rtl="0">
              <a:spcBef>
                <a:spcPts val="0"/>
              </a:spcBef>
              <a:buClr>
                <a:schemeClr val="dk1"/>
              </a:buClr>
              <a:buSzPct val="100000"/>
              <a:buFont typeface="Arial"/>
              <a:buChar char="●"/>
            </a:pPr>
            <a:r>
              <a:rPr lang="en" sz="1200"/>
              <a:t>defaults =&gt; {:name =&gt; “value”,....}</a:t>
            </a:r>
            <a:br>
              <a:rPr lang="en" sz="1200"/>
            </a:br>
            <a:r>
              <a:rPr lang="en" sz="1200"/>
              <a:t>Sets default values for the named parameters. Trailing components in the pattern that have default values can be omitted and their default values will be used when setting the parameters.</a:t>
            </a:r>
            <a:br>
              <a:rPr lang="en" sz="1200"/>
            </a:br>
            <a:r>
              <a:rPr lang="en" sz="1200"/>
              <a:t>defaults =&gt; {action =&gt; “index” , id =&gt; “nil”}</a:t>
            </a:r>
            <a:br>
              <a:rPr lang="en" sz="1200"/>
            </a:br>
            <a:endParaRPr lang="en" sz="1200"/>
          </a:p>
          <a:p>
            <a:pPr marL="457200" lvl="0" indent="-304800" rtl="0">
              <a:spcBef>
                <a:spcPts val="0"/>
              </a:spcBef>
              <a:buClr>
                <a:schemeClr val="dk1"/>
              </a:buClr>
              <a:buSzPct val="100000"/>
              <a:buFont typeface="Arial"/>
              <a:buChar char="●"/>
            </a:pPr>
            <a:r>
              <a:rPr lang="en" sz="1200"/>
              <a:t>Requirements =&gt; { :name =&gt; /regexp/,....}</a:t>
            </a:r>
            <a:br>
              <a:rPr lang="en" sz="1200"/>
            </a:br>
            <a:r>
              <a:rPr lang="en" sz="1200"/>
              <a:t>Specifies that the given components, if present in the URL, must each match the specified regular expressions in order for the map to as a whole to match. In other words, if any component does not match this map will not be used.</a:t>
            </a:r>
          </a:p>
          <a:p>
            <a:pPr rtl="0">
              <a:spcBef>
                <a:spcPts val="0"/>
              </a:spcBef>
              <a:buNone/>
            </a:pPr>
            <a:r>
              <a:rPr lang="en" sz="1200"/>
              <a:t>Note:</a:t>
            </a:r>
          </a:p>
          <a:p>
            <a:pPr marL="457200" lvl="0" indent="-304800" rtl="0">
              <a:spcBef>
                <a:spcPts val="0"/>
              </a:spcBef>
              <a:buClr>
                <a:schemeClr val="dk1"/>
              </a:buClr>
              <a:buSzPct val="100000"/>
              <a:buFont typeface="Arial"/>
              <a:buAutoNum type="arabicPeriod"/>
            </a:pPr>
            <a:r>
              <a:rPr lang="en" sz="1200"/>
              <a:t>The routing tries to match an incoming URL against each rule in routes.rb. The first match that succeeds is used. If no match succeeds then an error is raised.</a:t>
            </a:r>
          </a:p>
          <a:p>
            <a:pPr marL="457200" lvl="0" indent="-304800" rtl="0">
              <a:spcBef>
                <a:spcPts val="0"/>
              </a:spcBef>
              <a:buClr>
                <a:schemeClr val="dk1"/>
              </a:buClr>
              <a:buSzPct val="100000"/>
              <a:buFont typeface="Arial"/>
              <a:buAutoNum type="arabicPeriod"/>
            </a:pPr>
            <a:r>
              <a:rPr lang="en" sz="1200"/>
              <a:t>Routing sets up a default action of index unless overridden.</a:t>
            </a:r>
          </a:p>
          <a:p>
            <a:pPr lvl="0" rtl="0">
              <a:spcBef>
                <a:spcPts val="0"/>
              </a:spcBef>
              <a:buNone/>
            </a:pPr>
            <a:r>
              <a:rPr lang="en" sz="1200"/>
              <a:t>					</a:t>
            </a:r>
          </a:p>
          <a:p>
            <a:pPr lvl="0" rtl="0">
              <a:spcBef>
                <a:spcPts val="0"/>
              </a:spcBef>
              <a:buNone/>
            </a:pPr>
            <a:r>
              <a:rPr lang="en" sz="1200"/>
              <a:t>				</a:t>
            </a:r>
          </a:p>
          <a:p>
            <a:pPr lvl="0" rtl="0">
              <a:spcBef>
                <a:spcPts val="0"/>
              </a:spcBef>
              <a:buNone/>
            </a:pPr>
            <a:r>
              <a:rPr lang="en" sz="1200"/>
              <a:t>			</a:t>
            </a:r>
          </a:p>
          <a:p>
            <a:pPr lvl="0" rtl="0">
              <a:spcBef>
                <a:spcPts val="0"/>
              </a:spcBef>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		</a:t>
            </a:r>
          </a:p>
          <a:p>
            <a:pPr>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a:spLocks noGrp="1"/>
          </p:cNvSpPr>
          <p:nvPr>
            <p:ph type="body" idx="1"/>
          </p:nvPr>
        </p:nvSpPr>
        <p:spPr>
          <a:xfrm>
            <a:off x="457200" y="205975"/>
            <a:ext cx="8229600" cy="47199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Examples:</a:t>
            </a:r>
          </a:p>
          <a:p>
            <a:pPr lvl="0" rtl="0">
              <a:spcBef>
                <a:spcPts val="0"/>
              </a:spcBef>
              <a:buNone/>
            </a:pPr>
            <a:r>
              <a:rPr lang="en" sz="1200"/>
              <a:t>map.connect “store/”,</a:t>
            </a:r>
          </a:p>
          <a:p>
            <a:pPr lvl="0" indent="457200" rtl="0">
              <a:spcBef>
                <a:spcPts val="0"/>
              </a:spcBef>
              <a:buClr>
                <a:schemeClr val="dk1"/>
              </a:buClr>
              <a:buSzPct val="91666"/>
              <a:buFont typeface="Arial"/>
              <a:buNone/>
            </a:pPr>
            <a:r>
              <a:rPr lang="en" sz="1200"/>
              <a:t>:controller =&gt; “store”,</a:t>
            </a:r>
          </a:p>
          <a:p>
            <a:pPr lvl="0" indent="457200" rtl="0">
              <a:spcBef>
                <a:spcPts val="0"/>
              </a:spcBef>
              <a:buClr>
                <a:schemeClr val="dk1"/>
              </a:buClr>
              <a:buSzPct val="91666"/>
              <a:buFont typeface="Arial"/>
              <a:buNone/>
            </a:pPr>
            <a:r>
              <a:rPr lang="en" sz="1200"/>
              <a:t>:action =&gt; “index”</a:t>
            </a:r>
          </a:p>
          <a:p>
            <a:pPr lvl="0" rtl="0">
              <a:spcBef>
                <a:spcPts val="0"/>
              </a:spcBef>
              <a:buClr>
                <a:schemeClr val="dk1"/>
              </a:buClr>
              <a:buSzPct val="91666"/>
              <a:buFont typeface="Arial"/>
              <a:buNone/>
            </a:pPr>
            <a:r>
              <a:rPr lang="en" sz="1200"/>
              <a:t>map.connect “store/show/:id”, </a:t>
            </a:r>
            <a:br>
              <a:rPr lang="en" sz="1200"/>
            </a:br>
            <a:r>
              <a:rPr lang="en" sz="1200"/>
              <a:t>	:controller =&gt; “store”,</a:t>
            </a:r>
            <a:br>
              <a:rPr lang="en" sz="1200"/>
            </a:br>
            <a:r>
              <a:rPr lang="en" sz="1200"/>
              <a:t>	:action =&gt; “show”, </a:t>
            </a:r>
            <a:br>
              <a:rPr lang="en" sz="1200"/>
            </a:br>
            <a:r>
              <a:rPr lang="en" sz="1200"/>
              <a:t>	:id =&gt; /\d+/</a:t>
            </a:r>
          </a:p>
          <a:p>
            <a:pPr lvl="0" rtl="0">
              <a:spcBef>
                <a:spcPts val="0"/>
              </a:spcBef>
              <a:buClr>
                <a:schemeClr val="dk1"/>
              </a:buClr>
              <a:buSzPct val="91666"/>
              <a:buFont typeface="Arial"/>
              <a:buNone/>
            </a:pPr>
            <a:r>
              <a:rPr lang="en" sz="1200"/>
              <a:t>map.connect “store/:controller/:action/:id”</a:t>
            </a:r>
          </a:p>
          <a:p>
            <a:pPr lvl="0" rtl="0">
              <a:spcBef>
                <a:spcPts val="0"/>
              </a:spcBef>
              <a:buNone/>
            </a:pPr>
            <a:r>
              <a:rPr lang="en" sz="1200"/>
              <a:t>map.connect “ *anything”, </a:t>
            </a:r>
            <a:br>
              <a:rPr lang="en" sz="1200"/>
            </a:br>
            <a:r>
              <a:rPr lang="en" sz="1200"/>
              <a:t>	:controller =&gt; “store”</a:t>
            </a:r>
            <a:br>
              <a:rPr lang="en" sz="1200"/>
            </a:br>
            <a:r>
              <a:rPr lang="en" sz="1200"/>
              <a:t>	:action =&gt; “unknown_request”</a:t>
            </a:r>
            <a:br>
              <a:rPr lang="en" sz="1200"/>
            </a:br>
            <a:endParaRPr lang="en" sz="1200"/>
          </a:p>
          <a:p>
            <a:pPr lvl="0" rtl="0">
              <a:spcBef>
                <a:spcPts val="0"/>
              </a:spcBef>
              <a:buNone/>
            </a:pPr>
            <a:r>
              <a:rPr lang="en" sz="1200"/>
              <a:t>Making Requests:</a:t>
            </a:r>
          </a:p>
          <a:p>
            <a:pPr lvl="0" rtl="0">
              <a:spcBef>
                <a:spcPts val="0"/>
              </a:spcBef>
              <a:buNone/>
            </a:pPr>
            <a:r>
              <a:rPr lang="en" sz="1200"/>
              <a:t>URL : store</a:t>
            </a:r>
          </a:p>
          <a:p>
            <a:pPr lvl="0" rtl="0">
              <a:spcBef>
                <a:spcPts val="0"/>
              </a:spcBef>
              <a:buNone/>
            </a:pPr>
            <a:r>
              <a:rPr lang="en" sz="1200"/>
              <a:t>@params = {:controller =&gt; “store”, :action =&gt; ”index”}</a:t>
            </a:r>
          </a:p>
          <a:p>
            <a:pPr lvl="0" rtl="0">
              <a:spcBef>
                <a:spcPts val="0"/>
              </a:spcBef>
              <a:buNone/>
            </a:pPr>
            <a:r>
              <a:rPr lang="en" sz="1200"/>
              <a:t/>
            </a:r>
            <a:br>
              <a:rPr lang="en" sz="1200"/>
            </a:br>
            <a:r>
              <a:rPr lang="en" sz="1200"/>
              <a:t>URL : store/show/123</a:t>
            </a:r>
          </a:p>
          <a:p>
            <a:pPr lvl="0" rtl="0">
              <a:spcBef>
                <a:spcPts val="0"/>
              </a:spcBef>
              <a:buNone/>
            </a:pPr>
            <a:r>
              <a:rPr lang="en" sz="1200"/>
              <a:t>@params = {:controller =&gt; “store”, :action =&gt; ”show”, :id =&gt; 123}</a:t>
            </a:r>
          </a:p>
          <a:p>
            <a:pPr lvl="0" rtl="0">
              <a:spcBef>
                <a:spcPts val="0"/>
              </a:spcBef>
              <a:buNone/>
            </a:pPr>
            <a:r>
              <a:rPr lang="en" sz="1200"/>
              <a:t>(Contd.)</a:t>
            </a:r>
          </a:p>
          <a:p>
            <a:pPr lvl="0" rtl="0">
              <a:spcBef>
                <a:spcPts val="0"/>
              </a:spcBef>
              <a:buNone/>
            </a:pPr>
            <a:r>
              <a:rPr lang="en" sz="1200"/>
              <a:t>￼</a:t>
            </a:r>
          </a:p>
          <a:p>
            <a:pPr lvl="0" rtl="0">
              <a:spcBef>
                <a:spcPts val="0"/>
              </a:spcBef>
              <a:buClr>
                <a:schemeClr val="dk1"/>
              </a:buClr>
              <a:buFont typeface="Arial"/>
              <a:buNone/>
            </a:pPr>
            <a:endParaRPr sz="1200"/>
          </a:p>
          <a:p>
            <a:pPr>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A template is a file that defines the content of a response for our application. By convention the template for the action action of control control will be in the file app/views/control/action.rhtml.</a:t>
            </a:r>
          </a:p>
          <a:p>
            <a:pPr lvl="0" rtl="0">
              <a:spcBef>
                <a:spcPts val="0"/>
              </a:spcBef>
              <a:buClr>
                <a:schemeClr val="dk1"/>
              </a:buClr>
              <a:buSzPct val="91666"/>
              <a:buFont typeface="Arial"/>
              <a:buNone/>
            </a:pPr>
            <a:r>
              <a:rPr lang="en" sz="1200"/>
              <a:t>The render() method is the heart of all rendering in rails. It takes a hash of options that tell it what to render and how to render it.</a:t>
            </a:r>
          </a:p>
          <a:p>
            <a:pPr lvl="0" rtl="0">
              <a:spcBef>
                <a:spcPts val="0"/>
              </a:spcBef>
              <a:buNone/>
            </a:pPr>
            <a:r>
              <a:rPr lang="en" sz="1200"/>
              <a:t>render( :text =&gt; string) renders the text on the browser. </a:t>
            </a:r>
          </a:p>
          <a:p>
            <a:pPr lvl="0" rtl="0">
              <a:spcBef>
                <a:spcPts val="0"/>
              </a:spcBef>
              <a:buClr>
                <a:schemeClr val="dk1"/>
              </a:buClr>
              <a:buSzPct val="91666"/>
              <a:buFont typeface="Arial"/>
              <a:buNone/>
            </a:pPr>
            <a:r>
              <a:rPr lang="en" sz="1200"/>
              <a:t>def index</a:t>
            </a:r>
          </a:p>
          <a:p>
            <a:pPr marL="0" lvl="0" indent="0" rtl="0">
              <a:spcBef>
                <a:spcPts val="0"/>
              </a:spcBef>
              <a:buNone/>
            </a:pPr>
            <a:r>
              <a:rPr lang="en" sz="1200"/>
              <a:t>  render( :text =&gt; ‘Hello World’)</a:t>
            </a:r>
          </a:p>
          <a:p>
            <a:pPr marL="0" lvl="0" indent="0" rtl="0">
              <a:spcBef>
                <a:spcPts val="0"/>
              </a:spcBef>
              <a:buClr>
                <a:schemeClr val="dk1"/>
              </a:buClr>
              <a:buSzPct val="91666"/>
              <a:buFont typeface="Arial"/>
              <a:buNone/>
            </a:pPr>
            <a:r>
              <a:rPr lang="en" sz="1200"/>
              <a:t>end</a:t>
            </a:r>
          </a:p>
          <a:p>
            <a:pPr lvl="0" rtl="0">
              <a:spcBef>
                <a:spcPts val="0"/>
              </a:spcBef>
              <a:buNone/>
            </a:pPr>
            <a:r>
              <a:rPr lang="en" sz="1200"/>
              <a:t>￼render( :action =&gt; action_name) renders the template for a given action in this controller.</a:t>
            </a:r>
          </a:p>
          <a:p>
            <a:pPr lvl="0" rtl="0">
              <a:spcBef>
                <a:spcPts val="0"/>
              </a:spcBef>
              <a:buNone/>
            </a:pPr>
            <a:r>
              <a:rPr lang="en" sz="1200"/>
              <a:t>render( :file =&gt; path) renders the template in the given path (which must include a file extension). By default this should be the absolute path to the template.</a:t>
            </a:r>
          </a:p>
          <a:p>
            <a:pPr lvl="0" rtl="0">
              <a:spcBef>
                <a:spcPts val="0"/>
              </a:spcBef>
              <a:buNone/>
            </a:pPr>
            <a:r>
              <a:rPr lang="en" sz="1200"/>
              <a:t>render( :template =&gt; name) the template value must contain both the controller as well as the action name. e.g.</a:t>
            </a:r>
          </a:p>
          <a:p>
            <a:pPr lvl="0" rtl="0">
              <a:spcBef>
                <a:spcPts val="0"/>
              </a:spcBef>
              <a:buNone/>
            </a:pPr>
            <a:r>
              <a:rPr lang="en" sz="1200"/>
              <a:t>render( :template =&gt; “store/show”) this will render the template app/views/store/show.rhtml</a:t>
            </a:r>
          </a:p>
          <a:p>
            <a:pPr lvl="0" rtl="0">
              <a:spcBef>
                <a:spcPts val="0"/>
              </a:spcBef>
              <a:buNone/>
            </a:pPr>
            <a:r>
              <a:rPr lang="en" sz="1200"/>
              <a:t>render( :partial =&gt; name) renders a partial template</a:t>
            </a:r>
          </a:p>
          <a:p>
            <a:pPr lvl="0" rtl="0">
              <a:spcBef>
                <a:spcPts val="0"/>
              </a:spcBef>
              <a:buNone/>
            </a:pPr>
            <a:r>
              <a:rPr lang="en" sz="1200"/>
              <a:t>￼render( :nothing =&gt; true) renders nothing – sends an empty body to the browser</a:t>
            </a:r>
          </a:p>
          <a:p>
            <a:pPr lvl="0" rtl="0">
              <a:spcBef>
                <a:spcPts val="0"/>
              </a:spcBef>
              <a:buNone/>
            </a:pPr>
            <a:endParaRPr sz="1200"/>
          </a:p>
          <a:p>
            <a:pPr lvl="0">
              <a:spcBef>
                <a:spcPts val="0"/>
              </a:spcBef>
              <a:buNone/>
            </a:pPr>
            <a:endParaRPr sz="1200"/>
          </a:p>
        </p:txBody>
      </p:sp>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Rendering Templates</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6096697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3" name="Shape 73"/>
          <p:cNvSpPr txBox="1">
            <a:spLocks noGrp="1"/>
          </p:cNvSpPr>
          <p:nvPr>
            <p:ph type="body" idx="1"/>
          </p:nvPr>
        </p:nvSpPr>
        <p:spPr>
          <a:xfrm>
            <a:off x="457200" y="205975"/>
            <a:ext cx="8229600" cy="47199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dirty="0"/>
              <a:t>render()</a:t>
            </a:r>
          </a:p>
          <a:p>
            <a:pPr lvl="0" rtl="0">
              <a:spcBef>
                <a:spcPts val="0"/>
              </a:spcBef>
              <a:buClr>
                <a:schemeClr val="dk1"/>
              </a:buClr>
              <a:buSzPct val="91666"/>
              <a:buFont typeface="Arial"/>
              <a:buNone/>
            </a:pPr>
            <a:r>
              <a:rPr lang="en" sz="1200" dirty="0"/>
              <a:t>With no overriding parameter, the render() method renders the default template for the current controller and action. The following code will render the template app/views/store/index.</a:t>
            </a:r>
          </a:p>
          <a:p>
            <a:pPr lvl="0" rtl="0">
              <a:spcBef>
                <a:spcPts val="0"/>
              </a:spcBef>
              <a:buNone/>
            </a:pPr>
            <a:r>
              <a:rPr lang="en" sz="1200" dirty="0"/>
              <a:t>class StoreController &lt; ActionController</a:t>
            </a:r>
          </a:p>
          <a:p>
            <a:pPr lvl="0" rtl="0">
              <a:spcBef>
                <a:spcPts val="0"/>
              </a:spcBef>
              <a:buClr>
                <a:schemeClr val="dk1"/>
              </a:buClr>
              <a:buSzPct val="91666"/>
              <a:buFont typeface="Arial"/>
              <a:buNone/>
            </a:pPr>
            <a:r>
              <a:rPr lang="en" sz="1200" dirty="0"/>
              <a:t>  def index</a:t>
            </a:r>
          </a:p>
          <a:p>
            <a:pPr lvl="0" rtl="0">
              <a:spcBef>
                <a:spcPts val="0"/>
              </a:spcBef>
              <a:buClr>
                <a:schemeClr val="dk1"/>
              </a:buClr>
              <a:buSzPct val="91666"/>
              <a:buFont typeface="Arial"/>
              <a:buNone/>
            </a:pPr>
            <a:r>
              <a:rPr lang="en" sz="1200" dirty="0"/>
              <a:t>    render</a:t>
            </a:r>
          </a:p>
          <a:p>
            <a:pPr lvl="0" rtl="0">
              <a:spcBef>
                <a:spcPts val="0"/>
              </a:spcBef>
              <a:buNone/>
            </a:pPr>
            <a:r>
              <a:rPr lang="en" sz="1200" dirty="0"/>
              <a:t>  end </a:t>
            </a:r>
          </a:p>
          <a:p>
            <a:pPr lvl="0" rtl="0">
              <a:spcBef>
                <a:spcPts val="0"/>
              </a:spcBef>
              <a:buNone/>
            </a:pPr>
            <a:r>
              <a:rPr lang="en" sz="1200" dirty="0"/>
              <a:t>end</a:t>
            </a:r>
          </a:p>
          <a:p>
            <a:pPr lvl="0" rtl="0">
              <a:spcBef>
                <a:spcPts val="0"/>
              </a:spcBef>
              <a:buClr>
                <a:schemeClr val="dk1"/>
              </a:buClr>
              <a:buSzPct val="91666"/>
              <a:buFont typeface="Arial"/>
              <a:buNone/>
            </a:pPr>
            <a:r>
              <a:rPr lang="en" sz="1200" dirty="0"/>
              <a:t>So will the following. Default action of the controller is to call the render() if the action doesn’t.</a:t>
            </a:r>
          </a:p>
          <a:p>
            <a:pPr lvl="0" rtl="0">
              <a:spcBef>
                <a:spcPts val="0"/>
              </a:spcBef>
              <a:buNone/>
            </a:pPr>
            <a:r>
              <a:rPr lang="en" sz="1200" dirty="0"/>
              <a:t>class StoreController &lt; ActionController </a:t>
            </a:r>
          </a:p>
          <a:p>
            <a:pPr lvl="0" rtl="0">
              <a:spcBef>
                <a:spcPts val="0"/>
              </a:spcBef>
              <a:buClr>
                <a:schemeClr val="dk1"/>
              </a:buClr>
              <a:buSzPct val="91666"/>
              <a:buFont typeface="Arial"/>
              <a:buNone/>
            </a:pPr>
            <a:r>
              <a:rPr lang="en" sz="1200" dirty="0"/>
              <a:t>  def index</a:t>
            </a:r>
          </a:p>
          <a:p>
            <a:pPr lvl="0" rtl="0">
              <a:spcBef>
                <a:spcPts val="0"/>
              </a:spcBef>
              <a:buClr>
                <a:schemeClr val="dk1"/>
              </a:buClr>
              <a:buSzPct val="91666"/>
              <a:buFont typeface="Arial"/>
              <a:buNone/>
            </a:pPr>
            <a:r>
              <a:rPr lang="en" sz="1200" dirty="0"/>
              <a:t>￼  end</a:t>
            </a:r>
          </a:p>
          <a:p>
            <a:pPr rtl="0">
              <a:spcBef>
                <a:spcPts val="0"/>
              </a:spcBef>
              <a:buNone/>
            </a:pPr>
            <a:r>
              <a:rPr lang="en" sz="1200" dirty="0"/>
              <a:t>end</a:t>
            </a:r>
          </a:p>
          <a:p>
            <a:pPr lvl="0" rtl="0">
              <a:spcBef>
                <a:spcPts val="0"/>
              </a:spcBef>
              <a:buNone/>
            </a:pPr>
            <a:r>
              <a:rPr lang="en" sz="1200" dirty="0"/>
              <a:t>And so will this (as the controller will call the template if no action is defined) </a:t>
            </a:r>
          </a:p>
          <a:p>
            <a:pPr lvl="0" rtl="0">
              <a:spcBef>
                <a:spcPts val="0"/>
              </a:spcBef>
              <a:buClr>
                <a:schemeClr val="dk1"/>
              </a:buClr>
              <a:buSzPct val="91666"/>
              <a:buFont typeface="Arial"/>
              <a:buNone/>
            </a:pPr>
            <a:r>
              <a:rPr lang="en" sz="1200" dirty="0"/>
              <a:t>class StoreController &lt; ActionController</a:t>
            </a:r>
          </a:p>
          <a:p>
            <a:pPr lvl="0" rtl="0">
              <a:spcBef>
                <a:spcPts val="0"/>
              </a:spcBef>
              <a:buClr>
                <a:schemeClr val="dk1"/>
              </a:buClr>
              <a:buSzPct val="91666"/>
              <a:buFont typeface="Arial"/>
              <a:buNone/>
            </a:pPr>
            <a:r>
              <a:rPr lang="en" sz="1200" dirty="0"/>
              <a:t>end</a:t>
            </a:r>
          </a:p>
          <a:p>
            <a:pPr lvl="0" rtl="0">
              <a:spcBef>
                <a:spcPts val="0"/>
              </a:spcBef>
              <a:buClr>
                <a:schemeClr val="dk1"/>
              </a:buClr>
              <a:buSzPct val="91666"/>
              <a:buFont typeface="Arial"/>
              <a:buNone/>
            </a:pPr>
            <a:r>
              <a:rPr lang="en" sz="1200" dirty="0"/>
              <a:t>The :layout parameter determines whether the result of the rendering will be wrapped by a layout. If the parameter is false no layout will be applied. If set to true it will be applied only if there is one associated with the current action.</a:t>
            </a:r>
          </a:p>
          <a:p>
            <a:pPr>
              <a:spcBef>
                <a:spcPts val="0"/>
              </a:spcBef>
              <a:buNone/>
            </a:pPr>
            <a:endParaRPr sz="1200"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Redirects</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200"/>
              <a:t>An HTTP redirect is sent from the server to the client in response to the request. Rails uses three kinds of redirect mechanisms:</a:t>
            </a:r>
          </a:p>
          <a:p>
            <a:pPr marL="457200" lvl="0" indent="-304800" rtl="0">
              <a:spcBef>
                <a:spcPts val="0"/>
              </a:spcBef>
              <a:buClr>
                <a:schemeClr val="dk1"/>
              </a:buClr>
              <a:buSzPct val="100000"/>
              <a:buFont typeface="Arial"/>
              <a:buChar char="●"/>
            </a:pPr>
            <a:r>
              <a:rPr lang="en" sz="1200"/>
              <a:t>Redirect to an action in a given controller</a:t>
            </a:r>
          </a:p>
          <a:p>
            <a:pPr marL="457200" lvl="0" indent="-304800" rtl="0">
              <a:spcBef>
                <a:spcPts val="0"/>
              </a:spcBef>
              <a:buClr>
                <a:schemeClr val="dk1"/>
              </a:buClr>
              <a:buSzPct val="100000"/>
              <a:buFont typeface="Arial"/>
              <a:buChar char="●"/>
            </a:pPr>
            <a:r>
              <a:rPr lang="en" sz="1200"/>
              <a:t>To a URL on the current server</a:t>
            </a:r>
          </a:p>
          <a:p>
            <a:pPr marL="457200" lvl="0" indent="-304800" rtl="0">
              <a:spcBef>
                <a:spcPts val="0"/>
              </a:spcBef>
              <a:buClr>
                <a:schemeClr val="dk1"/>
              </a:buClr>
              <a:buSzPct val="100000"/>
              <a:buFont typeface="Arial"/>
              <a:buChar char="●"/>
            </a:pPr>
            <a:r>
              <a:rPr lang="en" sz="1200"/>
              <a:t>To any arbitrary URL</a:t>
            </a:r>
          </a:p>
          <a:p>
            <a:pPr lvl="0" rtl="0">
              <a:spcBef>
                <a:spcPts val="0"/>
              </a:spcBef>
              <a:buClr>
                <a:schemeClr val="dk1"/>
              </a:buClr>
              <a:buSzPct val="91666"/>
              <a:buFont typeface="Arial"/>
              <a:buNone/>
            </a:pPr>
            <a:r>
              <a:rPr lang="en" sz="1200"/>
              <a:t>redirect_to(options)</a:t>
            </a:r>
          </a:p>
          <a:p>
            <a:pPr lvl="0" rtl="0">
              <a:spcBef>
                <a:spcPts val="0"/>
              </a:spcBef>
              <a:buNone/>
            </a:pPr>
            <a:r>
              <a:rPr lang="en" sz="1200"/>
              <a:t>Sends a temporary redirection to the browser based on the values in the options hash.</a:t>
            </a:r>
          </a:p>
          <a:p>
            <a:pPr lvl="0" rtl="0">
              <a:spcBef>
                <a:spcPts val="0"/>
              </a:spcBef>
              <a:buNone/>
            </a:pPr>
            <a:r>
              <a:rPr lang="en" sz="1200"/>
              <a:t>e.g. redirect_to ( :controller =&gt; store, :action =&gt;show)</a:t>
            </a:r>
          </a:p>
          <a:p>
            <a:pPr lvl="0" rtl="0">
              <a:spcBef>
                <a:spcPts val="0"/>
              </a:spcBef>
              <a:buNone/>
            </a:pPr>
            <a:r>
              <a:rPr lang="en" sz="1200"/>
              <a:t>This will redirect to the action show within the controller store and after processing renders the template corresponding to the action show().</a:t>
            </a:r>
          </a:p>
          <a:p>
            <a:pPr lvl="0" rtl="0">
              <a:spcBef>
                <a:spcPts val="0"/>
              </a:spcBef>
              <a:buNone/>
            </a:pPr>
            <a:r>
              <a:rPr lang="en" sz="1200"/>
              <a:t>redirect_to(path) </a:t>
            </a:r>
          </a:p>
          <a:p>
            <a:pPr lvl="0" rtl="0">
              <a:spcBef>
                <a:spcPts val="0"/>
              </a:spcBef>
              <a:buNone/>
            </a:pPr>
            <a:r>
              <a:rPr lang="en" sz="1200"/>
              <a:t>redirects to the given path. The path, which should start with a leading /, is relative to the protocol, host and the port of the current request.</a:t>
            </a:r>
          </a:p>
          <a:p>
            <a:pPr lvl="0" rtl="0">
              <a:spcBef>
                <a:spcPts val="0"/>
              </a:spcBef>
              <a:buNone/>
            </a:pPr>
            <a:r>
              <a:rPr lang="en" sz="1200"/>
              <a:t>e.g. redirect_to(“/order/order_entry.html”)</a:t>
            </a:r>
          </a:p>
          <a:p>
            <a:pPr lvl="0" rtl="0">
              <a:spcBef>
                <a:spcPts val="0"/>
              </a:spcBef>
              <a:buNone/>
            </a:pPr>
            <a:r>
              <a:rPr lang="en" sz="1200"/>
              <a:t>redirect_to(url)</a:t>
            </a:r>
          </a:p>
          <a:p>
            <a:pPr lvl="0" rtl="0">
              <a:spcBef>
                <a:spcPts val="0"/>
              </a:spcBef>
              <a:buNone/>
            </a:pPr>
            <a:r>
              <a:rPr lang="en" sz="1200"/>
              <a:t>redirects to a given full URL, which must start with a protocol name( such as http:// )</a:t>
            </a:r>
          </a:p>
          <a:p>
            <a:pPr lvl="0" rtl="0">
              <a:spcBef>
                <a:spcPts val="0"/>
              </a:spcBef>
              <a:buClr>
                <a:schemeClr val="dk1"/>
              </a:buClr>
              <a:buFont typeface="Arial"/>
              <a:buNone/>
            </a:pPr>
            <a:endParaRPr sz="1200"/>
          </a:p>
          <a:p>
            <a:pPr lvl="0" rtl="0">
              <a:spcBef>
                <a:spcPts val="0"/>
              </a:spcBef>
              <a:buClr>
                <a:schemeClr val="dk1"/>
              </a:buClr>
              <a:buSzPct val="91666"/>
              <a:buFont typeface="Arial"/>
              <a:buNone/>
            </a:pPr>
            <a:r>
              <a:rPr lang="en" sz="1200"/>
              <a:t>￼</a:t>
            </a:r>
          </a:p>
          <a:p>
            <a:pPr lvl="0" rtl="0">
              <a:spcBef>
                <a:spcPts val="0"/>
              </a:spcBef>
              <a:buNone/>
            </a:pPr>
            <a:endParaRPr sz="1200"/>
          </a:p>
          <a:p>
            <a:pPr>
              <a:spcBef>
                <a:spcPts val="0"/>
              </a:spcBef>
              <a:buNone/>
            </a:pPr>
            <a:endParaRPr sz="1200"/>
          </a:p>
        </p:txBody>
      </p:sp>
    </p:spTree>
  </p:cSld>
  <p:clrMapOvr>
    <a:masterClrMapping/>
  </p:clrMapOvr>
  <p:transition spd="slow">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1460</Words>
  <Application>Microsoft Office PowerPoint</Application>
  <PresentationFormat>On-screen Show (16:9)</PresentationFormat>
  <Paragraphs>205</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simple-light</vt:lpstr>
      <vt:lpstr>think-cell Slide</vt:lpstr>
      <vt:lpstr>Controllers</vt:lpstr>
      <vt:lpstr>Action Controller</vt:lpstr>
      <vt:lpstr>Context and Dependencies</vt:lpstr>
      <vt:lpstr>Routing Requests</vt:lpstr>
      <vt:lpstr>PowerPoint Presentation</vt:lpstr>
      <vt:lpstr>PowerPoint Presentation</vt:lpstr>
      <vt:lpstr>Rendering Templates</vt:lpstr>
      <vt:lpstr>PowerPoint Presentation</vt:lpstr>
      <vt:lpstr>Redirects</vt:lpstr>
      <vt:lpstr>Sessions</vt:lpstr>
      <vt:lpstr>PowerPoint Presentation</vt:lpstr>
      <vt:lpstr>Flash – Communication between Actions</vt:lpstr>
      <vt:lpstr>PowerPoint Presentation</vt:lpstr>
      <vt:lpstr>PowerPoint Presentation</vt:lpstr>
      <vt:lpstr>Filters and Verification</vt:lpstr>
      <vt:lpstr>Before and After Filters</vt:lpstr>
      <vt:lpstr>PowerPoint Presentation</vt:lpstr>
      <vt:lpstr>                                Around Filters                    Around Filters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Controllers</dc:title>
  <cp:lastModifiedBy>Aastha Kesarwani-TCS</cp:lastModifiedBy>
  <cp:revision>2</cp:revision>
  <dcterms:modified xsi:type="dcterms:W3CDTF">2015-07-22T09:11:17Z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ce2010EditCount">
    <vt:lpwstr>1</vt:lpwstr>
  </property>
  <property fmtid="{D5CDD505-2E9C-101B-9397-08002B2CF9AE}" pid="3" name="Office2003EditCount">
    <vt:lpwstr>0</vt:lpwstr>
  </property>
  <property fmtid="{D5CDD505-2E9C-101B-9397-08002B2CF9AE}" pid="4" name="LastEditedOfficeVersion">
    <vt:lpwstr>Office2010</vt:lpwstr>
  </property>
  <property fmtid="{D5CDD505-2E9C-101B-9397-08002B2CF9AE}" pid="5" name="Office2010WasSaved">
    <vt:lpwstr>1</vt:lpwstr>
  </property>
</Properties>
</file>