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3" r:id="rId35"/>
    <p:sldId id="294" r:id="rId36"/>
    <p:sldId id="292" r:id="rId37"/>
    <p:sldId id="290" r:id="rId38"/>
    <p:sldId id="291" r:id="rId39"/>
    <p:sldId id="295" r:id="rId40"/>
    <p:sldId id="273" r:id="rId4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0216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ubyonrails.org/active_record_queryi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ubyonrails.org/migra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Models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On Rails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5.1 Create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Active Record objects can be created from a hash, a block or have their attributes manually set after creation.</a:t>
            </a:r>
            <a:endParaRPr sz="16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 smtClean="0"/>
              <a:t>￼</a:t>
            </a:r>
          </a:p>
          <a:p>
            <a:pPr lvl="0">
              <a:buSzPct val="91666"/>
            </a:pPr>
            <a:r>
              <a:rPr lang="en-US" sz="1600" dirty="0"/>
              <a:t>For </a:t>
            </a:r>
            <a:r>
              <a:rPr lang="en-US" sz="1600" dirty="0" smtClean="0"/>
              <a:t>example,</a:t>
            </a:r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r>
              <a:rPr lang="en-US" sz="1600" dirty="0"/>
              <a:t>	</a:t>
            </a:r>
            <a:r>
              <a:rPr lang="en-US" sz="1600" dirty="0" smtClean="0"/>
              <a:t>Given </a:t>
            </a:r>
            <a:r>
              <a:rPr lang="en-US" sz="1600" dirty="0"/>
              <a:t>a model User with attributes of name and </a:t>
            </a:r>
            <a:r>
              <a:rPr lang="en-US" sz="1600" dirty="0" smtClean="0"/>
              <a:t>occupation, the</a:t>
            </a:r>
            <a:r>
              <a:rPr lang="en-US" sz="1600" dirty="0"/>
              <a:t> create method call will create and save a new record into the database</a:t>
            </a:r>
            <a:r>
              <a:rPr lang="en-US" sz="1600" dirty="0" smtClean="0"/>
              <a:t>	</a:t>
            </a:r>
          </a:p>
          <a:p>
            <a:pPr lvl="0">
              <a:buSzPct val="91666"/>
            </a:pPr>
            <a:endParaRPr sz="1600" dirty="0"/>
          </a:p>
          <a:p>
            <a:pPr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3132810"/>
            <a:ext cx="499207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user = </a:t>
            </a:r>
            <a:r>
              <a:rPr lang="en-US" i="1" dirty="0" err="1"/>
              <a:t>User.create</a:t>
            </a:r>
            <a:r>
              <a:rPr lang="en-US" i="1" dirty="0"/>
              <a:t>(name: "David", occupation: "Code Artist")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5.2 Read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65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91666"/>
            </a:pPr>
            <a:r>
              <a:rPr lang="en-US" sz="1600" dirty="0"/>
              <a:t>Active Record provides a rich API for accessing data within a database. Below are a few examples of different data access methods provided by Active </a:t>
            </a:r>
            <a:r>
              <a:rPr lang="en-US" sz="1600" dirty="0" smtClean="0"/>
              <a:t>Record</a:t>
            </a:r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r>
              <a:rPr lang="en-US" sz="1600" dirty="0" smtClean="0"/>
              <a:t>You </a:t>
            </a:r>
            <a:r>
              <a:rPr lang="en-US" sz="1600" dirty="0"/>
              <a:t>can learn more about querying an Active Record model in the </a:t>
            </a:r>
            <a:r>
              <a:rPr lang="en-US" sz="1600" u="sng" dirty="0">
                <a:hlinkClick r:id="rId3"/>
              </a:rPr>
              <a:t>Active Record Query </a:t>
            </a:r>
            <a:r>
              <a:rPr lang="en-US" sz="1600" u="sng" dirty="0" smtClean="0">
                <a:hlinkClick r:id="rId3"/>
              </a:rPr>
              <a:t>Interface</a:t>
            </a:r>
            <a:r>
              <a:rPr lang="en-US" sz="1600" u="sng" dirty="0" smtClean="0"/>
              <a:t> </a:t>
            </a:r>
            <a:r>
              <a:rPr lang="en-US" sz="1600" dirty="0" smtClean="0"/>
              <a:t>guide</a:t>
            </a:r>
            <a:endParaRPr lang="e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14626" y="2038350"/>
            <a:ext cx="283122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return a collection with all users</a:t>
            </a:r>
          </a:p>
          <a:p>
            <a:pPr fontAlgn="base"/>
            <a:r>
              <a:rPr lang="en-US" i="1" dirty="0"/>
              <a:t>users = </a:t>
            </a:r>
            <a:r>
              <a:rPr lang="en-US" i="1" dirty="0" err="1" smtClean="0"/>
              <a:t>User.all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4626" y="3028950"/>
            <a:ext cx="18341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return the first user</a:t>
            </a:r>
          </a:p>
          <a:p>
            <a:pPr fontAlgn="base"/>
            <a:r>
              <a:rPr lang="en-US" i="1" dirty="0"/>
              <a:t>user = </a:t>
            </a:r>
            <a:r>
              <a:rPr lang="en-US" i="1" dirty="0" err="1" smtClean="0"/>
              <a:t>User.first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082558" y="2038350"/>
            <a:ext cx="301236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return the first user named David</a:t>
            </a:r>
          </a:p>
          <a:p>
            <a:pPr fontAlgn="base"/>
            <a:r>
              <a:rPr lang="en-US" i="1" dirty="0" err="1"/>
              <a:t>david</a:t>
            </a:r>
            <a:r>
              <a:rPr lang="en-US" i="1" dirty="0"/>
              <a:t> = </a:t>
            </a:r>
            <a:r>
              <a:rPr lang="en-US" i="1" dirty="0" err="1"/>
              <a:t>User.find_by</a:t>
            </a:r>
            <a:r>
              <a:rPr lang="en-US" i="1" dirty="0"/>
              <a:t>(name: 'David</a:t>
            </a:r>
            <a:r>
              <a:rPr lang="en-US" i="1" dirty="0" smtClean="0"/>
              <a:t>')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028950"/>
            <a:ext cx="47244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find all users named David who are Code Artists and sort by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created_at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reverse chronological order</a:t>
            </a:r>
          </a:p>
          <a:p>
            <a:pPr fontAlgn="base"/>
            <a:r>
              <a:rPr lang="en-US" i="1" dirty="0"/>
              <a:t>users = </a:t>
            </a:r>
            <a:r>
              <a:rPr lang="en-US" i="1" dirty="0" err="1"/>
              <a:t>User.where</a:t>
            </a:r>
            <a:r>
              <a:rPr lang="en-US" i="1" dirty="0"/>
              <a:t>(name: 'David', occupation: 'Code Artist').order('</a:t>
            </a:r>
            <a:r>
              <a:rPr lang="en-US" i="1" dirty="0" err="1"/>
              <a:t>created_at</a:t>
            </a:r>
            <a:r>
              <a:rPr lang="en-US" i="1" dirty="0"/>
              <a:t> </a:t>
            </a:r>
            <a:r>
              <a:rPr lang="en-US" i="1" dirty="0" err="1"/>
              <a:t>DESC</a:t>
            </a:r>
            <a:r>
              <a:rPr lang="en-US" i="1" dirty="0" smtClean="0"/>
              <a:t>')</a:t>
            </a:r>
            <a:endParaRPr lang="en-US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 smtClean="0"/>
              <a:t>5.3 Update</a:t>
            </a:r>
            <a:endParaRPr sz="1800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895351"/>
            <a:ext cx="8229600" cy="403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2400"/>
            <a:r>
              <a:rPr lang="en-US" sz="1600" dirty="0"/>
              <a:t>Once an Active Record object has been retrieved, its attributes can be modified and it can be saved to the database</a:t>
            </a:r>
            <a:r>
              <a:rPr lang="en-US" sz="1600" dirty="0" smtClean="0"/>
              <a:t>.</a:t>
            </a:r>
          </a:p>
          <a:p>
            <a:pPr marL="152400"/>
            <a:endParaRPr lang="en-US" sz="1600" dirty="0"/>
          </a:p>
          <a:p>
            <a:pPr marL="152400"/>
            <a:endParaRPr lang="en-US" sz="1600" dirty="0" smtClean="0"/>
          </a:p>
          <a:p>
            <a:pPr marL="152400"/>
            <a:endParaRPr lang="en-US" sz="1600" dirty="0"/>
          </a:p>
          <a:p>
            <a:pPr marL="152400"/>
            <a:endParaRPr lang="en-US" sz="1600" dirty="0" smtClean="0"/>
          </a:p>
          <a:p>
            <a:pPr marL="152400"/>
            <a:r>
              <a:rPr lang="en-US" sz="1600" dirty="0" smtClean="0"/>
              <a:t>A </a:t>
            </a:r>
            <a:r>
              <a:rPr lang="en-US" sz="1600" dirty="0"/>
              <a:t>shorthand for this is to use a hash mapping attribute names to the desired value, like so</a:t>
            </a:r>
            <a:r>
              <a:rPr lang="en-US" sz="1600" dirty="0" smtClean="0"/>
              <a:t>:</a:t>
            </a:r>
          </a:p>
          <a:p>
            <a:pPr marL="152400"/>
            <a:endParaRPr lang="en-US" sz="1600" dirty="0"/>
          </a:p>
          <a:p>
            <a:pPr marL="152400"/>
            <a:endParaRPr lang="en-US" sz="1600" dirty="0" smtClean="0"/>
          </a:p>
          <a:p>
            <a:pPr marL="152400"/>
            <a:endParaRPr lang="en-US" sz="1600" dirty="0"/>
          </a:p>
          <a:p>
            <a:pPr marL="152400"/>
            <a:r>
              <a:rPr lang="en-US" sz="1600" dirty="0"/>
              <a:t>This is most useful when updating several attributes at once. If, on the other hand, you'd like to update several records in bulk, you may find the </a:t>
            </a:r>
            <a:r>
              <a:rPr lang="en-US" sz="1600" dirty="0" err="1"/>
              <a:t>update_all</a:t>
            </a:r>
            <a:r>
              <a:rPr lang="en-US" sz="1600" dirty="0"/>
              <a:t> class method useful:</a:t>
            </a:r>
            <a:endParaRPr lang="e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1504950"/>
            <a:ext cx="3505200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dirty="0"/>
              <a:t>user = </a:t>
            </a:r>
            <a:r>
              <a:rPr lang="en-US" dirty="0" err="1"/>
              <a:t>User.find_by</a:t>
            </a:r>
            <a:r>
              <a:rPr lang="en-US" dirty="0"/>
              <a:t>(name: 'David')</a:t>
            </a:r>
          </a:p>
          <a:p>
            <a:pPr fontAlgn="base"/>
            <a:r>
              <a:rPr lang="en-US" dirty="0"/>
              <a:t>user.name = 'Dave'</a:t>
            </a:r>
          </a:p>
          <a:p>
            <a:pPr fontAlgn="base"/>
            <a:r>
              <a:rPr lang="en-US" dirty="0" err="1" smtClean="0"/>
              <a:t>user.save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2876550"/>
            <a:ext cx="293221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/>
              <a:t>user = </a:t>
            </a:r>
            <a:r>
              <a:rPr lang="en-US" dirty="0" err="1"/>
              <a:t>User.find_by</a:t>
            </a:r>
            <a:r>
              <a:rPr lang="en-US" dirty="0"/>
              <a:t>(name: 'David')</a:t>
            </a:r>
          </a:p>
          <a:p>
            <a:pPr fontAlgn="base"/>
            <a:r>
              <a:rPr lang="en-US" dirty="0" err="1"/>
              <a:t>user.update</a:t>
            </a:r>
            <a:r>
              <a:rPr lang="en-US" dirty="0"/>
              <a:t>(name: 'Dave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9051" y="4402038"/>
            <a:ext cx="613821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User.update_all</a:t>
            </a:r>
            <a:r>
              <a:rPr lang="en-US" dirty="0"/>
              <a:t> "</a:t>
            </a:r>
            <a:r>
              <a:rPr lang="en-US" dirty="0" err="1"/>
              <a:t>max_login_attempts</a:t>
            </a:r>
            <a:r>
              <a:rPr lang="en-US" dirty="0"/>
              <a:t> = 3, </a:t>
            </a:r>
            <a:r>
              <a:rPr lang="en-US" dirty="0" err="1"/>
              <a:t>must_change_password</a:t>
            </a:r>
            <a:r>
              <a:rPr lang="en-US" dirty="0"/>
              <a:t> = 'true'"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7929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5.4 Delete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33400" y="1276351"/>
            <a:ext cx="82296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/>
              <a:t>Likewise, once retrieved an Active Record object can be destroyed which removes it from the database</a:t>
            </a:r>
            <a:r>
              <a:rPr lang="en-US" sz="1200" dirty="0"/>
              <a:t>.</a:t>
            </a:r>
            <a:endParaRPr lang="en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2190750"/>
            <a:ext cx="293221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/>
              <a:t>user = </a:t>
            </a:r>
            <a:r>
              <a:rPr lang="en-US" dirty="0" err="1"/>
              <a:t>User.find_by</a:t>
            </a:r>
            <a:r>
              <a:rPr lang="en-US" dirty="0"/>
              <a:t>(name: 'David')</a:t>
            </a:r>
          </a:p>
          <a:p>
            <a:pPr fontAlgn="base"/>
            <a:r>
              <a:rPr lang="en-US" dirty="0" err="1" smtClean="0"/>
              <a:t>user.destroy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6. </a:t>
            </a:r>
            <a:r>
              <a:rPr lang="en-US" sz="3200" dirty="0"/>
              <a:t>Validations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76349"/>
            <a:ext cx="8229600" cy="3649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Active Record allows </a:t>
            </a:r>
            <a:r>
              <a:rPr lang="en-US" sz="1600" dirty="0" smtClean="0"/>
              <a:t>us..</a:t>
            </a:r>
          </a:p>
          <a:p>
            <a:pPr lvl="0"/>
            <a:endParaRPr lang="en-US" sz="1600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dirty="0" smtClean="0"/>
              <a:t>to </a:t>
            </a:r>
            <a:r>
              <a:rPr lang="en-US" sz="1600" dirty="0"/>
              <a:t>validate the state of a model before it gets written into the database</a:t>
            </a:r>
            <a:r>
              <a:rPr lang="en-US" sz="1600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dirty="0" smtClean="0"/>
              <a:t>There </a:t>
            </a:r>
            <a:r>
              <a:rPr lang="en-US" sz="1600" dirty="0"/>
              <a:t>are several methods that </a:t>
            </a:r>
            <a:r>
              <a:rPr lang="en-US" sz="1600" dirty="0" smtClean="0"/>
              <a:t>we can </a:t>
            </a:r>
            <a:r>
              <a:rPr lang="en-US" sz="1600" dirty="0"/>
              <a:t>use to check </a:t>
            </a:r>
            <a:r>
              <a:rPr lang="en-US" sz="1600" dirty="0" smtClean="0"/>
              <a:t>our models </a:t>
            </a:r>
            <a:r>
              <a:rPr lang="en-US" sz="1600" dirty="0"/>
              <a:t>and validate that an attribute value is not empty, is unique and not already in the database, follows a specific format and many more.</a:t>
            </a:r>
            <a:r>
              <a:rPr lang="en" sz="1600" dirty="0" smtClean="0"/>
              <a:t>￼</a:t>
            </a:r>
            <a:endParaRPr lang="en" sz="1600" dirty="0"/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endParaRPr lang="en-US" sz="1200" dirty="0"/>
          </a:p>
          <a:p>
            <a:r>
              <a:rPr lang="en-US" sz="1600" dirty="0"/>
              <a:t>Validation is a very important issue to consider when persisting to the </a:t>
            </a:r>
            <a:r>
              <a:rPr lang="en-US" sz="1600" dirty="0" smtClean="0"/>
              <a:t>database,</a:t>
            </a:r>
          </a:p>
          <a:p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so </a:t>
            </a:r>
            <a:r>
              <a:rPr lang="en-US" sz="1600" dirty="0"/>
              <a:t>the methods save and update take it into account when </a:t>
            </a:r>
            <a:r>
              <a:rPr lang="en-US" sz="1600" dirty="0" smtClean="0"/>
              <a:t>running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they </a:t>
            </a:r>
            <a:r>
              <a:rPr lang="en-US" sz="1600" dirty="0"/>
              <a:t>return false when validation fails and they didn't actually perform any operation on the database</a:t>
            </a:r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047749"/>
            <a:ext cx="8229600" cy="35814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Here's an example of a very simple </a:t>
            </a:r>
            <a:r>
              <a:rPr lang="en-US" sz="1600" dirty="0" smtClean="0"/>
              <a:t>validation:</a:t>
            </a:r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As </a:t>
            </a:r>
            <a:r>
              <a:rPr lang="en-US" sz="1600" dirty="0"/>
              <a:t>you can see, our validation lets us know that our Person is not valid without a name attribute. The second Person will not be persisted to the database.</a:t>
            </a:r>
            <a:endParaRPr lang="e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1885950"/>
            <a:ext cx="4140877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/>
              <a:t>class Person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fontAlgn="base"/>
            <a:r>
              <a:rPr lang="en-US" dirty="0"/>
              <a:t>  validates :name, presence: true</a:t>
            </a:r>
          </a:p>
          <a:p>
            <a:pPr fontAlgn="base"/>
            <a:r>
              <a:rPr lang="en-US" dirty="0"/>
              <a:t>end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Person.create</a:t>
            </a:r>
            <a:r>
              <a:rPr lang="en-US" dirty="0"/>
              <a:t>(name: "John Doe").valid?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=&gt; true</a:t>
            </a:r>
          </a:p>
          <a:p>
            <a:pPr fontAlgn="base"/>
            <a:r>
              <a:rPr lang="en-US" dirty="0" err="1"/>
              <a:t>Person.create</a:t>
            </a:r>
            <a:r>
              <a:rPr lang="en-US" dirty="0"/>
              <a:t>(name: nil).valid?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=&gt; false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 smtClean="0"/>
              <a:t>7. </a:t>
            </a:r>
            <a:r>
              <a:rPr lang="en-US" sz="1800" dirty="0"/>
              <a:t>Callbacks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17526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/>
              <a:t>Active Record callbacks allow </a:t>
            </a:r>
            <a:r>
              <a:rPr lang="en-US" sz="1600" dirty="0" smtClean="0"/>
              <a:t>us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to </a:t>
            </a:r>
            <a:r>
              <a:rPr lang="en-US" sz="1600" dirty="0"/>
              <a:t>attach code to certain events in the life-cycle of your models.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enables </a:t>
            </a:r>
            <a:r>
              <a:rPr lang="en-US" sz="1600" dirty="0" smtClean="0"/>
              <a:t>us </a:t>
            </a:r>
            <a:r>
              <a:rPr lang="en-US" sz="1600" dirty="0"/>
              <a:t>to add behavior to </a:t>
            </a:r>
            <a:r>
              <a:rPr lang="en-US" sz="1600" dirty="0" smtClean="0"/>
              <a:t>our models </a:t>
            </a:r>
            <a:r>
              <a:rPr lang="en-US" sz="1600" dirty="0"/>
              <a:t>by transparently executing code when those events occur, like </a:t>
            </a:r>
            <a:r>
              <a:rPr lang="en-US" sz="1600" dirty="0" smtClean="0"/>
              <a:t>when </a:t>
            </a:r>
            <a:r>
              <a:rPr lang="en-US" sz="1600" dirty="0"/>
              <a:t>you create a new record, update it, destroy it and so </a:t>
            </a:r>
            <a:r>
              <a:rPr lang="en-US" sz="1600" dirty="0" smtClean="0"/>
              <a:t>on</a:t>
            </a:r>
          </a:p>
          <a:p>
            <a:endParaRPr lang="en-US" sz="1600" dirty="0"/>
          </a:p>
          <a:p>
            <a:r>
              <a:rPr lang="en-US" sz="1600" dirty="0"/>
              <a:t>Here is a list with all the available Active Record callbacks</a:t>
            </a:r>
            <a:endParaRPr lang="e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97195" y="2495550"/>
            <a:ext cx="2630848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Creating an Object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before_validation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after_validation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before_create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around_create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after_create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after_commit</a:t>
            </a:r>
            <a:r>
              <a:rPr lang="en-US" dirty="0" smtClean="0"/>
              <a:t>/</a:t>
            </a:r>
            <a:r>
              <a:rPr lang="en-US" dirty="0" err="1" smtClean="0"/>
              <a:t>after_rollback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2495993"/>
            <a:ext cx="2630848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Updating an Object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before_validation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after_validation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before_update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around_update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after_update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after_commit</a:t>
            </a:r>
            <a:r>
              <a:rPr lang="en-US" dirty="0" smtClean="0"/>
              <a:t>/</a:t>
            </a:r>
            <a:r>
              <a:rPr lang="en-US" dirty="0" err="1" smtClean="0"/>
              <a:t>after_rollback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2495550"/>
            <a:ext cx="2630848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Destroying an Object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before_destroy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around_destroy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after_destroy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after_commit</a:t>
            </a:r>
            <a:r>
              <a:rPr lang="en-US" dirty="0" smtClean="0"/>
              <a:t>/</a:t>
            </a:r>
            <a:r>
              <a:rPr lang="en-US" dirty="0" err="1" smtClean="0"/>
              <a:t>after_rollback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25542" y="2095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 smtClean="0"/>
              <a:t>8. </a:t>
            </a:r>
            <a:r>
              <a:rPr lang="en-US" sz="1800" dirty="0"/>
              <a:t>Migrations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12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2400" lvl="0"/>
            <a:r>
              <a:rPr lang="en-US" sz="1600" dirty="0"/>
              <a:t>Rails </a:t>
            </a:r>
            <a:r>
              <a:rPr lang="en-US" sz="1600" dirty="0" smtClean="0"/>
              <a:t>provides</a:t>
            </a:r>
          </a:p>
          <a:p>
            <a:pPr marL="438150" lvl="0" indent="-285750">
              <a:buFont typeface="Wingdings" pitchFamily="2" charset="2"/>
              <a:buChar char="Ø"/>
            </a:pPr>
            <a:r>
              <a:rPr lang="en-US" sz="1600" dirty="0" smtClean="0"/>
              <a:t>a </a:t>
            </a:r>
            <a:r>
              <a:rPr lang="en-US" sz="1600" dirty="0"/>
              <a:t>domain-specific language for managing a database schema called </a:t>
            </a:r>
            <a:r>
              <a:rPr lang="en-US" sz="1600" dirty="0" smtClean="0"/>
              <a:t>migrations.</a:t>
            </a:r>
          </a:p>
          <a:p>
            <a:pPr marL="438150" lvl="0" indent="-285750">
              <a:buFont typeface="Wingdings" pitchFamily="2" charset="2"/>
              <a:buChar char="Ø"/>
            </a:pPr>
            <a:r>
              <a:rPr lang="en-US" sz="1600" dirty="0" smtClean="0"/>
              <a:t>Migrations </a:t>
            </a:r>
            <a:r>
              <a:rPr lang="en-US" sz="1600" dirty="0"/>
              <a:t>are stored in files which are executed against any database that Active Record supports using rake. Here's a migration that creates a table</a:t>
            </a:r>
            <a:endParaRPr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2038350"/>
            <a:ext cx="3667992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sz="1200" i="1" dirty="0"/>
              <a:t>class </a:t>
            </a:r>
            <a:r>
              <a:rPr lang="en-US" sz="1200" i="1" dirty="0" err="1"/>
              <a:t>CreatePublications</a:t>
            </a:r>
            <a:r>
              <a:rPr lang="en-US" sz="1200" i="1" dirty="0"/>
              <a:t> &lt; </a:t>
            </a:r>
            <a:r>
              <a:rPr lang="en-US" sz="1200" i="1" dirty="0" err="1"/>
              <a:t>ActiveRecord</a:t>
            </a:r>
            <a:r>
              <a:rPr lang="en-US" sz="1200" i="1" dirty="0"/>
              <a:t>::Migration</a:t>
            </a:r>
          </a:p>
          <a:p>
            <a:pPr fontAlgn="base"/>
            <a:r>
              <a:rPr lang="en-US" sz="1200" i="1" dirty="0"/>
              <a:t>  </a:t>
            </a:r>
            <a:r>
              <a:rPr lang="en-US" sz="1200" i="1" dirty="0" err="1"/>
              <a:t>def</a:t>
            </a:r>
            <a:r>
              <a:rPr lang="en-US" sz="1200" i="1" dirty="0"/>
              <a:t> change</a:t>
            </a:r>
          </a:p>
          <a:p>
            <a:pPr fontAlgn="base"/>
            <a:r>
              <a:rPr lang="en-US" sz="1200" i="1" dirty="0"/>
              <a:t>    </a:t>
            </a:r>
            <a:r>
              <a:rPr lang="en-US" sz="1200" i="1" dirty="0" err="1"/>
              <a:t>create_table</a:t>
            </a:r>
            <a:r>
              <a:rPr lang="en-US" sz="1200" i="1" dirty="0"/>
              <a:t> :publications do |t|</a:t>
            </a:r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t.string</a:t>
            </a:r>
            <a:r>
              <a:rPr lang="en-US" sz="1200" i="1" dirty="0"/>
              <a:t> :title</a:t>
            </a:r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t.text</a:t>
            </a:r>
            <a:r>
              <a:rPr lang="en-US" sz="1200" i="1" dirty="0"/>
              <a:t> :description</a:t>
            </a:r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t.references</a:t>
            </a:r>
            <a:r>
              <a:rPr lang="en-US" sz="1200" i="1" dirty="0"/>
              <a:t> :</a:t>
            </a:r>
            <a:r>
              <a:rPr lang="en-US" sz="1200" i="1" dirty="0" err="1"/>
              <a:t>publication_type</a:t>
            </a:r>
            <a:endParaRPr lang="en-US" sz="1200" i="1" dirty="0"/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t.integer</a:t>
            </a:r>
            <a:r>
              <a:rPr lang="en-US" sz="1200" i="1" dirty="0"/>
              <a:t> :</a:t>
            </a:r>
            <a:r>
              <a:rPr lang="en-US" sz="1200" i="1" dirty="0" err="1"/>
              <a:t>publisher_id</a:t>
            </a:r>
            <a:endParaRPr lang="en-US" sz="1200" i="1" dirty="0"/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t.string</a:t>
            </a:r>
            <a:r>
              <a:rPr lang="en-US" sz="1200" i="1" dirty="0"/>
              <a:t> :</a:t>
            </a:r>
            <a:r>
              <a:rPr lang="en-US" sz="1200" i="1" dirty="0" err="1"/>
              <a:t>publisher_type</a:t>
            </a:r>
            <a:endParaRPr lang="en-US" sz="1200" i="1" dirty="0"/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t.boolean</a:t>
            </a:r>
            <a:r>
              <a:rPr lang="en-US" sz="1200" i="1" dirty="0"/>
              <a:t> :</a:t>
            </a:r>
            <a:r>
              <a:rPr lang="en-US" sz="1200" i="1" dirty="0" err="1" smtClean="0"/>
              <a:t>single_issue</a:t>
            </a:r>
            <a:endParaRPr lang="en-US" sz="1200" i="1" dirty="0"/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t.timestamps</a:t>
            </a:r>
            <a:r>
              <a:rPr lang="en-US" sz="1200" i="1" dirty="0"/>
              <a:t> null: false</a:t>
            </a:r>
          </a:p>
          <a:p>
            <a:pPr fontAlgn="base"/>
            <a:r>
              <a:rPr lang="en-US" sz="1200" i="1" dirty="0"/>
              <a:t>    end</a:t>
            </a:r>
          </a:p>
          <a:p>
            <a:pPr fontAlgn="base"/>
            <a:r>
              <a:rPr lang="en-US" sz="1200" i="1" dirty="0"/>
              <a:t>    </a:t>
            </a:r>
            <a:r>
              <a:rPr lang="en-US" sz="1200" i="1" dirty="0" err="1"/>
              <a:t>add_index</a:t>
            </a:r>
            <a:r>
              <a:rPr lang="en-US" sz="1200" i="1" dirty="0"/>
              <a:t> :publications, :</a:t>
            </a:r>
            <a:r>
              <a:rPr lang="en-US" sz="1200" i="1" dirty="0" err="1"/>
              <a:t>publication_type_id</a:t>
            </a:r>
            <a:endParaRPr lang="en-US" sz="1200" i="1" dirty="0"/>
          </a:p>
          <a:p>
            <a:pPr fontAlgn="base"/>
            <a:r>
              <a:rPr lang="en-US" sz="1200" i="1" dirty="0"/>
              <a:t>  end</a:t>
            </a:r>
          </a:p>
          <a:p>
            <a:pPr fontAlgn="base"/>
            <a:r>
              <a:rPr lang="en-US" sz="1200" i="1" dirty="0" smtClean="0"/>
              <a:t>end</a:t>
            </a:r>
            <a:endParaRPr lang="en-US" sz="1200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9. Associations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600" dirty="0" smtClean="0"/>
              <a:t>Why Associations?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They </a:t>
            </a:r>
            <a:r>
              <a:rPr lang="en-US" sz="1600" dirty="0"/>
              <a:t>make common operations simpler and easier in your </a:t>
            </a:r>
            <a:r>
              <a:rPr lang="en-US" sz="1600" dirty="0" smtClean="0"/>
              <a:t>code</a:t>
            </a:r>
            <a:br>
              <a:rPr lang="en-US" sz="1600" dirty="0" smtClean="0"/>
            </a:br>
            <a:endParaRPr lang="en-US" sz="16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600" dirty="0" smtClean="0"/>
              <a:t>Example without association:-</a:t>
            </a:r>
            <a:br>
              <a:rPr lang="en-US" sz="1600" dirty="0" smtClean="0"/>
            </a:br>
            <a:r>
              <a:rPr lang="en-US" sz="1600" dirty="0" smtClean="0"/>
              <a:t>Consider </a:t>
            </a:r>
            <a:r>
              <a:rPr lang="en-US" sz="1600" dirty="0"/>
              <a:t>a simple Rails application that includes a model for customers and a model for </a:t>
            </a:r>
            <a:r>
              <a:rPr lang="en-US" sz="1600" dirty="0" smtClean="0"/>
              <a:t>orders.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600" dirty="0" smtClean="0"/>
              <a:t>To create a new order </a:t>
            </a:r>
            <a:r>
              <a:rPr lang="en-US" sz="1600" dirty="0"/>
              <a:t>we will write-</a:t>
            </a:r>
            <a:br>
              <a:rPr lang="en-US" sz="1600" dirty="0"/>
            </a:b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01716"/>
              </p:ext>
            </p:extLst>
          </p:nvPr>
        </p:nvGraphicFramePr>
        <p:xfrm>
          <a:off x="838200" y="2800350"/>
          <a:ext cx="5410200" cy="1024731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1024731">
                <a:tc>
                  <a:txBody>
                    <a:bodyPr/>
                    <a:lstStyle/>
                    <a:p>
                      <a:pPr algn="l" fontAlgn="base"/>
                      <a:endParaRPr lang="en-US" b="0" i="0" dirty="0"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2800350"/>
            <a:ext cx="5191992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Customer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class Order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329181"/>
            <a:ext cx="754380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1600" dirty="0"/>
              <a:t>@order = </a:t>
            </a:r>
            <a:r>
              <a:rPr lang="en-US" sz="1600" dirty="0" err="1"/>
              <a:t>Order.create</a:t>
            </a:r>
            <a:r>
              <a:rPr lang="en-US" sz="1600" dirty="0"/>
              <a:t>(</a:t>
            </a:r>
            <a:r>
              <a:rPr lang="en-US" sz="1600" dirty="0" err="1"/>
              <a:t>order_date</a:t>
            </a:r>
            <a:r>
              <a:rPr lang="en-US" sz="1600" dirty="0"/>
              <a:t>: </a:t>
            </a:r>
            <a:r>
              <a:rPr lang="en-US" sz="1600" dirty="0" err="1"/>
              <a:t>Time.now</a:t>
            </a:r>
            <a:r>
              <a:rPr lang="en-US" sz="1600" dirty="0"/>
              <a:t>, </a:t>
            </a:r>
            <a:r>
              <a:rPr lang="en-US" sz="1600" dirty="0" err="1"/>
              <a:t>customer_id</a:t>
            </a:r>
            <a:r>
              <a:rPr lang="en-US" sz="1600" dirty="0"/>
              <a:t>: @customer.id)</a:t>
            </a:r>
          </a:p>
        </p:txBody>
      </p:sp>
    </p:spTree>
    <p:extLst>
      <p:ext uri="{BB962C8B-B14F-4D97-AF65-F5344CB8AC3E}">
        <p14:creationId xmlns:p14="http://schemas.microsoft.com/office/powerpoint/2010/main" val="348399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600" dirty="0" smtClean="0"/>
              <a:t>Example with association-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600" dirty="0" smtClean="0"/>
              <a:t>To create order we </a:t>
            </a:r>
            <a:r>
              <a:rPr lang="en-US" sz="1600" dirty="0"/>
              <a:t>will write </a:t>
            </a:r>
            <a:r>
              <a:rPr lang="en-US" sz="1600" dirty="0" smtClean="0"/>
              <a:t>–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81150"/>
            <a:ext cx="7543800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dirty="0">
                <a:latin typeface="Consolas"/>
              </a:rPr>
              <a:t>class Customer &lt; </a:t>
            </a:r>
            <a:r>
              <a:rPr lang="en-US" dirty="0" err="1">
                <a:latin typeface="Consolas"/>
              </a:rPr>
              <a:t>ActiveRecord</a:t>
            </a:r>
            <a:r>
              <a:rPr lang="en-US" dirty="0">
                <a:latin typeface="Consolas"/>
              </a:rPr>
              <a:t>::Base</a:t>
            </a:r>
          </a:p>
          <a:p>
            <a:pPr fontAlgn="base"/>
            <a:r>
              <a:rPr lang="en-US" dirty="0">
                <a:latin typeface="Consolas"/>
              </a:rPr>
              <a:t>  </a:t>
            </a:r>
            <a:r>
              <a:rPr lang="en-US" dirty="0" err="1">
                <a:latin typeface="Consolas"/>
              </a:rPr>
              <a:t>has_many</a:t>
            </a:r>
            <a:r>
              <a:rPr lang="en-US" dirty="0">
                <a:latin typeface="Consolas"/>
              </a:rPr>
              <a:t> :orders, dependent: :destroy</a:t>
            </a:r>
          </a:p>
          <a:p>
            <a:pPr fontAlgn="base"/>
            <a:r>
              <a:rPr lang="en-US" dirty="0">
                <a:latin typeface="Consolas"/>
              </a:rPr>
              <a:t>end</a:t>
            </a:r>
          </a:p>
          <a:p>
            <a:pPr fontAlgn="base"/>
            <a:r>
              <a:rPr lang="en-US" dirty="0">
                <a:latin typeface="Consolas"/>
              </a:rPr>
              <a:t> </a:t>
            </a:r>
          </a:p>
          <a:p>
            <a:pPr fontAlgn="base"/>
            <a:r>
              <a:rPr lang="en-US" dirty="0">
                <a:latin typeface="Consolas"/>
              </a:rPr>
              <a:t>class Order &lt; </a:t>
            </a:r>
            <a:r>
              <a:rPr lang="en-US" dirty="0" err="1">
                <a:latin typeface="Consolas"/>
              </a:rPr>
              <a:t>ActiveRecord</a:t>
            </a:r>
            <a:r>
              <a:rPr lang="en-US" dirty="0">
                <a:latin typeface="Consolas"/>
              </a:rPr>
              <a:t>::Base</a:t>
            </a:r>
          </a:p>
          <a:p>
            <a:pPr fontAlgn="base"/>
            <a:r>
              <a:rPr lang="en-US" dirty="0" smtClean="0">
                <a:latin typeface="Consolas"/>
              </a:rPr>
              <a:t>  </a:t>
            </a:r>
            <a:r>
              <a:rPr lang="en-US" dirty="0" err="1" smtClean="0">
                <a:latin typeface="Consolas"/>
              </a:rPr>
              <a:t>belongs_to</a:t>
            </a:r>
            <a:r>
              <a:rPr lang="en-US" dirty="0" smtClean="0">
                <a:latin typeface="Consolas"/>
              </a:rPr>
              <a:t> :customer</a:t>
            </a:r>
          </a:p>
          <a:p>
            <a:pPr fontAlgn="base"/>
            <a:r>
              <a:rPr lang="en-US" dirty="0" smtClean="0">
                <a:latin typeface="Consolas"/>
              </a:rPr>
              <a:t>end</a:t>
            </a:r>
            <a:endParaRPr lang="en-US" dirty="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935" y="3790950"/>
            <a:ext cx="75438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dirty="0"/>
              <a:t>@order = @</a:t>
            </a:r>
            <a:r>
              <a:rPr lang="en-US" dirty="0" err="1"/>
              <a:t>customer.orders.create</a:t>
            </a:r>
            <a:r>
              <a:rPr lang="en-US" dirty="0"/>
              <a:t>(</a:t>
            </a:r>
            <a:r>
              <a:rPr lang="en-US" dirty="0" err="1"/>
              <a:t>order_date</a:t>
            </a:r>
            <a:r>
              <a:rPr lang="en-US" dirty="0"/>
              <a:t>: </a:t>
            </a:r>
            <a:r>
              <a:rPr lang="en-US" dirty="0" err="1"/>
              <a:t>Time.now</a:t>
            </a:r>
            <a:r>
              <a:rPr lang="en-US" dirty="0"/>
              <a:t>)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84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1. What </a:t>
            </a:r>
            <a:r>
              <a:rPr lang="en-US" dirty="0"/>
              <a:t>is Active Record?</a:t>
            </a:r>
            <a:endParaRPr lang="en" dirty="0"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1" dirty="0" smtClean="0"/>
              <a:t>1.1 Active </a:t>
            </a:r>
            <a:r>
              <a:rPr lang="en-US" sz="1800" b="1" dirty="0"/>
              <a:t>Record</a:t>
            </a:r>
            <a:r>
              <a:rPr lang="en-US" sz="1800" b="1" dirty="0" smtClean="0"/>
              <a:t>…</a:t>
            </a:r>
          </a:p>
          <a:p>
            <a:endParaRPr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Is the layer of the system responsible for representing business data and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Facilitates the creation and use of business objects whose data requires persistent storage to a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Is an implementation of the Active Record pattern which itself is a description of an Object Relational Mapping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9.1 </a:t>
            </a:r>
            <a:r>
              <a:rPr lang="en-US" sz="1800" dirty="0"/>
              <a:t>Types of Associations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dirty="0" smtClean="0"/>
              <a:t>Six Types of associations-</a:t>
            </a:r>
            <a:br>
              <a:rPr lang="en-US" sz="1600" dirty="0" smtClean="0"/>
            </a:br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err="1" smtClean="0"/>
              <a:t>belongs_to</a:t>
            </a:r>
            <a:endParaRPr lang="en-US" sz="1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err="1"/>
              <a:t>has_one</a:t>
            </a:r>
            <a:endParaRPr lang="en-US" sz="1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err="1"/>
              <a:t>has_many</a:t>
            </a:r>
            <a:endParaRPr lang="en-US" sz="1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err="1"/>
              <a:t>has_many</a:t>
            </a:r>
            <a:r>
              <a:rPr lang="en-US" sz="1600" dirty="0"/>
              <a:t> :through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err="1"/>
              <a:t>has_one</a:t>
            </a:r>
            <a:r>
              <a:rPr lang="en-US" sz="1600" dirty="0"/>
              <a:t> :through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err="1"/>
              <a:t>has_and_belongs_to_many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9.1.1 </a:t>
            </a:r>
            <a:r>
              <a:rPr lang="en-US" sz="1400" dirty="0"/>
              <a:t>The </a:t>
            </a:r>
            <a:r>
              <a:rPr lang="en-US" sz="1400" dirty="0" err="1"/>
              <a:t>belongs_to</a:t>
            </a:r>
            <a:r>
              <a:rPr lang="en-US" sz="1400" dirty="0"/>
              <a:t> Association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229600" cy="372568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Sets up one-to-one connection with another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each order can be assigned to exactly one </a:t>
            </a:r>
            <a:r>
              <a:rPr lang="en-US" sz="1600" dirty="0" smtClean="0"/>
              <a:t>customer then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The migrations will look like-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28750"/>
            <a:ext cx="6477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/>
              <a:t>class Order &lt; </a:t>
            </a:r>
            <a:r>
              <a:rPr lang="en-US" sz="1200" dirty="0" err="1"/>
              <a:t>ActiveRecord</a:t>
            </a:r>
            <a:r>
              <a:rPr lang="en-US" sz="1200" dirty="0"/>
              <a:t>::Base</a:t>
            </a:r>
          </a:p>
          <a:p>
            <a:pPr fontAlgn="base"/>
            <a:r>
              <a:rPr lang="en-US" sz="1200" dirty="0"/>
              <a:t>  </a:t>
            </a:r>
            <a:r>
              <a:rPr lang="en-US" sz="1200" dirty="0" err="1"/>
              <a:t>belongs_to</a:t>
            </a:r>
            <a:r>
              <a:rPr lang="en-US" sz="1200" dirty="0"/>
              <a:t> :customer</a:t>
            </a:r>
          </a:p>
          <a:p>
            <a:pPr fontAlgn="base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19716" y="2419350"/>
            <a:ext cx="6477000" cy="249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CreateOrders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::Migration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change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:customers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:name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smtClean="0">
                <a:latin typeface="Consolas"/>
              </a:rPr>
              <a:t>end</a:t>
            </a:r>
            <a:r>
              <a:rPr lang="en-US" sz="1200" dirty="0">
                <a:latin typeface="Consolas"/>
              </a:rPr>
              <a:t>    </a:t>
            </a:r>
            <a:endParaRPr lang="en-US" sz="1200" dirty="0" smtClean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 </a:t>
            </a:r>
            <a:r>
              <a:rPr lang="en-US" sz="1200" dirty="0" smtClean="0">
                <a:latin typeface="Consolas"/>
              </a:rPr>
              <a:t>   </a:t>
            </a:r>
            <a:r>
              <a:rPr lang="en-US" sz="1200" dirty="0" err="1" smtClean="0">
                <a:latin typeface="Consolas"/>
              </a:rPr>
              <a:t>create_table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>
                <a:latin typeface="Consolas"/>
              </a:rPr>
              <a:t>:orders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t.belongs_to</a:t>
            </a:r>
            <a:r>
              <a:rPr lang="en-US" sz="1200" dirty="0">
                <a:latin typeface="Consolas"/>
              </a:rPr>
              <a:t> :customer, index: true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t.datetime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order_date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557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Cntd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8168"/>
            <a:ext cx="57816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96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9.1.2 The </a:t>
            </a:r>
            <a:r>
              <a:rPr lang="en-US" sz="1400" dirty="0" err="1"/>
              <a:t>has_one</a:t>
            </a:r>
            <a:r>
              <a:rPr lang="en-US" sz="1400" dirty="0"/>
              <a:t> Association</a:t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229600" cy="372568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Sets up one-to-one connection with another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each supplier in your application has only one account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The migrations will look like-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28750"/>
            <a:ext cx="6477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/>
              <a:t>class Supplier &lt; </a:t>
            </a:r>
            <a:r>
              <a:rPr lang="en-US" sz="1200" dirty="0" err="1"/>
              <a:t>ActiveRecord</a:t>
            </a:r>
            <a:r>
              <a:rPr lang="en-US" sz="1200" dirty="0"/>
              <a:t>::Base</a:t>
            </a:r>
          </a:p>
          <a:p>
            <a:pPr fontAlgn="base"/>
            <a:r>
              <a:rPr lang="en-US" sz="1200" dirty="0"/>
              <a:t>  </a:t>
            </a:r>
            <a:r>
              <a:rPr lang="en-US" sz="1200" dirty="0" err="1"/>
              <a:t>has_one</a:t>
            </a:r>
            <a:r>
              <a:rPr lang="en-US" sz="1200" dirty="0"/>
              <a:t> :account</a:t>
            </a:r>
          </a:p>
          <a:p>
            <a:pPr fontAlgn="base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93135" y="2343150"/>
            <a:ext cx="6477000" cy="249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CreateSuppliers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::Migration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change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:suppliers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:name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:accounts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t.belongs_to</a:t>
            </a:r>
            <a:r>
              <a:rPr lang="en-US" sz="1200" dirty="0">
                <a:latin typeface="Consolas"/>
              </a:rPr>
              <a:t> :supplier, index: true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account_number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047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58197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682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9.1.3 The </a:t>
            </a:r>
            <a:r>
              <a:rPr lang="en-US" sz="1400" dirty="0" err="1" smtClean="0"/>
              <a:t>has_many</a:t>
            </a:r>
            <a:r>
              <a:rPr lang="en-US" sz="1400" dirty="0"/>
              <a:t> </a:t>
            </a:r>
            <a:r>
              <a:rPr lang="en-US" sz="1400" dirty="0" smtClean="0"/>
              <a:t>Association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229600" cy="372568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Sets up many-to-many </a:t>
            </a:r>
            <a:r>
              <a:rPr lang="en-US" sz="1600" dirty="0"/>
              <a:t>connection with another </a:t>
            </a:r>
            <a:r>
              <a:rPr lang="en-US" sz="1600" dirty="0" smtClean="0"/>
              <a:t>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an application containing customers and orders, the customer model could be declared like this: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The migrations will look like-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93135" y="1657350"/>
            <a:ext cx="6477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Customer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has_many</a:t>
            </a:r>
            <a:r>
              <a:rPr lang="en-US" sz="1200" dirty="0">
                <a:latin typeface="Consolas"/>
              </a:rPr>
              <a:t> :orders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135" y="2646793"/>
            <a:ext cx="6477000" cy="249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CreateCustomers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::Migration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change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:customers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:name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:orders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t.belongs_to</a:t>
            </a:r>
            <a:r>
              <a:rPr lang="en-US" sz="1200" dirty="0">
                <a:latin typeface="Consolas"/>
              </a:rPr>
              <a:t> :customer, </a:t>
            </a:r>
            <a:r>
              <a:rPr lang="en-US" sz="1200" dirty="0" err="1">
                <a:latin typeface="Consolas"/>
              </a:rPr>
              <a:t>index:true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t.datetime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order_date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791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44" y="1352550"/>
            <a:ext cx="59912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143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9.1.3 The</a:t>
            </a:r>
            <a:r>
              <a:rPr lang="en-US" sz="1400" dirty="0"/>
              <a:t> </a:t>
            </a:r>
            <a:r>
              <a:rPr lang="en-US" sz="1400" dirty="0" err="1"/>
              <a:t>has_many</a:t>
            </a:r>
            <a:r>
              <a:rPr lang="en-US" sz="1400" dirty="0"/>
              <a:t> :through Association</a:t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372568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et </a:t>
            </a:r>
            <a:r>
              <a:rPr lang="en-US" sz="1600" dirty="0"/>
              <a:t>up a many-to-many connection with another </a:t>
            </a:r>
            <a:r>
              <a:rPr lang="en-US" sz="1600" dirty="0" smtClean="0"/>
              <a:t>model using a third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Consider </a:t>
            </a:r>
            <a:r>
              <a:rPr lang="en-US" sz="1600" dirty="0"/>
              <a:t>a medical practice where patients make appointments to see physicians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5921" y="1315375"/>
            <a:ext cx="6477000" cy="273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Physician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has_many</a:t>
            </a:r>
            <a:r>
              <a:rPr lang="en-US" sz="1200" dirty="0">
                <a:latin typeface="Consolas"/>
              </a:rPr>
              <a:t> :appointments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has_many</a:t>
            </a:r>
            <a:r>
              <a:rPr lang="en-US" sz="1200" dirty="0">
                <a:latin typeface="Consolas"/>
              </a:rPr>
              <a:t> :patients, through: :appointments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class Appointment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belongs_to</a:t>
            </a:r>
            <a:r>
              <a:rPr lang="en-US" sz="1200" dirty="0">
                <a:latin typeface="Consolas"/>
              </a:rPr>
              <a:t> :physician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belongs_to</a:t>
            </a:r>
            <a:r>
              <a:rPr lang="en-US" sz="1200" dirty="0">
                <a:latin typeface="Consolas"/>
              </a:rPr>
              <a:t> :patient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class Patient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has_many</a:t>
            </a:r>
            <a:r>
              <a:rPr lang="en-US" sz="1200" dirty="0">
                <a:latin typeface="Consolas"/>
              </a:rPr>
              <a:t> :appointments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has_many</a:t>
            </a:r>
            <a:r>
              <a:rPr lang="en-US" sz="1200" dirty="0">
                <a:latin typeface="Consolas"/>
              </a:rPr>
              <a:t> :physicians, through: :appointments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780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The migration file will look like: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57350"/>
            <a:ext cx="64770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CreateAppointments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::Migration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change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:physicians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:name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:patients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:name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:appointments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t.belongs_to</a:t>
            </a:r>
            <a:r>
              <a:rPr lang="en-US" sz="1200" dirty="0">
                <a:latin typeface="Consolas"/>
              </a:rPr>
              <a:t> :physician, index: true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t.belongs_to</a:t>
            </a:r>
            <a:r>
              <a:rPr lang="en-US" sz="1200" dirty="0">
                <a:latin typeface="Consolas"/>
              </a:rPr>
              <a:t> :patient, index: true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t.datetime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appointment_date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050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3950"/>
            <a:ext cx="61245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62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1" dirty="0" smtClean="0"/>
              <a:t>1.2 Object </a:t>
            </a:r>
            <a:r>
              <a:rPr lang="en-US" sz="1800" b="1" dirty="0"/>
              <a:t>Relational </a:t>
            </a:r>
            <a:r>
              <a:rPr lang="en-US" sz="1800" b="1" dirty="0" smtClean="0"/>
              <a:t>Mapping…</a:t>
            </a:r>
          </a:p>
          <a:p>
            <a:endParaRPr lang="en-US" sz="1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Is a technique that connects the rich objects of an application to tables in a relational database management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It allows an application to easily store and retrieve properties and relationships of objects from database without writing SQL statements directly and with less overall database access code.</a:t>
            </a:r>
          </a:p>
          <a:p>
            <a:endParaRPr lang="en-US" sz="1800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9.1.3 </a:t>
            </a:r>
            <a:r>
              <a:rPr lang="en-US" sz="1400" dirty="0"/>
              <a:t>The </a:t>
            </a:r>
            <a:r>
              <a:rPr lang="en-US" sz="1400" dirty="0" err="1"/>
              <a:t>has_one</a:t>
            </a:r>
            <a:r>
              <a:rPr lang="en-US" sz="1400" dirty="0"/>
              <a:t> :through </a:t>
            </a:r>
            <a:r>
              <a:rPr lang="en-US" sz="1400" dirty="0" smtClean="0"/>
              <a:t>Association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372568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ets </a:t>
            </a:r>
            <a:r>
              <a:rPr lang="en-US" sz="1600" dirty="0"/>
              <a:t>up a one-to-one connection with another </a:t>
            </a:r>
            <a:r>
              <a:rPr lang="en-US" sz="1600" dirty="0" smtClean="0"/>
              <a:t>model using a third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each supplier has one account, and each account is associated with one account history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7061" y="1504950"/>
            <a:ext cx="6477000" cy="25237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Supplier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has_one</a:t>
            </a:r>
            <a:r>
              <a:rPr lang="en-US" sz="1200" dirty="0">
                <a:latin typeface="Consolas"/>
              </a:rPr>
              <a:t> :account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has_one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account_history</a:t>
            </a:r>
            <a:r>
              <a:rPr lang="en-US" sz="1200" dirty="0">
                <a:latin typeface="Consolas"/>
              </a:rPr>
              <a:t>, through: :account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class Account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belongs_to</a:t>
            </a:r>
            <a:r>
              <a:rPr lang="en-US" sz="1200" dirty="0">
                <a:latin typeface="Consolas"/>
              </a:rPr>
              <a:t> :supplier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has_one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account_history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AccountHistory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belongs_to</a:t>
            </a:r>
            <a:r>
              <a:rPr lang="en-US" sz="1200" dirty="0">
                <a:latin typeface="Consolas"/>
              </a:rPr>
              <a:t> :account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875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3725680"/>
          </a:xfrm>
        </p:spPr>
        <p:txBody>
          <a:bodyPr/>
          <a:lstStyle/>
          <a:p>
            <a:r>
              <a:rPr lang="en-US" sz="1600" dirty="0" smtClean="0"/>
              <a:t>The migration file will look like: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30865" y="1434066"/>
            <a:ext cx="64770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CreateAccountHistories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::Migration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change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:suppliers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:name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:accounts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t.belongs_to</a:t>
            </a:r>
            <a:r>
              <a:rPr lang="en-US" sz="1200" dirty="0">
                <a:latin typeface="Consolas"/>
              </a:rPr>
              <a:t> :supplier, index: true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account_number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account_histories</a:t>
            </a:r>
            <a:r>
              <a:rPr lang="en-US" sz="1200" dirty="0">
                <a:latin typeface="Consolas"/>
              </a:rPr>
              <a:t>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t.belongs_to</a:t>
            </a:r>
            <a:r>
              <a:rPr lang="en-US" sz="1200" dirty="0">
                <a:latin typeface="Consolas"/>
              </a:rPr>
              <a:t> :account, index: true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t.integer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credit_rating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270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504825"/>
            <a:ext cx="62293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65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9.1.3 </a:t>
            </a:r>
            <a:r>
              <a:rPr lang="en-US" sz="1400" dirty="0"/>
              <a:t>The </a:t>
            </a:r>
            <a:r>
              <a:rPr lang="en-US" sz="1400" dirty="0" err="1"/>
              <a:t>has_and_belongs_to_many</a:t>
            </a:r>
            <a:r>
              <a:rPr lang="en-US" sz="1400" dirty="0"/>
              <a:t> </a:t>
            </a:r>
            <a:r>
              <a:rPr lang="en-US" sz="1400" dirty="0" smtClean="0"/>
              <a:t>Association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372568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reates </a:t>
            </a:r>
            <a:r>
              <a:rPr lang="en-US" sz="1600" dirty="0"/>
              <a:t>a direct many-to-many connection with another model, with no intervening </a:t>
            </a:r>
            <a:r>
              <a:rPr lang="en-US" sz="1600" dirty="0" smtClean="0"/>
              <a:t>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If</a:t>
            </a:r>
            <a:r>
              <a:rPr lang="en-US" sz="1600" dirty="0"/>
              <a:t> your application includes assemblies and parts, with each assembly having many parts and each part appearing in many assemblies, you could declare the models this way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2503" y="2038350"/>
            <a:ext cx="6477000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/>
              <a:t>class Assembly &lt; </a:t>
            </a:r>
            <a:r>
              <a:rPr lang="en-US" sz="1200" dirty="0" err="1"/>
              <a:t>ActiveRecord</a:t>
            </a:r>
            <a:r>
              <a:rPr lang="en-US" sz="1200" dirty="0"/>
              <a:t>::Base</a:t>
            </a:r>
          </a:p>
          <a:p>
            <a:pPr fontAlgn="base"/>
            <a:r>
              <a:rPr lang="en-US" sz="1200" dirty="0"/>
              <a:t>  </a:t>
            </a:r>
            <a:r>
              <a:rPr lang="en-US" sz="1200" dirty="0" err="1"/>
              <a:t>has_and_belongs_to_many</a:t>
            </a:r>
            <a:r>
              <a:rPr lang="en-US" sz="1200" dirty="0"/>
              <a:t> :parts</a:t>
            </a:r>
          </a:p>
          <a:p>
            <a:pPr fontAlgn="base"/>
            <a:r>
              <a:rPr lang="en-US" sz="1200" dirty="0"/>
              <a:t>end</a:t>
            </a:r>
          </a:p>
          <a:p>
            <a:pPr fontAlgn="base"/>
            <a:r>
              <a:rPr lang="en-US" sz="1200" dirty="0"/>
              <a:t> </a:t>
            </a:r>
          </a:p>
          <a:p>
            <a:pPr fontAlgn="base"/>
            <a:r>
              <a:rPr lang="en-US" sz="1200" dirty="0"/>
              <a:t>class Part &lt; </a:t>
            </a:r>
            <a:r>
              <a:rPr lang="en-US" sz="1200" dirty="0" err="1"/>
              <a:t>ActiveRecord</a:t>
            </a:r>
            <a:r>
              <a:rPr lang="en-US" sz="1200" dirty="0"/>
              <a:t>::Base</a:t>
            </a:r>
          </a:p>
          <a:p>
            <a:pPr fontAlgn="base"/>
            <a:r>
              <a:rPr lang="en-US" sz="1200" dirty="0"/>
              <a:t>  </a:t>
            </a:r>
            <a:r>
              <a:rPr lang="en-US" sz="1200" dirty="0" err="1"/>
              <a:t>has_and_belongs_to_many</a:t>
            </a:r>
            <a:r>
              <a:rPr lang="en-US" sz="1200" dirty="0"/>
              <a:t> :assemblies</a:t>
            </a:r>
          </a:p>
          <a:p>
            <a:pPr fontAlgn="base"/>
            <a:r>
              <a:rPr lang="en-US" sz="1200" dirty="0"/>
              <a:t>end</a:t>
            </a:r>
          </a:p>
          <a:p>
            <a:pPr fontAlgn="base"/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737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3725680"/>
          </a:xfrm>
        </p:spPr>
        <p:txBody>
          <a:bodyPr/>
          <a:lstStyle/>
          <a:p>
            <a:r>
              <a:rPr lang="en-US" sz="1600" dirty="0" smtClean="0"/>
              <a:t>The migration file will look like: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30865" y="1434066"/>
            <a:ext cx="64770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CreateAssembliesAndParts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::Migration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change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:assemblies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:name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:parts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part_number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assemblies_parts</a:t>
            </a:r>
            <a:r>
              <a:rPr lang="en-US" sz="1200" dirty="0">
                <a:latin typeface="Consolas"/>
              </a:rPr>
              <a:t>, id: false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t.belongs_to</a:t>
            </a:r>
            <a:r>
              <a:rPr lang="en-US" sz="1200" dirty="0">
                <a:latin typeface="Consolas"/>
              </a:rPr>
              <a:t> :assembly, index: true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t.belongs_to</a:t>
            </a:r>
            <a:r>
              <a:rPr lang="en-US" sz="1200" dirty="0">
                <a:latin typeface="Consolas"/>
              </a:rPr>
              <a:t> :part, index: true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3420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47675"/>
            <a:ext cx="68770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035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9.1.3 The </a:t>
            </a:r>
            <a:r>
              <a:rPr lang="en-US" sz="1400" dirty="0"/>
              <a:t>Polymorphic </a:t>
            </a:r>
            <a:r>
              <a:rPr lang="en-US" sz="1400" dirty="0" smtClean="0"/>
              <a:t>Associations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372568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reates </a:t>
            </a:r>
            <a:r>
              <a:rPr lang="en-US" sz="1600" dirty="0"/>
              <a:t>a direct many-to-many connection with another model, with no intervening </a:t>
            </a:r>
            <a:r>
              <a:rPr lang="en-US" sz="1600" dirty="0" smtClean="0"/>
              <a:t>model</a:t>
            </a:r>
            <a:br>
              <a:rPr lang="en-US" sz="1600" dirty="0" smtClean="0"/>
            </a:br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/>
              <a:t>Y</a:t>
            </a:r>
            <a:r>
              <a:rPr lang="en-US" sz="1600" dirty="0" smtClean="0"/>
              <a:t>ou </a:t>
            </a:r>
            <a:r>
              <a:rPr lang="en-US" sz="1600" dirty="0"/>
              <a:t>might have a picture model that belongs to either an employee model or a product </a:t>
            </a:r>
            <a:r>
              <a:rPr lang="en-US" sz="1600" dirty="0" smtClean="0"/>
              <a:t>model</a:t>
            </a: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2503" y="2038350"/>
            <a:ext cx="6477000" cy="21544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Picture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belongs_to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imageable</a:t>
            </a:r>
            <a:r>
              <a:rPr lang="en-US" sz="1200" dirty="0">
                <a:latin typeface="Consolas"/>
              </a:rPr>
              <a:t>, polymorphic: true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class Employee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has_many</a:t>
            </a:r>
            <a:r>
              <a:rPr lang="en-US" sz="1200" dirty="0">
                <a:latin typeface="Consolas"/>
              </a:rPr>
              <a:t> :pictures, as: :</a:t>
            </a:r>
            <a:r>
              <a:rPr lang="en-US" sz="1200" dirty="0" err="1">
                <a:latin typeface="Consolas"/>
              </a:rPr>
              <a:t>imageable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class Product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has_many</a:t>
            </a:r>
            <a:r>
              <a:rPr lang="en-US" sz="1200" dirty="0">
                <a:latin typeface="Consolas"/>
              </a:rPr>
              <a:t> :pictures, as: :</a:t>
            </a:r>
            <a:r>
              <a:rPr lang="en-US" sz="1200" dirty="0" err="1">
                <a:latin typeface="Consolas"/>
              </a:rPr>
              <a:t>imageable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7239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3725680"/>
          </a:xfrm>
        </p:spPr>
        <p:txBody>
          <a:bodyPr/>
          <a:lstStyle/>
          <a:p>
            <a:r>
              <a:rPr lang="en-US" sz="1600" dirty="0" smtClean="0"/>
              <a:t>The migration file will look like: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30865" y="1434066"/>
            <a:ext cx="6477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CreatePictures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::Migration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change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create_table</a:t>
            </a:r>
            <a:r>
              <a:rPr lang="en-US" sz="1200" dirty="0">
                <a:latin typeface="Consolas"/>
              </a:rPr>
              <a:t> :pictures do |t|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  :name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t.integer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imageable_id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t.string</a:t>
            </a:r>
            <a:r>
              <a:rPr lang="en-US" sz="1200" dirty="0">
                <a:latin typeface="Consolas"/>
              </a:rPr>
              <a:t>  :</a:t>
            </a:r>
            <a:r>
              <a:rPr lang="en-US" sz="1200" dirty="0" err="1">
                <a:latin typeface="Consolas"/>
              </a:rPr>
              <a:t>imageable_type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t.timestamps</a:t>
            </a:r>
            <a:r>
              <a:rPr lang="en-US" sz="1200" dirty="0">
                <a:latin typeface="Consolas"/>
              </a:rPr>
              <a:t> null: false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add_index</a:t>
            </a:r>
            <a:r>
              <a:rPr lang="en-US" sz="1200" dirty="0">
                <a:latin typeface="Consolas"/>
              </a:rPr>
              <a:t> :pictures, :</a:t>
            </a:r>
            <a:r>
              <a:rPr lang="en-US" sz="1200" dirty="0" err="1">
                <a:latin typeface="Consolas"/>
              </a:rPr>
              <a:t>imageable_id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2983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676275"/>
            <a:ext cx="6029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25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9.1.3 </a:t>
            </a:r>
            <a:r>
              <a:rPr lang="en-US" sz="1400" dirty="0"/>
              <a:t>Self </a:t>
            </a:r>
            <a:r>
              <a:rPr lang="en-US" sz="1400" dirty="0" smtClean="0"/>
              <a:t>Joins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372568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Creates a model that will have association to itself</a:t>
            </a:r>
            <a:br>
              <a:rPr lang="en-US" sz="1600" dirty="0" smtClean="0"/>
            </a:br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You </a:t>
            </a:r>
            <a:r>
              <a:rPr lang="en-US" sz="1600" dirty="0"/>
              <a:t>may want to store all employees in a single database model, but be able to trace relationships such as between manager and subordinates</a:t>
            </a: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2503" y="2038350"/>
            <a:ext cx="6477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Employee &lt; </a:t>
            </a:r>
            <a:r>
              <a:rPr lang="en-US" sz="1200" dirty="0" err="1">
                <a:latin typeface="Consolas"/>
              </a:rPr>
              <a:t>ActiveRecord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has_many</a:t>
            </a:r>
            <a:r>
              <a:rPr lang="en-US" sz="1200" dirty="0">
                <a:latin typeface="Consolas"/>
              </a:rPr>
              <a:t> :subordinates, </a:t>
            </a:r>
            <a:r>
              <a:rPr lang="en-US" sz="1200" dirty="0" err="1">
                <a:latin typeface="Consolas"/>
              </a:rPr>
              <a:t>class_name</a:t>
            </a:r>
            <a:r>
              <a:rPr lang="en-US" sz="1200" dirty="0">
                <a:latin typeface="Consolas"/>
              </a:rPr>
              <a:t>: "Employee",</a:t>
            </a:r>
          </a:p>
          <a:p>
            <a:pPr fontAlgn="base"/>
            <a:r>
              <a:rPr lang="en-US" sz="1200" dirty="0">
                <a:latin typeface="Consolas"/>
              </a:rPr>
              <a:t>                          </a:t>
            </a:r>
            <a:r>
              <a:rPr lang="en-US" sz="1200" dirty="0" err="1">
                <a:latin typeface="Consolas"/>
              </a:rPr>
              <a:t>foreign_key</a:t>
            </a:r>
            <a:r>
              <a:rPr lang="en-US" sz="1200" dirty="0">
                <a:latin typeface="Consolas"/>
              </a:rPr>
              <a:t>: "</a:t>
            </a:r>
            <a:r>
              <a:rPr lang="en-US" sz="1200" dirty="0" err="1">
                <a:latin typeface="Consolas"/>
              </a:rPr>
              <a:t>manager_id</a:t>
            </a:r>
            <a:r>
              <a:rPr lang="en-US" sz="1200" dirty="0">
                <a:latin typeface="Consolas"/>
              </a:rPr>
              <a:t>"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belongs_to</a:t>
            </a:r>
            <a:r>
              <a:rPr lang="en-US" sz="1200" dirty="0">
                <a:latin typeface="Consolas"/>
              </a:rPr>
              <a:t> :manager, </a:t>
            </a:r>
            <a:r>
              <a:rPr lang="en-US" sz="1200" dirty="0" err="1">
                <a:latin typeface="Consolas"/>
              </a:rPr>
              <a:t>class_name</a:t>
            </a:r>
            <a:r>
              <a:rPr lang="en-US" sz="1200" dirty="0">
                <a:latin typeface="Consolas"/>
              </a:rPr>
              <a:t>: "Employee"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848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33400" y="361950"/>
            <a:ext cx="8001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2. Active </a:t>
            </a:r>
            <a:r>
              <a:rPr lang="en-US" sz="3200" dirty="0"/>
              <a:t>Record as an </a:t>
            </a:r>
            <a:r>
              <a:rPr lang="en-US" sz="3200" dirty="0" err="1"/>
              <a:t>ORM</a:t>
            </a:r>
            <a:r>
              <a:rPr lang="en-US" sz="3200" dirty="0"/>
              <a:t> </a:t>
            </a:r>
            <a:r>
              <a:rPr lang="en-US" sz="3200" dirty="0" smtClean="0"/>
              <a:t>Framework</a:t>
            </a:r>
            <a:endParaRPr lang="en" sz="3200"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8229600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/>
              <a:t>Active Record gives us several mechanisms, the most important being the ability to:</a:t>
            </a:r>
          </a:p>
          <a:p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Represent models and their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Represent associations between these models.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Represent inheritance hierarchies through related models.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Validate models before they get persisted to the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Perform database operations in an object-oriented fashion.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33400" y="20383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Thank You</a:t>
            </a: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4095749"/>
            <a:ext cx="8229600" cy="8301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438150"/>
            <a:ext cx="8229600" cy="100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3. </a:t>
            </a:r>
            <a:r>
              <a:rPr lang="en-US" sz="3200" dirty="0"/>
              <a:t>Convention over Configuration in Active </a:t>
            </a:r>
            <a:r>
              <a:rPr lang="en-US" sz="3200" dirty="0" smtClean="0"/>
              <a:t>Record</a:t>
            </a:r>
            <a:endParaRPr sz="3200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809751"/>
            <a:ext cx="8229600" cy="3116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/>
              <a:t>The idea is </a:t>
            </a:r>
            <a:r>
              <a:rPr lang="en-US" sz="1600" dirty="0" smtClean="0"/>
              <a:t>that : 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configure your applications in the very same way most of the time then this should be the default way.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Thus</a:t>
            </a:r>
            <a:r>
              <a:rPr lang="en-US" sz="1600" dirty="0"/>
              <a:t>, explicit configuration would be needed only in those cases where you can't follow the standard convention.</a:t>
            </a:r>
            <a:endParaRPr sz="16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199" y="2857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3.1 Naming Conventions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199" y="971550"/>
            <a:ext cx="8229600" cy="35733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r>
              <a:rPr lang="en-US" sz="1600" dirty="0"/>
              <a:t>By default, Active Record uses some naming conventions to find out how the mapping between models and database tables should be </a:t>
            </a:r>
            <a:r>
              <a:rPr lang="en-US" sz="1600" dirty="0" smtClean="0"/>
              <a:t>created.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It pluralize the </a:t>
            </a:r>
            <a:r>
              <a:rPr lang="en-US" sz="1600" dirty="0"/>
              <a:t>class names to find the respective database </a:t>
            </a:r>
            <a:r>
              <a:rPr lang="en-US" sz="1600" dirty="0" smtClean="0"/>
              <a:t>table. </a:t>
            </a:r>
            <a:r>
              <a:rPr lang="en-US" sz="1600" dirty="0"/>
              <a:t>So, for a </a:t>
            </a:r>
            <a:r>
              <a:rPr lang="en-US" sz="1600" i="1" dirty="0"/>
              <a:t>class Book</a:t>
            </a:r>
            <a:r>
              <a:rPr lang="en-US" sz="1600" dirty="0"/>
              <a:t>, you should have a database table called </a:t>
            </a:r>
            <a:r>
              <a:rPr lang="en-US" sz="1600" b="1" i="1" dirty="0" smtClean="0"/>
              <a:t>books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When </a:t>
            </a:r>
            <a:r>
              <a:rPr lang="en-US" sz="1600" dirty="0" smtClean="0"/>
              <a:t>using </a:t>
            </a:r>
            <a:r>
              <a:rPr lang="en-US" sz="1600" dirty="0"/>
              <a:t>class names composed of two or more words, 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Examples: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Database Table - Plural with underscores separating words (e.g., </a:t>
            </a:r>
            <a:r>
              <a:rPr lang="en-US" sz="1600" dirty="0" err="1"/>
              <a:t>book_clubs</a:t>
            </a:r>
            <a:r>
              <a:rPr lang="en-US" sz="1600" dirty="0"/>
              <a:t>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Model Class - Singular with the first letter of each word capitalized (e.g., </a:t>
            </a:r>
            <a:r>
              <a:rPr lang="en-US" sz="1600" dirty="0" err="1"/>
              <a:t>BookClub</a:t>
            </a:r>
            <a:r>
              <a:rPr lang="en-US" sz="1600" dirty="0"/>
              <a:t>).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94660" y="274233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the model class name should follow the Ruby conventions, using the </a:t>
            </a:r>
            <a:r>
              <a:rPr lang="en-US" sz="1600" dirty="0" err="1"/>
              <a:t>CamelCase</a:t>
            </a:r>
            <a:r>
              <a:rPr lang="en-US" sz="1600" dirty="0"/>
              <a:t> </a:t>
            </a:r>
            <a:r>
              <a:rPr lang="en-US" sz="1600" dirty="0" smtClean="0"/>
              <a:t>form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94658" y="2495550"/>
            <a:ext cx="762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the table name must contain the words separated by underscores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4381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3.2 Schema Conventions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 smtClean="0"/>
              <a:t>Active </a:t>
            </a:r>
            <a:r>
              <a:rPr lang="en-US" sz="1600" dirty="0"/>
              <a:t>Record uses naming conventions for the columns in database tables, depending on the </a:t>
            </a:r>
            <a:r>
              <a:rPr lang="en-US" sz="1600" dirty="0" smtClean="0"/>
              <a:t>purpose </a:t>
            </a:r>
            <a:r>
              <a:rPr lang="en-US" sz="1600" dirty="0"/>
              <a:t>of these columns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Foreign keys</a:t>
            </a:r>
            <a:r>
              <a:rPr lang="en-US" sz="1600" dirty="0"/>
              <a:t> - These fields should be named following the pattern </a:t>
            </a:r>
            <a:r>
              <a:rPr lang="en-US" sz="1600" dirty="0" err="1"/>
              <a:t>singularized_table_name_id</a:t>
            </a:r>
            <a:r>
              <a:rPr lang="en-US" sz="1600" dirty="0"/>
              <a:t> (e.g., </a:t>
            </a:r>
            <a:r>
              <a:rPr lang="en-US" sz="1600" dirty="0" err="1"/>
              <a:t>item_id</a:t>
            </a:r>
            <a:r>
              <a:rPr lang="en-US" sz="1600" dirty="0"/>
              <a:t>, </a:t>
            </a:r>
            <a:r>
              <a:rPr lang="en-US" sz="1600" dirty="0" err="1"/>
              <a:t>order_id</a:t>
            </a:r>
            <a:r>
              <a:rPr lang="en-US" sz="1600" dirty="0"/>
              <a:t>). These are the fields that Active Record will look for when you create associations between your models.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Primary keys</a:t>
            </a:r>
            <a:r>
              <a:rPr lang="en-US" sz="1600" dirty="0"/>
              <a:t> - By default, Active Record will use an integer column named id as the table's primary key. When using </a:t>
            </a:r>
            <a:r>
              <a:rPr lang="en-US" sz="1600" u="sng" dirty="0">
                <a:hlinkClick r:id="rId3"/>
              </a:rPr>
              <a:t>Active Record Migrations</a:t>
            </a:r>
            <a:r>
              <a:rPr lang="en-US" sz="1600" dirty="0"/>
              <a:t> to create your tables, this column will be automatically created.</a:t>
            </a:r>
          </a:p>
          <a:p>
            <a:endParaRPr lang="en-US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20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91666"/>
            </a:pPr>
            <a:r>
              <a:rPr lang="en-US" sz="1600" dirty="0"/>
              <a:t>It is very easy to create Active Record models. All you have to do is to subclass the </a:t>
            </a:r>
            <a:r>
              <a:rPr lang="en-US" sz="1600" dirty="0" err="1"/>
              <a:t>ActiveRecord</a:t>
            </a:r>
            <a:r>
              <a:rPr lang="en-US" sz="1600" dirty="0"/>
              <a:t>::Base class and you're good to go</a:t>
            </a:r>
            <a:r>
              <a:rPr lang="en-US" sz="1600" dirty="0" smtClean="0"/>
              <a:t>:</a:t>
            </a:r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r>
              <a:rPr lang="en-US" sz="1600" dirty="0"/>
              <a:t>This will create a </a:t>
            </a:r>
            <a:r>
              <a:rPr lang="en-US" sz="1600" i="1" dirty="0"/>
              <a:t>Product model</a:t>
            </a:r>
            <a:r>
              <a:rPr lang="en-US" sz="1600" dirty="0"/>
              <a:t>, mapped to a products table at the database</a:t>
            </a:r>
            <a:endParaRPr sz="1600" dirty="0"/>
          </a:p>
          <a:p>
            <a:pPr lvl="0">
              <a:spcBef>
                <a:spcPts val="0"/>
              </a:spcBef>
              <a:buNone/>
            </a:pPr>
            <a:endParaRPr lang="en-US" sz="1200" dirty="0" smtClean="0"/>
          </a:p>
          <a:p>
            <a:pPr lv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4. Creating </a:t>
            </a:r>
            <a:r>
              <a:rPr lang="en-US" sz="3200" dirty="0"/>
              <a:t>Active Record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962150"/>
            <a:ext cx="30480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class Product &lt; </a:t>
            </a:r>
            <a:r>
              <a:rPr lang="en-US" i="1" dirty="0" err="1"/>
              <a:t>ActiveRecord</a:t>
            </a:r>
            <a:r>
              <a:rPr lang="en-US" i="1" dirty="0"/>
              <a:t>::Base</a:t>
            </a:r>
          </a:p>
          <a:p>
            <a:r>
              <a:rPr lang="en-US" i="1" dirty="0"/>
              <a:t>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5. </a:t>
            </a:r>
            <a:r>
              <a:rPr lang="en-US" sz="3200" dirty="0"/>
              <a:t>CRUD: Reading and Writing Data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52549"/>
            <a:ext cx="8229600" cy="33528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91666"/>
            </a:pPr>
            <a:r>
              <a:rPr lang="en-US" sz="1600" dirty="0"/>
              <a:t>CRUD is an acronym for the four verbs we use to operate on data: </a:t>
            </a:r>
            <a:endParaRPr lang="en-US" sz="1600" dirty="0" smtClean="0"/>
          </a:p>
          <a:p>
            <a:pPr lvl="0">
              <a:buSzPct val="91666"/>
            </a:pPr>
            <a:endParaRPr lang="en-US" sz="1600" dirty="0" smtClean="0"/>
          </a:p>
          <a:p>
            <a:pPr marL="285750" lvl="0" indent="-285750">
              <a:buSzPct val="91666"/>
              <a:buFont typeface="Wingdings" pitchFamily="2" charset="2"/>
              <a:buChar char="Ø"/>
            </a:pPr>
            <a:r>
              <a:rPr lang="en-US" sz="1600" b="1" dirty="0" smtClean="0"/>
              <a:t>C</a:t>
            </a:r>
            <a:r>
              <a:rPr lang="en-US" sz="1600" dirty="0" smtClean="0"/>
              <a:t>reate</a:t>
            </a:r>
          </a:p>
          <a:p>
            <a:pPr marL="285750" lvl="0" indent="-285750">
              <a:buSzPct val="91666"/>
              <a:buFont typeface="Wingdings" pitchFamily="2" charset="2"/>
              <a:buChar char="Ø"/>
            </a:pPr>
            <a:r>
              <a:rPr lang="en-US" sz="1600" b="1" dirty="0" smtClean="0"/>
              <a:t>R</a:t>
            </a:r>
            <a:r>
              <a:rPr lang="en-US" sz="1600" dirty="0" smtClean="0"/>
              <a:t>ead</a:t>
            </a:r>
          </a:p>
          <a:p>
            <a:pPr marL="285750" lvl="0" indent="-285750">
              <a:buSzPct val="91666"/>
              <a:buFont typeface="Wingdings" pitchFamily="2" charset="2"/>
              <a:buChar char="Ø"/>
            </a:pPr>
            <a:r>
              <a:rPr lang="en-US" sz="1600" b="1" dirty="0" smtClean="0"/>
              <a:t>U</a:t>
            </a:r>
            <a:r>
              <a:rPr lang="en-US" sz="1600" dirty="0" smtClean="0"/>
              <a:t>pdate</a:t>
            </a:r>
          </a:p>
          <a:p>
            <a:pPr marL="285750" lvl="0" indent="-285750">
              <a:buSzPct val="91666"/>
              <a:buFont typeface="Wingdings" pitchFamily="2" charset="2"/>
              <a:buChar char="Ø"/>
            </a:pPr>
            <a:r>
              <a:rPr lang="en-US" sz="1600" b="1" dirty="0" smtClean="0"/>
              <a:t>D</a:t>
            </a:r>
            <a:r>
              <a:rPr lang="en-US" sz="1600" dirty="0" smtClean="0"/>
              <a:t>elete </a:t>
            </a:r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r>
              <a:rPr lang="en-US" sz="1600" dirty="0" smtClean="0"/>
              <a:t>Active </a:t>
            </a:r>
            <a:r>
              <a:rPr lang="en-US" sz="1600" dirty="0"/>
              <a:t>Record automatically creates methods to allow an application to read and manipulate data stored within its tables</a:t>
            </a:r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1253</Words>
  <Application>Microsoft Office PowerPoint</Application>
  <PresentationFormat>On-screen Show (16:9)</PresentationFormat>
  <Paragraphs>431</Paragraphs>
  <Slides>40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simple-light</vt:lpstr>
      <vt:lpstr>Models</vt:lpstr>
      <vt:lpstr>1. What is Active Record?</vt:lpstr>
      <vt:lpstr>PowerPoint Presentation</vt:lpstr>
      <vt:lpstr>2. Active Record as an ORM Framework</vt:lpstr>
      <vt:lpstr>3. Convention over Configuration in Active Record</vt:lpstr>
      <vt:lpstr>3.1 Naming Conventions</vt:lpstr>
      <vt:lpstr>3.2 Schema Conventions</vt:lpstr>
      <vt:lpstr>4. Creating Active Record Models</vt:lpstr>
      <vt:lpstr>5. CRUD: Reading and Writing Data</vt:lpstr>
      <vt:lpstr>5.1 Create</vt:lpstr>
      <vt:lpstr>5.2 Read</vt:lpstr>
      <vt:lpstr>5.3 Update</vt:lpstr>
      <vt:lpstr>5.4 Delete</vt:lpstr>
      <vt:lpstr>6. Validations</vt:lpstr>
      <vt:lpstr>PowerPoint Presentation</vt:lpstr>
      <vt:lpstr>7. Callbacks</vt:lpstr>
      <vt:lpstr>8. Migrations</vt:lpstr>
      <vt:lpstr>9. Associations</vt:lpstr>
      <vt:lpstr>PowerPoint Presentation</vt:lpstr>
      <vt:lpstr>9.1 Types of Associations </vt:lpstr>
      <vt:lpstr>9.1.1 The belongs_to Association </vt:lpstr>
      <vt:lpstr>Cntd…</vt:lpstr>
      <vt:lpstr>9.1.2 The has_one Association  </vt:lpstr>
      <vt:lpstr>PowerPoint Presentation</vt:lpstr>
      <vt:lpstr>9.1.3 The has_many Association  </vt:lpstr>
      <vt:lpstr>PowerPoint Presentation</vt:lpstr>
      <vt:lpstr>9.1.3 The has_many :through Association  </vt:lpstr>
      <vt:lpstr>PowerPoint Presentation</vt:lpstr>
      <vt:lpstr>PowerPoint Presentation</vt:lpstr>
      <vt:lpstr>9.1.3 The has_one :through Association  </vt:lpstr>
      <vt:lpstr>PowerPoint Presentation</vt:lpstr>
      <vt:lpstr>PowerPoint Presentation</vt:lpstr>
      <vt:lpstr>9.1.3 The has_and_belongs_to_many Association  </vt:lpstr>
      <vt:lpstr>PowerPoint Presentation</vt:lpstr>
      <vt:lpstr>PowerPoint Presentation</vt:lpstr>
      <vt:lpstr>  9.1.3 The Polymorphic Associations  </vt:lpstr>
      <vt:lpstr>PowerPoint Presentation</vt:lpstr>
      <vt:lpstr>PowerPoint Presentation</vt:lpstr>
      <vt:lpstr>  9.1.3 Self Joins 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Saurabh Pandit</dc:creator>
  <cp:lastModifiedBy>Nikita Singh</cp:lastModifiedBy>
  <cp:revision>64</cp:revision>
  <dcterms:modified xsi:type="dcterms:W3CDTF">2015-05-13T13:23:37Z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