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sldIdLst>
    <p:sldId id="334" r:id="rId2"/>
    <p:sldId id="319" r:id="rId3"/>
    <p:sldId id="256" r:id="rId4"/>
    <p:sldId id="320" r:id="rId5"/>
    <p:sldId id="322" r:id="rId6"/>
    <p:sldId id="321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257" r:id="rId19"/>
    <p:sldId id="258" r:id="rId20"/>
    <p:sldId id="335" r:id="rId21"/>
    <p:sldId id="318" r:id="rId2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6025" cy="376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8C5173E1-B2BA-495F-ADAF-6E432BF56F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656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EE81D2-BA48-4061-BFE4-2D46C180C1E3}" type="slidenum">
              <a:rPr lang="en-US"/>
              <a:pPr/>
              <a:t>3</a:t>
            </a:fld>
            <a:endParaRPr lang="en-US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r">
              <a:buClrTx/>
              <a:buFontTx/>
              <a:buNone/>
            </a:pPr>
            <a:fld id="{79F0230E-AB45-40D7-85BE-273E12491513}" type="slidenum">
              <a:rPr lang="en-US" sz="1400">
                <a:latin typeface="Times New Roman" pitchFamily="16" charset="0"/>
              </a:rPr>
              <a:pPr algn="r">
                <a:buClrTx/>
                <a:buFontTx/>
                <a:buNone/>
              </a:pPr>
              <a:t>3</a:t>
            </a:fld>
            <a:endParaRPr lang="en-US" sz="1400">
              <a:latin typeface="Times New Roman" pitchFamily="16" charset="0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</a:pPr>
            <a:fld id="{692FCDFC-4CA7-4EB5-B8A8-414F324D477D}" type="slidenum">
              <a:rPr lang="en-US" sz="1600">
                <a:latin typeface="Courier New" pitchFamily="48" charset="0"/>
              </a:rPr>
              <a:pPr>
                <a:lnSpc>
                  <a:spcPct val="94000"/>
                </a:lnSpc>
                <a:buClrTx/>
                <a:buFontTx/>
                <a:buNone/>
              </a:pPr>
              <a:t>3</a:t>
            </a:fld>
            <a:endParaRPr lang="en-US" sz="1600">
              <a:latin typeface="Courier New" pitchFamily="48" charset="0"/>
            </a:endParaRPr>
          </a:p>
        </p:txBody>
      </p:sp>
      <p:sp>
        <p:nvSpPr>
          <p:cNvPr id="6758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C5173E1-B2BA-495F-ADAF-6E432BF56FB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55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060DFD-EE83-4A70-9EE3-CBF3B396351D}" type="slidenum">
              <a:rPr lang="en-US"/>
              <a:pPr/>
              <a:t>18</a:t>
            </a:fld>
            <a:endParaRPr lang="en-US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r">
              <a:buClrTx/>
              <a:buFontTx/>
              <a:buNone/>
            </a:pPr>
            <a:fld id="{D14A0B99-F3DF-4D88-A804-343767CCB4EA}" type="slidenum">
              <a:rPr lang="en-US" sz="1400">
                <a:latin typeface="Times New Roman" pitchFamily="16" charset="0"/>
              </a:rPr>
              <a:pPr algn="r">
                <a:buClrTx/>
                <a:buFontTx/>
                <a:buNone/>
              </a:pPr>
              <a:t>18</a:t>
            </a:fld>
            <a:endParaRPr lang="en-US" sz="1400">
              <a:latin typeface="Times New Roman" pitchFamily="16" charset="0"/>
            </a:endParaRPr>
          </a:p>
        </p:txBody>
      </p:sp>
      <p:sp>
        <p:nvSpPr>
          <p:cNvPr id="686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BE66C6-C2A8-4D5E-A2B8-6CBB5DA4633B}" type="slidenum">
              <a:rPr lang="en-US"/>
              <a:pPr/>
              <a:t>19</a:t>
            </a:fld>
            <a:endParaRPr lang="en-US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r">
              <a:buClrTx/>
              <a:buFontTx/>
              <a:buNone/>
            </a:pPr>
            <a:fld id="{E0B9A9C4-0D42-4B32-8F0F-49F9BBE5A71A}" type="slidenum">
              <a:rPr lang="en-US" sz="1400">
                <a:latin typeface="Times New Roman" pitchFamily="16" charset="0"/>
              </a:rPr>
              <a:pPr algn="r">
                <a:buClrTx/>
                <a:buFontTx/>
                <a:buNone/>
              </a:pPr>
              <a:t>19</a:t>
            </a:fld>
            <a:endParaRPr lang="en-US" sz="1400">
              <a:latin typeface="Times New Roman" pitchFamily="16" charset="0"/>
            </a:endParaRPr>
          </a:p>
        </p:txBody>
      </p:sp>
      <p:sp>
        <p:nvSpPr>
          <p:cNvPr id="696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786EAF-8B66-4A14-9879-DCF1B5CCF76C}" type="slidenum">
              <a:rPr lang="en-US"/>
              <a:pPr/>
              <a:t>21</a:t>
            </a:fld>
            <a:endParaRPr lang="en-US"/>
          </a:p>
        </p:txBody>
      </p:sp>
      <p:sp>
        <p:nvSpPr>
          <p:cNvPr id="1310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AE3BEA7-CAB4-429B-B882-C969AAAA57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4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8351D78-48E4-45C7-AFDE-F5369CA98D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4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5362" cy="645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A91C1A8-37E6-4CA9-A57B-FC95A999EA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9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83F5BA9-6C21-47E3-9BAC-5834DE5D60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3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EDE0FB0-8C5B-4655-BEE6-AD0955E0B7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6112" cy="498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1750" y="1768475"/>
            <a:ext cx="4457700" cy="498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76C01AE-A512-4039-84CC-D1DEB686B4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2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55F5A70-BC52-440A-ADFB-DCBEC201AE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6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BF02052-2682-4687-B4BF-2A9DEBBF0B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0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310F378-A56B-4D9B-A8C6-943E1262E9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2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BB9CF8E-794C-478A-BCEB-FC36111AD0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33DB69E-2BA6-415B-8424-8FA26FD644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1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6212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6212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31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10DFDCCA-2E48-4822-8DA3-666454AC6E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Courier New" pitchFamily="48" charset="0"/>
          <a:cs typeface="Arial Unicode MS" charset="0"/>
        </a:defRPr>
      </a:lvl2pPr>
      <a:lvl3pPr marL="1143000" indent="-228600"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Courier New" pitchFamily="48" charset="0"/>
          <a:cs typeface="Arial Unicode MS" charset="0"/>
        </a:defRPr>
      </a:lvl3pPr>
      <a:lvl4pPr marL="1600200" indent="-228600"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Courier New" pitchFamily="48" charset="0"/>
          <a:cs typeface="Arial Unicode MS" charset="0"/>
        </a:defRPr>
      </a:lvl4pPr>
      <a:lvl5pPr marL="2057400" indent="-228600"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Courier New" pitchFamily="48" charset="0"/>
          <a:cs typeface="Arial Unicode MS" charset="0"/>
        </a:defRPr>
      </a:lvl5pPr>
      <a:lvl6pPr marL="2514600" indent="-228600"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Courier New" pitchFamily="48" charset="0"/>
          <a:cs typeface="Arial Unicode MS" charset="0"/>
        </a:defRPr>
      </a:lvl6pPr>
      <a:lvl7pPr marL="2971800" indent="-228600"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Courier New" pitchFamily="48" charset="0"/>
          <a:cs typeface="Arial Unicode MS" charset="0"/>
        </a:defRPr>
      </a:lvl7pPr>
      <a:lvl8pPr marL="3429000" indent="-228600"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Courier New" pitchFamily="48" charset="0"/>
          <a:cs typeface="Arial Unicode MS" charset="0"/>
        </a:defRPr>
      </a:lvl8pPr>
      <a:lvl9pPr marL="3886200" indent="-228600"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Courier New" pitchFamily="48" charset="0"/>
          <a:cs typeface="Arial Unicode MS" charset="0"/>
        </a:defRPr>
      </a:lvl9pPr>
    </p:titleStyle>
    <p:bodyStyle>
      <a:lvl1pPr marL="342900" indent="-342900" algn="l" defTabSz="457200" rtl="0" eaLnBrk="0" fontAlgn="base" hangingPunct="0">
        <a:lnSpc>
          <a:spcPct val="87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7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87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87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ruby-doc.org/" TargetMode="External"/><Relationship Id="rId2" Type="http://schemas.openxmlformats.org/officeDocument/2006/relationships/hyperlink" Target="https://www.codecademy.com/learn/ruby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tutorialspoint.com/ruby/" TargetMode="External"/><Relationship Id="rId4" Type="http://schemas.openxmlformats.org/officeDocument/2006/relationships/hyperlink" Target="http://ruby-doc.org/docs/ruby-doc-bundle/ProgrammingRuby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03237" y="2789237"/>
            <a:ext cx="906938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b="1" dirty="0" smtClean="0"/>
              <a:t>Basic Concepts of Ruby</a:t>
            </a:r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10496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29589" y="362903"/>
            <a:ext cx="9069388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Access Modifiers</a:t>
            </a:r>
            <a:endParaRPr lang="en-GB" sz="4400" dirty="0"/>
          </a:p>
        </p:txBody>
      </p:sp>
      <p:pic>
        <p:nvPicPr>
          <p:cNvPr id="5122" name="Picture 2" descr="C:\Users\Saurabh Pandit\Documents\acc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9" y="1249998"/>
            <a:ext cx="8963978" cy="473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aurabh Pandit\Documents\acces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1" y="6294435"/>
            <a:ext cx="8877936" cy="102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29589" y="362903"/>
            <a:ext cx="9069388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Constructors</a:t>
            </a:r>
            <a:endParaRPr lang="en-GB" sz="44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39712" y="1326515"/>
            <a:ext cx="9525000" cy="580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563562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800" dirty="0"/>
              <a:t>The initialize method is a standard Ruby class method and works almost same way as constructor works in other object oriented programming languages</a:t>
            </a:r>
            <a:r>
              <a:rPr lang="en-US" sz="2800" dirty="0" smtClean="0"/>
              <a:t>.</a:t>
            </a:r>
          </a:p>
          <a:p>
            <a:pPr marL="563562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initialize method is useful when you want to initialize some class variables at the time of object creation. </a:t>
            </a:r>
            <a:endParaRPr lang="en-US" sz="2800" dirty="0" smtClean="0"/>
          </a:p>
          <a:p>
            <a:pPr marL="563562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800" dirty="0" smtClean="0"/>
              <a:t>This </a:t>
            </a:r>
            <a:r>
              <a:rPr lang="en-US" sz="2800" dirty="0"/>
              <a:t>method may take a list of parameters and like any other ruby method it would be preceded by </a:t>
            </a:r>
            <a:r>
              <a:rPr lang="en-US" sz="2800" dirty="0" err="1" smtClean="0"/>
              <a:t>def</a:t>
            </a:r>
            <a:r>
              <a:rPr lang="en-US" sz="2800" dirty="0" smtClean="0"/>
              <a:t> keyword.</a:t>
            </a:r>
            <a:endParaRPr lang="en-US" sz="2800" dirty="0"/>
          </a:p>
        </p:txBody>
      </p:sp>
      <p:pic>
        <p:nvPicPr>
          <p:cNvPr id="6146" name="Picture 2" descr="C:\Users\Saurabh Pandit\Documents\const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2" y="5428531"/>
            <a:ext cx="7162799" cy="174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21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29589" y="362903"/>
            <a:ext cx="9069388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Getters and Setters</a:t>
            </a:r>
            <a:endParaRPr lang="en-GB" sz="44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39712" y="1326515"/>
            <a:ext cx="9525000" cy="580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563562" lvl="1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800" dirty="0"/>
              <a:t>To make the variables available from outside the class, they must be defined within </a:t>
            </a:r>
            <a:r>
              <a:rPr lang="en-US" sz="2800" dirty="0" err="1"/>
              <a:t>accessor</a:t>
            </a:r>
            <a:r>
              <a:rPr lang="en-US" sz="2800" dirty="0"/>
              <a:t> methods, these </a:t>
            </a:r>
            <a:r>
              <a:rPr lang="en-US" sz="2800" dirty="0" err="1"/>
              <a:t>accessor</a:t>
            </a:r>
            <a:r>
              <a:rPr lang="en-US" sz="2800" dirty="0"/>
              <a:t> methods are also known as a getter methods. </a:t>
            </a:r>
          </a:p>
          <a:p>
            <a:pPr marL="563562" lvl="1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800" dirty="0"/>
              <a:t>Similar to </a:t>
            </a:r>
            <a:r>
              <a:rPr lang="en-US" sz="2800" dirty="0" err="1"/>
              <a:t>accessor</a:t>
            </a:r>
            <a:r>
              <a:rPr lang="en-US" sz="2800" dirty="0"/>
              <a:t> methods, which are used to access the value of the variables, Ruby provides a way to set the values of those variables from outside of the class using setter methods</a:t>
            </a:r>
            <a:r>
              <a:rPr lang="en-US" sz="2800" dirty="0" smtClean="0"/>
              <a:t>.</a:t>
            </a:r>
          </a:p>
          <a:p>
            <a:pPr marL="563562" lvl="1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800" dirty="0"/>
              <a:t>Getters and setters are just methods that are responsible for setting an instance variable (setter), and retrieving the value of an instance variable (getter). </a:t>
            </a:r>
          </a:p>
        </p:txBody>
      </p:sp>
    </p:spTree>
    <p:extLst>
      <p:ext uri="{BB962C8B-B14F-4D97-AF65-F5344CB8AC3E}">
        <p14:creationId xmlns:p14="http://schemas.microsoft.com/office/powerpoint/2010/main" val="40008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29589" y="362903"/>
            <a:ext cx="9069388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Getters and Setters</a:t>
            </a:r>
            <a:endParaRPr lang="en-GB" sz="4400" dirty="0"/>
          </a:p>
        </p:txBody>
      </p:sp>
      <p:pic>
        <p:nvPicPr>
          <p:cNvPr id="7171" name="Picture 3" descr="C:\Users\Saurabh Pandit\Documents\get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138" y="960437"/>
            <a:ext cx="7722974" cy="649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42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29589" y="362903"/>
            <a:ext cx="9069388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Modules</a:t>
            </a:r>
            <a:endParaRPr lang="en-GB" sz="44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05104" y="1326515"/>
            <a:ext cx="9525000" cy="580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563562" lvl="1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GB" sz="2800" dirty="0"/>
              <a:t>Modules are a way of grouping together methods, classes, and constants.</a:t>
            </a:r>
          </a:p>
          <a:p>
            <a:pPr marL="563562" lvl="1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GB" sz="2800" dirty="0"/>
              <a:t>Modules give you two major benefits –</a:t>
            </a:r>
          </a:p>
          <a:p>
            <a:pPr marL="420687" lvl="1" indent="0">
              <a:spcAft>
                <a:spcPts val="1425"/>
              </a:spcAft>
            </a:pPr>
            <a:r>
              <a:rPr lang="en-GB" sz="2800" dirty="0"/>
              <a:t>1. </a:t>
            </a:r>
            <a:r>
              <a:rPr lang="en-GB" sz="2800" dirty="0" smtClean="0"/>
              <a:t>Modules provide a namespace &amp; prevent name  clashes.</a:t>
            </a:r>
          </a:p>
          <a:p>
            <a:pPr marL="420687" lvl="1" indent="0">
              <a:spcAft>
                <a:spcPts val="1425"/>
              </a:spcAft>
            </a:pPr>
            <a:r>
              <a:rPr lang="en-GB" sz="2800" dirty="0" smtClean="0"/>
              <a:t>2</a:t>
            </a:r>
            <a:r>
              <a:rPr lang="en-GB" sz="2800" dirty="0"/>
              <a:t>. Modules implement the </a:t>
            </a:r>
            <a:r>
              <a:rPr lang="en-GB" sz="2800" dirty="0" err="1"/>
              <a:t>mixin</a:t>
            </a:r>
            <a:r>
              <a:rPr lang="en-GB" sz="2800" dirty="0"/>
              <a:t> facility</a:t>
            </a:r>
            <a:r>
              <a:rPr lang="en-GB" sz="2800" dirty="0" smtClean="0"/>
              <a:t>.</a:t>
            </a:r>
          </a:p>
          <a:p>
            <a:pPr marL="106362" lvl="1" indent="0">
              <a:spcAft>
                <a:spcPts val="1425"/>
              </a:spcAft>
            </a:pPr>
            <a:endParaRPr lang="en-US" sz="2800" dirty="0"/>
          </a:p>
        </p:txBody>
      </p:sp>
      <p:pic>
        <p:nvPicPr>
          <p:cNvPr id="4" name="Picture 2" descr="C:\Users\Saurabh Pandit\Documents\MODU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2" y="4500789"/>
            <a:ext cx="5257800" cy="263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516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29589" y="362903"/>
            <a:ext cx="9069388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Module </a:t>
            </a:r>
            <a:r>
              <a:rPr lang="en-GB" sz="4400" dirty="0" err="1" smtClean="0"/>
              <a:t>vs</a:t>
            </a:r>
            <a:r>
              <a:rPr lang="en-GB" sz="4400" dirty="0" smtClean="0"/>
              <a:t> Classes</a:t>
            </a:r>
            <a:endParaRPr lang="en-GB" sz="4400" dirty="0"/>
          </a:p>
        </p:txBody>
      </p:sp>
      <p:pic>
        <p:nvPicPr>
          <p:cNvPr id="8195" name="Picture 3" descr="C:\Users\Saurabh Pandit\Documents\mod vs cla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2" y="1296352"/>
            <a:ext cx="8396923" cy="598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902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29589" y="362903"/>
            <a:ext cx="9069388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Require </a:t>
            </a:r>
            <a:r>
              <a:rPr lang="en-GB" sz="4400" dirty="0" err="1" smtClean="0"/>
              <a:t>vs</a:t>
            </a:r>
            <a:r>
              <a:rPr lang="en-GB" sz="4400" dirty="0" smtClean="0"/>
              <a:t> Load</a:t>
            </a:r>
            <a:endParaRPr lang="en-GB" sz="44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05104" y="1326515"/>
            <a:ext cx="9525000" cy="580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600075" indent="-457200" algn="just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800" dirty="0"/>
              <a:t>The require method allows you to load a library and prevents it from being loaded more than once. The require method will return ‘false’ if you try to load the same library after the first time.</a:t>
            </a:r>
          </a:p>
          <a:p>
            <a:pPr marL="600075" indent="-457200" algn="just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800" dirty="0"/>
              <a:t>So it keeps track of whether that library was already loaded or not. You also don’t need to specify the “.</a:t>
            </a:r>
            <a:r>
              <a:rPr lang="en-US" sz="2800" dirty="0" err="1"/>
              <a:t>rb</a:t>
            </a:r>
            <a:r>
              <a:rPr lang="en-US" sz="2800" dirty="0"/>
              <a:t>” extension of the library file name.</a:t>
            </a:r>
          </a:p>
          <a:p>
            <a:pPr marL="600075" indent="-457200" algn="just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800" dirty="0"/>
              <a:t>The load method is almost same like require method but it doesn’t keep track of whether specified library has been loaded or not. </a:t>
            </a:r>
            <a:endParaRPr lang="en-US" sz="2800" dirty="0" smtClean="0"/>
          </a:p>
          <a:p>
            <a:pPr marL="600075" indent="-457200" algn="just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800" dirty="0" smtClean="0"/>
              <a:t>It </a:t>
            </a:r>
            <a:r>
              <a:rPr lang="en-US" sz="2800" dirty="0"/>
              <a:t>should be used only if each time we want to load specific library and module changes done frequently. Here we need to specify the file extension.</a:t>
            </a:r>
          </a:p>
        </p:txBody>
      </p:sp>
    </p:spTree>
    <p:extLst>
      <p:ext uri="{BB962C8B-B14F-4D97-AF65-F5344CB8AC3E}">
        <p14:creationId xmlns:p14="http://schemas.microsoft.com/office/powerpoint/2010/main" val="263899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29589" y="362903"/>
            <a:ext cx="9069388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smtClean="0"/>
              <a:t>Include vs Extend</a:t>
            </a:r>
            <a:endParaRPr lang="en-GB" sz="44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05104" y="1326515"/>
            <a:ext cx="9525000" cy="580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600075" lvl="1" indent="-457200" algn="just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800" dirty="0"/>
              <a:t>You can embed a module in a class. To embed a module in a class, you use the include statement in the class.</a:t>
            </a:r>
          </a:p>
          <a:p>
            <a:pPr marL="600075" lvl="1" indent="-457200" algn="just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800" dirty="0"/>
              <a:t>Include makes the module’s methods available to the instance of a class.</a:t>
            </a:r>
          </a:p>
          <a:p>
            <a:pPr marL="600075" lvl="1" indent="-457200" algn="just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800" dirty="0"/>
              <a:t>Extend makes these methods available to the class itself.</a:t>
            </a:r>
          </a:p>
          <a:p>
            <a:pPr marL="600075" lvl="1" indent="-457200" algn="just">
              <a:spcAft>
                <a:spcPts val="1425"/>
              </a:spcAft>
              <a:buFont typeface="Arial" pitchFamily="34" charset="0"/>
              <a:buChar char="•"/>
            </a:pPr>
            <a:endParaRPr lang="en-US" sz="2800" dirty="0"/>
          </a:p>
          <a:p>
            <a:pPr marL="449262" lvl="1" indent="-342900" algn="just">
              <a:spcAft>
                <a:spcPts val="1425"/>
              </a:spcAft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9219" name="Picture 3" descr="C:\Users\Saurabh Pandit\Documents\inclu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1" y="4541837"/>
            <a:ext cx="3824923" cy="280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Saurabh Pandit\Documents\exte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675" y="4800757"/>
            <a:ext cx="450320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952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7" y="301626"/>
            <a:ext cx="9069388" cy="7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Inheritance</a:t>
            </a:r>
            <a:endParaRPr lang="en-GB" sz="4400" dirty="0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03237" y="1189037"/>
            <a:ext cx="9069388" cy="556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600075" lvl="1" indent="-457200" algn="just">
              <a:spcAft>
                <a:spcPts val="1425"/>
              </a:spcAft>
              <a:buFont typeface="Arial" pitchFamily="34" charset="0"/>
              <a:buChar char="•"/>
            </a:pPr>
            <a:r>
              <a:rPr lang="en-GB" sz="2800" dirty="0"/>
              <a:t>Inheritance is a relation between two classes.</a:t>
            </a:r>
          </a:p>
          <a:p>
            <a:pPr marL="600075" lvl="1" indent="-457200" algn="just">
              <a:spcAft>
                <a:spcPts val="1425"/>
              </a:spcAft>
              <a:buFont typeface="Arial" pitchFamily="34" charset="0"/>
              <a:buChar char="•"/>
            </a:pPr>
            <a:r>
              <a:rPr lang="en-GB" sz="2800" dirty="0"/>
              <a:t>In Ruby, a class can only inherit from a single other class. Some other languages support multiple inheritance, a feature that allows classes to inherit features from multiple classes, but Ruby doesn't support </a:t>
            </a:r>
            <a:r>
              <a:rPr lang="en-GB" sz="2800" dirty="0" smtClean="0"/>
              <a:t>this, It support </a:t>
            </a:r>
            <a:r>
              <a:rPr lang="en-GB" sz="2800" dirty="0" err="1" smtClean="0"/>
              <a:t>mixins</a:t>
            </a:r>
            <a:r>
              <a:rPr lang="en-GB" sz="2800" dirty="0" smtClean="0"/>
              <a:t>.</a:t>
            </a:r>
            <a:endParaRPr lang="en-GB" sz="2800" dirty="0"/>
          </a:p>
          <a:p>
            <a:pPr marL="600075" lvl="1" indent="-457200" algn="just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800" dirty="0"/>
              <a:t>A </a:t>
            </a:r>
            <a:r>
              <a:rPr lang="en-US" sz="2800" dirty="0" err="1"/>
              <a:t>mixin</a:t>
            </a:r>
            <a:r>
              <a:rPr lang="en-US" sz="2800" dirty="0"/>
              <a:t> is like a specialized implementation of multiple inheritance in which only the interface portion is inherited</a:t>
            </a:r>
            <a:r>
              <a:rPr lang="en-US" sz="2800" dirty="0" smtClean="0"/>
              <a:t>.</a:t>
            </a:r>
          </a:p>
          <a:p>
            <a:pPr marL="600075" lvl="1" indent="-457200" algn="just">
              <a:spcAft>
                <a:spcPts val="1425"/>
              </a:spcAft>
              <a:buFont typeface="Arial" pitchFamily="34" charset="0"/>
              <a:buChar char="•"/>
            </a:pPr>
            <a:r>
              <a:rPr lang="en-US" sz="2800" dirty="0"/>
              <a:t>The syntax for extending a class is simple. Just add a &lt; character and the name of the superclass to your class statement.</a:t>
            </a:r>
            <a:endParaRPr lang="en-GB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503237" y="301626"/>
            <a:ext cx="9069388" cy="81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Inheritance</a:t>
            </a:r>
            <a:endParaRPr lang="en-GB" sz="4400" dirty="0"/>
          </a:p>
        </p:txBody>
      </p:sp>
      <p:pic>
        <p:nvPicPr>
          <p:cNvPr id="10242" name="Picture 2" descr="C:\Users\Saurabh Pandit\Documents\in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531" y="1113155"/>
            <a:ext cx="7162800" cy="514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Saurabh Pandit\Documents\inher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231" y="6431443"/>
            <a:ext cx="5105400" cy="63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03237" y="301625"/>
            <a:ext cx="906938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Contents</a:t>
            </a:r>
            <a:endParaRPr lang="en-GB" sz="44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03237" y="1768475"/>
            <a:ext cx="9069388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566738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3200" dirty="0"/>
              <a:t>Variables in </a:t>
            </a:r>
            <a:r>
              <a:rPr lang="en-US" sz="3200" dirty="0" smtClean="0"/>
              <a:t>Ruby</a:t>
            </a:r>
          </a:p>
          <a:p>
            <a:pPr marL="566738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3200" dirty="0"/>
              <a:t>Access </a:t>
            </a:r>
            <a:r>
              <a:rPr lang="en-US" sz="3200" dirty="0" smtClean="0"/>
              <a:t>Modifiers</a:t>
            </a:r>
          </a:p>
          <a:p>
            <a:pPr marL="566738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3200" dirty="0"/>
              <a:t>Constructors, getters and </a:t>
            </a:r>
            <a:r>
              <a:rPr lang="en-US" sz="3200" dirty="0" smtClean="0"/>
              <a:t>setters</a:t>
            </a:r>
          </a:p>
          <a:p>
            <a:pPr marL="566738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3200" dirty="0"/>
              <a:t>Modules in </a:t>
            </a:r>
            <a:r>
              <a:rPr lang="en-US" sz="3200" dirty="0" smtClean="0"/>
              <a:t>Ruby</a:t>
            </a:r>
          </a:p>
          <a:p>
            <a:pPr marL="566738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3200" dirty="0" smtClean="0"/>
              <a:t>Modules </a:t>
            </a:r>
            <a:r>
              <a:rPr lang="en-US" sz="3200" dirty="0" err="1" smtClean="0"/>
              <a:t>vs</a:t>
            </a:r>
            <a:r>
              <a:rPr lang="en-US" sz="3200" dirty="0" smtClean="0"/>
              <a:t> Classes</a:t>
            </a:r>
          </a:p>
          <a:p>
            <a:pPr marL="566738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3200" dirty="0" smtClean="0"/>
              <a:t>Inheritance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931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03237" y="301625"/>
            <a:ext cx="906938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Some important links</a:t>
            </a:r>
            <a:endParaRPr lang="en-GB" sz="4400" dirty="0"/>
          </a:p>
        </p:txBody>
      </p:sp>
      <p:sp>
        <p:nvSpPr>
          <p:cNvPr id="4" name="Rectangle 3"/>
          <p:cNvSpPr/>
          <p:nvPr/>
        </p:nvSpPr>
        <p:spPr>
          <a:xfrm>
            <a:off x="849312" y="1951325"/>
            <a:ext cx="8610600" cy="3214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2438" indent="-3429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GB" sz="2400" dirty="0" smtClean="0">
                <a:solidFill>
                  <a:schemeClr val="tx1"/>
                </a:solidFill>
                <a:hlinkClick r:id="rId2"/>
              </a:rPr>
              <a:t>www.codecademy.com/learn/ruby</a:t>
            </a:r>
            <a:endParaRPr lang="en-GB" sz="2400" dirty="0" smtClean="0">
              <a:solidFill>
                <a:schemeClr val="tx1"/>
              </a:solidFill>
            </a:endParaRPr>
          </a:p>
          <a:p>
            <a:pPr marL="452438" indent="-3429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hlinkClick r:id="rId3"/>
              </a:rPr>
              <a:t>http://ruby-doc.org</a:t>
            </a:r>
            <a:r>
              <a:rPr lang="en-GB" sz="2400" dirty="0" smtClean="0">
                <a:solidFill>
                  <a:schemeClr val="tx1"/>
                </a:solidFill>
                <a:hlinkClick r:id="rId3"/>
              </a:rPr>
              <a:t>/</a:t>
            </a:r>
            <a:endParaRPr lang="en-GB" sz="2400" dirty="0" smtClean="0">
              <a:solidFill>
                <a:schemeClr val="tx1"/>
              </a:solidFill>
            </a:endParaRPr>
          </a:p>
          <a:p>
            <a:pPr marL="452438" indent="-3429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hlinkClick r:id="rId4"/>
              </a:rPr>
              <a:t>http://ruby-doc.org/docs/ruby-doc-bundle/ProgrammingRuby</a:t>
            </a:r>
            <a:r>
              <a:rPr lang="en-GB" sz="2400" dirty="0" smtClean="0">
                <a:solidFill>
                  <a:schemeClr val="tx1"/>
                </a:solidFill>
                <a:hlinkClick r:id="rId4"/>
              </a:rPr>
              <a:t>/</a:t>
            </a:r>
            <a:endParaRPr lang="en-GB" sz="2400" dirty="0" smtClean="0">
              <a:solidFill>
                <a:schemeClr val="tx1"/>
              </a:solidFill>
            </a:endParaRPr>
          </a:p>
          <a:p>
            <a:pPr marL="452438" indent="-3429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hlinkClick r:id="rId5"/>
              </a:rPr>
              <a:t>http://www.tutorialspoint.com/ruby</a:t>
            </a:r>
            <a:r>
              <a:rPr lang="en-GB" sz="2400" dirty="0" smtClean="0">
                <a:solidFill>
                  <a:schemeClr val="tx1"/>
                </a:solidFill>
                <a:hlinkClick r:id="rId5"/>
              </a:rPr>
              <a:t>/</a:t>
            </a:r>
            <a:endParaRPr lang="en-GB" sz="2400" dirty="0" smtClean="0">
              <a:solidFill>
                <a:schemeClr val="tx1"/>
              </a:solidFill>
            </a:endParaRPr>
          </a:p>
          <a:p>
            <a:pPr marL="452438" indent="-3429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Programming Ruby by Dave Thomas and Andrew </a:t>
            </a:r>
            <a:r>
              <a:rPr lang="en-GB" sz="2400" dirty="0">
                <a:solidFill>
                  <a:schemeClr val="tx1"/>
                </a:solidFill>
              </a:rPr>
              <a:t>Hunt ISBN-0201710897</a:t>
            </a:r>
          </a:p>
        </p:txBody>
      </p:sp>
    </p:spTree>
    <p:extLst>
      <p:ext uri="{BB962C8B-B14F-4D97-AF65-F5344CB8AC3E}">
        <p14:creationId xmlns:p14="http://schemas.microsoft.com/office/powerpoint/2010/main" val="18854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92113" y="3398838"/>
            <a:ext cx="9067800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lnSpc>
                <a:spcPct val="89000"/>
              </a:lnSpc>
              <a:buClrTx/>
              <a:buFontTx/>
              <a:buNone/>
            </a:pPr>
            <a:r>
              <a:rPr lang="en-US" sz="3600" b="1" dirty="0">
                <a:latin typeface="Courier New" pitchFamily="48" charset="0"/>
              </a:rPr>
              <a:t>THANK YOU!!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503237" y="301625"/>
            <a:ext cx="906938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Variables in ruby</a:t>
            </a:r>
            <a:endParaRPr lang="en-GB" sz="4400" dirty="0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03237" y="1417637"/>
            <a:ext cx="9069388" cy="533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142875" indent="0" algn="ctr">
              <a:spcAft>
                <a:spcPts val="1425"/>
              </a:spcAft>
            </a:pPr>
            <a:r>
              <a:rPr lang="en-GB" sz="3600" b="1" dirty="0" smtClean="0"/>
              <a:t>Types of Variables</a:t>
            </a:r>
          </a:p>
          <a:p>
            <a:pPr marL="142875" indent="0" algn="ctr">
              <a:spcAft>
                <a:spcPts val="1425"/>
              </a:spcAft>
            </a:pPr>
            <a:endParaRPr lang="en-GB" sz="3200" b="1" dirty="0" smtClean="0"/>
          </a:p>
          <a:p>
            <a:pPr marL="600075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GB" sz="3200" dirty="0" smtClean="0"/>
              <a:t>Global Variables</a:t>
            </a:r>
            <a:endParaRPr lang="en-GB" sz="3200" dirty="0"/>
          </a:p>
          <a:p>
            <a:pPr marL="600075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GB" sz="3200" dirty="0"/>
              <a:t>Class Variables</a:t>
            </a:r>
          </a:p>
          <a:p>
            <a:pPr marL="600075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GB" sz="3200" dirty="0"/>
              <a:t>Instance variables</a:t>
            </a:r>
          </a:p>
          <a:p>
            <a:pPr marL="600075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GB" sz="3200" dirty="0"/>
              <a:t>Local </a:t>
            </a:r>
            <a:r>
              <a:rPr lang="en-GB" sz="3200" dirty="0" smtClean="0"/>
              <a:t>Variables</a:t>
            </a:r>
          </a:p>
          <a:p>
            <a:pPr marL="600075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GB" sz="3200" dirty="0" smtClean="0"/>
              <a:t>Constants</a:t>
            </a:r>
            <a:endParaRPr lang="en-GB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9312" y="488313"/>
            <a:ext cx="8077200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en-GB" dirty="0"/>
              <a:t>Data Types 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503237" y="301626"/>
            <a:ext cx="9069388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Global variable</a:t>
            </a:r>
            <a:endParaRPr lang="en-GB" sz="44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29589" y="1220152"/>
            <a:ext cx="9069388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566738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2800" dirty="0"/>
              <a:t>Global variables begin with $. Uninitialized global variables have the value </a:t>
            </a:r>
            <a:r>
              <a:rPr lang="en-US" sz="2800" i="1" dirty="0" smtClean="0"/>
              <a:t>nil </a:t>
            </a:r>
            <a:r>
              <a:rPr lang="en-US" sz="2800" dirty="0" smtClean="0"/>
              <a:t>and </a:t>
            </a:r>
            <a:r>
              <a:rPr lang="en-US" sz="2800" dirty="0"/>
              <a:t>produce warnings with the -w </a:t>
            </a:r>
            <a:r>
              <a:rPr lang="en-US" sz="2800" dirty="0" smtClean="0"/>
              <a:t>option.</a:t>
            </a:r>
          </a:p>
          <a:p>
            <a:pPr marL="566738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2800" dirty="0"/>
              <a:t>It is not recommended to use global variables. They make programs </a:t>
            </a:r>
            <a:r>
              <a:rPr lang="en-US" sz="2800"/>
              <a:t>cryptic</a:t>
            </a:r>
            <a:r>
              <a:rPr lang="en-US" sz="2800" smtClean="0"/>
              <a:t>.</a:t>
            </a:r>
            <a:endParaRPr lang="en-US" sz="2800" dirty="0" smtClean="0"/>
          </a:p>
        </p:txBody>
      </p:sp>
      <p:pic>
        <p:nvPicPr>
          <p:cNvPr id="1026" name="Picture 2" descr="C:\Users\Saurabh Pandit\Documents\globa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20"/>
          <a:stretch/>
        </p:blipFill>
        <p:spPr bwMode="auto">
          <a:xfrm>
            <a:off x="503236" y="3703637"/>
            <a:ext cx="499427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urabh Pandit\Documents\global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22"/>
          <a:stretch/>
        </p:blipFill>
        <p:spPr bwMode="auto">
          <a:xfrm>
            <a:off x="5649912" y="4679313"/>
            <a:ext cx="4225608" cy="70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8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03237" y="1112837"/>
            <a:ext cx="9069388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566738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2800" dirty="0"/>
              <a:t>Class variables begin with @@ and must be initialized before they can be used in method definitions</a:t>
            </a:r>
            <a:r>
              <a:rPr lang="en-US" sz="2800" dirty="0" smtClean="0"/>
              <a:t>.</a:t>
            </a:r>
          </a:p>
          <a:p>
            <a:pPr marL="566738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2800" dirty="0"/>
              <a:t>Class variables are shared among descendants of the class or module in which the class variables are defined</a:t>
            </a:r>
            <a:r>
              <a:rPr lang="en-US" sz="2800" dirty="0" smtClean="0"/>
              <a:t>.</a:t>
            </a:r>
          </a:p>
          <a:p>
            <a:pPr marL="566738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endParaRPr lang="en-US" sz="2600" dirty="0" smtClean="0"/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503237" y="301626"/>
            <a:ext cx="9069388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Class variables</a:t>
            </a:r>
            <a:endParaRPr lang="en-GB" sz="4400" dirty="0"/>
          </a:p>
        </p:txBody>
      </p:sp>
      <p:pic>
        <p:nvPicPr>
          <p:cNvPr id="4" name="Picture 2" descr="C:\Users\Saurabh Pandit\Documents\class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331" y="3779837"/>
            <a:ext cx="73152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3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77861" y="1326831"/>
            <a:ext cx="9069388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566738" lvl="1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2800" dirty="0"/>
              <a:t>Instance variables begin with @. Uninitialized instance variables have the </a:t>
            </a:r>
            <a:r>
              <a:rPr lang="en-US" sz="2800" dirty="0" smtClean="0"/>
              <a:t>value </a:t>
            </a:r>
            <a:r>
              <a:rPr lang="en-US" sz="2800" i="1" dirty="0" smtClean="0"/>
              <a:t>nil</a:t>
            </a:r>
            <a:r>
              <a:rPr lang="en-US" sz="2800" dirty="0"/>
              <a:t> </a:t>
            </a:r>
            <a:r>
              <a:rPr lang="en-US" sz="2800" dirty="0" smtClean="0"/>
              <a:t>.</a:t>
            </a:r>
          </a:p>
          <a:p>
            <a:pPr marL="566738" lvl="1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529589" y="362903"/>
            <a:ext cx="9069388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Instance variable</a:t>
            </a:r>
            <a:endParaRPr lang="en-GB" sz="4400" dirty="0"/>
          </a:p>
        </p:txBody>
      </p:sp>
      <p:pic>
        <p:nvPicPr>
          <p:cNvPr id="3074" name="Picture 2" descr="C:\Users\Saurabh Pandit\Documents\instance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2" y="2336796"/>
            <a:ext cx="6174608" cy="289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aurabh Pandit\Documents\instanceV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2" y="5191127"/>
            <a:ext cx="6174608" cy="178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7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525461" y="362903"/>
            <a:ext cx="9069388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Local Variable</a:t>
            </a:r>
            <a:endParaRPr lang="en-GB" sz="4400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77861" y="1326831"/>
            <a:ext cx="9069388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566738" lvl="1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2800" dirty="0"/>
              <a:t>Local variables begin with a lowercase letter or </a:t>
            </a:r>
            <a:r>
              <a:rPr lang="en-US" sz="2800" dirty="0" smtClean="0"/>
              <a:t>_.</a:t>
            </a:r>
          </a:p>
          <a:p>
            <a:pPr marL="566738" lvl="1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2800" dirty="0"/>
              <a:t>The scope of a local variable ranges from class, module, </a:t>
            </a:r>
            <a:r>
              <a:rPr lang="en-US" sz="2800" dirty="0" err="1"/>
              <a:t>def</a:t>
            </a:r>
            <a:r>
              <a:rPr lang="en-US" sz="2800" dirty="0"/>
              <a:t>, or do to the corresponding end or from a block's opening brace to its close brace </a:t>
            </a:r>
            <a:r>
              <a:rPr lang="en-US" sz="2800" dirty="0" smtClean="0"/>
              <a:t>{}.</a:t>
            </a:r>
          </a:p>
          <a:p>
            <a:pPr marL="566738" lvl="1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2800" dirty="0"/>
              <a:t>When an uninitialized local variable is referenced, it is interpreted as a call to a method that has no arguments</a:t>
            </a:r>
            <a:r>
              <a:rPr lang="en-US" sz="2800" dirty="0" smtClean="0"/>
              <a:t>.</a:t>
            </a:r>
          </a:p>
          <a:p>
            <a:pPr marL="566738" lvl="1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2800" dirty="0"/>
              <a:t>The variables start to exist until the end of the current scope is reached</a:t>
            </a:r>
            <a:r>
              <a:rPr lang="en-US" sz="2800" dirty="0" smtClean="0"/>
              <a:t>.</a:t>
            </a:r>
          </a:p>
          <a:p>
            <a:pPr marL="566738" lvl="1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2800" dirty="0"/>
              <a:t>In the </a:t>
            </a:r>
            <a:r>
              <a:rPr lang="en-US" sz="2800" dirty="0" smtClean="0"/>
              <a:t>previous example </a:t>
            </a:r>
            <a:r>
              <a:rPr lang="en-US" sz="2800" dirty="0"/>
              <a:t>local variables are id, name and </a:t>
            </a:r>
            <a:r>
              <a:rPr lang="en-US" sz="2800" dirty="0" err="1"/>
              <a:t>addr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66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29589" y="362903"/>
            <a:ext cx="9069388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Constants</a:t>
            </a:r>
            <a:endParaRPr lang="en-GB" sz="44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77861" y="1326831"/>
            <a:ext cx="9069388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566738" lvl="1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2800" dirty="0"/>
              <a:t>Constants begin with an uppercase letter</a:t>
            </a:r>
            <a:r>
              <a:rPr lang="en-US" sz="2800" dirty="0" smtClean="0"/>
              <a:t>.</a:t>
            </a:r>
          </a:p>
          <a:p>
            <a:pPr marL="566738" lvl="1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2800" dirty="0"/>
              <a:t>Constants defined within a class or module can be accessed from within that class or module, and those defined outside a class or module can be accessed globally</a:t>
            </a:r>
            <a:r>
              <a:rPr lang="en-US" sz="2800" dirty="0" smtClean="0"/>
              <a:t>.</a:t>
            </a:r>
          </a:p>
          <a:p>
            <a:pPr marL="566738" lvl="1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2800" dirty="0"/>
              <a:t>Constants may not be defined within methods</a:t>
            </a:r>
            <a:r>
              <a:rPr lang="en-US" sz="2800" dirty="0" smtClean="0"/>
              <a:t>.</a:t>
            </a:r>
          </a:p>
          <a:p>
            <a:pPr marL="566738" lvl="1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2800" dirty="0"/>
              <a:t>Making an assignment to a constant that is already initialized produces a warning</a:t>
            </a:r>
            <a:r>
              <a:rPr lang="en-US" sz="2800" dirty="0" smtClean="0"/>
              <a:t>.</a:t>
            </a:r>
            <a:endParaRPr lang="en-US" sz="2800" dirty="0"/>
          </a:p>
          <a:p>
            <a:pPr marL="109538" lvl="1" indent="0" algn="just">
              <a:spcAft>
                <a:spcPts val="1425"/>
              </a:spcAft>
              <a:buClrTx/>
            </a:pPr>
            <a:endParaRPr lang="en-US" sz="2800" dirty="0" smtClean="0"/>
          </a:p>
        </p:txBody>
      </p:sp>
      <p:pic>
        <p:nvPicPr>
          <p:cNvPr id="4098" name="Picture 2" descr="C:\Users\Saurabh Pandit\Documents\c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31" y="5151437"/>
            <a:ext cx="6388847" cy="211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37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29589" y="362903"/>
            <a:ext cx="9069388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Access Modifiers</a:t>
            </a:r>
            <a:endParaRPr lang="en-GB" sz="4400" dirty="0"/>
          </a:p>
        </p:txBody>
      </p:sp>
      <p:sp>
        <p:nvSpPr>
          <p:cNvPr id="3" name="Rectangle 2"/>
          <p:cNvSpPr/>
          <p:nvPr/>
        </p:nvSpPr>
        <p:spPr>
          <a:xfrm>
            <a:off x="544512" y="1189037"/>
            <a:ext cx="8991600" cy="83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457200" algn="just">
              <a:buFont typeface="Arial" pitchFamily="34" charset="0"/>
              <a:buChar char="•"/>
            </a:pPr>
            <a:endParaRPr lang="en-US" sz="2600" dirty="0">
              <a:solidFill>
                <a:schemeClr val="tx2"/>
              </a:solidFill>
            </a:endParaRPr>
          </a:p>
          <a:p>
            <a:pPr marL="171450" indent="-457200" algn="just">
              <a:buFont typeface="Arial" pitchFamily="34" charset="0"/>
              <a:buChar char="•"/>
            </a:pPr>
            <a:endParaRPr lang="en-US" sz="2600" dirty="0" smtClean="0">
              <a:solidFill>
                <a:schemeClr val="tx2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39712" y="1326515"/>
            <a:ext cx="9525000" cy="580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109538" lvl="1" indent="0" algn="just">
              <a:spcAft>
                <a:spcPts val="1425"/>
              </a:spcAft>
              <a:buClrTx/>
            </a:pPr>
            <a:r>
              <a:rPr lang="en-US" sz="2800" dirty="0"/>
              <a:t>Ruby gives you three levels of protection at instance methods level which may be </a:t>
            </a:r>
            <a:r>
              <a:rPr lang="en-US" sz="2800" b="1" dirty="0"/>
              <a:t>public, private, or protected</a:t>
            </a:r>
            <a:r>
              <a:rPr lang="en-US" sz="2800" dirty="0"/>
              <a:t>. Ruby does not apply any access control over instance and class variables.</a:t>
            </a:r>
            <a:endParaRPr lang="en-US" sz="2800" b="1" dirty="0" smtClean="0"/>
          </a:p>
          <a:p>
            <a:pPr marL="566738" lvl="1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2800" b="1" dirty="0" smtClean="0"/>
              <a:t>Public </a:t>
            </a:r>
            <a:r>
              <a:rPr lang="en-US" sz="2800" b="1" dirty="0"/>
              <a:t>Methods:</a:t>
            </a:r>
            <a:r>
              <a:rPr lang="en-US" sz="2800" dirty="0"/>
              <a:t> Public methods can be called by anyone. Methods are public by default except for initialize, which is always private.</a:t>
            </a:r>
          </a:p>
          <a:p>
            <a:pPr marL="566738" lvl="1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2800" b="1" dirty="0"/>
              <a:t>Private Methods:</a:t>
            </a:r>
            <a:r>
              <a:rPr lang="en-US" sz="2800" dirty="0"/>
              <a:t> Private methods cannot be accessed, or even viewed from outside the class. Only the class methods can access private members.</a:t>
            </a:r>
          </a:p>
          <a:p>
            <a:pPr marL="566738" lvl="1" indent="-457200" algn="just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2800" b="1" dirty="0"/>
              <a:t>Protected Methods:</a:t>
            </a:r>
            <a:r>
              <a:rPr lang="en-US" sz="2800" dirty="0"/>
              <a:t> A protected method can be invoked only by objects of the defining class and its subclasses. Access is kept within the family.</a:t>
            </a:r>
          </a:p>
        </p:txBody>
      </p:sp>
    </p:spTree>
    <p:extLst>
      <p:ext uri="{BB962C8B-B14F-4D97-AF65-F5344CB8AC3E}">
        <p14:creationId xmlns:p14="http://schemas.microsoft.com/office/powerpoint/2010/main" val="352413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CCCCFF"/>
      </a:accent3>
      <a:accent4>
        <a:srgbClr val="B2B2B2"/>
      </a:accent4>
      <a:accent5>
        <a:srgbClr val="FF6600"/>
      </a:accent5>
      <a:accent6>
        <a:srgbClr val="808080"/>
      </a:accent6>
      <a:hlink>
        <a:srgbClr val="CCCCFF"/>
      </a:hlink>
      <a:folHlink>
        <a:srgbClr val="B2B2B2"/>
      </a:folHlink>
    </a:clrScheme>
    <a:fontScheme name="Office Theme">
      <a:majorFont>
        <a:latin typeface="Courier New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CCCCFF"/>
        </a:accent3>
        <a:accent4>
          <a:srgbClr val="B2B2B2"/>
        </a:accent4>
        <a:accent5>
          <a:srgbClr val="FF6600"/>
        </a:accent5>
        <a:accent6>
          <a:srgbClr val="80808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FF0000"/>
        </a:accent3>
        <a:accent4>
          <a:srgbClr val="969696"/>
        </a:accent4>
        <a:accent5>
          <a:srgbClr val="FF6600"/>
        </a:accent5>
        <a:accent6>
          <a:srgbClr val="808080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0033CC"/>
        </a:accent3>
        <a:accent4>
          <a:srgbClr val="FFCC66"/>
        </a:accent4>
        <a:accent5>
          <a:srgbClr val="FF6600"/>
        </a:accent5>
        <a:accent6>
          <a:srgbClr val="80808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4D4D4D"/>
        </a:accent3>
        <a:accent4>
          <a:srgbClr val="EAEAEA"/>
        </a:accent4>
        <a:accent5>
          <a:srgbClr val="FF6600"/>
        </a:accent5>
        <a:accent6>
          <a:srgbClr val="808080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CC00CC"/>
        </a:accent3>
        <a:accent4>
          <a:srgbClr val="C0C0C0"/>
        </a:accent4>
        <a:accent5>
          <a:srgbClr val="FF6600"/>
        </a:accent5>
        <a:accent6>
          <a:srgbClr val="808080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0000"/>
        </a:accent3>
        <a:accent4>
          <a:srgbClr val="009900"/>
        </a:accent4>
        <a:accent5>
          <a:srgbClr val="FF6600"/>
        </a:accent5>
        <a:accent6>
          <a:srgbClr val="808080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CC00CC"/>
        </a:accent3>
        <a:accent4>
          <a:srgbClr val="B2B2B2"/>
        </a:accent4>
        <a:accent5>
          <a:srgbClr val="FF6600"/>
        </a:accent5>
        <a:accent6>
          <a:srgbClr val="808080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629</Words>
  <Application>Microsoft Office PowerPoint</Application>
  <PresentationFormat>Custom</PresentationFormat>
  <Paragraphs>88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Ekta Verma</dc:creator>
  <cp:lastModifiedBy>Saurabh Pandit</cp:lastModifiedBy>
  <cp:revision>104</cp:revision>
  <cp:lastPrinted>1601-01-01T00:00:00Z</cp:lastPrinted>
  <dcterms:created xsi:type="dcterms:W3CDTF">1601-01-01T00:00:00Z</dcterms:created>
  <dcterms:modified xsi:type="dcterms:W3CDTF">2016-05-12T07:43:39Z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EditedOfficeVersion">
    <vt:lpwstr>Office2010</vt:lpwstr>
  </property>
  <property fmtid="{D5CDD505-2E9C-101B-9397-08002B2CF9AE}" pid="3" name="Office2003EditCount">
    <vt:lpwstr>0</vt:lpwstr>
  </property>
  <property fmtid="{D5CDD505-2E9C-101B-9397-08002B2CF9AE}" pid="4" name="Office2010EditCount">
    <vt:lpwstr>1</vt:lpwstr>
  </property>
  <property fmtid="{D5CDD505-2E9C-101B-9397-08002B2CF9AE}" pid="5" name="PortedBy">
    <vt:lpwstr>Saurabh Pandit</vt:lpwstr>
  </property>
  <property fmtid="{D5CDD505-2E9C-101B-9397-08002B2CF9AE}" pid="6" name="DatePorted">
    <vt:lpwstr>5/4/2016 3:50:57 PM</vt:lpwstr>
  </property>
  <property fmtid="{D5CDD505-2E9C-101B-9397-08002B2CF9AE}" pid="7" name="Office2010WasSaved">
    <vt:lpwstr>1</vt:lpwstr>
  </property>
</Properties>
</file>