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4" r:id="rId5"/>
    <p:sldId id="259" r:id="rId6"/>
    <p:sldId id="303" r:id="rId7"/>
    <p:sldId id="260" r:id="rId8"/>
    <p:sldId id="261" r:id="rId9"/>
    <p:sldId id="262" r:id="rId10"/>
    <p:sldId id="263" r:id="rId11"/>
    <p:sldId id="264" r:id="rId12"/>
    <p:sldId id="305" r:id="rId13"/>
    <p:sldId id="265" r:id="rId14"/>
    <p:sldId id="306" r:id="rId15"/>
    <p:sldId id="288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82" charset="2"/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>
        <p:scale>
          <a:sx n="70" d="100"/>
          <a:sy n="70" d="100"/>
        </p:scale>
        <p:origin x="-1272" y="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373B6BEA-4518-4AA5-A05E-4BC18453A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BA939E-D6FB-4042-B42B-DDAC8510F83C}" type="slidenum">
              <a:rPr lang="en-US"/>
              <a:pPr/>
              <a:t>1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D16BD-2C8E-46C9-A469-226ABF4E2CBE}" type="slidenum">
              <a:rPr lang="en-US"/>
              <a:pPr/>
              <a:t>13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A6D17-9CCD-4CA8-AC0D-AE1578753940}" type="slidenum">
              <a:rPr lang="en-US"/>
              <a:pPr/>
              <a:t>15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4D37F4-CFF9-4FBA-AD93-D880E5BC932A}" type="slidenum">
              <a:rPr lang="en-US"/>
              <a:pPr/>
              <a:t>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3DCA6D-3A7A-409E-B19A-D5469953021D}" type="slidenum">
              <a:rPr lang="en-US"/>
              <a:pPr/>
              <a:t>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8982A7-858A-4CE2-B989-F1951E94AF50}" type="slidenum">
              <a:rPr lang="en-US"/>
              <a:pPr/>
              <a:t>5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7940C5-5C87-47E2-A3BE-57A395D640BD}" type="slidenum">
              <a:rPr lang="en-US"/>
              <a:pPr/>
              <a:t>7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910CE6-40CF-4361-8525-A0405F431F16}" type="slidenum">
              <a:rPr lang="en-US"/>
              <a:pPr/>
              <a:t>8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5B2407-91DD-4281-BF0A-B20A770435DA}" type="slidenum">
              <a:rPr lang="en-US"/>
              <a:pPr/>
              <a:t>9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23BED1-5ED1-4CFE-A34E-9BE53FB52596}" type="slidenum">
              <a:rPr lang="en-US"/>
              <a:pPr/>
              <a:t>10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B5C89F-F435-4BEC-A567-F81BAECDF312}" type="slidenum">
              <a:rPr lang="en-US"/>
              <a:pPr/>
              <a:t>11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8A5E4CE-2935-449D-81C5-F3CDA744D4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E6246B-F4D4-49B0-A13F-7C1D15FD95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29BAF7-F8C4-4BFE-93ED-1B5C661EAB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2B4508C5-9807-4373-8C91-A6941FA62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690E698-5F7A-475B-918C-808601B7B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0CF030-B6E1-4F69-9325-B545D648D2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D4A6F6-98E6-461C-8875-24181324AC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A1D956-B09A-4008-8B70-E9F181B301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E42364-8AEC-4EBC-98FA-DDC194504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8B24F2-D643-4A33-96C0-4B621F7F1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048EAC-5379-4371-B642-6FE72D166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0D9AE9-CEFD-441B-91B1-108DB715E2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E3945564-B888-47BC-8C66-674C82C3A8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2pPr>
      <a:lvl3pPr marL="647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3pPr>
      <a:lvl4pPr marL="8636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4pPr>
      <a:lvl5pPr marL="10795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82" charset="2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431800" indent="-32385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8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2" charset="0"/>
        <a:buChar char=""/>
        <a:defRPr sz="2800">
          <a:solidFill>
            <a:srgbClr val="000000"/>
          </a:solidFill>
          <a:latin typeface="+mn-lt"/>
          <a:cs typeface="+mn-cs"/>
        </a:defRPr>
      </a:lvl2pPr>
      <a:lvl3pPr marL="1295400" indent="-2159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82" charset="2"/>
        <a:buChar char=""/>
        <a:defRPr sz="2400">
          <a:solidFill>
            <a:srgbClr val="000000"/>
          </a:solidFill>
          <a:latin typeface="+mn-lt"/>
          <a:cs typeface="+mn-cs"/>
        </a:defRPr>
      </a:lvl3pPr>
      <a:lvl4pPr marL="1727200" indent="-2159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2" charset="0"/>
        <a:buChar char=""/>
        <a:defRPr sz="2000">
          <a:solidFill>
            <a:srgbClr val="000000"/>
          </a:solidFill>
          <a:latin typeface="+mn-lt"/>
          <a:cs typeface="+mn-cs"/>
        </a:defRPr>
      </a:lvl4pPr>
      <a:lvl5pPr marL="21590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82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mocksArentStub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daveastels.com/files/BDD_Intro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0225" y="2395537"/>
            <a:ext cx="8853487" cy="2984499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Introduction to </a:t>
            </a:r>
            <a:r>
              <a:rPr lang="en-US" dirty="0" err="1"/>
              <a:t>TDD</a:t>
            </a:r>
            <a:r>
              <a:rPr lang="en-US" dirty="0"/>
              <a:t> using </a:t>
            </a:r>
            <a:r>
              <a:rPr lang="en-US" dirty="0" err="1" smtClean="0"/>
              <a:t>RSpec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428625" indent="-173038">
              <a:lnSpc>
                <a:spcPct val="94000"/>
              </a:lnSpc>
              <a:buFont typeface="Wingdings" pitchFamily="8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712787" lvl="1" indent="-457200">
              <a:lnSpc>
                <a:spcPct val="94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BDD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framework for Ruby programming language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712787" lvl="1" indent="-457200">
              <a:lnSpc>
                <a:spcPct val="94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Has own mocking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library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12787" lvl="1" indent="-457200">
              <a:lnSpc>
                <a:spcPct val="94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Similar to a natural language specification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712787" lvl="1" indent="-457200">
              <a:lnSpc>
                <a:spcPct val="94000"/>
              </a:lnSpc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RSpec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BDD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44512" y="1265237"/>
            <a:ext cx="9070975" cy="4652962"/>
          </a:xfrm>
          <a:ln/>
        </p:spPr>
        <p:txBody>
          <a:bodyPr/>
          <a:lstStyle/>
          <a:p>
            <a:r>
              <a:rPr lang="en-US" b="1" dirty="0"/>
              <a:t>Setting up the </a:t>
            </a:r>
            <a:r>
              <a:rPr lang="en-US" b="1" dirty="0" err="1"/>
              <a:t>BDD</a:t>
            </a:r>
            <a:r>
              <a:rPr lang="en-US" b="1" dirty="0"/>
              <a:t> stack on a new Rails 4 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9387" cy="735012"/>
          </a:xfrm>
        </p:spPr>
        <p:txBody>
          <a:bodyPr/>
          <a:lstStyle/>
          <a:p>
            <a:r>
              <a:rPr lang="en-US" sz="3200" b="1" dirty="0"/>
              <a:t>Install </a:t>
            </a:r>
            <a:r>
              <a:rPr lang="en-US" sz="3200" b="1" dirty="0" err="1" smtClean="0"/>
              <a:t>RSpec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112837"/>
            <a:ext cx="9069387" cy="5643563"/>
          </a:xfrm>
        </p:spPr>
        <p:txBody>
          <a:bodyPr/>
          <a:lstStyle/>
          <a:p>
            <a:pPr marL="622300" indent="-514350">
              <a:buFont typeface="+mj-lt"/>
              <a:buAutoNum type="arabicPeriod"/>
            </a:pPr>
            <a:r>
              <a:rPr lang="en-US" sz="2000" dirty="0"/>
              <a:t>Add </a:t>
            </a:r>
            <a:r>
              <a:rPr lang="en-US" sz="2000" dirty="0" err="1"/>
              <a:t>rspec</a:t>
            </a:r>
            <a:r>
              <a:rPr lang="en-US" sz="2000" dirty="0"/>
              <a:t>-rails gem to the development and test groups of your </a:t>
            </a:r>
            <a:r>
              <a:rPr lang="en-US" sz="2000" dirty="0" err="1"/>
              <a:t>Gemfile</a:t>
            </a:r>
            <a:r>
              <a:rPr lang="en-US" sz="2000" dirty="0" smtClean="0"/>
              <a:t>.</a:t>
            </a:r>
          </a:p>
          <a:p>
            <a:pPr marL="565150" indent="-457200">
              <a:buFont typeface="+mj-lt"/>
              <a:buAutoNum type="arabicPeriod"/>
            </a:pPr>
            <a:endParaRPr lang="en-US" sz="2400" dirty="0" smtClean="0"/>
          </a:p>
          <a:p>
            <a:pPr marL="622300" indent="-514350">
              <a:buFont typeface="+mj-lt"/>
              <a:buAutoNum type="arabicPeriod"/>
            </a:pPr>
            <a:endParaRPr lang="en-US" sz="2400" dirty="0"/>
          </a:p>
          <a:p>
            <a:pPr marL="622300" indent="-514350">
              <a:buFont typeface="+mj-lt"/>
              <a:buAutoNum type="arabicPeriod"/>
            </a:pPr>
            <a:r>
              <a:rPr lang="en-US" sz="2000" dirty="0"/>
              <a:t>Install the gem</a:t>
            </a:r>
            <a:r>
              <a:rPr lang="en-US" sz="2000" dirty="0" smtClean="0"/>
              <a:t>:</a:t>
            </a:r>
          </a:p>
          <a:p>
            <a:pPr marL="565150" indent="-457200">
              <a:buFont typeface="+mj-lt"/>
              <a:buAutoNum type="arabicPeriod"/>
            </a:pPr>
            <a:endParaRPr lang="en-US" sz="2400" dirty="0" smtClean="0"/>
          </a:p>
          <a:p>
            <a:pPr marL="565150" indent="-457200">
              <a:buFont typeface="+mj-lt"/>
              <a:buAutoNum type="arabicPeriod"/>
            </a:pPr>
            <a:endParaRPr lang="en-US" sz="2400" dirty="0" smtClean="0"/>
          </a:p>
          <a:p>
            <a:pPr marL="622300" indent="-514350">
              <a:buFont typeface="+mj-lt"/>
              <a:buAutoNum type="arabicPeriod"/>
            </a:pPr>
            <a:r>
              <a:rPr lang="en-US" sz="2000" dirty="0"/>
              <a:t>Bootstrap the app with </a:t>
            </a:r>
            <a:r>
              <a:rPr lang="en-US" sz="2000" dirty="0" err="1"/>
              <a:t>RSpec</a:t>
            </a:r>
            <a:r>
              <a:rPr lang="en-US" sz="2000" dirty="0" smtClean="0"/>
              <a:t>:</a:t>
            </a:r>
            <a:endParaRPr lang="en-US" sz="2000" dirty="0"/>
          </a:p>
          <a:p>
            <a:pPr marL="565150" indent="-457200">
              <a:buFont typeface="+mj-lt"/>
              <a:buAutoNum type="arabicPeriod"/>
            </a:pPr>
            <a:endParaRPr lang="en-US" sz="2400" dirty="0"/>
          </a:p>
          <a:p>
            <a:pPr marL="565150" indent="-457200">
              <a:buFont typeface="+mj-lt"/>
              <a:buAutoNum type="arabicPeriod"/>
            </a:pPr>
            <a:r>
              <a:rPr lang="en-US" sz="2000" dirty="0" smtClean="0"/>
              <a:t>This </a:t>
            </a:r>
            <a:r>
              <a:rPr lang="en-US" sz="2000" dirty="0"/>
              <a:t>adds the following files which are used for configuration</a:t>
            </a:r>
            <a:r>
              <a:rPr lang="en-US" sz="2000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550987"/>
            <a:ext cx="3086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3017837"/>
            <a:ext cx="26955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4528499"/>
            <a:ext cx="2981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5465762"/>
            <a:ext cx="31051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6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Run </a:t>
            </a:r>
            <a:r>
              <a:rPr lang="en-US" dirty="0" err="1" smtClean="0"/>
              <a:t>RSpecs</a:t>
            </a:r>
            <a:endParaRPr lang="en-US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14400" y="2057400"/>
            <a:ext cx="8001000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5pPr>
            <a:lvl6pPr marL="15367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6pPr>
            <a:lvl7pPr marL="19939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7pPr>
            <a:lvl8pPr marL="24511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8pPr>
            <a:lvl9pPr marL="29083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9pPr>
          </a:lstStyle>
          <a:p>
            <a:pPr marL="501650" lvl="1" indent="-285750">
              <a:buFont typeface="Wingdings" pitchFamily="2" charset="2"/>
              <a:buChar char="§"/>
            </a:pPr>
            <a:r>
              <a:rPr lang="en-US" dirty="0" smtClean="0"/>
              <a:t>Use the </a:t>
            </a:r>
            <a:r>
              <a:rPr lang="en-US" dirty="0" err="1" smtClean="0"/>
              <a:t>rspec</a:t>
            </a:r>
            <a:r>
              <a:rPr lang="en-US" dirty="0" smtClean="0"/>
              <a:t> command to run your specs:</a:t>
            </a:r>
          </a:p>
          <a:p>
            <a:pPr marL="501650" lvl="1" indent="-285750">
              <a:buFont typeface="Wingdings" pitchFamily="2" charset="2"/>
              <a:buChar char="§"/>
            </a:pPr>
            <a:endParaRPr lang="en-US" dirty="0" smtClean="0"/>
          </a:p>
          <a:p>
            <a:pPr marL="501650" lvl="1" indent="-285750">
              <a:buFont typeface="Wingdings" pitchFamily="2" charset="2"/>
              <a:buChar char="§"/>
            </a:pPr>
            <a:endParaRPr lang="en-US" dirty="0" smtClean="0"/>
          </a:p>
          <a:p>
            <a:pPr marL="215900" lvl="1" indent="0"/>
            <a:endParaRPr lang="en-US" dirty="0" smtClean="0"/>
          </a:p>
          <a:p>
            <a:pPr marL="501650" lvl="1" indent="-285750">
              <a:buFont typeface="Wingdings" pitchFamily="2" charset="2"/>
              <a:buChar char="§"/>
            </a:pPr>
            <a:endParaRPr lang="en-US" dirty="0"/>
          </a:p>
          <a:p>
            <a:pPr marL="501650" lvl="1" indent="-285750">
              <a:buFont typeface="Wingdings" pitchFamily="2" charset="2"/>
              <a:buChar char="§"/>
            </a:pPr>
            <a:r>
              <a:rPr lang="en-US" dirty="0"/>
              <a:t>By default the above will run all _</a:t>
            </a:r>
            <a:r>
              <a:rPr lang="en-US" dirty="0" err="1"/>
              <a:t>spec.rb</a:t>
            </a:r>
            <a:r>
              <a:rPr lang="en-US" dirty="0"/>
              <a:t> files in the spec directory</a:t>
            </a:r>
            <a:r>
              <a:rPr lang="en-US" dirty="0" smtClean="0"/>
              <a:t>.</a:t>
            </a:r>
          </a:p>
          <a:p>
            <a:pPr marL="501650" lvl="1" indent="-285750">
              <a:buFont typeface="Wingdings" pitchFamily="2" charset="2"/>
              <a:buChar char="§"/>
            </a:pPr>
            <a:endParaRPr lang="en-US" dirty="0" smtClean="0"/>
          </a:p>
          <a:p>
            <a:pPr marL="501650" lvl="1" indent="-285750">
              <a:buFont typeface="Wingdings" pitchFamily="2" charset="2"/>
              <a:buChar char="§"/>
            </a:pPr>
            <a:endParaRPr lang="en-US" dirty="0"/>
          </a:p>
          <a:p>
            <a:pPr marL="501650" lvl="1" indent="-285750">
              <a:buFont typeface="Wingdings" pitchFamily="2" charset="2"/>
              <a:buChar char="§"/>
            </a:pPr>
            <a:r>
              <a:rPr lang="en-US" dirty="0"/>
              <a:t>To run only a subset of these specs use the following command</a:t>
            </a:r>
            <a:r>
              <a:rPr lang="en-US" dirty="0" smtClean="0"/>
              <a:t>:</a:t>
            </a:r>
          </a:p>
          <a:p>
            <a:pPr marL="501650" lvl="1" indent="-285750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2" y="2499994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4442618"/>
            <a:ext cx="4667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2" y="3094037"/>
            <a:ext cx="9069387" cy="1260475"/>
          </a:xfrm>
        </p:spPr>
        <p:txBody>
          <a:bodyPr/>
          <a:lstStyle/>
          <a:p>
            <a:r>
              <a:rPr lang="en-US" dirty="0"/>
              <a:t>Example link : https://github.com/rspec/rspec-rails</a:t>
            </a:r>
          </a:p>
        </p:txBody>
      </p:sp>
    </p:spTree>
    <p:extLst>
      <p:ext uri="{BB962C8B-B14F-4D97-AF65-F5344CB8AC3E}">
        <p14:creationId xmlns:p14="http://schemas.microsoft.com/office/powerpoint/2010/main" val="374852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Mocks aren't stubs</a:t>
            </a:r>
            <a:br>
              <a:rPr lang="en-US"/>
            </a:br>
            <a:r>
              <a:rPr lang="en-US" sz="1300"/>
              <a:t>courtesy of Martin Fawler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25512" y="2903537"/>
            <a:ext cx="7761288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5pPr>
            <a:lvl6pPr marL="15367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6pPr>
            <a:lvl7pPr marL="19939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7pPr>
            <a:lvl8pPr marL="24511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8pPr>
            <a:lvl9pPr marL="2908300" indent="-2159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8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600">
                <a:solidFill>
                  <a:srgbClr val="000000"/>
                </a:solidFill>
                <a:latin typeface="Courier New" pitchFamily="49" charset="0"/>
                <a:cs typeface="Arial" charset="0"/>
              </a:defRPr>
            </a:lvl9pPr>
          </a:lstStyle>
          <a:p>
            <a:r>
              <a:rPr lang="en-US" dirty="0">
                <a:hlinkClick r:id="rId3"/>
              </a:rPr>
              <a:t>http://www.martinfowler.com/articles/mocksArentStubs.html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TDD</a:t>
            </a:r>
            <a:r>
              <a:rPr lang="en-US" dirty="0" smtClean="0"/>
              <a:t> (Test Driven Development)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 marL="10795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/>
          </a:p>
        </p:txBody>
      </p:sp>
      <p:pic>
        <p:nvPicPr>
          <p:cNvPr id="1026" name="Picture 2" descr="C:\Users\Ekta Verma\Desktop\first_rspec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2317750"/>
            <a:ext cx="5181600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err="1" smtClean="0"/>
              <a:t>TDD</a:t>
            </a:r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9070975" cy="54451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4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Its </a:t>
            </a:r>
            <a:r>
              <a:rPr lang="en-US" sz="2400" dirty="0" smtClean="0"/>
              <a:t>‘tests’ that drive the ‘development’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Make sure no code goes into production without associated tests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BDD</a:t>
            </a:r>
            <a:r>
              <a:rPr lang="en-US" dirty="0" smtClean="0"/>
              <a:t> </a:t>
            </a:r>
            <a:r>
              <a:rPr lang="en-US" dirty="0" smtClean="0"/>
              <a:t>(Behavior Driven Development)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smtClean="0"/>
              <a:t>based on </a:t>
            </a:r>
            <a:r>
              <a:rPr lang="en-US" dirty="0" err="1" smtClean="0"/>
              <a:t>TDD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smtClean="0"/>
              <a:t>specifying how your application should work, rather than verifying it works</a:t>
            </a:r>
          </a:p>
          <a:p>
            <a:r>
              <a:rPr lang="en-US" dirty="0" smtClean="0"/>
              <a:t>is </a:t>
            </a:r>
            <a:r>
              <a:rPr lang="en-US" dirty="0" smtClean="0"/>
              <a:t>about implementing an application by describing its </a:t>
            </a:r>
            <a:r>
              <a:rPr lang="en-US" dirty="0" smtClean="0"/>
              <a:t>behavior </a:t>
            </a:r>
            <a:r>
              <a:rPr lang="en-US" dirty="0" smtClean="0"/>
              <a:t>from the perspective of its stakeholders.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82588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TDD, “outside in”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(1) Visualize goals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(2) Write contract (tests before any code), do not have to write all tests for entire system, just one unit/story/feature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(3) Run tests, see them fail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(4) Write just enough production code to make failed tests go away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Repeat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01625"/>
            <a:ext cx="9069388" cy="1260475"/>
          </a:xfrm>
        </p:spPr>
        <p:txBody>
          <a:bodyPr/>
          <a:lstStyle/>
          <a:p>
            <a:r>
              <a:rPr lang="en-US"/>
              <a:t>Good TDD is really a BDD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7" y="1768475"/>
            <a:ext cx="9069388" cy="4987925"/>
          </a:xfrm>
        </p:spPr>
        <p:txBody>
          <a:bodyPr/>
          <a:lstStyle/>
          <a:p>
            <a:r>
              <a:rPr lang="en-US" dirty="0"/>
              <a:t>Dave </a:t>
            </a:r>
            <a:r>
              <a:rPr lang="en-US" dirty="0" err="1"/>
              <a:t>Astels</a:t>
            </a:r>
            <a:r>
              <a:rPr lang="en-US" dirty="0"/>
              <a:t> wrote this interesting paper on the 	virtues of </a:t>
            </a:r>
            <a:r>
              <a:rPr lang="en-US" dirty="0" err="1"/>
              <a:t>TDD</a:t>
            </a:r>
            <a:r>
              <a:rPr lang="en-US" dirty="0"/>
              <a:t>/</a:t>
            </a:r>
            <a:r>
              <a:rPr lang="en-US" dirty="0" err="1"/>
              <a:t>BDD</a:t>
            </a:r>
            <a:r>
              <a:rPr lang="en-US" dirty="0"/>
              <a:t>:</a:t>
            </a:r>
          </a:p>
          <a:p>
            <a:pPr lvl="1">
              <a:buFont typeface="Wingdings" pitchFamily="82" charset="2"/>
              <a:buChar char="§"/>
            </a:pPr>
            <a:r>
              <a:rPr lang="en-US" dirty="0">
                <a:hlinkClick r:id="rId2"/>
              </a:rPr>
              <a:t>http://blog.daveastels.com/files/BDD_Intro.pdf</a:t>
            </a:r>
            <a:endParaRPr lang="en-US" dirty="0"/>
          </a:p>
          <a:p>
            <a:r>
              <a:rPr lang="en-US" dirty="0" err="1"/>
              <a:t>BDD</a:t>
            </a:r>
            <a:r>
              <a:rPr lang="en-US" dirty="0"/>
              <a:t> == Specification, not verification</a:t>
            </a:r>
          </a:p>
          <a:p>
            <a:r>
              <a:rPr lang="en-US" dirty="0"/>
              <a:t>Blueprint that is also executable and verifiable.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General Testing Terminology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Unit test – test of a small “unit” of the system (class, module, etc)</a:t>
            </a:r>
            <a:r>
              <a:rPr lang="ar-SA"/>
              <a:t>‏</a:t>
            </a:r>
            <a:endParaRPr lang="en-US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Integration test – several “units” are combined into the same test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Functional test – test of system function as provided in the specification – system behavioral test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Rails testing terminology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Unit test == model test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Functional test == controller test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Integration test == story test (test across many controllers)</a:t>
            </a:r>
            <a:r>
              <a:rPr lang="ar-SA" dirty="0"/>
              <a:t>‏</a:t>
            </a:r>
            <a:endParaRPr 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Acceptance test == from point of view of business (could be automated)</a:t>
            </a:r>
            <a:r>
              <a:rPr lang="ar-SA" dirty="0"/>
              <a:t>‏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Rails test frameworks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899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Test::Unit – baked in – old style verification (asserts)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RSpec – needs to be installed (soon to be baked in)</a:t>
            </a:r>
            <a:r>
              <a:rPr lang="ar-SA"/>
              <a:t>‏</a:t>
            </a:r>
            <a:r>
              <a:rPr lang="en-US"/>
              <a:t> - new style expectations (should(_not))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CCCFF"/>
      </a:accent3>
      <a:accent4>
        <a:srgbClr val="B2B2B2"/>
      </a:accent4>
      <a:accent5>
        <a:srgbClr val="FF6600"/>
      </a:accent5>
      <a:accent6>
        <a:srgbClr val="808080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82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effectLst/>
            <a:latin typeface="Courier New" pitchFamily="49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82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effectLst/>
            <a:latin typeface="Courier New" pitchFamily="49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CCCCFF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FF0000"/>
        </a:accent3>
        <a:accent4>
          <a:srgbClr val="969696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0033CC"/>
        </a:accent3>
        <a:accent4>
          <a:srgbClr val="FFCC66"/>
        </a:accent4>
        <a:accent5>
          <a:srgbClr val="FF6600"/>
        </a:accent5>
        <a:accent6>
          <a:srgbClr val="80808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4D4D4D"/>
        </a:accent3>
        <a:accent4>
          <a:srgbClr val="EAEAEA"/>
        </a:accent4>
        <a:accent5>
          <a:srgbClr val="FF6600"/>
        </a:accent5>
        <a:accent6>
          <a:srgbClr val="808080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CC00CC"/>
        </a:accent3>
        <a:accent4>
          <a:srgbClr val="C0C0C0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0000"/>
        </a:accent3>
        <a:accent4>
          <a:srgbClr val="009900"/>
        </a:accent4>
        <a:accent5>
          <a:srgbClr val="FF6600"/>
        </a:accent5>
        <a:accent6>
          <a:srgbClr val="808080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CC00CC"/>
        </a:accent3>
        <a:accent4>
          <a:srgbClr val="B2B2B2"/>
        </a:accent4>
        <a:accent5>
          <a:srgbClr val="FF6600"/>
        </a:accent5>
        <a:accent6>
          <a:srgbClr val="808080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373</Words>
  <Application>Microsoft Office PowerPoint</Application>
  <PresentationFormat>Custom</PresentationFormat>
  <Paragraphs>76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Introduction to TDD using RSpec</vt:lpstr>
      <vt:lpstr>TDD (Test Driven Development)</vt:lpstr>
      <vt:lpstr>TDD</vt:lpstr>
      <vt:lpstr>BDD (Behavior Driven Development)</vt:lpstr>
      <vt:lpstr>TDD, “outside in”</vt:lpstr>
      <vt:lpstr>Good TDD is really a BDD</vt:lpstr>
      <vt:lpstr>General Testing Terminology</vt:lpstr>
      <vt:lpstr>Rails testing terminology</vt:lpstr>
      <vt:lpstr>Rails test frameworks</vt:lpstr>
      <vt:lpstr>RSpec</vt:lpstr>
      <vt:lpstr>Setting up the BDD stack on a new Rails 4 application</vt:lpstr>
      <vt:lpstr>Install RSpec</vt:lpstr>
      <vt:lpstr>Run RSpecs</vt:lpstr>
      <vt:lpstr>Example link : https://github.com/rspec/rspec-rails</vt:lpstr>
      <vt:lpstr>Mocks aren't stubs courtesy of Martin Fawler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Ruby/Rails Testing</dc:title>
  <dc:creator>Igor Polevoy</dc:creator>
  <cp:lastModifiedBy>Saurabh Pandit</cp:lastModifiedBy>
  <cp:revision>59</cp:revision>
  <dcterms:modified xsi:type="dcterms:W3CDTF">2015-05-14T05:20:27Z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ortedBy">
    <vt:lpwstr>Ekta Verma</vt:lpwstr>
  </property>
  <property fmtid="{D5CDD505-2E9C-101B-9397-08002B2CF9AE}" pid="3" name="DatePorted">
    <vt:lpwstr>3/3/2015 7:35:20 PM</vt:lpwstr>
  </property>
  <property fmtid="{D5CDD505-2E9C-101B-9397-08002B2CF9AE}" pid="4" name="Office2010EditCount">
    <vt:lpwstr>1</vt:lpwstr>
  </property>
  <property fmtid="{D5CDD505-2E9C-101B-9397-08002B2CF9AE}" pid="5" name="Office2003EditCount">
    <vt:lpwstr>0</vt:lpwstr>
  </property>
  <property fmtid="{D5CDD505-2E9C-101B-9397-08002B2CF9AE}" pid="6" name="LastEditedOfficeVersion">
    <vt:lpwstr>Office2010</vt:lpwstr>
  </property>
  <property fmtid="{D5CDD505-2E9C-101B-9397-08002B2CF9AE}" pid="7" name="Office2010WasSaved">
    <vt:lpwstr>1</vt:lpwstr>
  </property>
</Properties>
</file>