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
  </p:notesMasterIdLst>
  <p:sldIdLst>
    <p:sldId id="256" r:id="rId2"/>
    <p:sldId id="257" r:id="rId3"/>
    <p:sldId id="258" r:id="rId4"/>
    <p:sldId id="264" r:id="rId5"/>
    <p:sldId id="260" r:id="rId6"/>
    <p:sldId id="259"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CEC5DD-0BE4-8C5A-8BC3-41B65C2C2C30}" v="1265" dt="2025-06-10T04:13:14.997"/>
    <p1510:client id="{59E1E3AF-3477-2F79-5FD7-3C3878109F36}" v="13" dt="2025-06-10T02:26:27.683"/>
    <p1510:client id="{823BE297-49E2-EB39-8DE1-3EC3594DF7A8}" v="69" dt="2025-06-10T00:38:16.656"/>
    <p1510:client id="{8F012BE9-E2BB-F96A-BD21-A4C1F46F81A8}" v="82" dt="2025-06-10T03:18:14.440"/>
    <p1510:client id="{A82484CC-2BE1-69F5-51E4-16E510B6F1EB}" v="27" dt="2025-06-09T23:56:10.476"/>
    <p1510:client id="{B2EDD897-9BFC-0A08-5B48-68E7E19CC1D9}" v="849" dt="2025-06-09T11:04:41.586"/>
    <p1510:client id="{EAA770E5-AB44-6E72-6BA7-5CBEE6A4B80C}" v="1002" dt="2025-06-10T04:39:30.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8BC13-26A3-4E7F-8D51-3354897236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69DCDF-91E2-4DB7-A7C4-39FB8E186BCA}">
      <dgm:prSet/>
      <dgm:spPr/>
      <dgm:t>
        <a:bodyPr/>
        <a:lstStyle/>
        <a:p>
          <a:pPr>
            <a:lnSpc>
              <a:spcPct val="100000"/>
            </a:lnSpc>
          </a:pPr>
          <a:r>
            <a:rPr lang="en-US"/>
            <a:t>Population is not the sole cause to the Earth's deteriorating conditions. Unsustainable consumption, industrial practices, and inefficient resource management also play a role.</a:t>
          </a:r>
        </a:p>
      </dgm:t>
    </dgm:pt>
    <dgm:pt modelId="{85296203-923F-49C8-85F1-9B089CB6313D}" type="parTrans" cxnId="{04ED457F-99E7-4588-A6A3-2B50A5E7A040}">
      <dgm:prSet/>
      <dgm:spPr/>
      <dgm:t>
        <a:bodyPr/>
        <a:lstStyle/>
        <a:p>
          <a:endParaRPr lang="en-US"/>
        </a:p>
      </dgm:t>
    </dgm:pt>
    <dgm:pt modelId="{6E4D561B-9CC1-4073-9FEE-C0D1A927F33A}" type="sibTrans" cxnId="{04ED457F-99E7-4588-A6A3-2B50A5E7A040}">
      <dgm:prSet/>
      <dgm:spPr/>
      <dgm:t>
        <a:bodyPr/>
        <a:lstStyle/>
        <a:p>
          <a:endParaRPr lang="en-US"/>
        </a:p>
      </dgm:t>
    </dgm:pt>
    <dgm:pt modelId="{4765DA9E-E7D5-48A4-A496-D9C4466DFF3B}">
      <dgm:prSet/>
      <dgm:spPr/>
      <dgm:t>
        <a:bodyPr/>
        <a:lstStyle/>
        <a:p>
          <a:pPr>
            <a:lnSpc>
              <a:spcPct val="100000"/>
            </a:lnSpc>
          </a:pPr>
          <a:r>
            <a:rPr lang="en-US"/>
            <a:t>Increase in awareness and investment for clean energy indicates a positive momentum toward sustainability overall </a:t>
          </a:r>
        </a:p>
      </dgm:t>
    </dgm:pt>
    <dgm:pt modelId="{2E32A13D-6829-4DF2-843C-F8213E8B10E4}" type="parTrans" cxnId="{0A653960-DB98-493C-B5B7-84F8BD686062}">
      <dgm:prSet/>
      <dgm:spPr/>
      <dgm:t>
        <a:bodyPr/>
        <a:lstStyle/>
        <a:p>
          <a:endParaRPr lang="en-US"/>
        </a:p>
      </dgm:t>
    </dgm:pt>
    <dgm:pt modelId="{4183BEEA-D3AC-47AC-8916-8CFE518B473A}" type="sibTrans" cxnId="{0A653960-DB98-493C-B5B7-84F8BD686062}">
      <dgm:prSet/>
      <dgm:spPr/>
      <dgm:t>
        <a:bodyPr/>
        <a:lstStyle/>
        <a:p>
          <a:endParaRPr lang="en-US"/>
        </a:p>
      </dgm:t>
    </dgm:pt>
    <dgm:pt modelId="{BEAE73A0-912D-4036-9021-68BEC657F1FB}" type="pres">
      <dgm:prSet presAssocID="{46F8BC13-26A3-4E7F-8D51-3354897236B3}" presName="root" presStyleCnt="0">
        <dgm:presLayoutVars>
          <dgm:dir/>
          <dgm:resizeHandles val="exact"/>
        </dgm:presLayoutVars>
      </dgm:prSet>
      <dgm:spPr/>
    </dgm:pt>
    <dgm:pt modelId="{969D6EBB-0C45-4842-A570-4B8B4B1DCCB4}" type="pres">
      <dgm:prSet presAssocID="{1A69DCDF-91E2-4DB7-A7C4-39FB8E186BCA}" presName="compNode" presStyleCnt="0"/>
      <dgm:spPr/>
    </dgm:pt>
    <dgm:pt modelId="{DF4CE3A1-37F9-45EB-9E93-E6409EED0284}" type="pres">
      <dgm:prSet presAssocID="{1A69DCDF-91E2-4DB7-A7C4-39FB8E186BCA}" presName="bgRect" presStyleLbl="bgShp" presStyleIdx="0" presStyleCnt="2"/>
      <dgm:spPr/>
    </dgm:pt>
    <dgm:pt modelId="{DD1EB8EF-DB9A-47B6-B020-77E0A693765A}" type="pres">
      <dgm:prSet presAssocID="{1A69DCDF-91E2-4DB7-A7C4-39FB8E186BC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59A77ADB-A219-4DD6-A8B6-91D801E3857C}" type="pres">
      <dgm:prSet presAssocID="{1A69DCDF-91E2-4DB7-A7C4-39FB8E186BCA}" presName="spaceRect" presStyleCnt="0"/>
      <dgm:spPr/>
    </dgm:pt>
    <dgm:pt modelId="{CF32425C-7B13-405E-B5FA-423B913D9C26}" type="pres">
      <dgm:prSet presAssocID="{1A69DCDF-91E2-4DB7-A7C4-39FB8E186BCA}" presName="parTx" presStyleLbl="revTx" presStyleIdx="0" presStyleCnt="2">
        <dgm:presLayoutVars>
          <dgm:chMax val="0"/>
          <dgm:chPref val="0"/>
        </dgm:presLayoutVars>
      </dgm:prSet>
      <dgm:spPr/>
    </dgm:pt>
    <dgm:pt modelId="{25433063-87D0-487A-BF91-46C9139EF47F}" type="pres">
      <dgm:prSet presAssocID="{6E4D561B-9CC1-4073-9FEE-C0D1A927F33A}" presName="sibTrans" presStyleCnt="0"/>
      <dgm:spPr/>
    </dgm:pt>
    <dgm:pt modelId="{C45F7BCE-E74C-472C-9A69-D0ECAE72F92C}" type="pres">
      <dgm:prSet presAssocID="{4765DA9E-E7D5-48A4-A496-D9C4466DFF3B}" presName="compNode" presStyleCnt="0"/>
      <dgm:spPr/>
    </dgm:pt>
    <dgm:pt modelId="{2DCB0703-5108-406D-84B3-480F6E23D1C2}" type="pres">
      <dgm:prSet presAssocID="{4765DA9E-E7D5-48A4-A496-D9C4466DFF3B}" presName="bgRect" presStyleLbl="bgShp" presStyleIdx="1" presStyleCnt="2"/>
      <dgm:spPr/>
    </dgm:pt>
    <dgm:pt modelId="{099FA8CF-6843-44F1-9912-B1CED8753EE1}" type="pres">
      <dgm:prSet presAssocID="{4765DA9E-E7D5-48A4-A496-D9C4466DFF3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2F67224F-8D46-4E20-9679-070BEE9C3F37}" type="pres">
      <dgm:prSet presAssocID="{4765DA9E-E7D5-48A4-A496-D9C4466DFF3B}" presName="spaceRect" presStyleCnt="0"/>
      <dgm:spPr/>
    </dgm:pt>
    <dgm:pt modelId="{A8D55AD9-4D01-4B09-8CF5-0A2559E7E04A}" type="pres">
      <dgm:prSet presAssocID="{4765DA9E-E7D5-48A4-A496-D9C4466DFF3B}" presName="parTx" presStyleLbl="revTx" presStyleIdx="1" presStyleCnt="2">
        <dgm:presLayoutVars>
          <dgm:chMax val="0"/>
          <dgm:chPref val="0"/>
        </dgm:presLayoutVars>
      </dgm:prSet>
      <dgm:spPr/>
    </dgm:pt>
  </dgm:ptLst>
  <dgm:cxnLst>
    <dgm:cxn modelId="{C30E7318-6DE9-4688-9CC5-ABEFBD59EA6F}" type="presOf" srcId="{1A69DCDF-91E2-4DB7-A7C4-39FB8E186BCA}" destId="{CF32425C-7B13-405E-B5FA-423B913D9C26}" srcOrd="0" destOrd="0" presId="urn:microsoft.com/office/officeart/2018/2/layout/IconVerticalSolidList"/>
    <dgm:cxn modelId="{0A653960-DB98-493C-B5B7-84F8BD686062}" srcId="{46F8BC13-26A3-4E7F-8D51-3354897236B3}" destId="{4765DA9E-E7D5-48A4-A496-D9C4466DFF3B}" srcOrd="1" destOrd="0" parTransId="{2E32A13D-6829-4DF2-843C-F8213E8B10E4}" sibTransId="{4183BEEA-D3AC-47AC-8916-8CFE518B473A}"/>
    <dgm:cxn modelId="{57BEA779-6082-4986-A98A-D32B8A6785EC}" type="presOf" srcId="{4765DA9E-E7D5-48A4-A496-D9C4466DFF3B}" destId="{A8D55AD9-4D01-4B09-8CF5-0A2559E7E04A}" srcOrd="0" destOrd="0" presId="urn:microsoft.com/office/officeart/2018/2/layout/IconVerticalSolidList"/>
    <dgm:cxn modelId="{04ED457F-99E7-4588-A6A3-2B50A5E7A040}" srcId="{46F8BC13-26A3-4E7F-8D51-3354897236B3}" destId="{1A69DCDF-91E2-4DB7-A7C4-39FB8E186BCA}" srcOrd="0" destOrd="0" parTransId="{85296203-923F-49C8-85F1-9B089CB6313D}" sibTransId="{6E4D561B-9CC1-4073-9FEE-C0D1A927F33A}"/>
    <dgm:cxn modelId="{90D4F6C4-8D30-4AE1-8E0D-3CECFF6B294F}" type="presOf" srcId="{46F8BC13-26A3-4E7F-8D51-3354897236B3}" destId="{BEAE73A0-912D-4036-9021-68BEC657F1FB}" srcOrd="0" destOrd="0" presId="urn:microsoft.com/office/officeart/2018/2/layout/IconVerticalSolidList"/>
    <dgm:cxn modelId="{9094D6B1-753B-4181-884F-0AA42260BEB9}" type="presParOf" srcId="{BEAE73A0-912D-4036-9021-68BEC657F1FB}" destId="{969D6EBB-0C45-4842-A570-4B8B4B1DCCB4}" srcOrd="0" destOrd="0" presId="urn:microsoft.com/office/officeart/2018/2/layout/IconVerticalSolidList"/>
    <dgm:cxn modelId="{AAF1C483-9DAE-4C46-BBB1-8FF34353DB15}" type="presParOf" srcId="{969D6EBB-0C45-4842-A570-4B8B4B1DCCB4}" destId="{DF4CE3A1-37F9-45EB-9E93-E6409EED0284}" srcOrd="0" destOrd="0" presId="urn:microsoft.com/office/officeart/2018/2/layout/IconVerticalSolidList"/>
    <dgm:cxn modelId="{873B5E39-7653-445A-8A66-A7F103B6540A}" type="presParOf" srcId="{969D6EBB-0C45-4842-A570-4B8B4B1DCCB4}" destId="{DD1EB8EF-DB9A-47B6-B020-77E0A693765A}" srcOrd="1" destOrd="0" presId="urn:microsoft.com/office/officeart/2018/2/layout/IconVerticalSolidList"/>
    <dgm:cxn modelId="{1C0D3338-D8F6-43D6-BA89-C1AACB983663}" type="presParOf" srcId="{969D6EBB-0C45-4842-A570-4B8B4B1DCCB4}" destId="{59A77ADB-A219-4DD6-A8B6-91D801E3857C}" srcOrd="2" destOrd="0" presId="urn:microsoft.com/office/officeart/2018/2/layout/IconVerticalSolidList"/>
    <dgm:cxn modelId="{F0E428F3-BE2A-414A-A67D-A7C62E2D4F75}" type="presParOf" srcId="{969D6EBB-0C45-4842-A570-4B8B4B1DCCB4}" destId="{CF32425C-7B13-405E-B5FA-423B913D9C26}" srcOrd="3" destOrd="0" presId="urn:microsoft.com/office/officeart/2018/2/layout/IconVerticalSolidList"/>
    <dgm:cxn modelId="{EFBD9E39-10E4-4C43-819F-37ED371A04FE}" type="presParOf" srcId="{BEAE73A0-912D-4036-9021-68BEC657F1FB}" destId="{25433063-87D0-487A-BF91-46C9139EF47F}" srcOrd="1" destOrd="0" presId="urn:microsoft.com/office/officeart/2018/2/layout/IconVerticalSolidList"/>
    <dgm:cxn modelId="{1F920263-62FC-429B-AAD6-F0232664851C}" type="presParOf" srcId="{BEAE73A0-912D-4036-9021-68BEC657F1FB}" destId="{C45F7BCE-E74C-472C-9A69-D0ECAE72F92C}" srcOrd="2" destOrd="0" presId="urn:microsoft.com/office/officeart/2018/2/layout/IconVerticalSolidList"/>
    <dgm:cxn modelId="{6D23B75E-708F-47B2-89D6-FB9BF3545F68}" type="presParOf" srcId="{C45F7BCE-E74C-472C-9A69-D0ECAE72F92C}" destId="{2DCB0703-5108-406D-84B3-480F6E23D1C2}" srcOrd="0" destOrd="0" presId="urn:microsoft.com/office/officeart/2018/2/layout/IconVerticalSolidList"/>
    <dgm:cxn modelId="{DA1AF35F-CEF4-4BA7-A49A-CFA2AF7879A3}" type="presParOf" srcId="{C45F7BCE-E74C-472C-9A69-D0ECAE72F92C}" destId="{099FA8CF-6843-44F1-9912-B1CED8753EE1}" srcOrd="1" destOrd="0" presId="urn:microsoft.com/office/officeart/2018/2/layout/IconVerticalSolidList"/>
    <dgm:cxn modelId="{AA5DE3FB-E2E9-44E8-A0E7-427BAE0379A5}" type="presParOf" srcId="{C45F7BCE-E74C-472C-9A69-D0ECAE72F92C}" destId="{2F67224F-8D46-4E20-9679-070BEE9C3F37}" srcOrd="2" destOrd="0" presId="urn:microsoft.com/office/officeart/2018/2/layout/IconVerticalSolidList"/>
    <dgm:cxn modelId="{2A3BA507-09CE-40A9-88BD-2E100583F59E}" type="presParOf" srcId="{C45F7BCE-E74C-472C-9A69-D0ECAE72F92C}" destId="{A8D55AD9-4D01-4B09-8CF5-0A2559E7E0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CE3A1-37F9-45EB-9E93-E6409EED0284}">
      <dsp:nvSpPr>
        <dsp:cNvPr id="0" name=""/>
        <dsp:cNvSpPr/>
      </dsp:nvSpPr>
      <dsp:spPr>
        <a:xfrm>
          <a:off x="0" y="636626"/>
          <a:ext cx="10914255" cy="117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1EB8EF-DB9A-47B6-B020-77E0A693765A}">
      <dsp:nvSpPr>
        <dsp:cNvPr id="0" name=""/>
        <dsp:cNvSpPr/>
      </dsp:nvSpPr>
      <dsp:spPr>
        <a:xfrm>
          <a:off x="355531" y="901070"/>
          <a:ext cx="646420" cy="646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32425C-7B13-405E-B5FA-423B913D9C26}">
      <dsp:nvSpPr>
        <dsp:cNvPr id="0" name=""/>
        <dsp:cNvSpPr/>
      </dsp:nvSpPr>
      <dsp:spPr>
        <a:xfrm>
          <a:off x="1357482" y="636626"/>
          <a:ext cx="9556772" cy="117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87" tIns="124387" rIns="124387" bIns="124387" numCol="1" spcCol="1270" anchor="ctr" anchorCtr="0">
          <a:noAutofit/>
        </a:bodyPr>
        <a:lstStyle/>
        <a:p>
          <a:pPr marL="0" lvl="0" indent="0" algn="l" defTabSz="889000">
            <a:lnSpc>
              <a:spcPct val="100000"/>
            </a:lnSpc>
            <a:spcBef>
              <a:spcPct val="0"/>
            </a:spcBef>
            <a:spcAft>
              <a:spcPct val="35000"/>
            </a:spcAft>
            <a:buNone/>
          </a:pPr>
          <a:r>
            <a:rPr lang="en-US" sz="2000" kern="1200"/>
            <a:t>Population is not the sole cause to the Earth's deteriorating conditions. Unsustainable consumption, industrial practices, and inefficient resource management also play a role.</a:t>
          </a:r>
        </a:p>
      </dsp:txBody>
      <dsp:txXfrm>
        <a:off x="1357482" y="636626"/>
        <a:ext cx="9556772" cy="1175309"/>
      </dsp:txXfrm>
    </dsp:sp>
    <dsp:sp modelId="{2DCB0703-5108-406D-84B3-480F6E23D1C2}">
      <dsp:nvSpPr>
        <dsp:cNvPr id="0" name=""/>
        <dsp:cNvSpPr/>
      </dsp:nvSpPr>
      <dsp:spPr>
        <a:xfrm>
          <a:off x="0" y="2105763"/>
          <a:ext cx="10914255" cy="11753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9FA8CF-6843-44F1-9912-B1CED8753EE1}">
      <dsp:nvSpPr>
        <dsp:cNvPr id="0" name=""/>
        <dsp:cNvSpPr/>
      </dsp:nvSpPr>
      <dsp:spPr>
        <a:xfrm>
          <a:off x="355531" y="2370207"/>
          <a:ext cx="646420" cy="646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D55AD9-4D01-4B09-8CF5-0A2559E7E04A}">
      <dsp:nvSpPr>
        <dsp:cNvPr id="0" name=""/>
        <dsp:cNvSpPr/>
      </dsp:nvSpPr>
      <dsp:spPr>
        <a:xfrm>
          <a:off x="1357482" y="2105763"/>
          <a:ext cx="9556772" cy="1175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87" tIns="124387" rIns="124387" bIns="124387" numCol="1" spcCol="1270" anchor="ctr" anchorCtr="0">
          <a:noAutofit/>
        </a:bodyPr>
        <a:lstStyle/>
        <a:p>
          <a:pPr marL="0" lvl="0" indent="0" algn="l" defTabSz="889000">
            <a:lnSpc>
              <a:spcPct val="100000"/>
            </a:lnSpc>
            <a:spcBef>
              <a:spcPct val="0"/>
            </a:spcBef>
            <a:spcAft>
              <a:spcPct val="35000"/>
            </a:spcAft>
            <a:buNone/>
          </a:pPr>
          <a:r>
            <a:rPr lang="en-US" sz="2000" kern="1200"/>
            <a:t>Increase in awareness and investment for clean energy indicates a positive momentum toward sustainability overall </a:t>
          </a:r>
        </a:p>
      </dsp:txBody>
      <dsp:txXfrm>
        <a:off x="1357482" y="2105763"/>
        <a:ext cx="9556772" cy="11753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484848-A20D-458E-A48C-ABBE977093BA}" type="datetimeFigureOut">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4A84D-CFBF-4A1F-A7D5-14221CB68998}" type="slidenum">
              <a:t>‹#›</a:t>
            </a:fld>
            <a:endParaRPr lang="en-US"/>
          </a:p>
        </p:txBody>
      </p:sp>
    </p:spTree>
    <p:extLst>
      <p:ext uri="{BB962C8B-B14F-4D97-AF65-F5344CB8AC3E}">
        <p14:creationId xmlns:p14="http://schemas.microsoft.com/office/powerpoint/2010/main" val="2302388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en-US"/>
              <a:t>This dataset tracks the earth’s environment from 2000 to 2024 </a:t>
            </a:r>
            <a:endParaRPr lang="en-US">
              <a:ea typeface="Calibri"/>
              <a:cs typeface="Calibri"/>
            </a:endParaRPr>
          </a:p>
          <a:p>
            <a:pPr>
              <a:buFont typeface="Arial"/>
              <a:buChar char="•"/>
            </a:pPr>
            <a:r>
              <a:rPr lang="en-US"/>
              <a:t>This is done by every 5 years this graph records for every country that it is tracking </a:t>
            </a:r>
          </a:p>
          <a:p>
            <a:pPr>
              <a:buFont typeface="Arial"/>
              <a:buChar char="•"/>
            </a:pPr>
            <a:r>
              <a:rPr lang="en-US"/>
              <a:t>The features this data set tracks are </a:t>
            </a:r>
            <a:r>
              <a:rPr lang="en"/>
              <a:t>Year, Country, Average Temperature(Celsius), CO2 Emissions(tons per capita), Sea Level Rise(mm), Rainfall(mm), Population, Renewable Energy, Number of Extreme Weather Events, Forest Area Percentage</a:t>
            </a:r>
            <a:r>
              <a:rPr lang="en-US"/>
              <a:t> </a:t>
            </a:r>
          </a:p>
          <a:p>
            <a:pPr>
              <a:buFont typeface="Arial"/>
              <a:buChar char="•"/>
            </a:pPr>
            <a:r>
              <a:rPr lang="en-US"/>
              <a:t>This is useful for scientists and researchers to gain insight on things like </a:t>
            </a:r>
            <a:r>
              <a:rPr lang="en"/>
              <a:t>Climate change analysis, environmental policy, sustainability studies, time series forecasting</a:t>
            </a:r>
            <a:r>
              <a:rPr lang="en-US"/>
              <a:t> </a:t>
            </a:r>
          </a:p>
          <a:p>
            <a:pPr marL="171450" indent="-171450">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4304A84D-CFBF-4A1F-A7D5-14221CB68998}" type="slidenum">
              <a:t>3</a:t>
            </a:fld>
            <a:endParaRPr lang="en-US"/>
          </a:p>
        </p:txBody>
      </p:sp>
    </p:spTree>
    <p:extLst>
      <p:ext uri="{BB962C8B-B14F-4D97-AF65-F5344CB8AC3E}">
        <p14:creationId xmlns:p14="http://schemas.microsoft.com/office/powerpoint/2010/main" val="3061218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 dirty="0"/>
              <a:t>Used mostly Seaborn due to the simplicity of it and how much customization can be done and used matplotlib for my bar chart visualization because I find it easier to simpler to use and make changes.</a:t>
            </a:r>
            <a:r>
              <a:rPr lang="en-US" dirty="0"/>
              <a:t> </a:t>
            </a:r>
          </a:p>
          <a:p>
            <a:pPr marL="285750" indent="-285750">
              <a:buFont typeface="Arial"/>
              <a:buChar char="•"/>
            </a:pPr>
            <a:r>
              <a:rPr lang="en" dirty="0"/>
              <a:t>I wanted to create a narrative out of my data so I mostly used the earth's population as a central variable to my data so there is focus on it to create and explore the relationship between humans because the Earth is a habitat for humans, and it is interesting to see how humans have affected the earth and vice versa.</a:t>
            </a:r>
            <a:r>
              <a:rPr lang="en-US" dirty="0"/>
              <a:t> </a:t>
            </a:r>
            <a:endParaRPr lang="en-US" dirty="0">
              <a:ea typeface="Calibri"/>
              <a:cs typeface="Calibri"/>
            </a:endParaRPr>
          </a:p>
          <a:p>
            <a:pPr marL="285750" indent="-285750">
              <a:buFont typeface="Arial"/>
              <a:buChar char="•"/>
            </a:pPr>
            <a:r>
              <a:rPr lang="en-US" dirty="0">
                <a:ea typeface="Calibri"/>
                <a:cs typeface="Calibri"/>
              </a:rPr>
              <a:t>The total C02 emissions for each population calculated</a:t>
            </a:r>
            <a:endParaRPr lang="en-US" dirty="0" err="1"/>
          </a:p>
          <a:p>
            <a:pPr marL="285750" indent="-285750">
              <a:buFont typeface="Arial"/>
              <a:buChar char="•"/>
            </a:pPr>
            <a:r>
              <a:rPr lang="en" dirty="0"/>
              <a:t>Data pulled mostly from population so for the plots my variables that were used the years to categorize data and the country’s population to distinguish the data</a:t>
            </a:r>
            <a:endParaRPr lang="en-US" dirty="0"/>
          </a:p>
          <a:p>
            <a:pPr marL="285750" indent="-285750">
              <a:buFont typeface="Arial"/>
              <a:buChar char="•"/>
            </a:pPr>
            <a:r>
              <a:rPr lang="en" dirty="0"/>
              <a:t>The data for my plots was pulled from the original set and change to make it fit for the graph like creating new data frame or sorting the data to pull certain pieces of information like the years or aggregating the data.</a:t>
            </a:r>
            <a:r>
              <a:rPr lang="en-US" dirty="0"/>
              <a:t> </a:t>
            </a:r>
            <a:endParaRPr lang="en-US" dirty="0">
              <a:ea typeface="Calibri"/>
              <a:cs typeface="Calibri"/>
            </a:endParaRPr>
          </a:p>
          <a:p>
            <a:pPr marL="285750" indent="-285750">
              <a:buFont typeface="Arial"/>
              <a:buChar char="•"/>
            </a:pPr>
            <a:r>
              <a:rPr lang="en-US" dirty="0">
                <a:ea typeface="Calibri"/>
                <a:cs typeface="Calibri"/>
              </a:rPr>
              <a:t>Combined two plots to make both of this variables display side by side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304A84D-CFBF-4A1F-A7D5-14221CB68998}" type="slidenum">
              <a:t>6</a:t>
            </a:fld>
            <a:endParaRPr lang="en-US"/>
          </a:p>
        </p:txBody>
      </p:sp>
    </p:spTree>
    <p:extLst>
      <p:ext uri="{BB962C8B-B14F-4D97-AF65-F5344CB8AC3E}">
        <p14:creationId xmlns:p14="http://schemas.microsoft.com/office/powerpoint/2010/main" val="19780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2228316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8254118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75219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5204207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56233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761574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7371715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8238571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4663176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8326413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860787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03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24767" y="1129554"/>
            <a:ext cx="6057752" cy="3475236"/>
          </a:xfrm>
        </p:spPr>
        <p:txBody>
          <a:bodyPr>
            <a:normAutofit/>
          </a:bodyPr>
          <a:lstStyle/>
          <a:p>
            <a:pPr>
              <a:lnSpc>
                <a:spcPct val="90000"/>
              </a:lnSpc>
            </a:pPr>
            <a:r>
              <a:rPr lang="en-US" sz="4600"/>
              <a:t>A Global Analysis of Earth's Biosphere</a:t>
            </a:r>
          </a:p>
        </p:txBody>
      </p:sp>
      <p:sp>
        <p:nvSpPr>
          <p:cNvPr id="3" name="Subtitle 2"/>
          <p:cNvSpPr>
            <a:spLocks noGrp="1"/>
          </p:cNvSpPr>
          <p:nvPr>
            <p:ph type="subTitle" idx="1"/>
          </p:nvPr>
        </p:nvSpPr>
        <p:spPr>
          <a:xfrm>
            <a:off x="7746541" y="4608433"/>
            <a:ext cx="4206240" cy="1184584"/>
          </a:xfrm>
        </p:spPr>
        <p:txBody>
          <a:bodyPr vert="horz" lIns="91440" tIns="45720" rIns="91440" bIns="45720" rtlCol="0">
            <a:normAutofit/>
          </a:bodyPr>
          <a:lstStyle/>
          <a:p>
            <a:pPr algn="just">
              <a:lnSpc>
                <a:spcPct val="120000"/>
              </a:lnSpc>
            </a:pPr>
            <a:endParaRPr lang="en-US"/>
          </a:p>
          <a:p>
            <a:pPr>
              <a:lnSpc>
                <a:spcPct val="120000"/>
              </a:lnSpc>
            </a:pPr>
            <a:r>
              <a:rPr lang="en-US"/>
              <a:t>Vicente Garcia, Yarixa Perez, Ruby Rosales</a:t>
            </a:r>
          </a:p>
        </p:txBody>
      </p:sp>
      <p:pic>
        <p:nvPicPr>
          <p:cNvPr id="5" name="Picture 4" descr="Photograph of the earth">
            <a:extLst>
              <a:ext uri="{FF2B5EF4-FFF2-40B4-BE49-F238E27FC236}">
                <a16:creationId xmlns:a16="http://schemas.microsoft.com/office/drawing/2014/main" id="{C3275563-C7F0-7AD2-085F-CF884DF20070}"/>
              </a:ext>
            </a:extLst>
          </p:cNvPr>
          <p:cNvPicPr>
            <a:picLocks noChangeAspect="1"/>
          </p:cNvPicPr>
          <p:nvPr/>
        </p:nvPicPr>
        <p:blipFill>
          <a:blip r:embed="rId2"/>
          <a:srcRect l="18652" r="27413" b="-2"/>
          <a:stretch>
            <a:fillRect/>
          </a:stretch>
        </p:blipFill>
        <p:spPr>
          <a:xfrm>
            <a:off x="20" y="1"/>
            <a:ext cx="6575591" cy="6858000"/>
          </a:xfrm>
          <a:prstGeom prst="rect">
            <a:avLst/>
          </a:prstGeom>
        </p:spPr>
      </p:pic>
      <p:pic>
        <p:nvPicPr>
          <p:cNvPr id="6" name="Picture 5" descr="A grey cloud with a black outline&#10;&#10;AI-generated content may be incorrect.">
            <a:extLst>
              <a:ext uri="{FF2B5EF4-FFF2-40B4-BE49-F238E27FC236}">
                <a16:creationId xmlns:a16="http://schemas.microsoft.com/office/drawing/2014/main" id="{A994C45D-766A-05F8-45EE-70FA58326855}"/>
              </a:ext>
            </a:extLst>
          </p:cNvPr>
          <p:cNvPicPr>
            <a:picLocks noChangeAspect="1"/>
          </p:cNvPicPr>
          <p:nvPr/>
        </p:nvPicPr>
        <p:blipFill>
          <a:blip r:embed="rId3"/>
          <a:srcRect r="-71" b="7882"/>
          <a:stretch>
            <a:fillRect/>
          </a:stretch>
        </p:blipFill>
        <p:spPr>
          <a:xfrm>
            <a:off x="8355639" y="2863614"/>
            <a:ext cx="2288086" cy="1221992"/>
          </a:xfrm>
          <a:prstGeom prst="rect">
            <a:avLst/>
          </a:prstGeom>
        </p:spPr>
      </p:pic>
      <p:sp>
        <p:nvSpPr>
          <p:cNvPr id="4" name="TextBox 3">
            <a:extLst>
              <a:ext uri="{FF2B5EF4-FFF2-40B4-BE49-F238E27FC236}">
                <a16:creationId xmlns:a16="http://schemas.microsoft.com/office/drawing/2014/main" id="{8BBEB5CE-7C1E-0BB0-D2C6-4A3E734A553E}"/>
              </a:ext>
            </a:extLst>
          </p:cNvPr>
          <p:cNvSpPr txBox="1"/>
          <p:nvPr/>
        </p:nvSpPr>
        <p:spPr>
          <a:xfrm>
            <a:off x="8113659" y="4244122"/>
            <a:ext cx="27640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US" b="1" cap="all"/>
              <a:t>New.ve</a:t>
            </a: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C1CBC5-692C-58A5-166C-5BE1F1C2D6E1}"/>
              </a:ext>
            </a:extLst>
          </p:cNvPr>
          <p:cNvSpPr>
            <a:spLocks noGrp="1"/>
          </p:cNvSpPr>
          <p:nvPr>
            <p:ph type="title"/>
          </p:nvPr>
        </p:nvSpPr>
        <p:spPr>
          <a:xfrm>
            <a:off x="640080" y="1371600"/>
            <a:ext cx="5852160" cy="1097280"/>
          </a:xfrm>
        </p:spPr>
        <p:txBody>
          <a:bodyPr anchor="t">
            <a:normAutofit/>
          </a:bodyPr>
          <a:lstStyle/>
          <a:p>
            <a:r>
              <a:rPr lang="en-US" dirty="0"/>
              <a:t>Overview</a:t>
            </a:r>
          </a:p>
        </p:txBody>
      </p:sp>
      <p:cxnSp>
        <p:nvCxnSpPr>
          <p:cNvPr id="18" name="Straight Connector 17">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A0F3793-E16A-FDCC-81A7-0300021ADD4E}"/>
              </a:ext>
            </a:extLst>
          </p:cNvPr>
          <p:cNvSpPr>
            <a:spLocks noGrp="1"/>
          </p:cNvSpPr>
          <p:nvPr>
            <p:ph idx="1"/>
          </p:nvPr>
        </p:nvSpPr>
        <p:spPr>
          <a:xfrm>
            <a:off x="640080" y="2683647"/>
            <a:ext cx="5790708" cy="3136201"/>
          </a:xfrm>
        </p:spPr>
        <p:txBody>
          <a:bodyPr vert="horz" lIns="91440" tIns="45720" rIns="91440" bIns="45720" rtlCol="0" anchor="t">
            <a:normAutofit/>
          </a:bodyPr>
          <a:lstStyle/>
          <a:p>
            <a:r>
              <a:rPr lang="en-US" dirty="0">
                <a:latin typeface="Verdana"/>
                <a:ea typeface="Verdana"/>
              </a:rPr>
              <a:t>The Earth is changing and we're experiencing those changes in our daily lives. </a:t>
            </a:r>
          </a:p>
          <a:p>
            <a:pPr marL="493395" lvl="1">
              <a:buFont typeface="Courier New" panose="020B0604020202020204" pitchFamily="34" charset="0"/>
              <a:buChar char="o"/>
            </a:pPr>
            <a:r>
              <a:rPr lang="en-US" dirty="0">
                <a:latin typeface="Verdana"/>
                <a:ea typeface="Verdana"/>
              </a:rPr>
              <a:t>Human impacts (population)</a:t>
            </a:r>
          </a:p>
          <a:p>
            <a:pPr marL="493395" lvl="1">
              <a:buFont typeface="Courier New" panose="020B0604020202020204" pitchFamily="34" charset="0"/>
              <a:buChar char="o"/>
            </a:pPr>
            <a:r>
              <a:rPr lang="en-US" dirty="0">
                <a:latin typeface="Verdana"/>
                <a:ea typeface="Verdana"/>
              </a:rPr>
              <a:t>Climate change progression</a:t>
            </a:r>
          </a:p>
          <a:p>
            <a:pPr marL="493395" lvl="1">
              <a:buFont typeface="Courier New" panose="020B0604020202020204" pitchFamily="34" charset="0"/>
              <a:buChar char="o"/>
            </a:pPr>
            <a:r>
              <a:rPr lang="en-US" dirty="0">
                <a:latin typeface="Verdana"/>
                <a:ea typeface="Verdana"/>
              </a:rPr>
              <a:t>Effectiveness of sustainability efforts</a:t>
            </a:r>
          </a:p>
        </p:txBody>
      </p:sp>
      <p:pic>
        <p:nvPicPr>
          <p:cNvPr id="19" name="Picture 18" descr="A person holding a globe">
            <a:extLst>
              <a:ext uri="{FF2B5EF4-FFF2-40B4-BE49-F238E27FC236}">
                <a16:creationId xmlns:a16="http://schemas.microsoft.com/office/drawing/2014/main" id="{284F42C4-87A3-3113-F5D3-D562914CFCDF}"/>
              </a:ext>
            </a:extLst>
          </p:cNvPr>
          <p:cNvPicPr>
            <a:picLocks noChangeAspect="1"/>
          </p:cNvPicPr>
          <p:nvPr/>
        </p:nvPicPr>
        <p:blipFill>
          <a:blip r:embed="rId2"/>
          <a:srcRect l="29278" r="28728" b="-3"/>
          <a:stretch>
            <a:fillRect/>
          </a:stretch>
        </p:blipFill>
        <p:spPr>
          <a:xfrm>
            <a:off x="7345680" y="10"/>
            <a:ext cx="4846320" cy="6857990"/>
          </a:xfrm>
          <a:prstGeom prst="rect">
            <a:avLst/>
          </a:prstGeom>
        </p:spPr>
      </p:pic>
      <p:sp>
        <p:nvSpPr>
          <p:cNvPr id="4" name="Slide Number Placeholder 3">
            <a:extLst>
              <a:ext uri="{FF2B5EF4-FFF2-40B4-BE49-F238E27FC236}">
                <a16:creationId xmlns:a16="http://schemas.microsoft.com/office/drawing/2014/main" id="{1017A580-217B-EDD8-7AAF-848F2F5D961F}"/>
              </a:ext>
            </a:extLst>
          </p:cNvPr>
          <p:cNvSpPr>
            <a:spLocks noGrp="1"/>
          </p:cNvSpPr>
          <p:nvPr>
            <p:ph type="sldNum" sz="quarter" idx="12"/>
          </p:nvPr>
        </p:nvSpPr>
        <p:spPr/>
        <p:txBody>
          <a:bodyPr/>
          <a:lstStyle/>
          <a:p>
            <a:fld id="{70C12960-6E85-460F-B6E3-5B82CB31AF3D}" type="slidenum">
              <a:rPr lang="en-US" smtClean="0"/>
              <a:t>2</a:t>
            </a:fld>
            <a:endParaRPr lang="en-US"/>
          </a:p>
        </p:txBody>
      </p:sp>
    </p:spTree>
    <p:extLst>
      <p:ext uri="{BB962C8B-B14F-4D97-AF65-F5344CB8AC3E}">
        <p14:creationId xmlns:p14="http://schemas.microsoft.com/office/powerpoint/2010/main" val="2317429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8425A7-E0ED-B17A-DE74-399FB64B5B98}"/>
              </a:ext>
            </a:extLst>
          </p:cNvPr>
          <p:cNvSpPr>
            <a:spLocks noGrp="1"/>
          </p:cNvSpPr>
          <p:nvPr>
            <p:ph type="title"/>
          </p:nvPr>
        </p:nvSpPr>
        <p:spPr>
          <a:xfrm>
            <a:off x="640080" y="1371600"/>
            <a:ext cx="5737859" cy="1097280"/>
          </a:xfrm>
        </p:spPr>
        <p:txBody>
          <a:bodyPr>
            <a:normAutofit/>
          </a:bodyPr>
          <a:lstStyle/>
          <a:p>
            <a:r>
              <a:rPr lang="en-US" dirty="0"/>
              <a:t>Dataset</a:t>
            </a:r>
          </a:p>
        </p:txBody>
      </p:sp>
      <p:cxnSp>
        <p:nvCxnSpPr>
          <p:cNvPr id="28" name="Straight Connector 27">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6EAAB3-7836-EFD2-28A5-FF00DBBE99F1}"/>
              </a:ext>
            </a:extLst>
          </p:cNvPr>
          <p:cNvSpPr>
            <a:spLocks noGrp="1"/>
          </p:cNvSpPr>
          <p:nvPr>
            <p:ph idx="1"/>
          </p:nvPr>
        </p:nvSpPr>
        <p:spPr>
          <a:xfrm>
            <a:off x="640080" y="2461172"/>
            <a:ext cx="5737860" cy="3666980"/>
          </a:xfrm>
        </p:spPr>
        <p:txBody>
          <a:bodyPr vert="horz" lIns="91440" tIns="45720" rIns="91440" bIns="45720" rtlCol="0" anchor="t">
            <a:noAutofit/>
          </a:bodyPr>
          <a:lstStyle/>
          <a:p>
            <a:pPr>
              <a:lnSpc>
                <a:spcPct val="110000"/>
              </a:lnSpc>
              <a:spcBef>
                <a:spcPts val="0"/>
              </a:spcBef>
            </a:pPr>
            <a:r>
              <a:rPr lang="en" sz="1500" dirty="0">
                <a:latin typeface="Verdana"/>
                <a:ea typeface="Verdana"/>
                <a:cs typeface="Arial"/>
              </a:rPr>
              <a:t>Global Environmental Trends 2000-2024 on Kaggle</a:t>
            </a:r>
          </a:p>
          <a:p>
            <a:pPr>
              <a:lnSpc>
                <a:spcPct val="110000"/>
              </a:lnSpc>
              <a:spcBef>
                <a:spcPts val="0"/>
              </a:spcBef>
            </a:pPr>
            <a:r>
              <a:rPr lang="en" sz="1500" dirty="0">
                <a:latin typeface="Verdana"/>
                <a:ea typeface="Verdana"/>
                <a:cs typeface="Arial"/>
              </a:rPr>
              <a:t>Overview of environmental indicators between 2000-2024</a:t>
            </a:r>
            <a:endParaRPr lang="en" sz="1500">
              <a:latin typeface="Verdana"/>
              <a:ea typeface="Verdana"/>
            </a:endParaRPr>
          </a:p>
          <a:p>
            <a:pPr marL="493395" lvl="1">
              <a:lnSpc>
                <a:spcPct val="110000"/>
              </a:lnSpc>
              <a:spcBef>
                <a:spcPts val="0"/>
              </a:spcBef>
              <a:buFont typeface="Courier New" panose="020B0604020202020204" pitchFamily="34" charset="0"/>
              <a:buChar char="o"/>
            </a:pPr>
            <a:r>
              <a:rPr lang="en" sz="1500" dirty="0">
                <a:latin typeface="Verdana"/>
                <a:ea typeface="Verdana"/>
                <a:cs typeface="Arial"/>
              </a:rPr>
              <a:t>Periods of 5 Years</a:t>
            </a:r>
            <a:endParaRPr lang="en" sz="1500">
              <a:latin typeface="Verdana"/>
              <a:ea typeface="Verdana"/>
            </a:endParaRPr>
          </a:p>
          <a:p>
            <a:pPr>
              <a:lnSpc>
                <a:spcPct val="110000"/>
              </a:lnSpc>
              <a:spcBef>
                <a:spcPts val="0"/>
              </a:spcBef>
            </a:pPr>
            <a:r>
              <a:rPr lang="en" sz="1500" dirty="0">
                <a:latin typeface="Verdana"/>
                <a:ea typeface="Verdana"/>
                <a:cs typeface="Arial"/>
              </a:rPr>
              <a:t>Regularly Tracked Countries</a:t>
            </a:r>
          </a:p>
          <a:p>
            <a:pPr>
              <a:lnSpc>
                <a:spcPct val="110000"/>
              </a:lnSpc>
              <a:spcBef>
                <a:spcPts val="0"/>
              </a:spcBef>
            </a:pPr>
            <a:r>
              <a:rPr lang="en" sz="1500" dirty="0">
                <a:latin typeface="Verdana"/>
                <a:ea typeface="Verdana"/>
                <a:cs typeface="Arial"/>
              </a:rPr>
              <a:t>Dataset Features: Year, Country, Average Temperature(Celsius), CO</a:t>
            </a:r>
            <a:r>
              <a:rPr lang="en" sz="1500" baseline="-25000" dirty="0">
                <a:latin typeface="Verdana"/>
                <a:ea typeface="Verdana"/>
                <a:cs typeface="Arial"/>
              </a:rPr>
              <a:t>2</a:t>
            </a:r>
            <a:r>
              <a:rPr lang="en" sz="1500" dirty="0">
                <a:latin typeface="Verdana"/>
                <a:ea typeface="Verdana"/>
                <a:cs typeface="Arial"/>
              </a:rPr>
              <a:t> Emissions(tons per capita), Sea Level Rise(mm), Rainfall(mm), Population, Renewable Energy, Number of Extreme Weather Events, Forest Area Percentage</a:t>
            </a:r>
            <a:endParaRPr lang="en-US" sz="1500">
              <a:latin typeface="Verdana"/>
              <a:ea typeface="Verdana"/>
              <a:cs typeface="Arial"/>
            </a:endParaRPr>
          </a:p>
          <a:p>
            <a:pPr>
              <a:lnSpc>
                <a:spcPct val="110000"/>
              </a:lnSpc>
              <a:spcBef>
                <a:spcPts val="0"/>
              </a:spcBef>
            </a:pPr>
            <a:r>
              <a:rPr lang="en" sz="1500" dirty="0">
                <a:latin typeface="Verdana"/>
                <a:ea typeface="Verdana"/>
                <a:cs typeface="Arial"/>
              </a:rPr>
              <a:t>Useful for scientists and researchers</a:t>
            </a:r>
            <a:endParaRPr lang="en-US" sz="1500">
              <a:latin typeface="Verdana"/>
              <a:ea typeface="Verdana"/>
              <a:cs typeface="Arial"/>
            </a:endParaRPr>
          </a:p>
          <a:p>
            <a:pPr>
              <a:lnSpc>
                <a:spcPct val="110000"/>
              </a:lnSpc>
              <a:spcBef>
                <a:spcPts val="0"/>
              </a:spcBef>
            </a:pPr>
            <a:r>
              <a:rPr lang="en" sz="1500" dirty="0">
                <a:latin typeface="Verdana"/>
                <a:ea typeface="Verdana"/>
                <a:cs typeface="Arial"/>
              </a:rPr>
              <a:t>Applications:</a:t>
            </a:r>
          </a:p>
          <a:p>
            <a:pPr marL="493395" lvl="1">
              <a:lnSpc>
                <a:spcPct val="110000"/>
              </a:lnSpc>
              <a:spcBef>
                <a:spcPts val="0"/>
              </a:spcBef>
              <a:buFont typeface="Courier New" panose="020B0604020202020204" pitchFamily="34" charset="0"/>
              <a:buChar char="o"/>
            </a:pPr>
            <a:r>
              <a:rPr lang="en" sz="1500" dirty="0">
                <a:latin typeface="Verdana"/>
                <a:ea typeface="Verdana"/>
                <a:cs typeface="Arial"/>
              </a:rPr>
              <a:t>Climate change analysis, environmental policy, sustainability studies, time series forecasting</a:t>
            </a:r>
          </a:p>
          <a:p>
            <a:pPr>
              <a:lnSpc>
                <a:spcPct val="110000"/>
              </a:lnSpc>
            </a:pPr>
            <a:endParaRPr lang="en-US" sz="1300">
              <a:latin typeface="Grandview Display"/>
              <a:cs typeface="Arial"/>
            </a:endParaRPr>
          </a:p>
        </p:txBody>
      </p:sp>
      <p:pic>
        <p:nvPicPr>
          <p:cNvPr id="7" name="Graphic 6" descr="Earth Globe Americas">
            <a:extLst>
              <a:ext uri="{FF2B5EF4-FFF2-40B4-BE49-F238E27FC236}">
                <a16:creationId xmlns:a16="http://schemas.microsoft.com/office/drawing/2014/main" id="{D1099449-665F-F087-FCD8-7F15806F3A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55179" y="1924386"/>
            <a:ext cx="4375829" cy="4375829"/>
          </a:xfrm>
          <a:prstGeom prst="rect">
            <a:avLst/>
          </a:prstGeom>
        </p:spPr>
      </p:pic>
      <p:sp>
        <p:nvSpPr>
          <p:cNvPr id="4" name="Slide Number Placeholder 3">
            <a:extLst>
              <a:ext uri="{FF2B5EF4-FFF2-40B4-BE49-F238E27FC236}">
                <a16:creationId xmlns:a16="http://schemas.microsoft.com/office/drawing/2014/main" id="{F343B36F-8FAC-44DB-DBDD-B9185F9F3C6A}"/>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3</a:t>
            </a:fld>
            <a:endParaRPr lang="en-US"/>
          </a:p>
        </p:txBody>
      </p:sp>
    </p:spTree>
    <p:extLst>
      <p:ext uri="{BB962C8B-B14F-4D97-AF65-F5344CB8AC3E}">
        <p14:creationId xmlns:p14="http://schemas.microsoft.com/office/powerpoint/2010/main" val="68117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with numbers and text&#10;&#10;AI-generated content may be incorrect.">
            <a:extLst>
              <a:ext uri="{FF2B5EF4-FFF2-40B4-BE49-F238E27FC236}">
                <a16:creationId xmlns:a16="http://schemas.microsoft.com/office/drawing/2014/main" id="{A2D23BA5-1267-C3AB-8917-9A138E1E89AF}"/>
              </a:ext>
            </a:extLst>
          </p:cNvPr>
          <p:cNvPicPr>
            <a:picLocks noGrp="1" noChangeAspect="1"/>
          </p:cNvPicPr>
          <p:nvPr>
            <p:ph idx="1"/>
          </p:nvPr>
        </p:nvPicPr>
        <p:blipFill>
          <a:blip r:embed="rId2"/>
          <a:stretch>
            <a:fillRect/>
          </a:stretch>
        </p:blipFill>
        <p:spPr>
          <a:xfrm>
            <a:off x="710781" y="1651801"/>
            <a:ext cx="10749527" cy="3553470"/>
          </a:xfrm>
        </p:spPr>
      </p:pic>
      <p:sp>
        <p:nvSpPr>
          <p:cNvPr id="4" name="Slide Number Placeholder 3">
            <a:extLst>
              <a:ext uri="{FF2B5EF4-FFF2-40B4-BE49-F238E27FC236}">
                <a16:creationId xmlns:a16="http://schemas.microsoft.com/office/drawing/2014/main" id="{AFAC4C04-D12C-B0A9-E13F-C11DEF1FA307}"/>
              </a:ext>
            </a:extLst>
          </p:cNvPr>
          <p:cNvSpPr>
            <a:spLocks noGrp="1"/>
          </p:cNvSpPr>
          <p:nvPr>
            <p:ph type="sldNum" sz="quarter" idx="12"/>
          </p:nvPr>
        </p:nvSpPr>
        <p:spPr/>
        <p:txBody>
          <a:bodyPr/>
          <a:lstStyle/>
          <a:p>
            <a:fld id="{70C12960-6E85-460F-B6E3-5B82CB31AF3D}" type="slidenum">
              <a:rPr lang="en-US" smtClean="0"/>
              <a:t>4</a:t>
            </a:fld>
            <a:endParaRPr lang="en-US"/>
          </a:p>
        </p:txBody>
      </p:sp>
    </p:spTree>
    <p:extLst>
      <p:ext uri="{BB962C8B-B14F-4D97-AF65-F5344CB8AC3E}">
        <p14:creationId xmlns:p14="http://schemas.microsoft.com/office/powerpoint/2010/main" val="200661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99F2F-F7AC-F82E-199A-A60535C66DA6}"/>
              </a:ext>
            </a:extLst>
          </p:cNvPr>
          <p:cNvSpPr>
            <a:spLocks noGrp="1"/>
          </p:cNvSpPr>
          <p:nvPr>
            <p:ph type="title"/>
          </p:nvPr>
        </p:nvSpPr>
        <p:spPr>
          <a:xfrm>
            <a:off x="640079" y="1021842"/>
            <a:ext cx="3156857" cy="2642616"/>
          </a:xfrm>
        </p:spPr>
        <p:txBody>
          <a:bodyPr vert="horz" lIns="91440" tIns="45720" rIns="91440" bIns="45720" rtlCol="0" anchor="b">
            <a:normAutofit/>
          </a:bodyPr>
          <a:lstStyle/>
          <a:p>
            <a:r>
              <a:rPr lang="en-US" sz="3700"/>
              <a:t>Visualizations</a:t>
            </a:r>
          </a:p>
        </p:txBody>
      </p:sp>
      <p:cxnSp>
        <p:nvCxnSpPr>
          <p:cNvPr id="13" name="Straight Connector 12">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011930"/>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Graphic 5" descr="Bar chart">
            <a:extLst>
              <a:ext uri="{FF2B5EF4-FFF2-40B4-BE49-F238E27FC236}">
                <a16:creationId xmlns:a16="http://schemas.microsoft.com/office/drawing/2014/main" id="{EB325967-DE9A-5876-95FA-E83355510C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1071" y="1058629"/>
            <a:ext cx="4729112" cy="4729112"/>
          </a:xfrm>
          <a:prstGeom prst="rect">
            <a:avLst/>
          </a:prstGeom>
        </p:spPr>
      </p:pic>
      <p:sp>
        <p:nvSpPr>
          <p:cNvPr id="3" name="Slide Number Placeholder 2">
            <a:extLst>
              <a:ext uri="{FF2B5EF4-FFF2-40B4-BE49-F238E27FC236}">
                <a16:creationId xmlns:a16="http://schemas.microsoft.com/office/drawing/2014/main" id="{757C9C47-61A6-776D-7CAC-26E1CC432BB1}"/>
              </a:ext>
            </a:extLst>
          </p:cNvPr>
          <p:cNvSpPr>
            <a:spLocks noGrp="1"/>
          </p:cNvSpPr>
          <p:nvPr>
            <p:ph type="sldNum" sz="quarter" idx="12"/>
          </p:nvPr>
        </p:nvSpPr>
        <p:spPr/>
        <p:txBody>
          <a:bodyPr/>
          <a:lstStyle/>
          <a:p>
            <a:fld id="{70C12960-6E85-460F-B6E3-5B82CB31AF3D}" type="slidenum">
              <a:rPr lang="en-US" smtClean="0"/>
              <a:t>5</a:t>
            </a:fld>
            <a:endParaRPr lang="en-US"/>
          </a:p>
        </p:txBody>
      </p:sp>
    </p:spTree>
    <p:extLst>
      <p:ext uri="{BB962C8B-B14F-4D97-AF65-F5344CB8AC3E}">
        <p14:creationId xmlns:p14="http://schemas.microsoft.com/office/powerpoint/2010/main" val="285484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984F-9030-2E0F-D058-452A0EB28ED5}"/>
              </a:ext>
            </a:extLst>
          </p:cNvPr>
          <p:cNvSpPr>
            <a:spLocks noGrp="1"/>
          </p:cNvSpPr>
          <p:nvPr>
            <p:ph type="title"/>
          </p:nvPr>
        </p:nvSpPr>
        <p:spPr/>
        <p:txBody>
          <a:bodyPr>
            <a:normAutofit/>
          </a:bodyPr>
          <a:lstStyle/>
          <a:p>
            <a:r>
              <a:rPr lang="en" sz="3600" b="0">
                <a:latin typeface="Arial"/>
                <a:cs typeface="Arial"/>
              </a:rPr>
              <a:t>Population Analysis</a:t>
            </a:r>
          </a:p>
        </p:txBody>
      </p:sp>
      <p:sp>
        <p:nvSpPr>
          <p:cNvPr id="3" name="Content Placeholder 2">
            <a:extLst>
              <a:ext uri="{FF2B5EF4-FFF2-40B4-BE49-F238E27FC236}">
                <a16:creationId xmlns:a16="http://schemas.microsoft.com/office/drawing/2014/main" id="{8C7A60F6-EA02-2390-5A99-CC35F090D838}"/>
              </a:ext>
            </a:extLst>
          </p:cNvPr>
          <p:cNvSpPr>
            <a:spLocks noGrp="1"/>
          </p:cNvSpPr>
          <p:nvPr>
            <p:ph idx="1"/>
          </p:nvPr>
        </p:nvSpPr>
        <p:spPr>
          <a:xfrm>
            <a:off x="640080" y="2461407"/>
            <a:ext cx="10890928" cy="3566160"/>
          </a:xfrm>
        </p:spPr>
        <p:txBody>
          <a:bodyPr vert="horz" lIns="91440" tIns="45720" rIns="91440" bIns="45720" rtlCol="0" anchor="t">
            <a:normAutofit fontScale="85000" lnSpcReduction="20000"/>
          </a:bodyPr>
          <a:lstStyle/>
          <a:p>
            <a:pPr marL="342900" indent="-342900">
              <a:lnSpc>
                <a:spcPct val="150000"/>
              </a:lnSpc>
              <a:spcBef>
                <a:spcPts val="0"/>
              </a:spcBef>
            </a:pPr>
            <a:r>
              <a:rPr lang="en" sz="2100" dirty="0">
                <a:latin typeface="Verdana"/>
                <a:ea typeface="Verdana"/>
                <a:cs typeface="Arial"/>
              </a:rPr>
              <a:t>Bar plot (Matplotlib)</a:t>
            </a:r>
            <a:endParaRPr lang="en-US" dirty="0"/>
          </a:p>
          <a:p>
            <a:pPr marL="721995" lvl="1">
              <a:lnSpc>
                <a:spcPct val="150000"/>
              </a:lnSpc>
              <a:spcBef>
                <a:spcPts val="0"/>
              </a:spcBef>
              <a:buFont typeface="Courier New" panose="020B0604020202020204" pitchFamily="34" charset="0"/>
              <a:buChar char="o"/>
            </a:pPr>
            <a:r>
              <a:rPr lang="en" sz="1900" dirty="0">
                <a:latin typeface="Verdana"/>
                <a:ea typeface="Verdana"/>
                <a:cs typeface="Arial"/>
              </a:rPr>
              <a:t>Each year and Population for each Country</a:t>
            </a:r>
          </a:p>
          <a:p>
            <a:pPr marL="721995" lvl="1">
              <a:lnSpc>
                <a:spcPct val="150000"/>
              </a:lnSpc>
              <a:spcBef>
                <a:spcPts val="0"/>
              </a:spcBef>
              <a:buFont typeface="Courier New" panose="020B0604020202020204" pitchFamily="34" charset="0"/>
              <a:buChar char="o"/>
            </a:pPr>
            <a:r>
              <a:rPr lang="en" sz="1900" dirty="0">
                <a:latin typeface="Verdana"/>
                <a:ea typeface="Verdana"/>
                <a:cs typeface="Arial"/>
              </a:rPr>
              <a:t>Top 5 countries</a:t>
            </a:r>
          </a:p>
          <a:p>
            <a:pPr marL="457200" indent="-353695">
              <a:lnSpc>
                <a:spcPct val="150000"/>
              </a:lnSpc>
              <a:spcBef>
                <a:spcPts val="0"/>
              </a:spcBef>
            </a:pPr>
            <a:r>
              <a:rPr lang="en" sz="2100" dirty="0">
                <a:latin typeface="Verdana"/>
                <a:ea typeface="Verdana"/>
                <a:cs typeface="Arial"/>
              </a:rPr>
              <a:t>Scatter Plot (Seaborn)</a:t>
            </a:r>
          </a:p>
          <a:p>
            <a:pPr marL="721995" lvl="1" indent="-342900">
              <a:lnSpc>
                <a:spcPct val="150000"/>
              </a:lnSpc>
              <a:spcBef>
                <a:spcPts val="0"/>
              </a:spcBef>
              <a:buFont typeface="Courier New" panose="020B0604020202020204" pitchFamily="34" charset="0"/>
              <a:buChar char="o"/>
            </a:pPr>
            <a:r>
              <a:rPr lang="en" sz="1900" dirty="0">
                <a:latin typeface="Verdana"/>
                <a:ea typeface="Verdana"/>
                <a:cs typeface="Arial"/>
              </a:rPr>
              <a:t>Population and CO2 emissions</a:t>
            </a:r>
          </a:p>
          <a:p>
            <a:pPr marL="721995" lvl="1" indent="-342900">
              <a:lnSpc>
                <a:spcPct val="150000"/>
              </a:lnSpc>
              <a:spcBef>
                <a:spcPts val="0"/>
              </a:spcBef>
              <a:buFont typeface="Courier New" panose="020B0604020202020204" pitchFamily="34" charset="0"/>
              <a:buChar char="o"/>
            </a:pPr>
            <a:r>
              <a:rPr lang="en" sz="1900" dirty="0">
                <a:latin typeface="Verdana"/>
                <a:ea typeface="Verdana"/>
                <a:cs typeface="Arial"/>
              </a:rPr>
              <a:t>Total CO2 emissions</a:t>
            </a:r>
          </a:p>
          <a:p>
            <a:pPr marL="721995" lvl="1" indent="-342900">
              <a:lnSpc>
                <a:spcPct val="150000"/>
              </a:lnSpc>
              <a:spcBef>
                <a:spcPts val="0"/>
              </a:spcBef>
              <a:buFont typeface="Courier New" panose="020B0604020202020204" pitchFamily="34" charset="0"/>
              <a:buChar char="o"/>
            </a:pPr>
            <a:r>
              <a:rPr lang="en" sz="1900" dirty="0">
                <a:latin typeface="Verdana"/>
                <a:ea typeface="Verdana"/>
                <a:cs typeface="Arial"/>
              </a:rPr>
              <a:t>Countries Color Coded</a:t>
            </a:r>
          </a:p>
          <a:p>
            <a:pPr marL="457200" indent="-353695">
              <a:lnSpc>
                <a:spcPct val="150000"/>
              </a:lnSpc>
              <a:spcBef>
                <a:spcPts val="0"/>
              </a:spcBef>
            </a:pPr>
            <a:r>
              <a:rPr lang="en" sz="2100" dirty="0">
                <a:latin typeface="Verdana"/>
                <a:ea typeface="Verdana"/>
                <a:cs typeface="Arial"/>
              </a:rPr>
              <a:t>Line Plot (Seaborn)</a:t>
            </a:r>
          </a:p>
          <a:p>
            <a:pPr marL="721995" lvl="1" indent="-353695">
              <a:lnSpc>
                <a:spcPct val="150000"/>
              </a:lnSpc>
              <a:spcBef>
                <a:spcPts val="0"/>
              </a:spcBef>
              <a:buFont typeface="Courier New" panose="020B0604020202020204" pitchFamily="34" charset="0"/>
              <a:buChar char="o"/>
            </a:pPr>
            <a:r>
              <a:rPr lang="en" sz="1900" dirty="0">
                <a:latin typeface="Verdana"/>
                <a:ea typeface="Verdana"/>
                <a:cs typeface="Arial"/>
              </a:rPr>
              <a:t>Global Population and Global Forest area percentage by year</a:t>
            </a:r>
          </a:p>
          <a:p>
            <a:pPr marL="721995" lvl="1" indent="-353695">
              <a:lnSpc>
                <a:spcPct val="150000"/>
              </a:lnSpc>
              <a:spcBef>
                <a:spcPts val="0"/>
              </a:spcBef>
              <a:buFont typeface="Courier New" panose="020B0604020202020204" pitchFamily="34" charset="0"/>
              <a:buChar char="o"/>
            </a:pPr>
            <a:r>
              <a:rPr lang="en" sz="1900" dirty="0">
                <a:latin typeface="Verdana"/>
                <a:ea typeface="Verdana"/>
                <a:cs typeface="Arial"/>
              </a:rPr>
              <a:t>Combined Plots</a:t>
            </a:r>
          </a:p>
        </p:txBody>
      </p:sp>
      <p:sp>
        <p:nvSpPr>
          <p:cNvPr id="4" name="Slide Number Placeholder 3">
            <a:extLst>
              <a:ext uri="{FF2B5EF4-FFF2-40B4-BE49-F238E27FC236}">
                <a16:creationId xmlns:a16="http://schemas.microsoft.com/office/drawing/2014/main" id="{551E4EB6-A28E-21C3-7756-E109019886EE}"/>
              </a:ext>
            </a:extLst>
          </p:cNvPr>
          <p:cNvSpPr>
            <a:spLocks noGrp="1"/>
          </p:cNvSpPr>
          <p:nvPr>
            <p:ph type="sldNum" sz="quarter" idx="12"/>
          </p:nvPr>
        </p:nvSpPr>
        <p:spPr/>
        <p:txBody>
          <a:bodyPr/>
          <a:lstStyle/>
          <a:p>
            <a:fld id="{70C12960-6E85-460F-B6E3-5B82CB31AF3D}" type="slidenum">
              <a:rPr lang="en-US" smtClean="0"/>
              <a:t>6</a:t>
            </a:fld>
            <a:endParaRPr lang="en-US"/>
          </a:p>
        </p:txBody>
      </p:sp>
    </p:spTree>
    <p:extLst>
      <p:ext uri="{BB962C8B-B14F-4D97-AF65-F5344CB8AC3E}">
        <p14:creationId xmlns:p14="http://schemas.microsoft.com/office/powerpoint/2010/main" val="276200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0E84-3DFA-A1BB-7866-AAFBF5A6C1F8}"/>
              </a:ext>
            </a:extLst>
          </p:cNvPr>
          <p:cNvSpPr>
            <a:spLocks noGrp="1"/>
          </p:cNvSpPr>
          <p:nvPr>
            <p:ph type="title"/>
          </p:nvPr>
        </p:nvSpPr>
        <p:spPr>
          <a:xfrm>
            <a:off x="640079" y="1371601"/>
            <a:ext cx="10890929" cy="763070"/>
          </a:xfrm>
        </p:spPr>
        <p:txBody>
          <a:bodyPr>
            <a:normAutofit/>
          </a:bodyPr>
          <a:lstStyle/>
          <a:p>
            <a:r>
              <a:rPr lang="en" sz="3600" b="0">
                <a:latin typeface="Arial"/>
                <a:cs typeface="Arial"/>
              </a:rPr>
              <a:t>Sustainability Observations</a:t>
            </a:r>
          </a:p>
        </p:txBody>
      </p:sp>
      <p:sp>
        <p:nvSpPr>
          <p:cNvPr id="3" name="Content Placeholder 2">
            <a:extLst>
              <a:ext uri="{FF2B5EF4-FFF2-40B4-BE49-F238E27FC236}">
                <a16:creationId xmlns:a16="http://schemas.microsoft.com/office/drawing/2014/main" id="{A7EC8794-60C3-C791-CCAC-3DBDD99C39DB}"/>
              </a:ext>
            </a:extLst>
          </p:cNvPr>
          <p:cNvSpPr>
            <a:spLocks noGrp="1"/>
          </p:cNvSpPr>
          <p:nvPr>
            <p:ph idx="1"/>
          </p:nvPr>
        </p:nvSpPr>
        <p:spPr>
          <a:xfrm>
            <a:off x="640080" y="2285894"/>
            <a:ext cx="10890928" cy="3913738"/>
          </a:xfrm>
        </p:spPr>
        <p:txBody>
          <a:bodyPr vert="horz" lIns="91440" tIns="45720" rIns="91440" bIns="45720" rtlCol="0" anchor="t">
            <a:normAutofit/>
          </a:bodyPr>
          <a:lstStyle/>
          <a:p>
            <a:endParaRPr lang="en-US"/>
          </a:p>
          <a:p>
            <a:pPr marL="493395" lvl="1">
              <a:buFont typeface="Courier New" panose="020B0604020202020204" pitchFamily="34" charset="0"/>
              <a:buChar char="o"/>
            </a:pPr>
            <a:endParaRPr lang="en-US"/>
          </a:p>
          <a:p>
            <a:pPr marL="493395" lvl="1">
              <a:buFont typeface="Courier New" panose="020B0604020202020204" pitchFamily="34" charset="0"/>
              <a:buChar char="o"/>
            </a:pPr>
            <a:endParaRPr lang="en-US"/>
          </a:p>
        </p:txBody>
      </p:sp>
      <p:sp>
        <p:nvSpPr>
          <p:cNvPr id="9" name="Content Placeholder 2">
            <a:extLst>
              <a:ext uri="{FF2B5EF4-FFF2-40B4-BE49-F238E27FC236}">
                <a16:creationId xmlns:a16="http://schemas.microsoft.com/office/drawing/2014/main" id="{A1245AEB-7F21-A09F-4261-C2960026E178}"/>
              </a:ext>
            </a:extLst>
          </p:cNvPr>
          <p:cNvSpPr txBox="1">
            <a:spLocks/>
          </p:cNvSpPr>
          <p:nvPr/>
        </p:nvSpPr>
        <p:spPr>
          <a:xfrm>
            <a:off x="640080" y="2459683"/>
            <a:ext cx="10890928" cy="3713644"/>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pPr>
            <a:r>
              <a:rPr lang="en">
                <a:solidFill>
                  <a:schemeClr val="dk1"/>
                </a:solidFill>
                <a:latin typeface="Verdana"/>
                <a:ea typeface="Verdana"/>
                <a:cs typeface="Arial"/>
              </a:rPr>
              <a:t>Line Chart (</a:t>
            </a:r>
            <a:r>
              <a:rPr lang="en" err="1">
                <a:solidFill>
                  <a:schemeClr val="dk1"/>
                </a:solidFill>
                <a:latin typeface="Verdana"/>
                <a:ea typeface="Verdana"/>
                <a:cs typeface="Arial"/>
              </a:rPr>
              <a:t>Plotly</a:t>
            </a:r>
            <a:r>
              <a:rPr lang="en">
                <a:solidFill>
                  <a:schemeClr val="dk1"/>
                </a:solidFill>
                <a:latin typeface="Verdana"/>
                <a:ea typeface="Verdana"/>
                <a:cs typeface="Arial"/>
              </a:rPr>
              <a:t> Express)</a:t>
            </a:r>
          </a:p>
          <a:p>
            <a:pPr marL="607695" lvl="1" indent="-342900">
              <a:lnSpc>
                <a:spcPct val="150000"/>
              </a:lnSpc>
              <a:spcBef>
                <a:spcPts val="0"/>
              </a:spcBef>
              <a:buFont typeface="Courier New" panose="020B0604020202020204" pitchFamily="34" charset="0"/>
              <a:buChar char="o"/>
            </a:pPr>
            <a:r>
              <a:rPr lang="en">
                <a:solidFill>
                  <a:schemeClr val="dk1"/>
                </a:solidFill>
                <a:latin typeface="Verdana"/>
                <a:ea typeface="Verdana"/>
                <a:cs typeface="Arial"/>
              </a:rPr>
              <a:t>Average of </a:t>
            </a:r>
            <a:r>
              <a:rPr lang="en" err="1">
                <a:solidFill>
                  <a:schemeClr val="dk1"/>
                </a:solidFill>
                <a:latin typeface="Verdana"/>
                <a:ea typeface="Verdana"/>
                <a:cs typeface="Arial"/>
              </a:rPr>
              <a:t>Renewable_Energy_pct</a:t>
            </a:r>
            <a:endParaRPr lang="en-US">
              <a:solidFill>
                <a:schemeClr val="dk1"/>
              </a:solidFill>
              <a:latin typeface="Verdana"/>
              <a:ea typeface="Verdana"/>
              <a:cs typeface="Arial"/>
            </a:endParaRPr>
          </a:p>
          <a:p>
            <a:pPr marL="607695" lvl="1" indent="-342900">
              <a:lnSpc>
                <a:spcPct val="150000"/>
              </a:lnSpc>
              <a:spcBef>
                <a:spcPts val="0"/>
              </a:spcBef>
              <a:buFont typeface="Courier New" panose="020B0604020202020204" pitchFamily="34" charset="0"/>
              <a:buChar char="o"/>
            </a:pPr>
            <a:r>
              <a:rPr lang="en">
                <a:solidFill>
                  <a:schemeClr val="dk1"/>
                </a:solidFill>
                <a:latin typeface="Verdana"/>
                <a:ea typeface="Verdana"/>
                <a:cs typeface="Arial"/>
              </a:rPr>
              <a:t>Calculated by grouping Year, taking mean across countries</a:t>
            </a:r>
            <a:endParaRPr lang="en">
              <a:solidFill>
                <a:schemeClr val="dk1"/>
              </a:solidFill>
              <a:latin typeface="Verdana"/>
              <a:ea typeface="Verdana"/>
            </a:endParaRPr>
          </a:p>
          <a:p>
            <a:pPr marL="342900" indent="-342900">
              <a:lnSpc>
                <a:spcPct val="150000"/>
              </a:lnSpc>
              <a:spcBef>
                <a:spcPts val="0"/>
              </a:spcBef>
            </a:pPr>
            <a:r>
              <a:rPr lang="en">
                <a:solidFill>
                  <a:schemeClr val="dk1"/>
                </a:solidFill>
                <a:latin typeface="Verdana"/>
                <a:ea typeface="Verdana"/>
                <a:cs typeface="Arial"/>
              </a:rPr>
              <a:t>Tree map (</a:t>
            </a:r>
            <a:r>
              <a:rPr lang="en" err="1">
                <a:solidFill>
                  <a:schemeClr val="dk1"/>
                </a:solidFill>
                <a:latin typeface="Verdana"/>
                <a:ea typeface="Verdana"/>
                <a:cs typeface="Arial"/>
              </a:rPr>
              <a:t>Plotly.Express</a:t>
            </a:r>
            <a:r>
              <a:rPr lang="en">
                <a:solidFill>
                  <a:schemeClr val="dk1"/>
                </a:solidFill>
                <a:latin typeface="Verdana"/>
                <a:ea typeface="Verdana"/>
                <a:cs typeface="Arial"/>
              </a:rPr>
              <a:t>)</a:t>
            </a:r>
          </a:p>
          <a:p>
            <a:pPr marL="607695" lvl="1" indent="-342900">
              <a:lnSpc>
                <a:spcPct val="150000"/>
              </a:lnSpc>
              <a:spcBef>
                <a:spcPts val="0"/>
              </a:spcBef>
              <a:buFont typeface="Courier New" panose="020B0604020202020204" pitchFamily="34" charset="0"/>
              <a:buChar char="o"/>
            </a:pPr>
            <a:r>
              <a:rPr lang="en">
                <a:solidFill>
                  <a:schemeClr val="dk1"/>
                </a:solidFill>
                <a:latin typeface="Verdana"/>
                <a:ea typeface="Verdana"/>
                <a:cs typeface="Arial"/>
              </a:rPr>
              <a:t>Visualize </a:t>
            </a:r>
            <a:r>
              <a:rPr lang="en" err="1">
                <a:solidFill>
                  <a:schemeClr val="dk1"/>
                </a:solidFill>
                <a:latin typeface="Verdana"/>
                <a:ea typeface="Verdana"/>
                <a:cs typeface="Arial"/>
              </a:rPr>
              <a:t>Renewable_Energy_pct</a:t>
            </a:r>
            <a:r>
              <a:rPr lang="en">
                <a:solidFill>
                  <a:schemeClr val="dk1"/>
                </a:solidFill>
                <a:latin typeface="Verdana"/>
                <a:ea typeface="Verdana"/>
                <a:cs typeface="Arial"/>
              </a:rPr>
              <a:t> by country for 2024</a:t>
            </a:r>
          </a:p>
          <a:p>
            <a:pPr marL="342900" indent="-342900">
              <a:lnSpc>
                <a:spcPct val="150000"/>
              </a:lnSpc>
              <a:spcBef>
                <a:spcPts val="0"/>
              </a:spcBef>
            </a:pPr>
            <a:r>
              <a:rPr lang="en">
                <a:solidFill>
                  <a:schemeClr val="dk1"/>
                </a:solidFill>
                <a:latin typeface="Verdana"/>
                <a:ea typeface="Verdana"/>
                <a:cs typeface="Arial"/>
              </a:rPr>
              <a:t>Faceted Linear Regression Plot (Seaborn)</a:t>
            </a:r>
          </a:p>
          <a:p>
            <a:pPr marL="607695" lvl="1" indent="-342900">
              <a:lnSpc>
                <a:spcPct val="150000"/>
              </a:lnSpc>
              <a:spcBef>
                <a:spcPts val="0"/>
              </a:spcBef>
              <a:buFont typeface="Courier New" panose="020B0604020202020204" pitchFamily="34" charset="0"/>
              <a:buChar char="o"/>
            </a:pPr>
            <a:r>
              <a:rPr lang="en">
                <a:solidFill>
                  <a:schemeClr val="dk1"/>
                </a:solidFill>
                <a:latin typeface="Verdana"/>
                <a:ea typeface="Verdana"/>
                <a:cs typeface="Arial"/>
              </a:rPr>
              <a:t>Compares </a:t>
            </a:r>
            <a:r>
              <a:rPr lang="en" err="1">
                <a:solidFill>
                  <a:schemeClr val="dk1"/>
                </a:solidFill>
                <a:latin typeface="Verdana"/>
                <a:ea typeface="Verdana"/>
                <a:cs typeface="Arial"/>
              </a:rPr>
              <a:t>Renewable_Energy_pct</a:t>
            </a:r>
            <a:r>
              <a:rPr lang="en">
                <a:solidFill>
                  <a:schemeClr val="dk1"/>
                </a:solidFill>
                <a:latin typeface="Verdana"/>
                <a:ea typeface="Verdana"/>
                <a:cs typeface="Arial"/>
              </a:rPr>
              <a:t> and CO2_Emissions_tons_per_capita</a:t>
            </a:r>
          </a:p>
          <a:p>
            <a:pPr marL="607695" lvl="1" indent="-342900">
              <a:lnSpc>
                <a:spcPct val="150000"/>
              </a:lnSpc>
              <a:spcBef>
                <a:spcPts val="0"/>
              </a:spcBef>
              <a:buFont typeface="Courier New" panose="020B0604020202020204" pitchFamily="34" charset="0"/>
              <a:buChar char="o"/>
            </a:pPr>
            <a:r>
              <a:rPr lang="en">
                <a:solidFill>
                  <a:schemeClr val="dk1"/>
                </a:solidFill>
                <a:latin typeface="Verdana"/>
                <a:ea typeface="Verdana"/>
                <a:cs typeface="Arial"/>
              </a:rPr>
              <a:t>Filtered top 6 countries by max renewable share</a:t>
            </a:r>
          </a:p>
          <a:p>
            <a:endParaRPr lang="en-US">
              <a:solidFill>
                <a:schemeClr val="dk1"/>
              </a:solidFill>
              <a:latin typeface="Grandview Display"/>
              <a:cs typeface="Arial"/>
            </a:endParaRPr>
          </a:p>
        </p:txBody>
      </p:sp>
      <p:sp>
        <p:nvSpPr>
          <p:cNvPr id="10" name="Slide Number Placeholder 9">
            <a:extLst>
              <a:ext uri="{FF2B5EF4-FFF2-40B4-BE49-F238E27FC236}">
                <a16:creationId xmlns:a16="http://schemas.microsoft.com/office/drawing/2014/main" id="{5E12593E-303D-1F80-9523-71D780108756}"/>
              </a:ext>
            </a:extLst>
          </p:cNvPr>
          <p:cNvSpPr>
            <a:spLocks noGrp="1"/>
          </p:cNvSpPr>
          <p:nvPr>
            <p:ph type="sldNum" sz="quarter" idx="12"/>
          </p:nvPr>
        </p:nvSpPr>
        <p:spPr/>
        <p:txBody>
          <a:bodyPr/>
          <a:lstStyle/>
          <a:p>
            <a:fld id="{70C12960-6E85-460F-B6E3-5B82CB31AF3D}" type="slidenum">
              <a:rPr lang="en-US" smtClean="0"/>
              <a:t>7</a:t>
            </a:fld>
            <a:endParaRPr lang="en-US"/>
          </a:p>
        </p:txBody>
      </p:sp>
    </p:spTree>
    <p:extLst>
      <p:ext uri="{BB962C8B-B14F-4D97-AF65-F5344CB8AC3E}">
        <p14:creationId xmlns:p14="http://schemas.microsoft.com/office/powerpoint/2010/main" val="277731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Rectangle 14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AD80A-63B5-F357-6568-55ED6608AE6E}"/>
              </a:ext>
            </a:extLst>
          </p:cNvPr>
          <p:cNvSpPr>
            <a:spLocks noGrp="1"/>
          </p:cNvSpPr>
          <p:nvPr>
            <p:ph type="title"/>
          </p:nvPr>
        </p:nvSpPr>
        <p:spPr>
          <a:xfrm>
            <a:off x="640080" y="914400"/>
            <a:ext cx="3794760" cy="4144684"/>
          </a:xfrm>
        </p:spPr>
        <p:txBody>
          <a:bodyPr vert="horz" lIns="91440" tIns="45720" rIns="91440" bIns="45720" rtlCol="0" anchor="t">
            <a:normAutofit/>
          </a:bodyPr>
          <a:lstStyle/>
          <a:p>
            <a:r>
              <a:rPr lang="en-US"/>
              <a:t>Climate Change Progression</a:t>
            </a:r>
          </a:p>
          <a:p>
            <a:endParaRPr lang="en-US"/>
          </a:p>
        </p:txBody>
      </p:sp>
      <p:sp>
        <p:nvSpPr>
          <p:cNvPr id="143" name="TextBox 142">
            <a:extLst>
              <a:ext uri="{FF2B5EF4-FFF2-40B4-BE49-F238E27FC236}">
                <a16:creationId xmlns:a16="http://schemas.microsoft.com/office/drawing/2014/main" id="{ACE7C6E4-1BB8-FC33-C622-3EA7D6F27F6C}"/>
              </a:ext>
            </a:extLst>
          </p:cNvPr>
          <p:cNvSpPr txBox="1"/>
          <p:nvPr/>
        </p:nvSpPr>
        <p:spPr>
          <a:xfrm>
            <a:off x="5148072" y="1051559"/>
            <a:ext cx="6382937" cy="5248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85750" indent="-285750">
              <a:lnSpc>
                <a:spcPct val="110000"/>
              </a:lnSpc>
              <a:spcAft>
                <a:spcPts val="600"/>
              </a:spcAft>
              <a:buSzPct val="87000"/>
              <a:buFont typeface="Arial" panose="020B0604020202020204" pitchFamily="34" charset="0"/>
              <a:buChar char="•"/>
            </a:pPr>
            <a:r>
              <a:rPr lang="en-US" sz="1400">
                <a:latin typeface="Verdana"/>
                <a:ea typeface="Verdana"/>
              </a:rPr>
              <a:t>Libraries:</a:t>
            </a: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Matplotlib</a:t>
            </a: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Seaborn</a:t>
            </a:r>
          </a:p>
          <a:p>
            <a:pPr marL="742950" lvl="1" indent="-285750">
              <a:lnSpc>
                <a:spcPct val="110000"/>
              </a:lnSpc>
              <a:spcAft>
                <a:spcPts val="600"/>
              </a:spcAft>
              <a:buSzPct val="87000"/>
              <a:buFont typeface="Arial" panose="020B0604020202020204" pitchFamily="34" charset="0"/>
              <a:buChar char="•"/>
            </a:pPr>
            <a:r>
              <a:rPr lang="en-US" sz="1400" err="1">
                <a:latin typeface="Verdana"/>
                <a:ea typeface="Verdana"/>
              </a:rPr>
              <a:t>Geopandas</a:t>
            </a:r>
            <a:endParaRPr lang="en-US" sz="1400">
              <a:latin typeface="Verdana"/>
              <a:ea typeface="Verdana"/>
            </a:endParaRP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Pandas</a:t>
            </a:r>
          </a:p>
          <a:p>
            <a:pPr marL="285750" indent="-285750">
              <a:lnSpc>
                <a:spcPct val="110000"/>
              </a:lnSpc>
              <a:spcAft>
                <a:spcPts val="600"/>
              </a:spcAft>
              <a:buSzPct val="87000"/>
              <a:buFont typeface="Arial" panose="020B0604020202020204" pitchFamily="34" charset="0"/>
              <a:buChar char="•"/>
            </a:pPr>
            <a:r>
              <a:rPr lang="en-US" sz="1400">
                <a:latin typeface="Verdana"/>
                <a:ea typeface="Verdana"/>
              </a:rPr>
              <a:t>Choropleth Map:</a:t>
            </a: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Attributes Used:</a:t>
            </a:r>
          </a:p>
          <a:p>
            <a:pPr marL="1200150" lvl="2" indent="-285750">
              <a:lnSpc>
                <a:spcPct val="110000"/>
              </a:lnSpc>
              <a:spcAft>
                <a:spcPts val="600"/>
              </a:spcAft>
              <a:buSzPct val="87000"/>
              <a:buFont typeface="Arial" panose="020B0604020202020204" pitchFamily="34" charset="0"/>
              <a:buChar char="•"/>
            </a:pPr>
            <a:r>
              <a:rPr lang="en-US" sz="1400" err="1">
                <a:latin typeface="Verdana"/>
                <a:ea typeface="Verdana"/>
              </a:rPr>
              <a:t>Avg_Temperature_degC</a:t>
            </a:r>
            <a:r>
              <a:rPr lang="en-US" sz="1400">
                <a:latin typeface="Verdana"/>
                <a:ea typeface="Verdana"/>
              </a:rPr>
              <a:t>, Country, Year</a:t>
            </a: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Utilizes the </a:t>
            </a:r>
            <a:r>
              <a:rPr lang="en-US" sz="1400" err="1">
                <a:latin typeface="Verdana"/>
                <a:ea typeface="Verdana"/>
              </a:rPr>
              <a:t>differnce</a:t>
            </a:r>
            <a:r>
              <a:rPr lang="en-US" sz="1400">
                <a:latin typeface="Verdana"/>
                <a:ea typeface="Verdana"/>
              </a:rPr>
              <a:t> in 2024 and 2000 temperatures to derive the total increase in temperature</a:t>
            </a:r>
          </a:p>
          <a:p>
            <a:pPr marL="285750" indent="-285750">
              <a:lnSpc>
                <a:spcPct val="110000"/>
              </a:lnSpc>
              <a:spcAft>
                <a:spcPts val="600"/>
              </a:spcAft>
              <a:buSzPct val="87000"/>
              <a:buFont typeface="Arial" panose="020B0604020202020204" pitchFamily="34" charset="0"/>
              <a:buChar char="•"/>
            </a:pPr>
            <a:r>
              <a:rPr lang="en-US" sz="1400">
                <a:latin typeface="Verdana"/>
                <a:ea typeface="Verdana"/>
              </a:rPr>
              <a:t>Heatmap:</a:t>
            </a: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Attributes Used:</a:t>
            </a:r>
          </a:p>
          <a:p>
            <a:pPr marL="1200150" lvl="2" indent="-285750">
              <a:lnSpc>
                <a:spcPct val="110000"/>
              </a:lnSpc>
              <a:spcAft>
                <a:spcPts val="600"/>
              </a:spcAft>
              <a:buSzPct val="87000"/>
              <a:buFont typeface="Arial" panose="020B0604020202020204" pitchFamily="34" charset="0"/>
              <a:buChar char="•"/>
            </a:pPr>
            <a:r>
              <a:rPr lang="en-US" sz="1400">
                <a:latin typeface="Verdana"/>
                <a:ea typeface="Verdana"/>
              </a:rPr>
              <a:t>Country, Year, CO2_Emissions_tons_per_capita</a:t>
            </a: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Utilizes a pivot table to summarize data and easily put into a Seaborn heatmap</a:t>
            </a:r>
          </a:p>
          <a:p>
            <a:pPr marL="285750" indent="-285750">
              <a:lnSpc>
                <a:spcPct val="110000"/>
              </a:lnSpc>
              <a:spcAft>
                <a:spcPts val="600"/>
              </a:spcAft>
              <a:buSzPct val="87000"/>
              <a:buFont typeface="Arial" panose="020B0604020202020204" pitchFamily="34" charset="0"/>
              <a:buChar char="•"/>
            </a:pPr>
            <a:r>
              <a:rPr lang="en-US" sz="1400">
                <a:latin typeface="Verdana"/>
                <a:ea typeface="Verdana"/>
              </a:rPr>
              <a:t>3D Scatter:</a:t>
            </a:r>
          </a:p>
          <a:p>
            <a:pPr marL="742950" lvl="1" indent="-285750">
              <a:lnSpc>
                <a:spcPct val="110000"/>
              </a:lnSpc>
              <a:spcAft>
                <a:spcPts val="600"/>
              </a:spcAft>
              <a:buSzPct val="87000"/>
              <a:buFont typeface="Arial" panose="020B0604020202020204" pitchFamily="34" charset="0"/>
              <a:buChar char="•"/>
            </a:pPr>
            <a:r>
              <a:rPr lang="en-US" sz="1400">
                <a:latin typeface="Verdana"/>
                <a:ea typeface="Verdana"/>
              </a:rPr>
              <a:t>Attributes Used:</a:t>
            </a:r>
          </a:p>
          <a:p>
            <a:pPr marL="1200150" lvl="2" indent="-285750">
              <a:lnSpc>
                <a:spcPct val="110000"/>
              </a:lnSpc>
              <a:spcAft>
                <a:spcPts val="600"/>
              </a:spcAft>
              <a:buSzPct val="87000"/>
              <a:buFont typeface="Arial" panose="020B0604020202020204" pitchFamily="34" charset="0"/>
              <a:buChar char="•"/>
            </a:pPr>
            <a:r>
              <a:rPr lang="en-US" sz="1400">
                <a:latin typeface="Verdana"/>
                <a:ea typeface="Verdana"/>
              </a:rPr>
              <a:t>Year, </a:t>
            </a:r>
            <a:r>
              <a:rPr lang="en-US" sz="1400" err="1">
                <a:latin typeface="Verdana"/>
                <a:ea typeface="Verdana"/>
              </a:rPr>
              <a:t>Avg_Temperature_degC</a:t>
            </a:r>
            <a:r>
              <a:rPr lang="en-US" sz="1400">
                <a:latin typeface="Verdana"/>
                <a:ea typeface="Verdana"/>
              </a:rPr>
              <a:t>, </a:t>
            </a:r>
            <a:r>
              <a:rPr lang="en-US" sz="1400" err="1">
                <a:latin typeface="Verdana"/>
                <a:ea typeface="Verdana"/>
              </a:rPr>
              <a:t>Sea_Level_Rise_mm</a:t>
            </a:r>
            <a:endParaRPr lang="en-US" sz="1400">
              <a:latin typeface="Verdana"/>
              <a:ea typeface="Verdana"/>
            </a:endParaRPr>
          </a:p>
          <a:p>
            <a:pPr marL="285750" indent="-285750">
              <a:lnSpc>
                <a:spcPct val="110000"/>
              </a:lnSpc>
              <a:spcAft>
                <a:spcPts val="600"/>
              </a:spcAft>
              <a:buSzPct val="87000"/>
              <a:buFont typeface="Arial" panose="020B0604020202020204" pitchFamily="34" charset="0"/>
              <a:buChar char="•"/>
            </a:pPr>
            <a:endParaRPr lang="en-US" sz="1400">
              <a:latin typeface="Verdana"/>
              <a:ea typeface="Verdana"/>
            </a:endParaRPr>
          </a:p>
        </p:txBody>
      </p:sp>
      <p:sp>
        <p:nvSpPr>
          <p:cNvPr id="4" name="Slide Number Placeholder 3">
            <a:extLst>
              <a:ext uri="{FF2B5EF4-FFF2-40B4-BE49-F238E27FC236}">
                <a16:creationId xmlns:a16="http://schemas.microsoft.com/office/drawing/2014/main" id="{3BDD3F86-E147-FADF-9C6D-6E63C971DAF0}"/>
              </a:ext>
            </a:extLst>
          </p:cNvPr>
          <p:cNvSpPr>
            <a:spLocks noGrp="1"/>
          </p:cNvSpPr>
          <p:nvPr>
            <p:ph type="sldNum" sz="quarter" idx="12"/>
          </p:nvPr>
        </p:nvSpPr>
        <p:spPr>
          <a:xfrm>
            <a:off x="10807995" y="6356350"/>
            <a:ext cx="723014" cy="365125"/>
          </a:xfrm>
        </p:spPr>
        <p:txBody>
          <a:bodyPr vert="horz" lIns="91440" tIns="45720" rIns="91440" bIns="45720" rtlCol="0" anchor="ctr">
            <a:normAutofit/>
          </a:bodyPr>
          <a:lstStyle/>
          <a:p>
            <a:pPr>
              <a:spcAft>
                <a:spcPts val="600"/>
              </a:spcAft>
            </a:pPr>
            <a:fld id="{70C12960-6E85-460F-B6E3-5B82CB31AF3D}" type="slidenum">
              <a:rPr lang="en-US" smtClean="0"/>
              <a:pPr>
                <a:spcAft>
                  <a:spcPts val="600"/>
                </a:spcAft>
              </a:pPr>
              <a:t>8</a:t>
            </a:fld>
            <a:endParaRPr lang="en-US"/>
          </a:p>
        </p:txBody>
      </p:sp>
      <p:cxnSp>
        <p:nvCxnSpPr>
          <p:cNvPr id="150" name="Straight Connector 149">
            <a:extLst>
              <a:ext uri="{FF2B5EF4-FFF2-40B4-BE49-F238E27FC236}">
                <a16:creationId xmlns:a16="http://schemas.microsoft.com/office/drawing/2014/main" id="{10694E1F-471C-4340-BE4B-28F2BF7D7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78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3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E62F2-844F-7867-F57F-B18FCF9D1460}"/>
              </a:ext>
            </a:extLst>
          </p:cNvPr>
          <p:cNvSpPr>
            <a:spLocks noGrp="1"/>
          </p:cNvSpPr>
          <p:nvPr>
            <p:ph type="title"/>
          </p:nvPr>
        </p:nvSpPr>
        <p:spPr>
          <a:xfrm>
            <a:off x="640079" y="570750"/>
            <a:ext cx="10890929" cy="1387934"/>
          </a:xfrm>
        </p:spPr>
        <p:txBody>
          <a:bodyPr anchor="b">
            <a:normAutofit/>
          </a:bodyPr>
          <a:lstStyle/>
          <a:p>
            <a:r>
              <a:rPr lang="en-US"/>
              <a:t>Takeaways</a:t>
            </a:r>
          </a:p>
        </p:txBody>
      </p:sp>
      <p:cxnSp>
        <p:nvCxnSpPr>
          <p:cNvPr id="19" name="Straight Connector 18">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AAB6097-025F-894A-F943-50BF388989C9}"/>
              </a:ext>
            </a:extLst>
          </p:cNvPr>
          <p:cNvSpPr>
            <a:spLocks noGrp="1"/>
          </p:cNvSpPr>
          <p:nvPr>
            <p:ph type="sldNum" sz="quarter" idx="12"/>
          </p:nvPr>
        </p:nvSpPr>
        <p:spPr>
          <a:xfrm>
            <a:off x="10807995" y="6356350"/>
            <a:ext cx="723014" cy="365125"/>
          </a:xfrm>
        </p:spPr>
        <p:txBody>
          <a:bodyPr>
            <a:normAutofit/>
          </a:bodyPr>
          <a:lstStyle/>
          <a:p>
            <a:pPr>
              <a:spcAft>
                <a:spcPts val="600"/>
              </a:spcAft>
            </a:pPr>
            <a:fld id="{70C12960-6E85-460F-B6E3-5B82CB31AF3D}" type="slidenum">
              <a:rPr lang="en-US" smtClean="0"/>
              <a:pPr>
                <a:spcAft>
                  <a:spcPts val="600"/>
                </a:spcAft>
              </a:pPr>
              <a:t>9</a:t>
            </a:fld>
            <a:endParaRPr lang="en-US"/>
          </a:p>
        </p:txBody>
      </p:sp>
      <p:graphicFrame>
        <p:nvGraphicFramePr>
          <p:cNvPr id="20" name="Content Placeholder 2">
            <a:extLst>
              <a:ext uri="{FF2B5EF4-FFF2-40B4-BE49-F238E27FC236}">
                <a16:creationId xmlns:a16="http://schemas.microsoft.com/office/drawing/2014/main" id="{89B19741-B2CF-1F43-FBE5-EBEC77C60090}"/>
              </a:ext>
            </a:extLst>
          </p:cNvPr>
          <p:cNvGraphicFramePr>
            <a:graphicFrameLocks noGrp="1"/>
          </p:cNvGraphicFramePr>
          <p:nvPr>
            <p:ph idx="1"/>
            <p:extLst>
              <p:ext uri="{D42A27DB-BD31-4B8C-83A1-F6EECF244321}">
                <p14:modId xmlns:p14="http://schemas.microsoft.com/office/powerpoint/2010/main" val="1847583721"/>
              </p:ext>
            </p:extLst>
          </p:nvPr>
        </p:nvGraphicFramePr>
        <p:xfrm>
          <a:off x="616753" y="2411316"/>
          <a:ext cx="10914255" cy="3917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93607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2</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DashVTI</vt:lpstr>
      <vt:lpstr>A Global Analysis of Earth's Biosphere</vt:lpstr>
      <vt:lpstr>Overview</vt:lpstr>
      <vt:lpstr>Dataset</vt:lpstr>
      <vt:lpstr>PowerPoint Presentation</vt:lpstr>
      <vt:lpstr>Visualizations</vt:lpstr>
      <vt:lpstr>Population Analysis</vt:lpstr>
      <vt:lpstr>Sustainability Observations</vt:lpstr>
      <vt:lpstr>Climate Change Progression </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752</cp:revision>
  <dcterms:created xsi:type="dcterms:W3CDTF">2025-06-05T17:58:39Z</dcterms:created>
  <dcterms:modified xsi:type="dcterms:W3CDTF">2025-06-10T04:39:32Z</dcterms:modified>
</cp:coreProperties>
</file>