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f6d870ee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f6d870ee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f6d870ee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f6d870ee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f6d870ee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f6d870ee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f6d870ee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f6d870ee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f6d870ee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f6d870ee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f6d870ee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f6d870ee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f6d870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f6d870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f6d870ee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f6d870ee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data set is </a:t>
            </a:r>
            <a:r>
              <a:rPr lang="en"/>
              <a:t>record</a:t>
            </a:r>
            <a:r>
              <a:rPr lang="en"/>
              <a:t> to only show data in 5 year intervals.</a:t>
            </a:r>
            <a:endParaRPr/>
          </a:p>
          <a:p>
            <a:pPr indent="-298450" lvl="0" marL="457200" rtl="0" algn="l">
              <a:spcBef>
                <a:spcPts val="0"/>
              </a:spcBef>
              <a:spcAft>
                <a:spcPts val="0"/>
              </a:spcAft>
              <a:buSzPts val="1100"/>
              <a:buChar char="●"/>
            </a:pPr>
            <a:r>
              <a:rPr lang="en"/>
              <a:t>All of the dataset features are numerical values.</a:t>
            </a:r>
            <a:endParaRPr/>
          </a:p>
          <a:p>
            <a:pPr indent="-298450" lvl="0" marL="457200" rtl="0" algn="l">
              <a:spcBef>
                <a:spcPts val="0"/>
              </a:spcBef>
              <a:spcAft>
                <a:spcPts val="0"/>
              </a:spcAft>
              <a:buSzPts val="1100"/>
              <a:buChar char="●"/>
            </a:pPr>
            <a:r>
              <a:rPr lang="en"/>
              <a:t>Scientist and reseracheers use this data set to gain insights as to how the earths health and its population are interacting with one another and changing.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f6d870e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f6d870e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Used mostly seasborn due to the simplicity of it and how much customization can be done and used matplotlib for my bar chart </a:t>
            </a:r>
            <a:r>
              <a:rPr lang="en"/>
              <a:t>visualization</a:t>
            </a:r>
            <a:r>
              <a:rPr lang="en"/>
              <a:t> because I find it easier to manipulate the data and change it.</a:t>
            </a:r>
            <a:endParaRPr/>
          </a:p>
          <a:p>
            <a:pPr indent="-298450" lvl="0" marL="457200" rtl="0" algn="l">
              <a:spcBef>
                <a:spcPts val="0"/>
              </a:spcBef>
              <a:spcAft>
                <a:spcPts val="0"/>
              </a:spcAft>
              <a:buSzPts val="1100"/>
              <a:buChar char="●"/>
            </a:pPr>
            <a:r>
              <a:rPr lang="en"/>
              <a:t>I wanted to create a narrative out of my data so i mostly used the </a:t>
            </a:r>
            <a:r>
              <a:rPr lang="en"/>
              <a:t>earth's</a:t>
            </a:r>
            <a:r>
              <a:rPr lang="en"/>
              <a:t> </a:t>
            </a:r>
            <a:r>
              <a:rPr lang="en"/>
              <a:t>population as</a:t>
            </a:r>
            <a:r>
              <a:rPr lang="en"/>
              <a:t> a central variable to my data so there is </a:t>
            </a:r>
            <a:r>
              <a:rPr lang="en"/>
              <a:t>focus</a:t>
            </a:r>
            <a:r>
              <a:rPr lang="en"/>
              <a:t> on it to create and explore the relationship between humans </a:t>
            </a:r>
            <a:r>
              <a:rPr lang="en"/>
              <a:t>because the Earth is a habitat for humans and it is interesting to see how humans have affect the earth and vice versa.</a:t>
            </a:r>
            <a:endParaRPr/>
          </a:p>
          <a:p>
            <a:pPr indent="-298450" lvl="0" marL="457200" rtl="0" algn="l">
              <a:spcBef>
                <a:spcPts val="0"/>
              </a:spcBef>
              <a:spcAft>
                <a:spcPts val="0"/>
              </a:spcAft>
              <a:buSzPts val="1100"/>
              <a:buChar char="●"/>
            </a:pPr>
            <a:r>
              <a:rPr lang="en"/>
              <a:t>My data for my plots was pulled from the original set and change to make it fit for the graph like creating new data frame or sorting the data to pull certain pieces of information or aggreateing the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f6d870ee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f6d870ee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This </a:t>
            </a:r>
            <a:r>
              <a:rPr lang="en"/>
              <a:t>visualization</a:t>
            </a:r>
            <a:r>
              <a:rPr lang="en"/>
              <a:t> is designed to to work as introduction  to my </a:t>
            </a:r>
            <a:r>
              <a:rPr lang="en"/>
              <a:t>visuals</a:t>
            </a:r>
            <a:r>
              <a:rPr lang="en"/>
              <a:t> showing the growth of the </a:t>
            </a:r>
            <a:r>
              <a:rPr lang="en"/>
              <a:t>earth's</a:t>
            </a:r>
            <a:r>
              <a:rPr lang="en"/>
              <a:t> population overtime.</a:t>
            </a:r>
            <a:endParaRPr/>
          </a:p>
          <a:p>
            <a:pPr indent="-298450" lvl="0" marL="457200" rtl="0" algn="l">
              <a:spcBef>
                <a:spcPts val="0"/>
              </a:spcBef>
              <a:spcAft>
                <a:spcPts val="0"/>
              </a:spcAft>
              <a:buSzPts val="1100"/>
              <a:buChar char="●"/>
            </a:pPr>
            <a:r>
              <a:rPr lang="en"/>
              <a:t>It is designed to </a:t>
            </a:r>
            <a:r>
              <a:rPr lang="en"/>
              <a:t>show</a:t>
            </a:r>
            <a:r>
              <a:rPr lang="en"/>
              <a:t> the </a:t>
            </a:r>
            <a:r>
              <a:rPr lang="en"/>
              <a:t>relationship</a:t>
            </a:r>
            <a:r>
              <a:rPr lang="en"/>
              <a:t> between the </a:t>
            </a:r>
            <a:r>
              <a:rPr lang="en"/>
              <a:t>humans and the earth showing the way that humans have been thriving in terms of population on Earth</a:t>
            </a:r>
            <a:endParaRPr/>
          </a:p>
          <a:p>
            <a:pPr indent="-298450" lvl="0" marL="457200" rtl="0" algn="l">
              <a:spcBef>
                <a:spcPts val="0"/>
              </a:spcBef>
              <a:spcAft>
                <a:spcPts val="0"/>
              </a:spcAft>
              <a:buSzPts val="1100"/>
              <a:buChar char="●"/>
            </a:pPr>
            <a:r>
              <a:rPr lang="en"/>
              <a:t>The top 5 countries in terms of population are shown are only shown in this dataset to emphasize  how these countries might be the most successful in hahabitateing the earth</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This visualizations shows the steady growth of each country over time</a:t>
            </a:r>
            <a:endParaRPr/>
          </a:p>
          <a:p>
            <a:pPr indent="-298450" lvl="0" marL="457200" rtl="0" algn="l">
              <a:spcBef>
                <a:spcPts val="0"/>
              </a:spcBef>
              <a:spcAft>
                <a:spcPts val="0"/>
              </a:spcAft>
              <a:buSzPts val="1100"/>
              <a:buAutoNum type="arabicPeriod"/>
            </a:pPr>
            <a:r>
              <a:rPr lang="en"/>
              <a:t>As you can see china and India seem to dominate over other coin tire in terms of population with both having huge gap with the other countries in the top 5.</a:t>
            </a:r>
            <a:endParaRPr/>
          </a:p>
          <a:p>
            <a:pPr indent="-298450" lvl="0" marL="457200" rtl="0" algn="l">
              <a:spcBef>
                <a:spcPts val="0"/>
              </a:spcBef>
              <a:spcAft>
                <a:spcPts val="0"/>
              </a:spcAft>
              <a:buSzPts val="1100"/>
              <a:buAutoNum type="arabicPeriod"/>
            </a:pPr>
            <a:r>
              <a:rPr lang="en"/>
              <a:t>Indias population growth also seems to be rapidly increasing  for every five years almost catching up to china in 2024.</a:t>
            </a:r>
            <a:endParaRPr/>
          </a:p>
          <a:p>
            <a:pPr indent="-298450" lvl="0" marL="457200" rtl="0" algn="l">
              <a:spcBef>
                <a:spcPts val="0"/>
              </a:spcBef>
              <a:spcAft>
                <a:spcPts val="0"/>
              </a:spcAft>
              <a:buSzPts val="1100"/>
              <a:buAutoNum type="arabicPeriod"/>
            </a:pPr>
            <a:r>
              <a:rPr lang="en"/>
              <a:t>Other countries(Brazil, Nigeria, USA) seem to have a gradual and steady increase in population.</a:t>
            </a:r>
            <a:endParaRPr/>
          </a:p>
          <a:p>
            <a:pPr indent="-298450" lvl="0" marL="457200" rtl="0" algn="l">
              <a:spcBef>
                <a:spcPts val="0"/>
              </a:spcBef>
              <a:spcAft>
                <a:spcPts val="0"/>
              </a:spcAft>
              <a:buSzPts val="1100"/>
              <a:buAutoNum type="arabicPeriod"/>
            </a:pPr>
            <a:r>
              <a:rPr lang="en"/>
              <a:t>Alos Nigeria has surpassed brasil in population size in 2024 which would be interesting to explore what could be the cause of this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6d870e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6d870e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scatter plot is done to show if the population in a country has any correlation with the number of people living in a country due to CO2 emissions having many causes that are not only involving humans. The data points are also color coded based on the country because it is interesting to see if this clustering of data could also be a regional issue. This data is also pulled </a:t>
            </a:r>
            <a:r>
              <a:rPr lang="en"/>
              <a:t>straight</a:t>
            </a:r>
            <a:r>
              <a:rPr lang="en"/>
              <a:t> from the graph which could be the </a:t>
            </a:r>
            <a:r>
              <a:rPr lang="en"/>
              <a:t>cause</a:t>
            </a:r>
            <a:r>
              <a:rPr lang="en"/>
              <a:t> of some disparities in the data. This data is also log scaled which could </a:t>
            </a:r>
            <a:r>
              <a:rPr lang="en"/>
              <a:t>cause</a:t>
            </a:r>
            <a:r>
              <a:rPr lang="en"/>
              <a:t> some mis</a:t>
            </a:r>
            <a:r>
              <a:rPr lang="en"/>
              <a:t>representation</a:t>
            </a:r>
            <a:r>
              <a:rPr lang="en"/>
              <a:t> but it is also done to be easier to understand.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scatterplot reveals clustering patterns in the data</a:t>
            </a:r>
            <a:endParaRPr/>
          </a:p>
          <a:p>
            <a:pPr indent="-298450" lvl="0" marL="457200" rtl="0" algn="l">
              <a:spcBef>
                <a:spcPts val="0"/>
              </a:spcBef>
              <a:spcAft>
                <a:spcPts val="0"/>
              </a:spcAft>
              <a:buSzPts val="1100"/>
              <a:buChar char="●"/>
            </a:pPr>
            <a:r>
              <a:rPr lang="en"/>
              <a:t>The United States seems to be decreasing in its CO2 </a:t>
            </a:r>
            <a:r>
              <a:rPr lang="en"/>
              <a:t>emissions</a:t>
            </a:r>
            <a:r>
              <a:rPr lang="en"/>
              <a:t> overtime as its </a:t>
            </a:r>
            <a:r>
              <a:rPr lang="en"/>
              <a:t>population</a:t>
            </a:r>
            <a:r>
              <a:rPr lang="en"/>
              <a:t> is increasing. The united states also seem sto have higher Co2 </a:t>
            </a:r>
            <a:r>
              <a:rPr lang="en"/>
              <a:t>emissions</a:t>
            </a:r>
            <a:r>
              <a:rPr lang="en"/>
              <a:t> than india even though it has </a:t>
            </a:r>
            <a:r>
              <a:rPr lang="en"/>
              <a:t>significantly</a:t>
            </a:r>
            <a:r>
              <a:rPr lang="en"/>
              <a:t> loser population size.</a:t>
            </a:r>
            <a:endParaRPr/>
          </a:p>
          <a:p>
            <a:pPr indent="-298450" lvl="0" marL="457200" rtl="0" algn="l">
              <a:spcBef>
                <a:spcPts val="0"/>
              </a:spcBef>
              <a:spcAft>
                <a:spcPts val="0"/>
              </a:spcAft>
              <a:buSzPts val="1100"/>
              <a:buChar char="●"/>
            </a:pPr>
            <a:r>
              <a:rPr lang="en"/>
              <a:t>In  many countries the CO2 </a:t>
            </a:r>
            <a:r>
              <a:rPr lang="en"/>
              <a:t>emissions</a:t>
            </a:r>
            <a:r>
              <a:rPr lang="en"/>
              <a:t> seem to rise with the population growth and some it rises very rapidly like in China and india which also saw rapid increases in population from the previous bar graph. </a:t>
            </a:r>
            <a:endParaRPr/>
          </a:p>
          <a:p>
            <a:pPr indent="-298450" lvl="0" marL="457200" rtl="0" algn="l">
              <a:spcBef>
                <a:spcPts val="0"/>
              </a:spcBef>
              <a:spcAft>
                <a:spcPts val="0"/>
              </a:spcAft>
              <a:buSzPts val="1100"/>
              <a:buChar char="●"/>
            </a:pPr>
            <a:r>
              <a:rPr lang="en"/>
              <a:t>This scatter plot does not really show a correlation between a countries population and a rise in  their co2 </a:t>
            </a:r>
            <a:r>
              <a:rPr lang="en"/>
              <a:t>emissions</a:t>
            </a:r>
            <a:r>
              <a:rPr lang="en"/>
              <a:t> because there is countries like nigeria and mexico and other countries that have lower CO2 </a:t>
            </a:r>
            <a:r>
              <a:rPr lang="en"/>
              <a:t>emissions</a:t>
            </a:r>
            <a:r>
              <a:rPr lang="en"/>
              <a:t> even though they have a higher population that </a:t>
            </a:r>
            <a:r>
              <a:rPr lang="en"/>
              <a:t>other</a:t>
            </a:r>
            <a:r>
              <a:rPr lang="en"/>
              <a:t> countries.</a:t>
            </a:r>
            <a:endParaRPr/>
          </a:p>
          <a:p>
            <a:pPr indent="-298450" lvl="0" marL="457200" rtl="0" algn="l">
              <a:spcBef>
                <a:spcPts val="0"/>
              </a:spcBef>
              <a:spcAft>
                <a:spcPts val="0"/>
              </a:spcAft>
              <a:buSzPts val="1100"/>
              <a:buChar char="●"/>
            </a:pPr>
            <a:r>
              <a:rPr lang="en"/>
              <a:t>This </a:t>
            </a:r>
            <a:r>
              <a:rPr lang="en"/>
              <a:t>visualization</a:t>
            </a:r>
            <a:r>
              <a:rPr lang="en"/>
              <a:t> does seem to suggest that there is other influences affecting the CO2 </a:t>
            </a:r>
            <a:r>
              <a:rPr lang="en"/>
              <a:t>emissions</a:t>
            </a:r>
            <a:r>
              <a:rPr lang="en"/>
              <a:t> like intrustial reasons(???)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f6d870ee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6d870ee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data visualization is done to see the relationship between the population of a country and the amount of forest area due to humans needing actual space in an area to live in and using many resources of a forest for the area for many different things in everyday life.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Percentage of forest are seems to be stable with it staying withing this specific pertanage over the years</a:t>
            </a:r>
            <a:endParaRPr/>
          </a:p>
          <a:p>
            <a:pPr indent="-298450" lvl="0" marL="457200" rtl="0" algn="l">
              <a:spcBef>
                <a:spcPts val="0"/>
              </a:spcBef>
              <a:spcAft>
                <a:spcPts val="0"/>
              </a:spcAft>
              <a:buSzPts val="1100"/>
              <a:buChar char="●"/>
            </a:pPr>
            <a:r>
              <a:rPr lang="en"/>
              <a:t>There is a </a:t>
            </a:r>
            <a:r>
              <a:rPr lang="en"/>
              <a:t>notable</a:t>
            </a:r>
            <a:r>
              <a:rPr lang="en"/>
              <a:t> dip in  the </a:t>
            </a:r>
            <a:r>
              <a:rPr lang="en"/>
              <a:t>forest area percentage between 200 and 2015 which could have many causes like the rise in the global population which leads to humans using this forest area as a place to live or using its resources leading to de forestation.</a:t>
            </a:r>
            <a:endParaRPr/>
          </a:p>
          <a:p>
            <a:pPr indent="-298450" lvl="0" marL="457200" rtl="0" algn="l">
              <a:spcBef>
                <a:spcPts val="0"/>
              </a:spcBef>
              <a:spcAft>
                <a:spcPts val="0"/>
              </a:spcAft>
              <a:buSzPts val="1100"/>
              <a:buChar char="●"/>
            </a:pPr>
            <a:r>
              <a:rPr lang="en"/>
              <a:t>There is a positive side to this graph which is the increase in the forest area percentage btween 2015 and 2024 wich is not a lot but it is a good sign which suggest efforts in forest preservation by humans. This happening despite the population growth could show that humans are taking action in protecting and restoring the forest.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6d870ee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6d870ee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6d870e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f6d870e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200000"/>
              </a:lnSpc>
              <a:spcBef>
                <a:spcPts val="0"/>
              </a:spcBef>
              <a:spcAft>
                <a:spcPts val="300"/>
              </a:spcAft>
              <a:buNone/>
            </a:pPr>
            <a:r>
              <a:rPr lang="en" sz="3500">
                <a:latin typeface="Times New Roman"/>
                <a:ea typeface="Times New Roman"/>
                <a:cs typeface="Times New Roman"/>
                <a:sym typeface="Times New Roman"/>
              </a:rPr>
              <a:t>A Global Analysis of Earth's Worsening Biosphere</a:t>
            </a:r>
            <a:endParaRPr sz="61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New.ve</a:t>
            </a:r>
            <a:endParaRPr/>
          </a:p>
          <a:p>
            <a:pPr indent="0" lvl="0" marL="0" rtl="0" algn="ctr">
              <a:spcBef>
                <a:spcPts val="0"/>
              </a:spcBef>
              <a:spcAft>
                <a:spcPts val="0"/>
              </a:spcAft>
              <a:buNone/>
            </a:pPr>
            <a:r>
              <a:rPr lang="en"/>
              <a:t>Vicente Garcia, Yarixa Perez, Ruby Rosales</a:t>
            </a:r>
            <a:endParaRPr/>
          </a:p>
        </p:txBody>
      </p:sp>
      <p:pic>
        <p:nvPicPr>
          <p:cNvPr id="56" name="Google Shape;56;p13"/>
          <p:cNvPicPr preferRelativeResize="0"/>
          <p:nvPr/>
        </p:nvPicPr>
        <p:blipFill>
          <a:blip r:embed="rId3">
            <a:alphaModFix/>
          </a:blip>
          <a:stretch>
            <a:fillRect/>
          </a:stretch>
        </p:blipFill>
        <p:spPr>
          <a:xfrm>
            <a:off x="3128950" y="3486150"/>
            <a:ext cx="2886075" cy="1657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title="renewable_energy_usage.png"/>
          <p:cNvPicPr preferRelativeResize="0"/>
          <p:nvPr/>
        </p:nvPicPr>
        <p:blipFill rotWithShape="1">
          <a:blip r:embed="rId3">
            <a:alphaModFix/>
          </a:blip>
          <a:srcRect b="1545" l="6882" r="7837" t="5930"/>
          <a:stretch/>
        </p:blipFill>
        <p:spPr>
          <a:xfrm>
            <a:off x="606113" y="113775"/>
            <a:ext cx="7931766" cy="4915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3" title="renewable_vs_co2_by_country.png"/>
          <p:cNvPicPr preferRelativeResize="0"/>
          <p:nvPr/>
        </p:nvPicPr>
        <p:blipFill>
          <a:blip r:embed="rId3">
            <a:alphaModFix/>
          </a:blip>
          <a:stretch>
            <a:fillRect/>
          </a:stretch>
        </p:blipFill>
        <p:spPr>
          <a:xfrm>
            <a:off x="760750" y="76200"/>
            <a:ext cx="7622497" cy="4991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Ruby - Implementation Method</a:t>
            </a:r>
            <a:endParaRPr/>
          </a:p>
        </p:txBody>
      </p:sp>
      <p:sp>
        <p:nvSpPr>
          <p:cNvPr id="118" name="Google Shape;118;p24"/>
          <p:cNvSpPr txBox="1"/>
          <p:nvPr>
            <p:ph idx="1" type="body"/>
          </p:nvPr>
        </p:nvSpPr>
        <p:spPr>
          <a:xfrm>
            <a:off x="311700" y="1152475"/>
            <a:ext cx="8520600" cy="3762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Libraries: </a:t>
            </a:r>
            <a:endParaRPr/>
          </a:p>
          <a:p>
            <a:pPr indent="-317500" lvl="1" marL="914400" rtl="0" algn="l">
              <a:spcBef>
                <a:spcPts val="0"/>
              </a:spcBef>
              <a:spcAft>
                <a:spcPts val="0"/>
              </a:spcAft>
              <a:buSzPts val="1400"/>
              <a:buChar char="○"/>
            </a:pPr>
            <a:r>
              <a:rPr lang="en"/>
              <a:t>Matplotlib</a:t>
            </a:r>
            <a:endParaRPr/>
          </a:p>
          <a:p>
            <a:pPr indent="-317500" lvl="1" marL="914400" rtl="0" algn="l">
              <a:spcBef>
                <a:spcPts val="0"/>
              </a:spcBef>
              <a:spcAft>
                <a:spcPts val="0"/>
              </a:spcAft>
              <a:buSzPts val="1400"/>
              <a:buChar char="○"/>
            </a:pPr>
            <a:r>
              <a:rPr lang="en"/>
              <a:t>Seaborn</a:t>
            </a:r>
            <a:endParaRPr/>
          </a:p>
          <a:p>
            <a:pPr indent="-317500" lvl="1" marL="914400" rtl="0" algn="l">
              <a:spcBef>
                <a:spcPts val="0"/>
              </a:spcBef>
              <a:spcAft>
                <a:spcPts val="0"/>
              </a:spcAft>
              <a:buSzPts val="1400"/>
              <a:buChar char="○"/>
            </a:pPr>
            <a:r>
              <a:rPr lang="en"/>
              <a:t>Geopandas</a:t>
            </a:r>
            <a:endParaRPr/>
          </a:p>
          <a:p>
            <a:pPr indent="-317500" lvl="1" marL="914400" rtl="0" algn="l">
              <a:spcBef>
                <a:spcPts val="0"/>
              </a:spcBef>
              <a:spcAft>
                <a:spcPts val="0"/>
              </a:spcAft>
              <a:buSzPts val="1400"/>
              <a:buChar char="○"/>
            </a:pPr>
            <a:r>
              <a:rPr lang="en"/>
              <a:t>Pandas</a:t>
            </a:r>
            <a:endParaRPr/>
          </a:p>
          <a:p>
            <a:pPr indent="-342900" lvl="0" marL="457200" rtl="0" algn="l">
              <a:spcBef>
                <a:spcPts val="0"/>
              </a:spcBef>
              <a:spcAft>
                <a:spcPts val="0"/>
              </a:spcAft>
              <a:buSzPts val="1800"/>
              <a:buChar char="●"/>
            </a:pPr>
            <a:r>
              <a:rPr lang="en"/>
              <a:t>Choropleth Map:</a:t>
            </a:r>
            <a:endParaRPr/>
          </a:p>
          <a:p>
            <a:pPr indent="-317500" lvl="1" marL="914400" rtl="0" algn="l">
              <a:spcBef>
                <a:spcPts val="0"/>
              </a:spcBef>
              <a:spcAft>
                <a:spcPts val="0"/>
              </a:spcAft>
              <a:buSzPts val="1400"/>
              <a:buChar char="○"/>
            </a:pPr>
            <a:r>
              <a:rPr lang="en"/>
              <a:t>Avg_Temperature_degC, Country, Year</a:t>
            </a:r>
            <a:endParaRPr/>
          </a:p>
          <a:p>
            <a:pPr indent="-317500" lvl="1" marL="914400" rtl="0" algn="l">
              <a:spcBef>
                <a:spcPts val="0"/>
              </a:spcBef>
              <a:spcAft>
                <a:spcPts val="0"/>
              </a:spcAft>
              <a:buSzPts val="1400"/>
              <a:buChar char="○"/>
            </a:pPr>
            <a:r>
              <a:rPr lang="en"/>
              <a:t>Utilizes the difference in 2024 and 2000 temperatures to derive the total increase in temperature</a:t>
            </a:r>
            <a:endParaRPr/>
          </a:p>
          <a:p>
            <a:pPr indent="-342900" lvl="0" marL="457200" rtl="0" algn="l">
              <a:spcBef>
                <a:spcPts val="0"/>
              </a:spcBef>
              <a:spcAft>
                <a:spcPts val="0"/>
              </a:spcAft>
              <a:buSzPts val="1800"/>
              <a:buChar char="●"/>
            </a:pPr>
            <a:r>
              <a:rPr lang="en"/>
              <a:t>Heatmap:</a:t>
            </a:r>
            <a:endParaRPr/>
          </a:p>
          <a:p>
            <a:pPr indent="-317500" lvl="1" marL="914400" rtl="0" algn="l">
              <a:spcBef>
                <a:spcPts val="0"/>
              </a:spcBef>
              <a:spcAft>
                <a:spcPts val="0"/>
              </a:spcAft>
              <a:buSzPts val="1400"/>
              <a:buChar char="○"/>
            </a:pPr>
            <a:r>
              <a:rPr lang="en"/>
              <a:t>Country, Year, CO2_Emissions_tons_per_capita</a:t>
            </a:r>
            <a:endParaRPr/>
          </a:p>
          <a:p>
            <a:pPr indent="-317500" lvl="1" marL="914400" rtl="0" algn="l">
              <a:spcBef>
                <a:spcPts val="0"/>
              </a:spcBef>
              <a:spcAft>
                <a:spcPts val="0"/>
              </a:spcAft>
              <a:buSzPts val="1400"/>
              <a:buChar char="○"/>
            </a:pPr>
            <a:r>
              <a:rPr lang="en"/>
              <a:t>Utilizes a pivot table to summarize data and </a:t>
            </a:r>
            <a:r>
              <a:rPr lang="en"/>
              <a:t>easily</a:t>
            </a:r>
            <a:r>
              <a:rPr lang="en"/>
              <a:t> put into a Seaborn heatmap</a:t>
            </a:r>
            <a:endParaRPr/>
          </a:p>
          <a:p>
            <a:pPr indent="-342900" lvl="0" marL="457200" rtl="0" algn="l">
              <a:spcBef>
                <a:spcPts val="0"/>
              </a:spcBef>
              <a:spcAft>
                <a:spcPts val="0"/>
              </a:spcAft>
              <a:buSzPts val="1800"/>
              <a:buChar char="●"/>
            </a:pPr>
            <a:r>
              <a:rPr lang="en"/>
              <a:t>3D Scatter:</a:t>
            </a:r>
            <a:endParaRPr/>
          </a:p>
          <a:p>
            <a:pPr indent="-317500" lvl="1" marL="914400" rtl="0" algn="l">
              <a:spcBef>
                <a:spcPts val="0"/>
              </a:spcBef>
              <a:spcAft>
                <a:spcPts val="0"/>
              </a:spcAft>
              <a:buSzPts val="1400"/>
              <a:buChar char="○"/>
            </a:pPr>
            <a:r>
              <a:rPr lang="en"/>
              <a:t>Year, Avg_Temperature_degC, Sea_Level_Rise_mm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Ruby - Visual 1</a:t>
            </a:r>
            <a:endParaRPr/>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5" title="TempvsSea.png"/>
          <p:cNvPicPr preferRelativeResize="0"/>
          <p:nvPr/>
        </p:nvPicPr>
        <p:blipFill>
          <a:blip r:embed="rId3">
            <a:alphaModFix/>
          </a:blip>
          <a:stretch>
            <a:fillRect/>
          </a:stretch>
        </p:blipFill>
        <p:spPr>
          <a:xfrm>
            <a:off x="0" y="266700"/>
            <a:ext cx="9144000" cy="487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Ruby - Visual 2</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6" title="co2Heatmap.png"/>
          <p:cNvPicPr preferRelativeResize="0"/>
          <p:nvPr/>
        </p:nvPicPr>
        <p:blipFill>
          <a:blip r:embed="rId3">
            <a:alphaModFix/>
          </a:blip>
          <a:stretch>
            <a:fillRect/>
          </a:stretch>
        </p:blipFill>
        <p:spPr>
          <a:xfrm>
            <a:off x="0" y="266700"/>
            <a:ext cx="9144000" cy="487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Ruby - Visual 3</a:t>
            </a:r>
            <a:endParaRPr/>
          </a:p>
        </p:txBody>
      </p:sp>
      <p:sp>
        <p:nvSpPr>
          <p:cNvPr id="138" name="Google Shape;13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7" title="tempMap.png"/>
          <p:cNvPicPr preferRelativeResize="0"/>
          <p:nvPr/>
        </p:nvPicPr>
        <p:blipFill>
          <a:blip r:embed="rId3">
            <a:alphaModFix/>
          </a:blip>
          <a:stretch>
            <a:fillRect/>
          </a:stretch>
        </p:blipFill>
        <p:spPr>
          <a:xfrm>
            <a:off x="0" y="266700"/>
            <a:ext cx="9144000" cy="487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chemeClr val="dk1"/>
                </a:solidFill>
              </a:rPr>
              <a:t>The Earth is </a:t>
            </a:r>
            <a:r>
              <a:rPr lang="en" sz="2100">
                <a:solidFill>
                  <a:schemeClr val="dk1"/>
                </a:solidFill>
              </a:rPr>
              <a:t>changing</a:t>
            </a:r>
            <a:r>
              <a:rPr lang="en" sz="2100">
                <a:solidFill>
                  <a:schemeClr val="dk1"/>
                </a:solidFill>
              </a:rPr>
              <a:t> and we can feel these </a:t>
            </a:r>
            <a:r>
              <a:rPr lang="en" sz="2100">
                <a:solidFill>
                  <a:schemeClr val="dk1"/>
                </a:solidFill>
              </a:rPr>
              <a:t>changes</a:t>
            </a:r>
            <a:r>
              <a:rPr lang="en" sz="2100">
                <a:solidFill>
                  <a:schemeClr val="dk1"/>
                </a:solidFill>
              </a:rPr>
              <a:t> in our </a:t>
            </a:r>
            <a:r>
              <a:rPr lang="en" sz="2100">
                <a:solidFill>
                  <a:schemeClr val="dk1"/>
                </a:solidFill>
              </a:rPr>
              <a:t>everyday</a:t>
            </a:r>
            <a:r>
              <a:rPr lang="en" sz="2100">
                <a:solidFill>
                  <a:schemeClr val="dk1"/>
                </a:solidFill>
              </a:rPr>
              <a:t> lives.</a:t>
            </a:r>
            <a:endParaRPr sz="2100">
              <a:solidFill>
                <a:schemeClr val="dk1"/>
              </a:solidFill>
            </a:endParaRPr>
          </a:p>
          <a:p>
            <a:pPr indent="-361950" lvl="0" marL="457200" rtl="0" algn="l">
              <a:lnSpc>
                <a:spcPct val="200000"/>
              </a:lnSpc>
              <a:spcBef>
                <a:spcPts val="1200"/>
              </a:spcBef>
              <a:spcAft>
                <a:spcPts val="0"/>
              </a:spcAft>
              <a:buClr>
                <a:schemeClr val="dk1"/>
              </a:buClr>
              <a:buSzPts val="2100"/>
              <a:buChar char="●"/>
            </a:pPr>
            <a:r>
              <a:rPr lang="en" sz="2100">
                <a:solidFill>
                  <a:schemeClr val="dk1"/>
                </a:solidFill>
              </a:rPr>
              <a:t>How is the earth </a:t>
            </a:r>
            <a:r>
              <a:rPr lang="en" sz="2100">
                <a:solidFill>
                  <a:schemeClr val="dk1"/>
                </a:solidFill>
              </a:rPr>
              <a:t>changing</a:t>
            </a:r>
            <a:r>
              <a:rPr lang="en" sz="2100">
                <a:solidFill>
                  <a:schemeClr val="dk1"/>
                </a:solidFill>
              </a:rPr>
              <a:t>?</a:t>
            </a:r>
            <a:endParaRPr sz="2100">
              <a:solidFill>
                <a:schemeClr val="dk1"/>
              </a:solidFill>
            </a:endParaRPr>
          </a:p>
          <a:p>
            <a:pPr indent="-361950" lvl="0" marL="457200" rtl="0" algn="l">
              <a:lnSpc>
                <a:spcPct val="200000"/>
              </a:lnSpc>
              <a:spcBef>
                <a:spcPts val="0"/>
              </a:spcBef>
              <a:spcAft>
                <a:spcPts val="0"/>
              </a:spcAft>
              <a:buClr>
                <a:schemeClr val="dk1"/>
              </a:buClr>
              <a:buSzPts val="2100"/>
              <a:buChar char="●"/>
            </a:pPr>
            <a:r>
              <a:rPr lang="en" sz="2100">
                <a:solidFill>
                  <a:schemeClr val="dk1"/>
                </a:solidFill>
              </a:rPr>
              <a:t>What could be the factors leading to </a:t>
            </a:r>
            <a:r>
              <a:rPr lang="en" sz="2100">
                <a:solidFill>
                  <a:schemeClr val="dk1"/>
                </a:solidFill>
              </a:rPr>
              <a:t>these</a:t>
            </a:r>
            <a:r>
              <a:rPr lang="en" sz="2100">
                <a:solidFill>
                  <a:schemeClr val="dk1"/>
                </a:solidFill>
              </a:rPr>
              <a:t> changes?</a:t>
            </a:r>
            <a:endParaRPr sz="2100">
              <a:solidFill>
                <a:schemeClr val="dk1"/>
              </a:solidFill>
            </a:endParaRPr>
          </a:p>
          <a:p>
            <a:pPr indent="-361950" lvl="0" marL="457200" rtl="0" algn="l">
              <a:lnSpc>
                <a:spcPct val="200000"/>
              </a:lnSpc>
              <a:spcBef>
                <a:spcPts val="0"/>
              </a:spcBef>
              <a:spcAft>
                <a:spcPts val="0"/>
              </a:spcAft>
              <a:buClr>
                <a:schemeClr val="dk1"/>
              </a:buClr>
              <a:buSzPts val="2100"/>
              <a:buChar char="●"/>
            </a:pPr>
            <a:r>
              <a:rPr lang="en" sz="2100">
                <a:solidFill>
                  <a:schemeClr val="dk1"/>
                </a:solidFill>
              </a:rPr>
              <a:t>Is there any progress done in help to </a:t>
            </a:r>
            <a:r>
              <a:rPr lang="en" sz="2100">
                <a:solidFill>
                  <a:schemeClr val="dk1"/>
                </a:solidFill>
              </a:rPr>
              <a:t>preserve</a:t>
            </a:r>
            <a:r>
              <a:rPr lang="en" sz="2100">
                <a:solidFill>
                  <a:schemeClr val="dk1"/>
                </a:solidFill>
              </a:rPr>
              <a:t> Earth?</a:t>
            </a:r>
            <a:endParaRPr sz="2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en">
                <a:solidFill>
                  <a:schemeClr val="dk1"/>
                </a:solidFill>
              </a:rPr>
              <a:t>5 Year Intervals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Set countries that it tracks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Dataset features: Year, Country, Average Temperature(Celcius), CO</a:t>
            </a:r>
            <a:r>
              <a:rPr baseline="-25000" lang="en">
                <a:solidFill>
                  <a:schemeClr val="dk1"/>
                </a:solidFill>
              </a:rPr>
              <a:t>2</a:t>
            </a:r>
            <a:r>
              <a:rPr lang="en">
                <a:solidFill>
                  <a:schemeClr val="dk1"/>
                </a:solidFill>
              </a:rPr>
              <a:t> </a:t>
            </a:r>
            <a:r>
              <a:rPr lang="en">
                <a:solidFill>
                  <a:schemeClr val="dk1"/>
                </a:solidFill>
              </a:rPr>
              <a:t>Emissions</a:t>
            </a:r>
            <a:r>
              <a:rPr lang="en">
                <a:solidFill>
                  <a:schemeClr val="dk1"/>
                </a:solidFill>
              </a:rPr>
              <a:t>(tons per capita), Sea Level Rise(mm), Rainfall(mm), Population, </a:t>
            </a:r>
            <a:r>
              <a:rPr lang="en">
                <a:solidFill>
                  <a:schemeClr val="dk1"/>
                </a:solidFill>
              </a:rPr>
              <a:t>Renewable</a:t>
            </a:r>
            <a:r>
              <a:rPr lang="en">
                <a:solidFill>
                  <a:schemeClr val="dk1"/>
                </a:solidFill>
              </a:rPr>
              <a:t> Energy, Forest Area Percentage.</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Used by S</a:t>
            </a:r>
            <a:r>
              <a:rPr lang="en">
                <a:solidFill>
                  <a:schemeClr val="dk1"/>
                </a:solidFill>
              </a:rPr>
              <a:t>cientist</a:t>
            </a:r>
            <a:r>
              <a:rPr lang="en">
                <a:solidFill>
                  <a:schemeClr val="dk1"/>
                </a:solidFill>
              </a:rPr>
              <a:t> and Researchers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
              <a:t>Vicente - Implementation Method</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354309" lvl="0" marL="457200" rtl="0" algn="l">
              <a:lnSpc>
                <a:spcPct val="150000"/>
              </a:lnSpc>
              <a:spcBef>
                <a:spcPts val="0"/>
              </a:spcBef>
              <a:spcAft>
                <a:spcPts val="0"/>
              </a:spcAft>
              <a:buClr>
                <a:schemeClr val="dk1"/>
              </a:buClr>
              <a:buSzPct val="100000"/>
              <a:buChar char="●"/>
            </a:pPr>
            <a:r>
              <a:rPr lang="en" sz="2329">
                <a:solidFill>
                  <a:schemeClr val="dk1"/>
                </a:solidFill>
              </a:rPr>
              <a:t>The labries used for my </a:t>
            </a:r>
            <a:r>
              <a:rPr lang="en" sz="2329">
                <a:solidFill>
                  <a:schemeClr val="dk1"/>
                </a:solidFill>
              </a:rPr>
              <a:t>implementation</a:t>
            </a:r>
            <a:r>
              <a:rPr lang="en" sz="2329">
                <a:solidFill>
                  <a:schemeClr val="dk1"/>
                </a:solidFill>
              </a:rPr>
              <a:t> were </a:t>
            </a:r>
            <a:r>
              <a:rPr lang="en" sz="2329">
                <a:solidFill>
                  <a:schemeClr val="dk1"/>
                </a:solidFill>
              </a:rPr>
              <a:t>matplotlib</a:t>
            </a:r>
            <a:r>
              <a:rPr lang="en" sz="2329">
                <a:solidFill>
                  <a:schemeClr val="dk1"/>
                </a:solidFill>
              </a:rPr>
              <a:t> and seaborn</a:t>
            </a:r>
            <a:endParaRPr sz="2329">
              <a:solidFill>
                <a:schemeClr val="dk1"/>
              </a:solidFill>
            </a:endParaRPr>
          </a:p>
          <a:p>
            <a:pPr indent="-354309" lvl="0" marL="457200" rtl="0" algn="l">
              <a:lnSpc>
                <a:spcPct val="150000"/>
              </a:lnSpc>
              <a:spcBef>
                <a:spcPts val="0"/>
              </a:spcBef>
              <a:spcAft>
                <a:spcPts val="0"/>
              </a:spcAft>
              <a:buClr>
                <a:schemeClr val="dk1"/>
              </a:buClr>
              <a:buSzPct val="100000"/>
              <a:buChar char="●"/>
            </a:pPr>
            <a:r>
              <a:rPr lang="en" sz="2329">
                <a:solidFill>
                  <a:schemeClr val="dk1"/>
                </a:solidFill>
              </a:rPr>
              <a:t>Earth's</a:t>
            </a:r>
            <a:r>
              <a:rPr lang="en" sz="2329">
                <a:solidFill>
                  <a:schemeClr val="dk1"/>
                </a:solidFill>
              </a:rPr>
              <a:t> population </a:t>
            </a:r>
            <a:endParaRPr sz="2329">
              <a:solidFill>
                <a:schemeClr val="dk1"/>
              </a:solidFill>
            </a:endParaRPr>
          </a:p>
          <a:p>
            <a:pPr indent="-354309" lvl="0" marL="457200" rtl="0" algn="l">
              <a:lnSpc>
                <a:spcPct val="150000"/>
              </a:lnSpc>
              <a:spcBef>
                <a:spcPts val="0"/>
              </a:spcBef>
              <a:spcAft>
                <a:spcPts val="0"/>
              </a:spcAft>
              <a:buClr>
                <a:schemeClr val="dk1"/>
              </a:buClr>
              <a:buSzPct val="100000"/>
              <a:buChar char="●"/>
            </a:pPr>
            <a:r>
              <a:rPr lang="en" sz="2329">
                <a:solidFill>
                  <a:schemeClr val="dk1"/>
                </a:solidFill>
              </a:rPr>
              <a:t>Exploring the </a:t>
            </a:r>
            <a:r>
              <a:rPr lang="en" sz="2329">
                <a:solidFill>
                  <a:schemeClr val="dk1"/>
                </a:solidFill>
              </a:rPr>
              <a:t>relationship</a:t>
            </a:r>
            <a:r>
              <a:rPr lang="en" sz="2329">
                <a:solidFill>
                  <a:schemeClr val="dk1"/>
                </a:solidFill>
              </a:rPr>
              <a:t> between the Earth and Humans</a:t>
            </a:r>
            <a:endParaRPr sz="2329">
              <a:solidFill>
                <a:schemeClr val="dk1"/>
              </a:solidFill>
            </a:endParaRPr>
          </a:p>
          <a:p>
            <a:pPr indent="-354309" lvl="0" marL="457200" rtl="0" algn="l">
              <a:lnSpc>
                <a:spcPct val="150000"/>
              </a:lnSpc>
              <a:spcBef>
                <a:spcPts val="0"/>
              </a:spcBef>
              <a:spcAft>
                <a:spcPts val="0"/>
              </a:spcAft>
              <a:buClr>
                <a:schemeClr val="dk1"/>
              </a:buClr>
              <a:buSzPct val="100000"/>
              <a:buChar char="●"/>
            </a:pPr>
            <a:r>
              <a:rPr lang="en" sz="2329">
                <a:solidFill>
                  <a:schemeClr val="dk1"/>
                </a:solidFill>
              </a:rPr>
              <a:t>Sorted the Data</a:t>
            </a:r>
            <a:endParaRPr sz="2329">
              <a:solidFill>
                <a:schemeClr val="dk1"/>
              </a:solidFill>
            </a:endParaRPr>
          </a:p>
          <a:p>
            <a:pPr indent="-354309" lvl="0" marL="457200" rtl="0" algn="l">
              <a:lnSpc>
                <a:spcPct val="150000"/>
              </a:lnSpc>
              <a:spcBef>
                <a:spcPts val="0"/>
              </a:spcBef>
              <a:spcAft>
                <a:spcPts val="0"/>
              </a:spcAft>
              <a:buClr>
                <a:schemeClr val="dk1"/>
              </a:buClr>
              <a:buSzPct val="100000"/>
              <a:buChar char="●"/>
            </a:pPr>
            <a:r>
              <a:rPr lang="en" sz="2329">
                <a:solidFill>
                  <a:schemeClr val="dk1"/>
                </a:solidFill>
              </a:rPr>
              <a:t>Created New Data Frames</a:t>
            </a:r>
            <a:endParaRPr sz="2329">
              <a:solidFill>
                <a:schemeClr val="dk1"/>
              </a:solidFill>
            </a:endParaRPr>
          </a:p>
          <a:p>
            <a:pPr indent="-354309" lvl="0" marL="457200" rtl="0" algn="l">
              <a:lnSpc>
                <a:spcPct val="150000"/>
              </a:lnSpc>
              <a:spcBef>
                <a:spcPts val="0"/>
              </a:spcBef>
              <a:spcAft>
                <a:spcPts val="0"/>
              </a:spcAft>
              <a:buClr>
                <a:schemeClr val="dk1"/>
              </a:buClr>
              <a:buSzPct val="100000"/>
              <a:buChar char="●"/>
            </a:pPr>
            <a:r>
              <a:rPr lang="en" sz="2329">
                <a:solidFill>
                  <a:schemeClr val="dk1"/>
                </a:solidFill>
              </a:rPr>
              <a:t>Color Coding </a:t>
            </a:r>
            <a:endParaRPr sz="2329">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152400" y="152400"/>
            <a:ext cx="8467725"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Vicente - Visual 2</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96741"/>
            <a:ext cx="9143999" cy="477786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152400" y="152400"/>
            <a:ext cx="8064500"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Yarixa - Implementation Method</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title="global_renewable_energy_trend.png"/>
          <p:cNvPicPr preferRelativeResize="0"/>
          <p:nvPr/>
        </p:nvPicPr>
        <p:blipFill>
          <a:blip r:embed="rId3">
            <a:alphaModFix/>
          </a:blip>
          <a:stretch>
            <a:fillRect/>
          </a:stretch>
        </p:blipFill>
        <p:spPr>
          <a:xfrm>
            <a:off x="162975" y="367237"/>
            <a:ext cx="8818048" cy="4409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