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0" r:id="rId5"/>
    <p:sldId id="261" r:id="rId6"/>
    <p:sldId id="265" r:id="rId7"/>
    <p:sldId id="267" r:id="rId8"/>
    <p:sldId id="268" r:id="rId9"/>
    <p:sldId id="270" r:id="rId10"/>
    <p:sldId id="271" r:id="rId11"/>
    <p:sldId id="273" r:id="rId12"/>
    <p:sldId id="274" r:id="rId13"/>
    <p:sldId id="277" r:id="rId14"/>
    <p:sldId id="279" r:id="rId15"/>
    <p:sldId id="280" r:id="rId16"/>
    <p:sldId id="281" r:id="rId1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136401" cy="2691064"/>
          </a:xfrm>
        </p:spPr>
        <p:txBody>
          <a:bodyPr/>
          <a:p>
            <a:r>
              <a:rPr altLang="zh-CN" lang="en-US">
                <a:solidFill>
                  <a:srgbClr val="BF0000"/>
                </a:solidFill>
              </a:rPr>
              <a:t>JavaScript Introduction</a:t>
            </a:r>
            <a:endParaRPr altLang="zh-CN" lang="en-US">
              <a:solidFill>
                <a:srgbClr val="BF000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956788" y="4866404"/>
            <a:ext cx="6858000" cy="1117964"/>
          </a:xfrm>
        </p:spPr>
        <p:txBody>
          <a:bodyPr>
            <a:normAutofit/>
          </a:bodyPr>
          <a:p>
            <a:r>
              <a:rPr altLang="zh-CN" sz="3200" lang="en-US">
                <a:solidFill>
                  <a:srgbClr val="36363D"/>
                </a:solidFill>
              </a:rPr>
              <a:t>D</a:t>
            </a:r>
            <a:r>
              <a:rPr altLang="zh-CN" sz="3200" lang="en-US">
                <a:solidFill>
                  <a:srgbClr val="36363D"/>
                </a:solidFill>
              </a:rPr>
              <a:t>o</a:t>
            </a:r>
            <a:r>
              <a:rPr altLang="zh-CN" sz="3200" lang="en-US">
                <a:solidFill>
                  <a:srgbClr val="36363D"/>
                </a:solidFill>
              </a:rPr>
              <a:t>n</a:t>
            </a:r>
            <a:r>
              <a:rPr altLang="zh-CN" sz="3200" lang="en-US">
                <a:solidFill>
                  <a:srgbClr val="36363D"/>
                </a:solidFill>
              </a:rPr>
              <a:t>e </a:t>
            </a:r>
            <a:r>
              <a:rPr altLang="zh-CN" sz="3200" lang="en-US">
                <a:solidFill>
                  <a:srgbClr val="36363D"/>
                </a:solidFill>
              </a:rPr>
              <a:t>B</a:t>
            </a:r>
            <a:r>
              <a:rPr altLang="zh-CN" sz="3200" lang="en-US">
                <a:solidFill>
                  <a:srgbClr val="36363D"/>
                </a:solidFill>
              </a:rPr>
              <a:t>y</a:t>
            </a:r>
            <a:endParaRPr altLang="zh-CN" sz="3200" lang="en-US">
              <a:solidFill>
                <a:srgbClr val="36363D"/>
              </a:solidFill>
            </a:endParaRPr>
          </a:p>
          <a:p>
            <a:r>
              <a:rPr altLang="zh-CN" sz="3200" lang="en-US">
                <a:solidFill>
                  <a:srgbClr val="36363D"/>
                </a:solidFill>
              </a:rPr>
              <a:t>R</a:t>
            </a:r>
            <a:r>
              <a:rPr altLang="zh-CN" sz="3200" lang="en-US">
                <a:solidFill>
                  <a:srgbClr val="36363D"/>
                </a:solidFill>
              </a:rPr>
              <a:t>u</a:t>
            </a:r>
            <a:r>
              <a:rPr altLang="zh-CN" sz="3200" lang="en-US">
                <a:solidFill>
                  <a:srgbClr val="36363D"/>
                </a:solidFill>
              </a:rPr>
              <a:t>b</a:t>
            </a:r>
            <a:r>
              <a:rPr altLang="zh-CN" sz="3200" lang="en-US">
                <a:solidFill>
                  <a:srgbClr val="36363D"/>
                </a:solidFill>
              </a:rPr>
              <a:t>y</a:t>
            </a:r>
            <a:r>
              <a:rPr altLang="zh-CN" sz="3200" lang="en-US">
                <a:solidFill>
                  <a:srgbClr val="36363D"/>
                </a:solidFill>
              </a:rPr>
              <a:t>.</a:t>
            </a:r>
            <a:r>
              <a:rPr altLang="zh-CN" sz="3200" lang="en-US">
                <a:solidFill>
                  <a:srgbClr val="36363D"/>
                </a:solidFill>
              </a:rPr>
              <a:t>S</a:t>
            </a:r>
            <a:endParaRPr altLang="zh-CN" sz="3200" lang="en-US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>
          <a:xfrm>
            <a:off x="676511" y="187073"/>
            <a:ext cx="8873572" cy="1286857"/>
          </a:xfrm>
        </p:spPr>
        <p:txBody>
          <a:bodyPr/>
          <a:p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ing </a:t>
            </a:r>
            <a:r>
              <a:rPr lang="en-US"/>
              <a:t>w</a:t>
            </a:r>
            <a:r>
              <a:rPr lang="en-US"/>
              <a:t>ith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bles </a:t>
            </a:r>
            <a:r>
              <a:rPr lang="en-US"/>
              <a:t>and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endParaRPr lang="en-US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>
          <a:xfrm>
            <a:off x="123529" y="1699710"/>
            <a:ext cx="8793329" cy="5473787"/>
          </a:xfrm>
        </p:spPr>
        <p:txBody>
          <a:bodyPr/>
          <a:p>
            <a:r>
              <a:rPr lang="en-US"/>
              <a:t>A</a:t>
            </a:r>
            <a:r>
              <a:rPr lang="en-US"/>
              <a:t> </a:t>
            </a:r>
            <a:r>
              <a:rPr lang="en-US"/>
              <a:t>variable is a named element in a program that stores information.</a:t>
            </a:r>
            <a:endParaRPr lang="en-US"/>
          </a:p>
          <a:p>
            <a:r>
              <a:rPr lang="en-US"/>
              <a:t>V</a:t>
            </a:r>
            <a:r>
              <a:rPr lang="en-US"/>
              <a:t>ar var_name; </a:t>
            </a:r>
            <a:endParaRPr lang="en-US"/>
          </a:p>
          <a:p>
            <a:r>
              <a:rPr lang="en-US"/>
              <a:t>The following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x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pply to variable names:</a:t>
            </a:r>
            <a:endParaRPr lang="en-US"/>
          </a:p>
          <a:p>
            <a:r>
              <a:rPr lang="en-US"/>
              <a:t>the first character must be either a letter or an underscore character (_)</a:t>
            </a:r>
            <a:endParaRPr lang="en-US"/>
          </a:p>
          <a:p>
            <a:r>
              <a:rPr lang="en-US"/>
              <a:t>T</a:t>
            </a:r>
            <a:r>
              <a:rPr lang="en-US"/>
              <a:t>he remaining characters can be letters, numbers, or underscore characters</a:t>
            </a:r>
            <a:endParaRPr lang="en-US"/>
          </a:p>
          <a:p>
            <a:r>
              <a:rPr lang="en-US"/>
              <a:t>V</a:t>
            </a:r>
            <a:r>
              <a:rPr lang="en-US"/>
              <a:t>a</a:t>
            </a:r>
            <a:r>
              <a:rPr lang="en-US"/>
              <a:t>riable names cannot contain spaces</a:t>
            </a:r>
            <a:r>
              <a:rPr lang="en-US"/>
              <a:t> </a:t>
            </a:r>
            <a:endParaRPr lang="en-US"/>
          </a:p>
          <a:p>
            <a:r>
              <a:rPr lang="en-US"/>
              <a:t>Variable names are case-sensitive.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>
          <a:xfrm>
            <a:off x="1846124" y="258997"/>
            <a:ext cx="7886700" cy="1325563"/>
          </a:xfrm>
        </p:spPr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 </a:t>
            </a:r>
            <a:r>
              <a:rPr lang="en-US"/>
              <a:t>of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ble</a:t>
            </a:r>
            <a:r>
              <a:rPr lang="en-US"/>
              <a:t>s </a:t>
            </a:r>
            <a:endParaRPr lang="en-US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4864"/>
          </a:xfrm>
        </p:spPr>
        <p:txBody>
          <a:bodyPr/>
          <a:p>
            <a:pPr indent="0" marL="0">
              <a:buNone/>
            </a:pPr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erent </a:t>
            </a:r>
            <a:r>
              <a:rPr lang="en-US"/>
              <a:t>types </a:t>
            </a:r>
            <a:r>
              <a:rPr lang="en-US"/>
              <a:t>of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ables</a:t>
            </a:r>
            <a:endParaRPr lang="en-US"/>
          </a:p>
          <a:p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ric</a:t>
            </a:r>
            <a:endParaRPr lang="en-US"/>
          </a:p>
          <a:p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  <a:p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an</a:t>
            </a:r>
            <a:endParaRPr lang="en-US"/>
          </a:p>
          <a:p>
            <a:r>
              <a:rPr lang="en-US"/>
              <a:t>N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title"/>
          </p:nvPr>
        </p:nvSpPr>
        <p:spPr>
          <a:xfrm>
            <a:off x="1633706" y="236108"/>
            <a:ext cx="7886700" cy="1248151"/>
          </a:xfrm>
        </p:spPr>
        <p:txBody>
          <a:bodyPr>
            <a:normAutofit/>
          </a:bodyPr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ort</a:t>
            </a:r>
            <a:r>
              <a:rPr lang="en-US"/>
              <a:t>s</a:t>
            </a:r>
            <a:r>
              <a:rPr lang="en-US"/>
              <a:t> </a:t>
            </a:r>
            <a:endParaRPr lang="en-US"/>
          </a:p>
        </p:txBody>
      </p:sp>
      <p:sp>
        <p:nvSpPr>
          <p:cNvPr id="1048684" name=""/>
          <p:cNvSpPr>
            <a:spLocks noGrp="1"/>
          </p:cNvSpPr>
          <p:nvPr>
            <p:ph idx="1"/>
          </p:nvPr>
        </p:nvSpPr>
        <p:spPr>
          <a:xfrm>
            <a:off x="117537" y="1814555"/>
            <a:ext cx="9026463" cy="5647233"/>
          </a:xfrm>
        </p:spPr>
        <p:txBody>
          <a:bodyPr>
            <a:normAutofit/>
          </a:bodyPr>
          <a:p>
            <a:pPr indent="0" marL="0">
              <a:buNone/>
            </a:pPr>
            <a:r>
              <a:rPr lang="en-US"/>
              <a:t>✓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eric variables can be a number, such as 13, 22.5, or -3.14159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✓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tring variables is any group of characters, such as "Hello" or </a:t>
            </a:r>
            <a:r>
              <a:rPr lang="en-US"/>
              <a:t>"</a:t>
            </a:r>
            <a:r>
              <a:rPr lang="en-US"/>
              <a:t>Wel</a:t>
            </a:r>
            <a:r>
              <a:rPr lang="en-US"/>
              <a:t>come</a:t>
            </a:r>
            <a:r>
              <a:rPr lang="en-US"/>
              <a:t>"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✓</a:t>
            </a:r>
            <a:r>
              <a:rPr lang="en-US"/>
              <a:t> </a:t>
            </a:r>
            <a:r>
              <a:rPr lang="en-US"/>
              <a:t>Boolean variables are variables that accept one of two values, either true or false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✓</a:t>
            </a:r>
            <a:r>
              <a:rPr lang="en-US"/>
              <a:t> </a:t>
            </a:r>
            <a:r>
              <a:rPr lang="en-US"/>
              <a:t>null variables is a variable that has no value at all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>
            <a:spLocks noGrp="1"/>
          </p:cNvSpPr>
          <p:nvPr>
            <p:ph type="title"/>
          </p:nvPr>
        </p:nvSpPr>
        <p:spPr>
          <a:xfrm>
            <a:off x="1800347" y="300617"/>
            <a:ext cx="7886700" cy="1325563"/>
          </a:xfrm>
        </p:spPr>
        <p:txBody>
          <a:bodyPr/>
          <a:p>
            <a:r>
              <a:rPr lang="en-US"/>
              <a:t>A</a:t>
            </a:r>
            <a:r>
              <a:rPr lang="en-US"/>
              <a:t>d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ages </a:t>
            </a:r>
            <a:endParaRPr lang="en-US"/>
          </a:p>
        </p:txBody>
      </p:sp>
      <p:sp>
        <p:nvSpPr>
          <p:cNvPr id="1048689" name=""/>
          <p:cNvSpPr>
            <a:spLocks noGrp="1"/>
          </p:cNvSpPr>
          <p:nvPr>
            <p:ph idx="1"/>
          </p:nvPr>
        </p:nvSpPr>
        <p:spPr>
          <a:xfrm>
            <a:off x="354752" y="1626179"/>
            <a:ext cx="7886700" cy="4351338"/>
          </a:xfrm>
        </p:spPr>
        <p:txBody>
          <a:bodyPr/>
          <a:p>
            <a:r>
              <a:rPr lang="en-US"/>
              <a:t>JS is faster</a:t>
            </a:r>
            <a:endParaRPr lang="en-US"/>
          </a:p>
          <a:p>
            <a:r>
              <a:rPr lang="en-US"/>
              <a:t>Simple to use </a:t>
            </a:r>
            <a:endParaRPr lang="en-US"/>
          </a:p>
          <a:p>
            <a:r>
              <a:rPr lang="en-US"/>
              <a:t>Online Support</a:t>
            </a:r>
            <a:endParaRPr lang="en-US"/>
          </a:p>
          <a:p>
            <a:r>
              <a:rPr lang="en-US"/>
              <a:t>Inter-operability</a:t>
            </a:r>
            <a:endParaRPr lang="en-US"/>
          </a:p>
          <a:p>
            <a:r>
              <a:rPr lang="en-US"/>
              <a:t>Modern-day scripting</a:t>
            </a:r>
            <a:r>
              <a:rPr lang="en-US"/>
              <a:t> </a:t>
            </a:r>
            <a:r>
              <a:rPr lang="en-US"/>
              <a:t>Language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title"/>
          </p:nvPr>
        </p:nvSpPr>
        <p:spPr>
          <a:xfrm>
            <a:off x="2105161" y="378026"/>
            <a:ext cx="7886700" cy="1325563"/>
          </a:xfrm>
        </p:spPr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vantages </a:t>
            </a:r>
            <a:endParaRPr lang="en-US"/>
          </a:p>
        </p:txBody>
      </p:sp>
      <p:sp>
        <p:nvSpPr>
          <p:cNvPr id="104869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Client-Side Security</a:t>
            </a:r>
            <a:endParaRPr lang="en-US"/>
          </a:p>
          <a:p>
            <a:r>
              <a:rPr lang="en-US"/>
              <a:t>Code visibility</a:t>
            </a:r>
            <a:endParaRPr lang="en-US"/>
          </a:p>
          <a:p>
            <a:r>
              <a:rPr lang="en-US"/>
              <a:t>Time consuming</a:t>
            </a:r>
            <a:r>
              <a:rPr lang="en-US"/>
              <a:t> </a:t>
            </a:r>
            <a:endParaRPr lang="en-US"/>
          </a:p>
          <a:p>
            <a:r>
              <a:rPr lang="en-US"/>
              <a:t>Advanced Competitor</a:t>
            </a:r>
            <a:endParaRPr lang="en-US"/>
          </a:p>
          <a:p>
            <a:r>
              <a:rPr lang="en-US"/>
              <a:t>Disabling JavaScript can</a:t>
            </a:r>
            <a:endParaRPr lang="en-US"/>
          </a:p>
          <a:p>
            <a:r>
              <a:rPr lang="en-US"/>
              <a:t>hinder a web</a:t>
            </a:r>
            <a:r>
              <a:rPr lang="en-US"/>
              <a:t>pa</a:t>
            </a:r>
            <a:r>
              <a:rPr lang="en-US"/>
              <a:t>g</a:t>
            </a:r>
            <a:r>
              <a:rPr lang="en-US"/>
              <a:t>e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>
          <a:xfrm>
            <a:off x="2895221" y="1074720"/>
            <a:ext cx="5620128" cy="3854299"/>
          </a:xfrm>
        </p:spPr>
        <p:txBody>
          <a:bodyPr/>
          <a:p>
            <a:r>
              <a:rPr lang="en-US">
                <a:solidFill>
                  <a:srgbClr val="02A5E3"/>
                </a:solidFill>
              </a:rPr>
              <a:t>T</a:t>
            </a:r>
            <a:r>
              <a:rPr lang="en-US">
                <a:solidFill>
                  <a:srgbClr val="02A5E3"/>
                </a:solidFill>
              </a:rPr>
              <a:t>h</a:t>
            </a:r>
            <a:r>
              <a:rPr lang="en-US">
                <a:solidFill>
                  <a:srgbClr val="02A5E3"/>
                </a:solidFill>
              </a:rPr>
              <a:t>a</a:t>
            </a:r>
            <a:r>
              <a:rPr lang="en-US">
                <a:solidFill>
                  <a:srgbClr val="02A5E3"/>
                </a:solidFill>
              </a:rPr>
              <a:t>nk </a:t>
            </a:r>
            <a:r>
              <a:rPr lang="en-US">
                <a:solidFill>
                  <a:srgbClr val="02A5E3"/>
                </a:solidFill>
              </a:rPr>
              <a:t>you </a:t>
            </a:r>
            <a:r>
              <a:rPr lang="en-US">
                <a:solidFill>
                  <a:srgbClr val="02A5E3"/>
                </a:solidFill>
              </a:rPr>
              <a:t>🙂</a:t>
            </a:r>
            <a:endParaRPr lang="en-US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192472" y="365126"/>
            <a:ext cx="8322877" cy="1020327"/>
          </a:xfrm>
        </p:spPr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at </a:t>
            </a:r>
            <a:r>
              <a:rPr lang="en-US"/>
              <a:t>is </a:t>
            </a:r>
            <a:r>
              <a:rPr lang="en-US"/>
              <a:t>JavaScript</a:t>
            </a:r>
            <a:r>
              <a:rPr lang="en-US"/>
              <a:t>?</a:t>
            </a:r>
            <a:endParaRPr lang="en-US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192472" y="1461623"/>
            <a:ext cx="8836660" cy="5396377"/>
          </a:xfrm>
        </p:spPr>
        <p:txBody>
          <a:bodyPr>
            <a:normAutofit fontScale="92857" lnSpcReduction="20000"/>
          </a:bodyPr>
          <a:p>
            <a:r>
              <a:rPr lang="en-US"/>
              <a:t>JavaScript is a client-side scripting language.</a:t>
            </a:r>
            <a:endParaRPr lang="en-US"/>
          </a:p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is a lightweight programming language.</a:t>
            </a:r>
            <a:endParaRPr lang="en-US"/>
          </a:p>
          <a:p>
            <a:r>
              <a:rPr lang="en-US"/>
              <a:t>J</a:t>
            </a:r>
            <a:r>
              <a:rPr lang="en-US"/>
              <a:t>avaScript is programming code that can be inserted</a:t>
            </a:r>
            <a:r>
              <a:rPr lang="en-US"/>
              <a:t> </a:t>
            </a:r>
            <a:r>
              <a:rPr lang="en-US"/>
              <a:t>into HTML pages.</a:t>
            </a:r>
            <a:endParaRPr lang="en-US"/>
          </a:p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 </a:t>
            </a:r>
            <a:r>
              <a:rPr lang="en-US"/>
              <a:t>is </a:t>
            </a:r>
            <a:r>
              <a:rPr lang="en-US"/>
              <a:t>f</a:t>
            </a:r>
            <a:r>
              <a:rPr lang="en-US"/>
              <a:t>or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ecking </a:t>
            </a:r>
            <a:r>
              <a:rPr lang="en-US"/>
              <a:t>t</a:t>
            </a:r>
            <a:r>
              <a:rPr lang="en-US"/>
              <a:t>he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h</a:t>
            </a:r>
            <a:r>
              <a:rPr lang="en-US"/>
              <a:t>aviour</a:t>
            </a:r>
            <a:r>
              <a:rPr lang="en-US"/>
              <a:t>,</a:t>
            </a:r>
            <a:r>
              <a:rPr lang="en-US"/>
              <a:t> validat</a:t>
            </a:r>
            <a:r>
              <a:rPr lang="en-US"/>
              <a:t>e </a:t>
            </a:r>
            <a:r>
              <a:rPr lang="en-US"/>
              <a:t>and </a:t>
            </a:r>
            <a:r>
              <a:rPr lang="en-US"/>
              <a:t>t</a:t>
            </a:r>
            <a:r>
              <a:rPr lang="en-US"/>
              <a:t>o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-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.</a:t>
            </a:r>
            <a:endParaRPr lang="en-US"/>
          </a:p>
          <a:p>
            <a:r>
              <a:rPr lang="en-US"/>
              <a:t>Java Script can enhance the dynamics and interactive features of your page by allowing you to perform calculations, check forms, write interactive games, add special effects, customize graphics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eate security passwords and more.</a:t>
            </a:r>
            <a:endParaRPr lang="en-US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you to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ake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of your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age</a:t>
            </a:r>
            <a:r>
              <a:rPr lang="en-US"/>
              <a:t> </a:t>
            </a:r>
            <a:r>
              <a:rPr lang="en-US"/>
              <a:t>appear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dis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ound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ge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xfrm>
            <a:off x="59960" y="99143"/>
            <a:ext cx="9220740" cy="1178691"/>
          </a:xfrm>
        </p:spPr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erence </a:t>
            </a:r>
            <a:r>
              <a:rPr lang="en-US"/>
              <a:t>Between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,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 </a:t>
            </a: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type="body" idx="1"/>
          </p:nvPr>
        </p:nvSpPr>
        <p:spPr>
          <a:xfrm>
            <a:off x="157099" y="1199661"/>
            <a:ext cx="4328131" cy="453900"/>
          </a:xfrm>
        </p:spPr>
        <p:txBody>
          <a:bodyPr>
            <a:normAutofit/>
          </a:bodyPr>
          <a:p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J</a:t>
            </a:r>
            <a:r>
              <a:rPr sz="2800" lang="en-US"/>
              <a:t>A</a:t>
            </a:r>
            <a:r>
              <a:rPr sz="2800" lang="en-US"/>
              <a:t>V</a:t>
            </a:r>
            <a:r>
              <a:rPr sz="2800" lang="en-US"/>
              <a:t>A</a:t>
            </a:r>
            <a:endParaRPr sz="2800" lang="en-US"/>
          </a:p>
        </p:txBody>
      </p:sp>
      <p:sp>
        <p:nvSpPr>
          <p:cNvPr id="1048653" name=""/>
          <p:cNvSpPr>
            <a:spLocks noGrp="1"/>
          </p:cNvSpPr>
          <p:nvPr>
            <p:ph sz="half" idx="2"/>
          </p:nvPr>
        </p:nvSpPr>
        <p:spPr>
          <a:xfrm>
            <a:off x="-69557" y="1924498"/>
            <a:ext cx="4526022" cy="4819939"/>
          </a:xfrm>
        </p:spPr>
        <p:txBody>
          <a:bodyPr>
            <a:normAutofit fontScale="96429" lnSpcReduction="20000"/>
          </a:bodyPr>
          <a:p>
            <a:r>
              <a:rPr lang="en-US"/>
              <a:t>Compiled on server before execution on client.</a:t>
            </a:r>
            <a:endParaRPr lang="en-US"/>
          </a:p>
          <a:p>
            <a:r>
              <a:rPr lang="en-US"/>
              <a:t>Object-oriented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itance</a:t>
            </a:r>
            <a:r>
              <a:rPr lang="en-US"/>
              <a:t>.</a:t>
            </a:r>
            <a:endParaRPr lang="en-US"/>
          </a:p>
          <a:p>
            <a:r>
              <a:rPr lang="en-US"/>
              <a:t>accessed from HTML pages</a:t>
            </a:r>
            <a:r>
              <a:rPr lang="en-US"/>
              <a:t>.</a:t>
            </a:r>
            <a:endParaRPr lang="en-US"/>
          </a:p>
          <a:p>
            <a:r>
              <a:rPr lang="en-US"/>
              <a:t>Variable data types must be declared (strong typing).</a:t>
            </a:r>
            <a:endParaRPr lang="en-US"/>
          </a:p>
          <a:p>
            <a:r>
              <a:rPr lang="en-US"/>
              <a:t>Secure. Cannot write to hard disk.</a:t>
            </a:r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type="body" sz="quarter" idx="3"/>
          </p:nvPr>
        </p:nvSpPr>
        <p:spPr>
          <a:xfrm>
            <a:off x="4629150" y="1017607"/>
            <a:ext cx="3887391" cy="700463"/>
          </a:xfrm>
        </p:spPr>
        <p:txBody>
          <a:bodyPr/>
          <a:p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 </a:t>
            </a:r>
            <a:r>
              <a:rPr sz="2800" lang="en-US"/>
              <a:t>J</a:t>
            </a:r>
            <a:r>
              <a:rPr sz="2800" lang="en-US"/>
              <a:t>A</a:t>
            </a:r>
            <a:r>
              <a:rPr sz="2800" lang="en-US"/>
              <a:t>V</a:t>
            </a:r>
            <a:r>
              <a:rPr sz="2800" lang="en-US"/>
              <a:t>A</a:t>
            </a:r>
            <a:r>
              <a:rPr sz="2800" lang="en-US"/>
              <a:t>SCRIPT </a:t>
            </a:r>
            <a:endParaRPr sz="2800" lang="en-US"/>
          </a:p>
        </p:txBody>
      </p:sp>
      <p:sp>
        <p:nvSpPr>
          <p:cNvPr id="1048655" name=""/>
          <p:cNvSpPr>
            <a:spLocks noGrp="1"/>
          </p:cNvSpPr>
          <p:nvPr>
            <p:ph sz="quarter" idx="4"/>
          </p:nvPr>
        </p:nvSpPr>
        <p:spPr>
          <a:xfrm>
            <a:off x="4629150" y="1924498"/>
            <a:ext cx="4220595" cy="5131371"/>
          </a:xfrm>
        </p:spPr>
        <p:txBody>
          <a:bodyPr>
            <a:normAutofit/>
          </a:bodyPr>
          <a:p>
            <a:r>
              <a:rPr lang="en-US"/>
              <a:t>not compiled</a:t>
            </a:r>
            <a:r>
              <a:rPr lang="en-US"/>
              <a:t> </a:t>
            </a:r>
            <a:r>
              <a:rPr lang="en-US"/>
              <a:t>by client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ore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e</a:t>
            </a:r>
            <a:r>
              <a:rPr lang="en-US"/>
              <a:t>cution</a:t>
            </a:r>
            <a:r>
              <a:rPr lang="en-US"/>
              <a:t>.</a:t>
            </a:r>
            <a:endParaRPr lang="en-US"/>
          </a:p>
          <a:p>
            <a:r>
              <a:rPr lang="en-US"/>
              <a:t>Object-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nheritance. </a:t>
            </a:r>
            <a:endParaRPr lang="en-US"/>
          </a:p>
          <a:p>
            <a:r>
              <a:rPr lang="en-US"/>
              <a:t>Code integrated </a:t>
            </a:r>
            <a:r>
              <a:rPr lang="en-US"/>
              <a:t>a</a:t>
            </a:r>
            <a:r>
              <a:rPr lang="en-US"/>
              <a:t>nd embedded in, HTML.</a:t>
            </a:r>
            <a:endParaRPr lang="en-US"/>
          </a:p>
          <a:p>
            <a:r>
              <a:rPr lang="en-US"/>
              <a:t>Variable data types not declared (loose typing).</a:t>
            </a:r>
            <a:endParaRPr lang="en-US"/>
          </a:p>
          <a:p>
            <a:r>
              <a:rPr lang="en-US"/>
              <a:t>Secure. Cannot write to hard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sk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>
          <a:xfrm>
            <a:off x="188287" y="545750"/>
            <a:ext cx="8845137" cy="1261161"/>
          </a:xfrm>
        </p:spPr>
        <p:txBody>
          <a:bodyPr/>
          <a:p>
            <a:r>
              <a:rPr lang="en-US"/>
              <a:t>H</a:t>
            </a:r>
            <a:r>
              <a:rPr lang="en-US"/>
              <a:t>o</a:t>
            </a:r>
            <a:r>
              <a:rPr lang="en-US"/>
              <a:t>w </a:t>
            </a:r>
            <a:r>
              <a:rPr lang="en-US"/>
              <a:t>to </a:t>
            </a:r>
            <a:r>
              <a:rPr lang="en-US"/>
              <a:t>use</a:t>
            </a:r>
            <a:r>
              <a:rPr lang="en-US"/>
              <a:t>/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ment 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 </a:t>
            </a:r>
            <a:endParaRPr lang="en-US"/>
          </a:p>
        </p:txBody>
      </p:sp>
      <p:sp>
        <p:nvSpPr>
          <p:cNvPr id="1048657" name=""/>
          <p:cNvSpPr>
            <a:spLocks noGrp="1"/>
          </p:cNvSpPr>
          <p:nvPr>
            <p:ph idx="1"/>
          </p:nvPr>
        </p:nvSpPr>
        <p:spPr>
          <a:xfrm>
            <a:off x="188287" y="2483611"/>
            <a:ext cx="8819233" cy="3474021"/>
          </a:xfrm>
        </p:spPr>
        <p:txBody>
          <a:bodyPr/>
          <a:p>
            <a:r>
              <a:rPr lang="en-US"/>
              <a:t>We can implement Java</a:t>
            </a:r>
            <a:r>
              <a:rPr lang="en-US"/>
              <a:t> script in our web page by following three ways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r>
              <a:rPr lang="en-US"/>
              <a:t>1. Inside the head tag</a:t>
            </a:r>
            <a:r>
              <a:rPr lang="en-US"/>
              <a:t> </a:t>
            </a:r>
            <a:r>
              <a:rPr lang="en-US"/>
              <a:t>&lt;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&gt;</a:t>
            </a:r>
            <a:r>
              <a:rPr lang="en-US"/>
              <a:t>&lt;</a:t>
            </a:r>
            <a:r>
              <a:rPr lang="en-US"/>
              <a:t>/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&gt;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r>
              <a:rPr lang="en-US"/>
              <a:t>2. Within the body tag </a:t>
            </a:r>
            <a:endParaRPr lang="en-US"/>
          </a:p>
          <a:p>
            <a:r>
              <a:rPr lang="en-US"/>
              <a:t>3</a:t>
            </a:r>
            <a:r>
              <a:rPr lang="en-US"/>
              <a:t>. In an external file (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.</a:t>
            </a:r>
            <a:r>
              <a:rPr lang="en-US"/>
              <a:t>js)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>
          <a:xfrm>
            <a:off x="628650" y="132895"/>
            <a:ext cx="7886700" cy="1212347"/>
          </a:xfrm>
        </p:spPr>
        <p:txBody>
          <a:bodyPr/>
          <a:p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ement</a:t>
            </a:r>
            <a:r>
              <a:rPr lang="en-US"/>
              <a:t>ing 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</a:t>
            </a:r>
            <a:r>
              <a:rPr lang="en-US"/>
              <a:t>.</a:t>
            </a:r>
            <a:endParaRPr lang="en-US"/>
          </a:p>
        </p:txBody>
      </p:sp>
      <p:sp>
        <p:nvSpPr>
          <p:cNvPr id="1048661" name=""/>
          <p:cNvSpPr>
            <a:spLocks noGrp="1"/>
          </p:cNvSpPr>
          <p:nvPr>
            <p:ph idx="1"/>
          </p:nvPr>
        </p:nvSpPr>
        <p:spPr>
          <a:xfrm>
            <a:off x="278949" y="1230753"/>
            <a:ext cx="8236400" cy="5299614"/>
          </a:xfrm>
        </p:spPr>
        <p:txBody>
          <a:bodyPr>
            <a:normAutofit fontScale="89286" lnSpcReduction="20000"/>
          </a:bodyPr>
          <a:p>
            <a:pPr indent="0" marL="0">
              <a:buNone/>
            </a:pPr>
            <a:r>
              <a:rPr lang="en-US"/>
              <a:t>E</a:t>
            </a:r>
            <a:r>
              <a:rPr lang="en-US"/>
              <a:t>x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or</a:t>
            </a:r>
            <a:endParaRPr lang="en-US"/>
          </a:p>
          <a:p>
            <a:pPr indent="0" marL="0">
              <a:buNone/>
            </a:pP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ody</a:t>
            </a:r>
            <a:r>
              <a:rPr lang="en-US"/>
              <a:t> </a:t>
            </a:r>
            <a:r>
              <a:rPr lang="en-US"/>
              <a:t>Tag:</a:t>
            </a:r>
            <a:endParaRPr lang="en-US"/>
          </a:p>
          <a:p>
            <a:pPr indent="0" marL="0">
              <a:buNone/>
            </a:pPr>
            <a:r>
              <a:rPr lang="en-US"/>
              <a:t>S</a:t>
            </a:r>
            <a:r>
              <a:rPr lang="en-US"/>
              <a:t>yntax: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HTML&gt;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HEAD&gt;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HEAD&gt;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BODY&gt;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S</a:t>
            </a:r>
            <a:r>
              <a:rPr lang="en-US"/>
              <a:t>CRIPT TYPE="TEXT/JAVASCRIPT"&gt;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!</a:t>
            </a:r>
            <a:r>
              <a:rPr lang="en-US"/>
              <a:t>-</a:t>
            </a:r>
            <a:r>
              <a:rPr lang="en-US"/>
              <a:t>-</a:t>
            </a:r>
            <a:r>
              <a:rPr lang="en-US"/>
              <a:t>j</a:t>
            </a:r>
            <a:r>
              <a:rPr lang="en-US"/>
              <a:t>ava script code</a:t>
            </a:r>
            <a:r>
              <a:rPr lang="en-US"/>
              <a:t>|</a:t>
            </a:r>
            <a:r>
              <a:rPr lang="en-US"/>
              <a:t>| --&gt; 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SCRIPT&gt;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DY</a:t>
            </a:r>
            <a:r>
              <a:rPr lang="en-US"/>
              <a:t>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HTML</a:t>
            </a:r>
            <a:r>
              <a:rPr lang="en-US"/>
              <a:t>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>
          <a:xfrm>
            <a:off x="311330" y="639838"/>
            <a:ext cx="8417726" cy="1325563"/>
          </a:xfrm>
        </p:spPr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play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xt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 </a:t>
            </a:r>
            <a:r>
              <a:rPr lang="en-US"/>
              <a:t>page</a:t>
            </a:r>
            <a:r>
              <a:rPr lang="en-US"/>
              <a:t>.</a:t>
            </a:r>
            <a:endParaRPr lang="en-US"/>
          </a:p>
        </p:txBody>
      </p:sp>
      <p:sp>
        <p:nvSpPr>
          <p:cNvPr id="1048665" name=""/>
          <p:cNvSpPr>
            <a:spLocks noGrp="1"/>
          </p:cNvSpPr>
          <p:nvPr>
            <p:ph idx="1"/>
          </p:nvPr>
        </p:nvSpPr>
        <p:spPr>
          <a:xfrm>
            <a:off x="97624" y="1977692"/>
            <a:ext cx="8845137" cy="4880308"/>
          </a:xfrm>
        </p:spPr>
        <p:txBody>
          <a:bodyPr/>
          <a:p>
            <a:pPr indent="0" marL="0">
              <a:buNone/>
            </a:pPr>
            <a:r>
              <a:rPr lang="en-US"/>
              <a:t>You can write on page by using following statement of Java script</a:t>
            </a:r>
            <a:endParaRPr lang="en-US"/>
          </a:p>
          <a:p>
            <a:r>
              <a:rPr lang="en-US"/>
              <a:t>document.write("message")</a:t>
            </a:r>
            <a:endParaRPr lang="en-US"/>
          </a:p>
          <a:p>
            <a:r>
              <a:rPr lang="en-US"/>
              <a:t> document.writeln("message")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pPr indent="0" marL="0">
              <a:buNone/>
            </a:pPr>
            <a:r>
              <a:rPr lang="en-US"/>
              <a:t>document.write</a:t>
            </a:r>
            <a:r>
              <a:rPr lang="en-US"/>
              <a:t>("&lt;h1&gt;&lt;</a:t>
            </a:r>
            <a:r>
              <a:rPr lang="en-US"/>
              <a:t>p</a:t>
            </a:r>
            <a:r>
              <a:rPr lang="en-US"/>
              <a:t>&gt;My first message&lt;/</a:t>
            </a:r>
            <a:r>
              <a:rPr lang="en-US"/>
              <a:t>p</a:t>
            </a:r>
            <a:r>
              <a:rPr lang="en-US"/>
              <a:t>&gt;</a:t>
            </a:r>
            <a:r>
              <a:rPr lang="en-US"/>
              <a:t>&lt;/h1&gt;");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aScript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lay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lities </a:t>
            </a:r>
            <a:endParaRPr lang="en-US"/>
          </a:p>
        </p:txBody>
      </p:sp>
      <p:sp>
        <p:nvSpPr>
          <p:cNvPr id="1048667" name=""/>
          <p:cNvSpPr>
            <a:spLocks noGrp="1"/>
          </p:cNvSpPr>
          <p:nvPr>
            <p:ph idx="1"/>
          </p:nvPr>
        </p:nvSpPr>
        <p:spPr>
          <a:xfrm>
            <a:off x="188287" y="1825625"/>
            <a:ext cx="8780378" cy="4351338"/>
          </a:xfrm>
        </p:spPr>
        <p:txBody>
          <a:bodyPr>
            <a:normAutofit/>
          </a:bodyPr>
          <a:p>
            <a:pPr indent="0" marL="0">
              <a:buNone/>
            </a:pPr>
            <a:r>
              <a:rPr lang="en-US"/>
              <a:t>J</a:t>
            </a:r>
            <a:r>
              <a:rPr lang="en-US"/>
              <a:t>avaScript does NOT have any built-in print 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isplay functions.</a:t>
            </a:r>
            <a:endParaRPr lang="en-US"/>
          </a:p>
          <a:p>
            <a:pPr indent="0" marL="0">
              <a:buNone/>
            </a:pPr>
            <a:r>
              <a:rPr lang="en-US"/>
              <a:t>=</a:t>
            </a:r>
            <a:r>
              <a:rPr lang="en-US"/>
              <a:t>&gt;</a:t>
            </a:r>
            <a:r>
              <a:rPr lang="en-US"/>
              <a:t> </a:t>
            </a:r>
            <a:r>
              <a:rPr lang="en-US"/>
              <a:t>JavaScript can "display" data in different ways</a:t>
            </a:r>
            <a:r>
              <a:rPr lang="en-US"/>
              <a:t>:</a:t>
            </a:r>
            <a:r>
              <a:rPr lang="en-US"/>
              <a:t> </a:t>
            </a:r>
            <a:endParaRPr lang="en-US"/>
          </a:p>
          <a:p>
            <a:r>
              <a:rPr lang="en-US"/>
              <a:t>W</a:t>
            </a:r>
            <a:r>
              <a:rPr lang="en-US"/>
              <a:t>indow.alert().</a:t>
            </a:r>
            <a:endParaRPr lang="en-US"/>
          </a:p>
          <a:p>
            <a:r>
              <a:rPr lang="en-US"/>
              <a:t>D</a:t>
            </a:r>
            <a:r>
              <a:rPr lang="en-US"/>
              <a:t>ocument.write().</a:t>
            </a:r>
            <a:endParaRPr lang="en-US"/>
          </a:p>
          <a:p>
            <a:r>
              <a:rPr lang="en-US"/>
              <a:t>I</a:t>
            </a:r>
            <a:r>
              <a:rPr lang="en-US"/>
              <a:t>nnerHTML.</a:t>
            </a:r>
            <a:endParaRPr lang="en-US"/>
          </a:p>
          <a:p>
            <a:r>
              <a:rPr lang="en-US"/>
              <a:t>C</a:t>
            </a:r>
            <a:r>
              <a:rPr lang="en-US"/>
              <a:t>on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.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(</a:t>
            </a:r>
            <a:r>
              <a:rPr lang="en-US"/>
              <a:t>)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>
          <a:xfrm>
            <a:off x="714399" y="396413"/>
            <a:ext cx="6500853" cy="680477"/>
          </a:xfrm>
        </p:spPr>
        <p:txBody>
          <a:bodyPr>
            <a:normAutofit/>
          </a:bodyPr>
          <a:p>
            <a:r>
              <a:rPr lang="en-US"/>
              <a:t>W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ow</a:t>
            </a:r>
            <a:r>
              <a:rPr lang="en-US"/>
              <a:t>.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(</a:t>
            </a:r>
            <a:r>
              <a:rPr lang="en-US"/>
              <a:t>)</a:t>
            </a:r>
            <a:endParaRPr lang="en-US"/>
          </a:p>
        </p:txBody>
      </p:sp>
      <p:sp>
        <p:nvSpPr>
          <p:cNvPr id="1048672" name=""/>
          <p:cNvSpPr>
            <a:spLocks noGrp="1"/>
          </p:cNvSpPr>
          <p:nvPr>
            <p:ph idx="1"/>
          </p:nvPr>
        </p:nvSpPr>
        <p:spPr>
          <a:xfrm>
            <a:off x="253046" y="1253330"/>
            <a:ext cx="8262304" cy="5390685"/>
          </a:xfrm>
        </p:spPr>
        <p:txBody>
          <a:bodyPr>
            <a:normAutofit fontScale="96429" lnSpcReduction="20000"/>
          </a:bodyPr>
          <a:p>
            <a:pPr indent="0" marL="0">
              <a:buNone/>
            </a:pPr>
            <a:r>
              <a:rPr lang="en-US"/>
              <a:t>S</a:t>
            </a:r>
            <a:r>
              <a:rPr lang="en-US"/>
              <a:t>y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x</a:t>
            </a:r>
            <a:r>
              <a:rPr lang="en-US"/>
              <a:t>: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!DOCTYPE html&gt;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html&gt;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body&gt;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h1&gt;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.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&lt;</a:t>
            </a:r>
            <a:r>
              <a:rPr lang="en-US"/>
              <a:t>/h1&gt;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p&gt;My first paragraph.&lt;/p&gt;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script&gt;</a:t>
            </a:r>
            <a:endParaRPr lang="en-US"/>
          </a:p>
          <a:p>
            <a:pPr indent="0" marL="0">
              <a:buNone/>
            </a:pPr>
            <a:r>
              <a:rPr lang="en-US"/>
              <a:t>Window.alert</a:t>
            </a:r>
            <a:r>
              <a:rPr lang="en-US"/>
              <a:t>(</a:t>
            </a:r>
            <a:r>
              <a:rPr lang="en-US"/>
              <a:t>5 +6);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script&gt;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body&gt;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html&gt;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>
          <a:xfrm>
            <a:off x="921895" y="287715"/>
            <a:ext cx="7886700" cy="1325563"/>
          </a:xfrm>
        </p:spPr>
        <p:txBody>
          <a:bodyPr/>
          <a:p>
            <a:r>
              <a:rPr lang="en-US"/>
              <a:t>D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ment</a:t>
            </a:r>
            <a:r>
              <a:rPr lang="en-US"/>
              <a:t>.</a:t>
            </a:r>
            <a:r>
              <a:rPr lang="en-US"/>
              <a:t>w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(</a:t>
            </a:r>
            <a:r>
              <a:rPr lang="en-US"/>
              <a:t>)</a:t>
            </a:r>
            <a:endParaRPr lang="en-US"/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>
          <a:xfrm>
            <a:off x="227142" y="1825625"/>
            <a:ext cx="8780378" cy="4712586"/>
          </a:xfrm>
        </p:spPr>
        <p:txBody>
          <a:bodyPr>
            <a:normAutofit/>
          </a:bodyPr>
          <a:p>
            <a:pPr indent="0" marL="0">
              <a:buNone/>
            </a:pPr>
            <a:r>
              <a:rPr lang="en-US"/>
              <a:t>S</a:t>
            </a:r>
            <a:r>
              <a:rPr lang="en-US"/>
              <a:t>y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ax</a:t>
            </a:r>
            <a:r>
              <a:rPr lang="en-US"/>
              <a:t>: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html&gt;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body&gt;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h1&gt;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.</a:t>
            </a:r>
            <a:r>
              <a:rPr lang="en-US"/>
              <a:t>w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&lt;</a:t>
            </a:r>
            <a:r>
              <a:rPr lang="en-US"/>
              <a:t>h1&gt; 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p&gt;My first paragraph.&lt;/p&gt; 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button type="button" onclick="document.write(5 + 6)</a:t>
            </a:r>
            <a:r>
              <a:rPr lang="en-US"/>
              <a:t>"</a:t>
            </a:r>
            <a:r>
              <a:rPr lang="en-US"/>
              <a:t>;</a:t>
            </a:r>
            <a:endParaRPr lang="en-US"/>
          </a:p>
          <a:p>
            <a:pPr indent="0" marL="0">
              <a:buNone/>
            </a:pPr>
            <a:r>
              <a:rPr lang="en-US"/>
              <a:t>T</a:t>
            </a:r>
            <a:r>
              <a:rPr lang="en-US"/>
              <a:t>ry it&lt;/button&gt;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body&gt;</a:t>
            </a:r>
            <a:endParaRPr lang="en-US"/>
          </a:p>
          <a:p>
            <a:pPr indent="0" marL="0">
              <a:buNone/>
            </a:pPr>
            <a:r>
              <a:rPr lang="en-US"/>
              <a:t>&lt;</a:t>
            </a:r>
            <a:r>
              <a:rPr lang="en-US"/>
              <a:t>/</a:t>
            </a:r>
            <a:r>
              <a:rPr lang="en-US"/>
              <a:t>html&gt;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CPH2083</dc:creator>
  <dcterms:created xsi:type="dcterms:W3CDTF">2015-05-11T11:30:45Z</dcterms:created>
  <dcterms:modified xsi:type="dcterms:W3CDTF">2022-09-16T09:54:30Z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c079b88980684fd29b31f3dd9cce69c6</vt:lpwstr>
  </property>
</Properties>
</file>