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75" r:id="rId2"/>
    <p:sldId id="258" r:id="rId3"/>
    <p:sldId id="259" r:id="rId4"/>
    <p:sldId id="261" r:id="rId5"/>
    <p:sldId id="276" r:id="rId6"/>
    <p:sldId id="277" r:id="rId7"/>
    <p:sldId id="278" r:id="rId8"/>
    <p:sldId id="279" r:id="rId9"/>
    <p:sldId id="269" r:id="rId10"/>
    <p:sldId id="280"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5721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51421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30188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53309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65791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99562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62704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40632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67201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09490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12107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01796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30CE4-F585-4B75-99F1-179A81584EF8}"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05685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30CE4-F585-4B75-99F1-179A81584EF8}"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19913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30CE4-F585-4B75-99F1-179A81584EF8}"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9444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52306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401341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E30CE4-F585-4B75-99F1-179A81584EF8}" type="datetimeFigureOut">
              <a:rPr lang="en-US" smtClean="0"/>
              <a:t>4/29/2024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DA688F-989E-4EAF-BC94-7F205C2FEE99}" type="slidenum">
              <a:rPr lang="en-US" smtClean="0"/>
              <a:t>‹#›</a:t>
            </a:fld>
            <a:endParaRPr lang="en-US"/>
          </a:p>
        </p:txBody>
      </p:sp>
    </p:spTree>
    <p:extLst>
      <p:ext uri="{BB962C8B-B14F-4D97-AF65-F5344CB8AC3E}">
        <p14:creationId xmlns:p14="http://schemas.microsoft.com/office/powerpoint/2010/main" val="39758917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416" y="2710502"/>
            <a:ext cx="10018713" cy="1132196"/>
          </a:xfrm>
        </p:spPr>
        <p:txBody>
          <a:bodyPr>
            <a:normAutofit/>
          </a:bodyPr>
          <a:lstStyle/>
          <a:p>
            <a:pPr algn="ctr"/>
            <a:r>
              <a:rPr lang="en-US" sz="4400" b="1" dirty="0">
                <a:latin typeface="Arial" panose="020B0604020202020204" pitchFamily="34" charset="0"/>
                <a:cs typeface="Arial" panose="020B0604020202020204" pitchFamily="34" charset="0"/>
              </a:rPr>
              <a:t>Amazon Sales Analysis</a:t>
            </a:r>
          </a:p>
        </p:txBody>
      </p:sp>
      <p:sp>
        <p:nvSpPr>
          <p:cNvPr id="6" name="Content Placeholder 5">
            <a:extLst>
              <a:ext uri="{FF2B5EF4-FFF2-40B4-BE49-F238E27FC236}">
                <a16:creationId xmlns:a16="http://schemas.microsoft.com/office/drawing/2014/main" id="{F89DE1E2-A17E-BDAC-7FB5-B01558E9E535}"/>
              </a:ext>
            </a:extLst>
          </p:cNvPr>
          <p:cNvSpPr>
            <a:spLocks noGrp="1"/>
          </p:cNvSpPr>
          <p:nvPr>
            <p:ph idx="1"/>
          </p:nvPr>
        </p:nvSpPr>
        <p:spPr>
          <a:xfrm>
            <a:off x="1774835" y="3676934"/>
            <a:ext cx="8642329" cy="908713"/>
          </a:xfrm>
        </p:spPr>
        <p:txBody>
          <a:bodyPr/>
          <a:lstStyle/>
          <a:p>
            <a:pPr marL="0" indent="0">
              <a:buNone/>
            </a:pPr>
            <a:r>
              <a:rPr lang="en-US" dirty="0"/>
              <a:t>													</a:t>
            </a:r>
            <a:r>
              <a:rPr lang="en-US" dirty="0">
                <a:latin typeface="Arial" panose="020B0604020202020204" pitchFamily="34" charset="0"/>
                <a:cs typeface="Arial" panose="020B0604020202020204" pitchFamily="34" charset="0"/>
              </a:rPr>
              <a:t>Ruby Varghese</a:t>
            </a:r>
          </a:p>
        </p:txBody>
      </p:sp>
    </p:spTree>
    <p:extLst>
      <p:ext uri="{BB962C8B-B14F-4D97-AF65-F5344CB8AC3E}">
        <p14:creationId xmlns:p14="http://schemas.microsoft.com/office/powerpoint/2010/main" val="62853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21218"/>
          </a:xfrm>
        </p:spPr>
        <p:txBody>
          <a:bodyPr>
            <a:normAutofit/>
          </a:bodyPr>
          <a:lstStyle/>
          <a:p>
            <a:pPr algn="ctr"/>
            <a:r>
              <a:rPr lang="en-US" b="1" dirty="0">
                <a:latin typeface="Arial" panose="020B0604020202020204" pitchFamily="34" charset="0"/>
                <a:cs typeface="Arial" panose="020B0604020202020204" pitchFamily="34" charset="0"/>
              </a:rPr>
              <a:t>Recommendations</a:t>
            </a:r>
          </a:p>
        </p:txBody>
      </p:sp>
      <p:sp>
        <p:nvSpPr>
          <p:cNvPr id="3" name="Content Placeholder 2"/>
          <p:cNvSpPr>
            <a:spLocks noGrp="1"/>
          </p:cNvSpPr>
          <p:nvPr>
            <p:ph idx="1"/>
          </p:nvPr>
        </p:nvSpPr>
        <p:spPr>
          <a:xfrm>
            <a:off x="1534236" y="939582"/>
            <a:ext cx="10515600" cy="5747821"/>
          </a:xfrm>
        </p:spPr>
        <p:txBody>
          <a:bodyPr>
            <a:normAutofit fontScale="92500"/>
          </a:bodyPr>
          <a:lstStyle/>
          <a:p>
            <a:r>
              <a:rPr lang="en-US" sz="2200" dirty="0">
                <a:latin typeface="Arial" panose="020B0604020202020204" pitchFamily="34" charset="0"/>
                <a:cs typeface="Arial" panose="020B0604020202020204" pitchFamily="34" charset="0"/>
              </a:rPr>
              <a:t>Given that cosmetics are the highest-selling product in terms of profit, consider expanding the product range within the cosmetics category or investing more in marketing and promotion for these products. Identify trends and customer preferences within the cosmetics market to tailor offerings accordingly. </a:t>
            </a:r>
          </a:p>
          <a:p>
            <a:r>
              <a:rPr lang="en-US" sz="2200" dirty="0">
                <a:latin typeface="Arial" panose="020B0604020202020204" pitchFamily="34" charset="0"/>
                <a:cs typeface="Arial" panose="020B0604020202020204" pitchFamily="34" charset="0"/>
              </a:rPr>
              <a:t>With 27.6% of profit coming from the Sub-Saharan Africa region, there is significant potential for growth in this market. Explore opportunities to further penetrate this region by understanding local preferences, investing in targeted marketing campaigns, and establishing partnerships with local distributors or retailers.</a:t>
            </a:r>
          </a:p>
          <a:p>
            <a:r>
              <a:rPr lang="en-US" sz="2200" dirty="0">
                <a:latin typeface="Arial" panose="020B0604020202020204" pitchFamily="34" charset="0"/>
                <a:cs typeface="Arial" panose="020B0604020202020204" pitchFamily="34" charset="0"/>
              </a:rPr>
              <a:t>Since the highest profit comes from Djibouti, focus on optimizing operations and logistics in this country to maintain and potentially increase profitability. This could involve streamlining supply chain processes, ensuring adequate inventory management, and addressing any operational inefficiencies.</a:t>
            </a:r>
          </a:p>
          <a:p>
            <a:r>
              <a:rPr lang="en-US" sz="2200" dirty="0">
                <a:latin typeface="Arial" panose="020B0604020202020204" pitchFamily="34" charset="0"/>
                <a:cs typeface="Arial" panose="020B0604020202020204" pitchFamily="34" charset="0"/>
              </a:rPr>
              <a:t>Given that profit and sales are almost the same for both offline and online sales channels, it's essential to maintain a balanced approach between the two channels. Monitor customer preferences and market trends to adapt strategies accordingly. Invest in improving the customer experience across both channels to drive sales and profitability.</a:t>
            </a:r>
            <a:endParaRPr lang="en-US" dirty="0"/>
          </a:p>
        </p:txBody>
      </p:sp>
    </p:spTree>
    <p:extLst>
      <p:ext uri="{BB962C8B-B14F-4D97-AF65-F5344CB8AC3E}">
        <p14:creationId xmlns:p14="http://schemas.microsoft.com/office/powerpoint/2010/main" val="160816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9307" y="2623781"/>
            <a:ext cx="4053385" cy="1228299"/>
          </a:xfrm>
        </p:spPr>
        <p:txBody>
          <a:bodyPr>
            <a:normAutofit fontScale="77500" lnSpcReduction="20000"/>
          </a:bodyPr>
          <a:lstStyle/>
          <a:p>
            <a:pPr marL="0" indent="0" algn="ctr">
              <a:buNone/>
            </a:pPr>
            <a:r>
              <a:rPr lang="en-US" dirty="0"/>
              <a:t>                                          </a:t>
            </a:r>
          </a:p>
          <a:p>
            <a:pPr marL="0" indent="0" algn="ctr">
              <a:buNone/>
            </a:pPr>
            <a:r>
              <a:rPr lang="en-US" sz="6600" b="1" dirty="0"/>
              <a:t>THANK YOU</a:t>
            </a:r>
          </a:p>
        </p:txBody>
      </p:sp>
    </p:spTree>
    <p:extLst>
      <p:ext uri="{BB962C8B-B14F-4D97-AF65-F5344CB8AC3E}">
        <p14:creationId xmlns:p14="http://schemas.microsoft.com/office/powerpoint/2010/main" val="8582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normAutofit/>
          </a:bodyPr>
          <a:lstStyle/>
          <a:p>
            <a:pPr algn="ctr"/>
            <a:r>
              <a:rPr lang="en-US" b="1" dirty="0">
                <a:latin typeface="Arial" panose="020B0604020202020204" pitchFamily="34" charset="0"/>
                <a:cs typeface="Arial" panose="020B0604020202020204" pitchFamily="34" charset="0"/>
              </a:rPr>
              <a:t>Agenda</a:t>
            </a:r>
          </a:p>
        </p:txBody>
      </p:sp>
      <p:sp>
        <p:nvSpPr>
          <p:cNvPr id="4" name="Rounded Rectangle 3"/>
          <p:cNvSpPr/>
          <p:nvPr/>
        </p:nvSpPr>
        <p:spPr>
          <a:xfrm>
            <a:off x="4416167" y="2197435"/>
            <a:ext cx="4155000" cy="24631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Objectives </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Visualizations</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Insights</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28330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308"/>
            <a:ext cx="10515600" cy="996286"/>
          </a:xfrm>
        </p:spPr>
        <p:txBody>
          <a:bodyPr/>
          <a:lstStyle/>
          <a:p>
            <a:pPr algn="ctr"/>
            <a:r>
              <a:rPr lang="en-US" b="1" dirty="0">
                <a:latin typeface="Arial" panose="020B0604020202020204" pitchFamily="34" charset="0"/>
                <a:cs typeface="Arial" panose="020B0604020202020204" pitchFamily="34" charset="0"/>
              </a:rPr>
              <a:t>Problem Statement and Objective</a:t>
            </a:r>
          </a:p>
        </p:txBody>
      </p:sp>
      <p:sp>
        <p:nvSpPr>
          <p:cNvPr id="3" name="Content Placeholder 2"/>
          <p:cNvSpPr>
            <a:spLocks noGrp="1"/>
          </p:cNvSpPr>
          <p:nvPr>
            <p:ph idx="1"/>
          </p:nvPr>
        </p:nvSpPr>
        <p:spPr>
          <a:xfrm>
            <a:off x="1315872" y="1873154"/>
            <a:ext cx="10515600" cy="3353938"/>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With the increasing importance of sales management in commercial and business enterprises, there's a growing need to analyze sales trends and key metrics using data-driven approaches. Extracting, transforming, and loading (ETL) data from Amazon datasets can provide valuable insights into month-wise, year-wise, and yearly-month-wise sales trends. Identifying key metrics and factors and understanding the relationships between attributes can help optimize sales strategies, reduce costs, and increase profits.</a:t>
            </a:r>
          </a:p>
          <a:p>
            <a:pPr marL="0" indent="0">
              <a:buNone/>
            </a:pPr>
            <a:r>
              <a:rPr lang="en-US" dirty="0">
                <a:latin typeface="Arial" panose="020B0604020202020204" pitchFamily="34" charset="0"/>
                <a:cs typeface="Arial" panose="020B0604020202020204" pitchFamily="34" charset="0"/>
              </a:rPr>
              <a:t>The objective of this project is to perform ETL processes on Amazon dataset to extract relevant sales data.</a:t>
            </a:r>
          </a:p>
        </p:txBody>
      </p:sp>
    </p:spTree>
    <p:extLst>
      <p:ext uri="{BB962C8B-B14F-4D97-AF65-F5344CB8AC3E}">
        <p14:creationId xmlns:p14="http://schemas.microsoft.com/office/powerpoint/2010/main" val="23110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0305"/>
            <a:ext cx="10622409" cy="528034"/>
          </a:xfrm>
        </p:spPr>
        <p:txBody>
          <a:bodyPr>
            <a:noAutofit/>
          </a:bodyPr>
          <a:lstStyle/>
          <a:p>
            <a:pPr algn="ctr"/>
            <a:r>
              <a:rPr lang="en-US" sz="4000" b="1" dirty="0">
                <a:latin typeface="Arial" panose="020B0604020202020204" pitchFamily="34" charset="0"/>
                <a:cs typeface="Arial" panose="020B0604020202020204" pitchFamily="34" charset="0"/>
              </a:rPr>
              <a:t>Month wise analysis</a:t>
            </a:r>
          </a:p>
        </p:txBody>
      </p:sp>
      <p:sp>
        <p:nvSpPr>
          <p:cNvPr id="11" name="Text Placeholder 10"/>
          <p:cNvSpPr>
            <a:spLocks noGrp="1"/>
          </p:cNvSpPr>
          <p:nvPr>
            <p:ph type="body" sz="half" idx="2"/>
          </p:nvPr>
        </p:nvSpPr>
        <p:spPr>
          <a:xfrm>
            <a:off x="2878771" y="4833022"/>
            <a:ext cx="2531193" cy="1316638"/>
          </a:xfrm>
        </p:spPr>
        <p:txBody>
          <a:bodyPr>
            <a:normAutofit/>
          </a:bodyPr>
          <a:lstStyle/>
          <a:p>
            <a:r>
              <a:rPr lang="en-US" sz="2400" dirty="0">
                <a:latin typeface="Arial" panose="020B0604020202020204" pitchFamily="34" charset="0"/>
                <a:cs typeface="Arial" panose="020B0604020202020204" pitchFamily="34" charset="0"/>
              </a:rPr>
              <a:t>The highest profit in the month of July</a:t>
            </a:r>
            <a:endParaRPr lang="en-US" sz="2400" dirty="0"/>
          </a:p>
        </p:txBody>
      </p:sp>
      <p:pic>
        <p:nvPicPr>
          <p:cNvPr id="3" name="Picture 2">
            <a:extLst>
              <a:ext uri="{FF2B5EF4-FFF2-40B4-BE49-F238E27FC236}">
                <a16:creationId xmlns:a16="http://schemas.microsoft.com/office/drawing/2014/main" id="{6B002229-32F7-4AE2-1AF4-684454215559}"/>
              </a:ext>
            </a:extLst>
          </p:cNvPr>
          <p:cNvPicPr>
            <a:picLocks noChangeAspect="1"/>
          </p:cNvPicPr>
          <p:nvPr/>
        </p:nvPicPr>
        <p:blipFill>
          <a:blip r:embed="rId2"/>
          <a:stretch>
            <a:fillRect/>
          </a:stretch>
        </p:blipFill>
        <p:spPr>
          <a:xfrm>
            <a:off x="1548806" y="908543"/>
            <a:ext cx="5191125" cy="3724275"/>
          </a:xfrm>
          <a:prstGeom prst="rect">
            <a:avLst/>
          </a:prstGeom>
        </p:spPr>
      </p:pic>
      <p:pic>
        <p:nvPicPr>
          <p:cNvPr id="4" name="Picture 3">
            <a:extLst>
              <a:ext uri="{FF2B5EF4-FFF2-40B4-BE49-F238E27FC236}">
                <a16:creationId xmlns:a16="http://schemas.microsoft.com/office/drawing/2014/main" id="{F576C2B9-56D3-E7E7-49BA-5448825865D6}"/>
              </a:ext>
            </a:extLst>
          </p:cNvPr>
          <p:cNvPicPr>
            <a:picLocks noChangeAspect="1"/>
          </p:cNvPicPr>
          <p:nvPr/>
        </p:nvPicPr>
        <p:blipFill>
          <a:blip r:embed="rId3"/>
          <a:stretch>
            <a:fillRect/>
          </a:stretch>
        </p:blipFill>
        <p:spPr>
          <a:xfrm>
            <a:off x="6976209" y="908543"/>
            <a:ext cx="4981575" cy="3724275"/>
          </a:xfrm>
          <a:prstGeom prst="rect">
            <a:avLst/>
          </a:prstGeom>
        </p:spPr>
      </p:pic>
      <p:sp>
        <p:nvSpPr>
          <p:cNvPr id="5" name="Text Placeholder 10">
            <a:extLst>
              <a:ext uri="{FF2B5EF4-FFF2-40B4-BE49-F238E27FC236}">
                <a16:creationId xmlns:a16="http://schemas.microsoft.com/office/drawing/2014/main" id="{78C7C3B5-02CA-C809-64A8-6375BE67DF70}"/>
              </a:ext>
            </a:extLst>
          </p:cNvPr>
          <p:cNvSpPr txBox="1">
            <a:spLocks/>
          </p:cNvSpPr>
          <p:nvPr/>
        </p:nvSpPr>
        <p:spPr>
          <a:xfrm>
            <a:off x="8201399" y="4833022"/>
            <a:ext cx="2531193" cy="131663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9pPr>
          </a:lstStyle>
          <a:p>
            <a:r>
              <a:rPr lang="en-US" sz="2400" dirty="0">
                <a:latin typeface="Arial" panose="020B0604020202020204" pitchFamily="34" charset="0"/>
                <a:cs typeface="Arial" panose="020B0604020202020204" pitchFamily="34" charset="0"/>
              </a:rPr>
              <a:t>The highest cost in the month of Feb</a:t>
            </a:r>
            <a:endParaRPr lang="en-US" sz="2400" dirty="0"/>
          </a:p>
        </p:txBody>
      </p:sp>
    </p:spTree>
    <p:extLst>
      <p:ext uri="{BB962C8B-B14F-4D97-AF65-F5344CB8AC3E}">
        <p14:creationId xmlns:p14="http://schemas.microsoft.com/office/powerpoint/2010/main" val="70243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0305"/>
            <a:ext cx="10622409" cy="528034"/>
          </a:xfrm>
        </p:spPr>
        <p:txBody>
          <a:bodyPr>
            <a:noAutofit/>
          </a:bodyPr>
          <a:lstStyle/>
          <a:p>
            <a:pPr algn="ctr"/>
            <a:r>
              <a:rPr lang="en-US" sz="4000" b="1" dirty="0">
                <a:latin typeface="Arial" panose="020B0604020202020204" pitchFamily="34" charset="0"/>
                <a:cs typeface="Arial" panose="020B0604020202020204" pitchFamily="34" charset="0"/>
              </a:rPr>
              <a:t>Year wise analysis</a:t>
            </a:r>
          </a:p>
        </p:txBody>
      </p:sp>
      <p:sp>
        <p:nvSpPr>
          <p:cNvPr id="11" name="Text Placeholder 10"/>
          <p:cNvSpPr>
            <a:spLocks noGrp="1"/>
          </p:cNvSpPr>
          <p:nvPr>
            <p:ph type="body" sz="half" idx="2"/>
          </p:nvPr>
        </p:nvSpPr>
        <p:spPr>
          <a:xfrm>
            <a:off x="5103357" y="5090934"/>
            <a:ext cx="2531193" cy="1316638"/>
          </a:xfrm>
        </p:spPr>
        <p:txBody>
          <a:bodyPr>
            <a:normAutofit/>
          </a:bodyPr>
          <a:lstStyle/>
          <a:p>
            <a:r>
              <a:rPr lang="en-US" sz="2400" dirty="0">
                <a:latin typeface="Arial" panose="020B0604020202020204" pitchFamily="34" charset="0"/>
                <a:cs typeface="Arial" panose="020B0604020202020204" pitchFamily="34" charset="0"/>
              </a:rPr>
              <a:t>The highest profit in the year 2013</a:t>
            </a:r>
            <a:endParaRPr lang="en-US" sz="2400" dirty="0"/>
          </a:p>
        </p:txBody>
      </p:sp>
      <p:pic>
        <p:nvPicPr>
          <p:cNvPr id="6" name="Picture 5">
            <a:extLst>
              <a:ext uri="{FF2B5EF4-FFF2-40B4-BE49-F238E27FC236}">
                <a16:creationId xmlns:a16="http://schemas.microsoft.com/office/drawing/2014/main" id="{B9F9161A-3054-01FD-8C0B-C03CF68EE0E6}"/>
              </a:ext>
            </a:extLst>
          </p:cNvPr>
          <p:cNvPicPr>
            <a:picLocks noChangeAspect="1"/>
          </p:cNvPicPr>
          <p:nvPr/>
        </p:nvPicPr>
        <p:blipFill>
          <a:blip r:embed="rId2"/>
          <a:stretch>
            <a:fillRect/>
          </a:stretch>
        </p:blipFill>
        <p:spPr>
          <a:xfrm>
            <a:off x="3773392" y="1108747"/>
            <a:ext cx="5191125" cy="3724275"/>
          </a:xfrm>
          <a:prstGeom prst="rect">
            <a:avLst/>
          </a:prstGeom>
        </p:spPr>
      </p:pic>
    </p:spTree>
    <p:extLst>
      <p:ext uri="{BB962C8B-B14F-4D97-AF65-F5344CB8AC3E}">
        <p14:creationId xmlns:p14="http://schemas.microsoft.com/office/powerpoint/2010/main" val="155898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0305"/>
            <a:ext cx="10622409" cy="528034"/>
          </a:xfrm>
        </p:spPr>
        <p:txBody>
          <a:bodyPr>
            <a:noAutofit/>
          </a:bodyPr>
          <a:lstStyle/>
          <a:p>
            <a:pPr algn="ctr"/>
            <a:r>
              <a:rPr lang="en-US" sz="4000" b="1" dirty="0">
                <a:latin typeface="Arial" panose="020B0604020202020204" pitchFamily="34" charset="0"/>
                <a:cs typeface="Arial" panose="020B0604020202020204" pitchFamily="34" charset="0"/>
              </a:rPr>
              <a:t>Item Type – wise analysis</a:t>
            </a:r>
          </a:p>
        </p:txBody>
      </p:sp>
      <p:sp>
        <p:nvSpPr>
          <p:cNvPr id="11" name="Text Placeholder 10"/>
          <p:cNvSpPr>
            <a:spLocks noGrp="1"/>
          </p:cNvSpPr>
          <p:nvPr>
            <p:ph type="body" sz="half" idx="2"/>
          </p:nvPr>
        </p:nvSpPr>
        <p:spPr>
          <a:xfrm>
            <a:off x="5239457" y="5350091"/>
            <a:ext cx="3003791" cy="1327604"/>
          </a:xfrm>
        </p:spPr>
        <p:txBody>
          <a:bodyPr>
            <a:normAutofit/>
          </a:bodyPr>
          <a:lstStyle/>
          <a:p>
            <a:r>
              <a:rPr lang="en-US" sz="2400" dirty="0">
                <a:latin typeface="Arial" panose="020B0604020202020204" pitchFamily="34" charset="0"/>
                <a:cs typeface="Arial" panose="020B0604020202020204" pitchFamily="34" charset="0"/>
              </a:rPr>
              <a:t>The highest profit from Cosmetics</a:t>
            </a:r>
            <a:endParaRPr lang="en-US" sz="2400" dirty="0"/>
          </a:p>
        </p:txBody>
      </p:sp>
      <p:pic>
        <p:nvPicPr>
          <p:cNvPr id="3" name="Picture 2">
            <a:extLst>
              <a:ext uri="{FF2B5EF4-FFF2-40B4-BE49-F238E27FC236}">
                <a16:creationId xmlns:a16="http://schemas.microsoft.com/office/drawing/2014/main" id="{066A43D7-5552-49B7-7D08-A368B4BB194F}"/>
              </a:ext>
            </a:extLst>
          </p:cNvPr>
          <p:cNvPicPr>
            <a:picLocks noChangeAspect="1"/>
          </p:cNvPicPr>
          <p:nvPr/>
        </p:nvPicPr>
        <p:blipFill>
          <a:blip r:embed="rId2"/>
          <a:stretch>
            <a:fillRect/>
          </a:stretch>
        </p:blipFill>
        <p:spPr>
          <a:xfrm>
            <a:off x="1657990" y="844817"/>
            <a:ext cx="4847064" cy="4277867"/>
          </a:xfrm>
          <a:prstGeom prst="rect">
            <a:avLst/>
          </a:prstGeom>
        </p:spPr>
      </p:pic>
      <p:pic>
        <p:nvPicPr>
          <p:cNvPr id="4" name="Picture 3">
            <a:extLst>
              <a:ext uri="{FF2B5EF4-FFF2-40B4-BE49-F238E27FC236}">
                <a16:creationId xmlns:a16="http://schemas.microsoft.com/office/drawing/2014/main" id="{7553AF61-1A72-E9E2-F1B9-1504CD3C27B6}"/>
              </a:ext>
            </a:extLst>
          </p:cNvPr>
          <p:cNvPicPr>
            <a:picLocks noChangeAspect="1"/>
          </p:cNvPicPr>
          <p:nvPr/>
        </p:nvPicPr>
        <p:blipFill>
          <a:blip r:embed="rId3"/>
          <a:stretch>
            <a:fillRect/>
          </a:stretch>
        </p:blipFill>
        <p:spPr>
          <a:xfrm>
            <a:off x="6692492" y="849590"/>
            <a:ext cx="4957144" cy="4273094"/>
          </a:xfrm>
          <a:prstGeom prst="rect">
            <a:avLst/>
          </a:prstGeom>
        </p:spPr>
      </p:pic>
    </p:spTree>
    <p:extLst>
      <p:ext uri="{BB962C8B-B14F-4D97-AF65-F5344CB8AC3E}">
        <p14:creationId xmlns:p14="http://schemas.microsoft.com/office/powerpoint/2010/main" val="172970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0305"/>
            <a:ext cx="10622409" cy="528034"/>
          </a:xfrm>
        </p:spPr>
        <p:txBody>
          <a:bodyPr>
            <a:noAutofit/>
          </a:bodyPr>
          <a:lstStyle/>
          <a:p>
            <a:pPr algn="ctr"/>
            <a:r>
              <a:rPr lang="en-US" sz="4000" b="1" dirty="0">
                <a:latin typeface="Arial" panose="020B0604020202020204" pitchFamily="34" charset="0"/>
                <a:cs typeface="Arial" panose="020B0604020202020204" pitchFamily="34" charset="0"/>
              </a:rPr>
              <a:t>Region-wise Profit Distribution</a:t>
            </a:r>
          </a:p>
        </p:txBody>
      </p:sp>
      <p:sp>
        <p:nvSpPr>
          <p:cNvPr id="11" name="Text Placeholder 10"/>
          <p:cNvSpPr>
            <a:spLocks noGrp="1"/>
          </p:cNvSpPr>
          <p:nvPr>
            <p:ph type="body" sz="half" idx="2"/>
          </p:nvPr>
        </p:nvSpPr>
        <p:spPr>
          <a:xfrm>
            <a:off x="9188210" y="2470245"/>
            <a:ext cx="2849116" cy="1327604"/>
          </a:xfrm>
        </p:spPr>
        <p:txBody>
          <a:bodyPr>
            <a:normAutofit/>
          </a:bodyPr>
          <a:lstStyle/>
          <a:p>
            <a:r>
              <a:rPr lang="en-US" sz="2400" dirty="0">
                <a:latin typeface="Arial" panose="020B0604020202020204" pitchFamily="34" charset="0"/>
                <a:cs typeface="Arial" panose="020B0604020202020204" pitchFamily="34" charset="0"/>
              </a:rPr>
              <a:t>27.6% of profit from Sub-Saharan Africa</a:t>
            </a:r>
            <a:endParaRPr lang="en-US" sz="2400" dirty="0"/>
          </a:p>
        </p:txBody>
      </p:sp>
      <p:pic>
        <p:nvPicPr>
          <p:cNvPr id="5" name="Picture 4">
            <a:extLst>
              <a:ext uri="{FF2B5EF4-FFF2-40B4-BE49-F238E27FC236}">
                <a16:creationId xmlns:a16="http://schemas.microsoft.com/office/drawing/2014/main" id="{8D379565-DD74-A4EF-5447-ABA2D110C54A}"/>
              </a:ext>
            </a:extLst>
          </p:cNvPr>
          <p:cNvPicPr>
            <a:picLocks noChangeAspect="1"/>
          </p:cNvPicPr>
          <p:nvPr/>
        </p:nvPicPr>
        <p:blipFill>
          <a:blip r:embed="rId2"/>
          <a:stretch>
            <a:fillRect/>
          </a:stretch>
        </p:blipFill>
        <p:spPr>
          <a:xfrm>
            <a:off x="1996480" y="920086"/>
            <a:ext cx="6983816" cy="5217977"/>
          </a:xfrm>
          <a:prstGeom prst="rect">
            <a:avLst/>
          </a:prstGeom>
        </p:spPr>
      </p:pic>
    </p:spTree>
    <p:extLst>
      <p:ext uri="{BB962C8B-B14F-4D97-AF65-F5344CB8AC3E}">
        <p14:creationId xmlns:p14="http://schemas.microsoft.com/office/powerpoint/2010/main" val="150166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0305"/>
            <a:ext cx="10622409" cy="528034"/>
          </a:xfrm>
        </p:spPr>
        <p:txBody>
          <a:bodyPr>
            <a:noAutofit/>
          </a:bodyPr>
          <a:lstStyle/>
          <a:p>
            <a:pPr algn="ctr"/>
            <a:r>
              <a:rPr lang="en-US" sz="4000" b="1" dirty="0">
                <a:latin typeface="Arial" panose="020B0604020202020204" pitchFamily="34" charset="0"/>
                <a:cs typeface="Arial" panose="020B0604020202020204" pitchFamily="34" charset="0"/>
              </a:rPr>
              <a:t>Country-wise Profit Distribution</a:t>
            </a:r>
          </a:p>
        </p:txBody>
      </p:sp>
      <p:sp>
        <p:nvSpPr>
          <p:cNvPr id="11" name="Text Placeholder 10"/>
          <p:cNvSpPr>
            <a:spLocks noGrp="1"/>
          </p:cNvSpPr>
          <p:nvPr>
            <p:ph type="body" sz="half" idx="2"/>
          </p:nvPr>
        </p:nvSpPr>
        <p:spPr>
          <a:xfrm>
            <a:off x="9188209" y="2456597"/>
            <a:ext cx="3003791" cy="1327604"/>
          </a:xfrm>
        </p:spPr>
        <p:txBody>
          <a:bodyPr>
            <a:normAutofit/>
          </a:bodyPr>
          <a:lstStyle/>
          <a:p>
            <a:r>
              <a:rPr lang="en-US" sz="2400" dirty="0">
                <a:latin typeface="Arial" panose="020B0604020202020204" pitchFamily="34" charset="0"/>
                <a:cs typeface="Arial" panose="020B0604020202020204" pitchFamily="34" charset="0"/>
              </a:rPr>
              <a:t>Highest profit from Djibouti Country</a:t>
            </a:r>
            <a:endParaRPr lang="en-US" sz="2400" dirty="0"/>
          </a:p>
        </p:txBody>
      </p:sp>
      <p:pic>
        <p:nvPicPr>
          <p:cNvPr id="3" name="Picture 2">
            <a:extLst>
              <a:ext uri="{FF2B5EF4-FFF2-40B4-BE49-F238E27FC236}">
                <a16:creationId xmlns:a16="http://schemas.microsoft.com/office/drawing/2014/main" id="{4AF3EFFB-733E-6084-2430-852CB1567A21}"/>
              </a:ext>
            </a:extLst>
          </p:cNvPr>
          <p:cNvPicPr>
            <a:picLocks noChangeAspect="1"/>
          </p:cNvPicPr>
          <p:nvPr/>
        </p:nvPicPr>
        <p:blipFill>
          <a:blip r:embed="rId2"/>
          <a:stretch>
            <a:fillRect/>
          </a:stretch>
        </p:blipFill>
        <p:spPr>
          <a:xfrm>
            <a:off x="1605208" y="815813"/>
            <a:ext cx="7727845" cy="5936776"/>
          </a:xfrm>
          <a:prstGeom prst="rect">
            <a:avLst/>
          </a:prstGeom>
        </p:spPr>
      </p:pic>
    </p:spTree>
    <p:extLst>
      <p:ext uri="{BB962C8B-B14F-4D97-AF65-F5344CB8AC3E}">
        <p14:creationId xmlns:p14="http://schemas.microsoft.com/office/powerpoint/2010/main" val="130427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US" b="1" dirty="0">
                <a:latin typeface="Arial" panose="020B0604020202020204" pitchFamily="34" charset="0"/>
                <a:cs typeface="Arial" panose="020B0604020202020204" pitchFamily="34" charset="0"/>
              </a:rPr>
              <a:t>Insights</a:t>
            </a:r>
          </a:p>
        </p:txBody>
      </p:sp>
      <p:sp>
        <p:nvSpPr>
          <p:cNvPr id="3" name="Content Placeholder 2"/>
          <p:cNvSpPr>
            <a:spLocks noGrp="1"/>
          </p:cNvSpPr>
          <p:nvPr>
            <p:ph idx="1"/>
          </p:nvPr>
        </p:nvSpPr>
        <p:spPr>
          <a:xfrm>
            <a:off x="1465997" y="1229482"/>
            <a:ext cx="10515600" cy="4980034"/>
          </a:xfrm>
        </p:spPr>
        <p:txBody>
          <a:bodyPr/>
          <a:lstStyle/>
          <a:p>
            <a:r>
              <a:rPr lang="en-US" dirty="0">
                <a:latin typeface="Arial" panose="020B0604020202020204" pitchFamily="34" charset="0"/>
                <a:cs typeface="Arial" panose="020B0604020202020204" pitchFamily="34" charset="0"/>
              </a:rPr>
              <a:t>Highest profit in the month of July and year 2013</a:t>
            </a:r>
          </a:p>
          <a:p>
            <a:r>
              <a:rPr lang="en-US" dirty="0">
                <a:latin typeface="Arial" panose="020B0604020202020204" pitchFamily="34" charset="0"/>
                <a:cs typeface="Arial" panose="020B0604020202020204" pitchFamily="34" charset="0"/>
              </a:rPr>
              <a:t>The item type Cosmetics is highest selling product in terms of profit.</a:t>
            </a:r>
          </a:p>
          <a:p>
            <a:r>
              <a:rPr lang="en-US" sz="2400" dirty="0">
                <a:latin typeface="Arial" panose="020B0604020202020204" pitchFamily="34" charset="0"/>
                <a:cs typeface="Arial" panose="020B0604020202020204" pitchFamily="34" charset="0"/>
              </a:rPr>
              <a:t>27.6% of profit from Sub-Saharan Africa Region</a:t>
            </a:r>
          </a:p>
          <a:p>
            <a:r>
              <a:rPr lang="en-US" sz="2400" dirty="0">
                <a:latin typeface="Arial" panose="020B0604020202020204" pitchFamily="34" charset="0"/>
                <a:cs typeface="Arial" panose="020B0604020202020204" pitchFamily="34" charset="0"/>
              </a:rPr>
              <a:t>Highest profit from Djibouti Country.</a:t>
            </a:r>
          </a:p>
          <a:p>
            <a:r>
              <a:rPr lang="en-US" dirty="0">
                <a:latin typeface="Arial" panose="020B0604020202020204" pitchFamily="34" charset="0"/>
                <a:cs typeface="Arial" panose="020B0604020202020204" pitchFamily="34" charset="0"/>
              </a:rPr>
              <a:t>Profit and sales are almost same for offline and online sales channel</a:t>
            </a:r>
            <a:endParaRPr lang="en-US" sz="2400" dirty="0"/>
          </a:p>
          <a:p>
            <a:endParaRPr lang="en-US" sz="2400" dirty="0"/>
          </a:p>
          <a:p>
            <a:endParaRPr lang="en-US" dirty="0"/>
          </a:p>
        </p:txBody>
      </p:sp>
    </p:spTree>
    <p:extLst>
      <p:ext uri="{BB962C8B-B14F-4D97-AF65-F5344CB8AC3E}">
        <p14:creationId xmlns:p14="http://schemas.microsoft.com/office/powerpoint/2010/main" val="3454144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8943</TotalTime>
  <Words>429</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Wingdings</vt:lpstr>
      <vt:lpstr>Parallax</vt:lpstr>
      <vt:lpstr>Amazon Sales Analysis</vt:lpstr>
      <vt:lpstr>Agenda</vt:lpstr>
      <vt:lpstr>Problem Statement and Objective</vt:lpstr>
      <vt:lpstr>Month wise analysis</vt:lpstr>
      <vt:lpstr>Year wise analysis</vt:lpstr>
      <vt:lpstr>Item Type – wise analysis</vt:lpstr>
      <vt:lpstr>Region-wise Profit Distribution</vt:lpstr>
      <vt:lpstr>Country-wise Profit Distribution</vt:lpstr>
      <vt:lpstr>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Saheb</dc:creator>
  <cp:lastModifiedBy>Prasanth Jacob</cp:lastModifiedBy>
  <cp:revision>94</cp:revision>
  <dcterms:created xsi:type="dcterms:W3CDTF">2023-10-14T10:29:38Z</dcterms:created>
  <dcterms:modified xsi:type="dcterms:W3CDTF">2024-04-29T16:05:58Z</dcterms:modified>
</cp:coreProperties>
</file>