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sldIdLst>
    <p:sldId id="275" r:id="rId2"/>
    <p:sldId id="258" r:id="rId3"/>
    <p:sldId id="259" r:id="rId4"/>
    <p:sldId id="277" r:id="rId5"/>
    <p:sldId id="276" r:id="rId6"/>
    <p:sldId id="278" r:id="rId7"/>
    <p:sldId id="269" r:id="rId8"/>
    <p:sldId id="279"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45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65344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915335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0DA688F-989E-4EAF-BC94-7F205C2FEE9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6354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33868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E30CE4-F585-4B75-99F1-179A81584EF8}"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987070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E30CE4-F585-4B75-99F1-179A81584EF8}"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446633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422405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0DA688F-989E-4EAF-BC94-7F205C2FEE99}" type="slidenum">
              <a:rPr lang="en-US" smtClean="0"/>
              <a:t>‹#›</a:t>
            </a:fld>
            <a:endParaRPr lang="en-US"/>
          </a:p>
        </p:txBody>
      </p:sp>
    </p:spTree>
    <p:extLst>
      <p:ext uri="{BB962C8B-B14F-4D97-AF65-F5344CB8AC3E}">
        <p14:creationId xmlns:p14="http://schemas.microsoft.com/office/powerpoint/2010/main" val="307113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75705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681282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403601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E30CE4-F585-4B75-99F1-179A81584EF8}"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14763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30CE4-F585-4B75-99F1-179A81584EF8}"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45229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7E30CE4-F585-4B75-99F1-179A81584EF8}"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35892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22708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78982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E30CE4-F585-4B75-99F1-179A81584EF8}" type="datetimeFigureOut">
              <a:rPr lang="en-US" smtClean="0"/>
              <a:t>4/29/2024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0DA688F-989E-4EAF-BC94-7F205C2FEE99}" type="slidenum">
              <a:rPr lang="en-US" smtClean="0"/>
              <a:t>‹#›</a:t>
            </a:fld>
            <a:endParaRPr lang="en-US"/>
          </a:p>
        </p:txBody>
      </p:sp>
    </p:spTree>
    <p:extLst>
      <p:ext uri="{BB962C8B-B14F-4D97-AF65-F5344CB8AC3E}">
        <p14:creationId xmlns:p14="http://schemas.microsoft.com/office/powerpoint/2010/main" val="2952751764"/>
      </p:ext>
    </p:extLst>
  </p:cSld>
  <p:clrMap bg1="dk1" tx1="lt1" bg2="dk2" tx2="lt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1001712" y="2864643"/>
            <a:ext cx="9874250" cy="1357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dirty="0">
                <a:solidFill>
                  <a:srgbClr val="FFFF00"/>
                </a:solidFill>
                <a:latin typeface="Arial" panose="020B0604020202020204" pitchFamily="34" charset="0"/>
                <a:cs typeface="Arial" panose="020B0604020202020204" pitchFamily="34" charset="0"/>
              </a:rPr>
              <a:t>Atliq Hospitality Analysis</a:t>
            </a:r>
          </a:p>
        </p:txBody>
      </p:sp>
      <p:sp>
        <p:nvSpPr>
          <p:cNvPr id="25" name="Content Placeholder 5">
            <a:extLst>
              <a:ext uri="{FF2B5EF4-FFF2-40B4-BE49-F238E27FC236}">
                <a16:creationId xmlns:a16="http://schemas.microsoft.com/office/drawing/2014/main" id="{F89DE1E2-A17E-BDAC-7FB5-B01558E9E535}"/>
              </a:ext>
            </a:extLst>
          </p:cNvPr>
          <p:cNvSpPr txBox="1">
            <a:spLocks/>
          </p:cNvSpPr>
          <p:nvPr/>
        </p:nvSpPr>
        <p:spPr>
          <a:xfrm>
            <a:off x="2135116" y="4173277"/>
            <a:ext cx="10018713" cy="908713"/>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Font typeface="Corbel" pitchFamily="34" charset="0"/>
              <a:buNone/>
            </a:pPr>
            <a:r>
              <a:rPr lang="en-US" dirty="0"/>
              <a:t>																</a:t>
            </a:r>
            <a:r>
              <a:rPr lang="en-US" dirty="0">
                <a:solidFill>
                  <a:srgbClr val="FFFF00"/>
                </a:solidFill>
                <a:highlight>
                  <a:srgbClr val="000000"/>
                </a:highlight>
                <a:latin typeface="Arial" panose="020B0604020202020204" pitchFamily="34" charset="0"/>
                <a:cs typeface="Arial" panose="020B0604020202020204" pitchFamily="34" charset="0"/>
              </a:rPr>
              <a:t>Ruby Varghese</a:t>
            </a:r>
          </a:p>
        </p:txBody>
      </p:sp>
    </p:spTree>
    <p:extLst>
      <p:ext uri="{BB962C8B-B14F-4D97-AF65-F5344CB8AC3E}">
        <p14:creationId xmlns:p14="http://schemas.microsoft.com/office/powerpoint/2010/main" val="62853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627797"/>
            <a:ext cx="10018713" cy="1465996"/>
          </a:xfrm>
        </p:spPr>
        <p:txBody>
          <a:bodyPr>
            <a:normAutofit/>
          </a:bodyPr>
          <a:lstStyle/>
          <a:p>
            <a:pPr algn="ctr"/>
            <a:r>
              <a:rPr lang="en-US" b="1" dirty="0">
                <a:latin typeface="Arial" panose="020B0604020202020204" pitchFamily="34" charset="0"/>
                <a:cs typeface="Arial" panose="020B0604020202020204" pitchFamily="34" charset="0"/>
              </a:rPr>
              <a:t>Agenda</a:t>
            </a:r>
          </a:p>
        </p:txBody>
      </p:sp>
      <p:sp>
        <p:nvSpPr>
          <p:cNvPr id="4" name="Rounded Rectangle 3"/>
          <p:cNvSpPr/>
          <p:nvPr/>
        </p:nvSpPr>
        <p:spPr>
          <a:xfrm>
            <a:off x="4416167" y="2197435"/>
            <a:ext cx="4155000" cy="24631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Problem Statement</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Visualizations</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Insights</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Recommendations</a:t>
            </a:r>
          </a:p>
        </p:txBody>
      </p:sp>
    </p:spTree>
    <p:extLst>
      <p:ext uri="{BB962C8B-B14F-4D97-AF65-F5344CB8AC3E}">
        <p14:creationId xmlns:p14="http://schemas.microsoft.com/office/powerpoint/2010/main" val="283302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33" y="791570"/>
            <a:ext cx="10080009" cy="996286"/>
          </a:xfrm>
        </p:spPr>
        <p:txBody>
          <a:bodyPr>
            <a:normAutofit/>
          </a:bodyPr>
          <a:lstStyle/>
          <a:p>
            <a:pPr algn="ctr"/>
            <a:r>
              <a:rPr lang="en-US" b="1" dirty="0">
                <a:latin typeface="Arial" panose="020B0604020202020204" pitchFamily="34" charset="0"/>
                <a:cs typeface="Arial" panose="020B0604020202020204" pitchFamily="34" charset="0"/>
              </a:rPr>
              <a:t>Problem Statement</a:t>
            </a:r>
          </a:p>
        </p:txBody>
      </p:sp>
      <p:sp>
        <p:nvSpPr>
          <p:cNvPr id="3" name="Content Placeholder 2"/>
          <p:cNvSpPr>
            <a:spLocks noGrp="1"/>
          </p:cNvSpPr>
          <p:nvPr>
            <p:ph idx="1"/>
          </p:nvPr>
        </p:nvSpPr>
        <p:spPr>
          <a:xfrm>
            <a:off x="674427" y="2187053"/>
            <a:ext cx="10515600" cy="3531359"/>
          </a:xfrm>
        </p:spPr>
        <p:txBody>
          <a:bodyPr>
            <a:normAutofit/>
          </a:bodyPr>
          <a:lstStyle/>
          <a:p>
            <a:pPr marL="0" indent="0">
              <a:buNone/>
            </a:pPr>
            <a:r>
              <a:rPr lang="en-US" dirty="0">
                <a:latin typeface="Arial" panose="020B0604020202020204" pitchFamily="34" charset="0"/>
                <a:cs typeface="Arial" panose="020B0604020202020204" pitchFamily="34" charset="0"/>
              </a:rPr>
              <a:t>Atliq Grands, a renowned player in the hospitality industry with multiple five-star hotels across India, has been experiencing a decline in market share and revenue within the luxury/business hotels category</a:t>
            </a:r>
            <a:r>
              <a:rPr lang="en-US">
                <a:latin typeface="Arial" panose="020B0604020202020204" pitchFamily="34" charset="0"/>
                <a:cs typeface="Arial" panose="020B0604020202020204" pitchFamily="34" charset="0"/>
              </a:rPr>
              <a:t>. </a:t>
            </a:r>
          </a:p>
          <a:p>
            <a:pPr marL="0" indent="0">
              <a:buNone/>
            </a:pPr>
            <a:r>
              <a:rPr lang="en-US">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objective is to address the declining market share and revenue of Atliq Grands in the luxury/business hotels category by leveraging business and data intelligence. Specifically, the goal is to utilize historical data to gain actionable insights that can inform strategic decision-making and enable Atliq Grands to regain its market position.</a:t>
            </a:r>
          </a:p>
        </p:txBody>
      </p:sp>
    </p:spTree>
    <p:extLst>
      <p:ext uri="{BB962C8B-B14F-4D97-AF65-F5344CB8AC3E}">
        <p14:creationId xmlns:p14="http://schemas.microsoft.com/office/powerpoint/2010/main" val="231100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9945088-3DCD-2EE5-EBC3-AF49CD1F9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73710" cy="6858000"/>
          </a:xfrm>
          <a:prstGeom prst="rect">
            <a:avLst/>
          </a:prstGeom>
        </p:spPr>
      </p:pic>
    </p:spTree>
    <p:extLst>
      <p:ext uri="{BB962C8B-B14F-4D97-AF65-F5344CB8AC3E}">
        <p14:creationId xmlns:p14="http://schemas.microsoft.com/office/powerpoint/2010/main" val="315838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5FE63-0FDA-B3D7-90B1-162432F02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824"/>
            <a:ext cx="12192000" cy="6851176"/>
          </a:xfrm>
          <a:prstGeom prst="rect">
            <a:avLst/>
          </a:prstGeom>
        </p:spPr>
      </p:pic>
    </p:spTree>
    <p:extLst>
      <p:ext uri="{BB962C8B-B14F-4D97-AF65-F5344CB8AC3E}">
        <p14:creationId xmlns:p14="http://schemas.microsoft.com/office/powerpoint/2010/main" val="422650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64A272-9F75-D358-8A25-AEB388BE6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470"/>
            <a:ext cx="12192000" cy="6902941"/>
          </a:xfrm>
          <a:prstGeom prst="rect">
            <a:avLst/>
          </a:prstGeom>
        </p:spPr>
      </p:pic>
    </p:spTree>
    <p:extLst>
      <p:ext uri="{BB962C8B-B14F-4D97-AF65-F5344CB8AC3E}">
        <p14:creationId xmlns:p14="http://schemas.microsoft.com/office/powerpoint/2010/main" val="421901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3985"/>
            <a:ext cx="10515600" cy="721218"/>
          </a:xfrm>
        </p:spPr>
        <p:txBody>
          <a:bodyPr>
            <a:normAutofit/>
          </a:bodyPr>
          <a:lstStyle/>
          <a:p>
            <a:pPr algn="ctr"/>
            <a:r>
              <a:rPr lang="en-US" b="1" dirty="0">
                <a:latin typeface="Arial" panose="020B0604020202020204" pitchFamily="34" charset="0"/>
                <a:cs typeface="Arial" panose="020B0604020202020204" pitchFamily="34" charset="0"/>
              </a:rPr>
              <a:t>Insights</a:t>
            </a:r>
          </a:p>
        </p:txBody>
      </p:sp>
      <p:sp>
        <p:nvSpPr>
          <p:cNvPr id="3" name="Content Placeholder 2"/>
          <p:cNvSpPr>
            <a:spLocks noGrp="1"/>
          </p:cNvSpPr>
          <p:nvPr>
            <p:ph idx="1"/>
          </p:nvPr>
        </p:nvSpPr>
        <p:spPr>
          <a:xfrm>
            <a:off x="483358" y="1954288"/>
            <a:ext cx="10515600" cy="4697650"/>
          </a:xfrm>
        </p:spPr>
        <p:txBody>
          <a:bodyPr>
            <a:normAutofit lnSpcReduction="10000"/>
          </a:bodyPr>
          <a:lstStyle/>
          <a:p>
            <a:r>
              <a:rPr lang="en-US" dirty="0">
                <a:latin typeface="Arial" panose="020B0604020202020204" pitchFamily="34" charset="0"/>
                <a:cs typeface="Arial" panose="020B0604020202020204" pitchFamily="34" charset="0"/>
              </a:rPr>
              <a:t>Total revenue: 2 bn</a:t>
            </a:r>
          </a:p>
          <a:p>
            <a:r>
              <a:rPr lang="en-US" dirty="0">
                <a:latin typeface="Arial" panose="020B0604020202020204" pitchFamily="34" charset="0"/>
                <a:cs typeface="Arial" panose="020B0604020202020204" pitchFamily="34" charset="0"/>
              </a:rPr>
              <a:t>Average rating: 3.62</a:t>
            </a:r>
          </a:p>
          <a:p>
            <a:r>
              <a:rPr lang="en-US" dirty="0">
                <a:latin typeface="Arial" panose="020B0604020202020204" pitchFamily="34" charset="0"/>
                <a:cs typeface="Arial" panose="020B0604020202020204" pitchFamily="34" charset="0"/>
              </a:rPr>
              <a:t>Occupancy percentage: 58%</a:t>
            </a:r>
          </a:p>
          <a:p>
            <a:r>
              <a:rPr lang="en-US" dirty="0">
                <a:latin typeface="Arial" panose="020B0604020202020204" pitchFamily="34" charset="0"/>
                <a:cs typeface="Arial" panose="020B0604020202020204" pitchFamily="34" charset="0"/>
              </a:rPr>
              <a:t>Cancellation rate: 24.83%</a:t>
            </a:r>
          </a:p>
          <a:p>
            <a:r>
              <a:rPr lang="en-US" dirty="0">
                <a:latin typeface="Arial" panose="020B0604020202020204" pitchFamily="34" charset="0"/>
                <a:cs typeface="Arial" panose="020B0604020202020204" pitchFamily="34" charset="0"/>
              </a:rPr>
              <a:t>Revenue is highest form Mumbai compared to other Cities</a:t>
            </a:r>
          </a:p>
          <a:p>
            <a:r>
              <a:rPr lang="en-US" dirty="0">
                <a:latin typeface="Arial" panose="020B0604020202020204" pitchFamily="34" charset="0"/>
                <a:cs typeface="Arial" panose="020B0604020202020204" pitchFamily="34" charset="0"/>
              </a:rPr>
              <a:t>Revenue is highest from Atliq Exotica compared to other properties.</a:t>
            </a:r>
          </a:p>
          <a:p>
            <a:r>
              <a:rPr lang="en-US" dirty="0">
                <a:latin typeface="Arial" panose="020B0604020202020204" pitchFamily="34" charset="0"/>
                <a:cs typeface="Arial" panose="020B0604020202020204" pitchFamily="34" charset="0"/>
              </a:rPr>
              <a:t>Highest revenue is generated in the month of May</a:t>
            </a:r>
          </a:p>
          <a:p>
            <a:r>
              <a:rPr lang="en-US" dirty="0">
                <a:latin typeface="Arial" panose="020B0604020202020204" pitchFamily="34" charset="0"/>
                <a:cs typeface="Arial" panose="020B0604020202020204" pitchFamily="34" charset="0"/>
              </a:rPr>
              <a:t>Average rating is high for Delhi.</a:t>
            </a:r>
          </a:p>
          <a:p>
            <a:r>
              <a:rPr lang="en-US" dirty="0">
                <a:latin typeface="Arial" panose="020B0604020202020204" pitchFamily="34" charset="0"/>
                <a:cs typeface="Arial" panose="020B0604020202020204" pitchFamily="34" charset="0"/>
              </a:rPr>
              <a:t>In booking platforms, "others" contribute revenue of 40.93%, followed by “makeyourtrip" contributing 19.95%.</a:t>
            </a:r>
          </a:p>
          <a:p>
            <a:r>
              <a:rPr lang="en-US" dirty="0">
                <a:latin typeface="Arial" panose="020B0604020202020204" pitchFamily="34" charset="0"/>
                <a:cs typeface="Arial" panose="020B0604020202020204" pitchFamily="34" charset="0"/>
              </a:rPr>
              <a:t>Cancellation rate is more in Atliq Palace(17.8%)</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14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3985"/>
            <a:ext cx="10515600" cy="721218"/>
          </a:xfrm>
        </p:spPr>
        <p:txBody>
          <a:bodyPr>
            <a:normAutofit/>
          </a:bodyPr>
          <a:lstStyle/>
          <a:p>
            <a:pPr algn="ctr"/>
            <a:r>
              <a:rPr lang="en-US" b="1" dirty="0">
                <a:latin typeface="Arial" panose="020B0604020202020204" pitchFamily="34" charset="0"/>
                <a:cs typeface="Arial" panose="020B0604020202020204" pitchFamily="34" charset="0"/>
              </a:rPr>
              <a:t>Recommendations</a:t>
            </a:r>
          </a:p>
        </p:txBody>
      </p:sp>
      <p:sp>
        <p:nvSpPr>
          <p:cNvPr id="5" name="Content Placeholder 2">
            <a:extLst>
              <a:ext uri="{FF2B5EF4-FFF2-40B4-BE49-F238E27FC236}">
                <a16:creationId xmlns:a16="http://schemas.microsoft.com/office/drawing/2014/main" id="{6F12DD0D-CCAD-8310-461C-F9213722B903}"/>
              </a:ext>
            </a:extLst>
          </p:cNvPr>
          <p:cNvSpPr>
            <a:spLocks noGrp="1"/>
          </p:cNvSpPr>
          <p:nvPr>
            <p:ph idx="1"/>
          </p:nvPr>
        </p:nvSpPr>
        <p:spPr>
          <a:xfrm>
            <a:off x="414171" y="2160588"/>
            <a:ext cx="11363657" cy="4697412"/>
          </a:xfrm>
        </p:spPr>
        <p:txBody>
          <a:bodyPr>
            <a:normAutofit lnSpcReduction="10000"/>
          </a:bodyPr>
          <a:lstStyle/>
          <a:p>
            <a:r>
              <a:rPr lang="en-US" dirty="0">
                <a:latin typeface="Arial" panose="020B0604020202020204" pitchFamily="34" charset="0"/>
                <a:cs typeface="Arial" panose="020B0604020202020204" pitchFamily="34" charset="0"/>
              </a:rPr>
              <a:t>Since revenue is highest from Mumbai compared to other cities, it would be beneficial to allocate resources and marketing efforts to capitalize on this market further. Analyze the factors contributing to this success and try to replicate them in other cities where revenue may be lower.</a:t>
            </a:r>
          </a:p>
          <a:p>
            <a:r>
              <a:rPr lang="en-US" dirty="0">
                <a:latin typeface="Arial" panose="020B0604020202020204" pitchFamily="34" charset="0"/>
                <a:cs typeface="Arial" panose="020B0604020202020204" pitchFamily="34" charset="0"/>
              </a:rPr>
              <a:t> Revenue is highest from Atliq Exotica compared to other properties, prioritize strategies to maintain and potentially increase revenue from this property. This could include targeted marketing campaigns, enhancing the property's features or services, or offering special promotions to attract more customers.</a:t>
            </a:r>
          </a:p>
          <a:p>
            <a:r>
              <a:rPr lang="en-US" dirty="0">
                <a:latin typeface="Arial" panose="020B0604020202020204" pitchFamily="34" charset="0"/>
                <a:cs typeface="Arial" panose="020B0604020202020204" pitchFamily="34" charset="0"/>
              </a:rPr>
              <a:t>If the average rating is high for Delhi, it indicates that guests are generally satisfied with their experiences there. To maintain this positive rating, continue to prioritize excellent customer service, cleanliness, and amenities. </a:t>
            </a:r>
          </a:p>
          <a:p>
            <a:r>
              <a:rPr lang="en-US" dirty="0">
                <a:latin typeface="Arial" panose="020B0604020202020204" pitchFamily="34" charset="0"/>
                <a:cs typeface="Arial" panose="020B0604020202020204" pitchFamily="34" charset="0"/>
              </a:rPr>
              <a:t>Consider collecting feedback from guests to identify areas for improvement and address any issues promptly.</a:t>
            </a:r>
          </a:p>
        </p:txBody>
      </p:sp>
    </p:spTree>
    <p:extLst>
      <p:ext uri="{BB962C8B-B14F-4D97-AF65-F5344CB8AC3E}">
        <p14:creationId xmlns:p14="http://schemas.microsoft.com/office/powerpoint/2010/main" val="78115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9307" y="2814850"/>
            <a:ext cx="4053385" cy="1228299"/>
          </a:xfrm>
        </p:spPr>
        <p:txBody>
          <a:bodyPr>
            <a:normAutofit fontScale="77500" lnSpcReduction="20000"/>
          </a:bodyPr>
          <a:lstStyle/>
          <a:p>
            <a:pPr marL="0" indent="0" algn="ctr">
              <a:buNone/>
            </a:pPr>
            <a:r>
              <a:rPr lang="en-US" dirty="0"/>
              <a:t>                                          </a:t>
            </a:r>
          </a:p>
          <a:p>
            <a:pPr marL="0" indent="0" algn="ctr">
              <a:buNone/>
            </a:pPr>
            <a:r>
              <a:rPr lang="en-US" sz="6600" b="1" dirty="0"/>
              <a:t>THANK YOU</a:t>
            </a:r>
          </a:p>
        </p:txBody>
      </p:sp>
    </p:spTree>
    <p:extLst>
      <p:ext uri="{BB962C8B-B14F-4D97-AF65-F5344CB8AC3E}">
        <p14:creationId xmlns:p14="http://schemas.microsoft.com/office/powerpoint/2010/main" val="85825265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10218</TotalTime>
  <Words>361</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Corbel</vt:lpstr>
      <vt:lpstr>Trebuchet MS</vt:lpstr>
      <vt:lpstr>Wingdings</vt:lpstr>
      <vt:lpstr>Berlin</vt:lpstr>
      <vt:lpstr>PowerPoint Presentation</vt:lpstr>
      <vt:lpstr>Agenda</vt:lpstr>
      <vt:lpstr>Problem Statement</vt:lpstr>
      <vt:lpstr>PowerPoint Presentation</vt:lpstr>
      <vt:lpstr>PowerPoint Presentation</vt:lpstr>
      <vt:lpstr>PowerPoint Presentation</vt:lpstr>
      <vt:lpstr>Insights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Deepesh Saheb</dc:creator>
  <cp:lastModifiedBy>Prasanth Jacob</cp:lastModifiedBy>
  <cp:revision>111</cp:revision>
  <dcterms:created xsi:type="dcterms:W3CDTF">2023-10-14T10:29:38Z</dcterms:created>
  <dcterms:modified xsi:type="dcterms:W3CDTF">2024-04-29T16:11:07Z</dcterms:modified>
</cp:coreProperties>
</file>