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38FE-5769-43B2-817C-25FBD41F243C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1CE-59E1-4888-BDCE-3C9ADDBC6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86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38FE-5769-43B2-817C-25FBD41F243C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1CE-59E1-4888-BDCE-3C9ADDBC6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90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38FE-5769-43B2-817C-25FBD41F243C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1CE-59E1-4888-BDCE-3C9ADDBC6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74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38FE-5769-43B2-817C-25FBD41F243C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1CE-59E1-4888-BDCE-3C9ADDBC6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47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38FE-5769-43B2-817C-25FBD41F243C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1CE-59E1-4888-BDCE-3C9ADDBC6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203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38FE-5769-43B2-817C-25FBD41F243C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1CE-59E1-4888-BDCE-3C9ADDBC6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60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38FE-5769-43B2-817C-25FBD41F243C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1CE-59E1-4888-BDCE-3C9ADDBC6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3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38FE-5769-43B2-817C-25FBD41F243C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1CE-59E1-4888-BDCE-3C9ADDBC6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5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38FE-5769-43B2-817C-25FBD41F243C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1CE-59E1-4888-BDCE-3C9ADDBC6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85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38FE-5769-43B2-817C-25FBD41F243C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1CE-59E1-4888-BDCE-3C9ADDBC6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5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38FE-5769-43B2-817C-25FBD41F243C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1CE-59E1-4888-BDCE-3C9ADDBC6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12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38FE-5769-43B2-817C-25FBD41F243C}" type="datetimeFigureOut">
              <a:rPr lang="en-SG" smtClean="0"/>
              <a:t>14/11/2016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C1CE-59E1-4888-BDCE-3C9ADDBC6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940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Application elements	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 smtClean="0"/>
              <a:t>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 smtClean="0"/>
              <a:t>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 smtClean="0"/>
              <a:t>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1530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14325"/>
            <a:ext cx="10515600" cy="1325563"/>
          </a:xfrm>
        </p:spPr>
        <p:txBody>
          <a:bodyPr/>
          <a:lstStyle/>
          <a:p>
            <a:r>
              <a:rPr lang="en-SG" dirty="0" smtClean="0"/>
              <a:t>Extract LOGIC OBJECTS by nouns + verbs</a:t>
            </a:r>
            <a:br>
              <a:rPr lang="en-SG" dirty="0" smtClean="0"/>
            </a:b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5401733" y="1777999"/>
            <a:ext cx="2957890" cy="4131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4000" dirty="0" smtClean="0">
                <a:solidFill>
                  <a:schemeClr val="tx1"/>
                </a:solidFill>
              </a:rPr>
              <a:t>Objects: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Attributes: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Order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Attributes: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8000" y="4639736"/>
            <a:ext cx="3058280" cy="208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 smtClean="0">
                <a:solidFill>
                  <a:schemeClr val="tx1"/>
                </a:solidFill>
              </a:rPr>
              <a:t>Verbs: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Add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Search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entering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266" y="746036"/>
            <a:ext cx="10634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SG" dirty="0" smtClean="0"/>
              <a:t>E.g. an order application must be created, with an option to add a new customer by entering customer id, customer name, customer address. The customer must be given an option to search an existing order by entering an order ID</a:t>
            </a:r>
            <a:endParaRPr lang="en-SG" dirty="0" smtClean="0"/>
          </a:p>
        </p:txBody>
      </p:sp>
      <p:sp>
        <p:nvSpPr>
          <p:cNvPr id="7" name="Rectangle 6"/>
          <p:cNvSpPr/>
          <p:nvPr/>
        </p:nvSpPr>
        <p:spPr>
          <a:xfrm>
            <a:off x="1913467" y="2184399"/>
            <a:ext cx="2957890" cy="2354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 smtClean="0">
                <a:solidFill>
                  <a:schemeClr val="tx1"/>
                </a:solidFill>
              </a:rPr>
              <a:t>Nouns</a:t>
            </a:r>
            <a:r>
              <a:rPr lang="en-SG" sz="24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Order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Customer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Address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4399" y="1744132"/>
            <a:ext cx="3318934" cy="4859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4000" dirty="0" smtClean="0">
                <a:solidFill>
                  <a:schemeClr val="tx1"/>
                </a:solidFill>
              </a:rPr>
              <a:t>Methods(apply to both Order and Customer: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Add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tx1"/>
                </a:solidFill>
              </a:rPr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3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70614" cy="5431518"/>
          </a:xfrm>
        </p:spPr>
        <p:txBody>
          <a:bodyPr>
            <a:normAutofit/>
          </a:bodyPr>
          <a:lstStyle/>
          <a:p>
            <a:r>
              <a:rPr lang="en-SG" sz="4000" b="1" dirty="0" smtClean="0"/>
              <a:t>Parts of an Object</a:t>
            </a:r>
            <a:r>
              <a:rPr lang="en-SG" sz="2400" dirty="0" smtClean="0"/>
              <a:t/>
            </a:r>
            <a:br>
              <a:rPr lang="en-SG" sz="2400" dirty="0" smtClean="0"/>
            </a:br>
            <a:r>
              <a:rPr lang="en-SG" sz="2400" dirty="0" smtClean="0"/>
              <a:t>1. Data: Attributes, Properties, Variables, fields</a:t>
            </a:r>
            <a:br>
              <a:rPr lang="en-SG" sz="2400" dirty="0" smtClean="0"/>
            </a:br>
            <a:r>
              <a:rPr lang="en-SG" sz="2400" dirty="0" smtClean="0"/>
              <a:t/>
            </a:r>
            <a:br>
              <a:rPr lang="en-SG" sz="2400" dirty="0" smtClean="0"/>
            </a:br>
            <a:r>
              <a:rPr lang="en-SG" sz="2400" dirty="0" smtClean="0"/>
              <a:t>2. Logic: Methods, functions. Executed by programmers.</a:t>
            </a:r>
            <a:br>
              <a:rPr lang="en-SG" sz="2400" dirty="0" smtClean="0"/>
            </a:br>
            <a:r>
              <a:rPr lang="en-SG" sz="2400" dirty="0" smtClean="0"/>
              <a:t/>
            </a:r>
            <a:br>
              <a:rPr lang="en-SG" sz="2400" dirty="0" smtClean="0"/>
            </a:br>
            <a:r>
              <a:rPr lang="en-SG" sz="2400" dirty="0" smtClean="0"/>
              <a:t>3. GUI: Event e.g. click, similar to methods. Both contain ACTIONS. But Event not controlled by programmer.</a:t>
            </a:r>
            <a:br>
              <a:rPr lang="en-SG" sz="2400" dirty="0" smtClean="0"/>
            </a:br>
            <a:r>
              <a:rPr lang="en-SG" sz="2400" dirty="0" smtClean="0"/>
              <a:t>E.g. Event: Public Static Void Main</a:t>
            </a:r>
            <a:endParaRPr lang="en-SG" sz="2400" dirty="0"/>
          </a:p>
        </p:txBody>
      </p:sp>
      <p:sp>
        <p:nvSpPr>
          <p:cNvPr id="4" name="Rectangle 3"/>
          <p:cNvSpPr/>
          <p:nvPr/>
        </p:nvSpPr>
        <p:spPr>
          <a:xfrm>
            <a:off x="5252358" y="3423557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LOGIC: Object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30986" y="2536371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49343" y="3761013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tx1"/>
                </a:solidFill>
              </a:rPr>
              <a:t>dfdfd</a:t>
            </a:r>
            <a:endParaRPr lang="en-SG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4786" y="5301342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tx1"/>
                </a:solidFill>
              </a:rPr>
              <a:t>dfdfd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05158" y="1371600"/>
            <a:ext cx="2041072" cy="963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Attributes, Properties, Variables, fields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1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HIBERNATE.ORG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Map Java objects</a:t>
            </a:r>
          </a:p>
          <a:p>
            <a:r>
              <a:rPr lang="en-SG" dirty="0" smtClean="0"/>
              <a:t>Plug in to </a:t>
            </a:r>
            <a:r>
              <a:rPr lang="en-SG" dirty="0" err="1" smtClean="0"/>
              <a:t>netbeans</a:t>
            </a:r>
            <a:r>
              <a:rPr lang="en-SG" dirty="0" smtClean="0"/>
              <a:t>/eclipse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318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UMLET.com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Download stand alone link for UMLet</a:t>
            </a:r>
          </a:p>
          <a:p>
            <a:r>
              <a:rPr lang="en-SG" dirty="0" smtClean="0"/>
              <a:t>Arrow:  1 to many illustrated by 1..* beside the arrow</a:t>
            </a:r>
          </a:p>
          <a:p>
            <a:r>
              <a:rPr lang="en-SG" dirty="0" smtClean="0"/>
              <a:t>* denotes inheritance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896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2400" dirty="0" smtClean="0"/>
              <a:t>Exercise-A soccer league needs a system to track team and player standings. At any moment, administrators want to be able to report a list of games played with results, a list of teams ranked by wins, and a list of players on each team ranked by goals scored.</a:t>
            </a:r>
            <a:endParaRPr lang="en-S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9214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Nouns</a:t>
            </a:r>
          </a:p>
          <a:p>
            <a:pPr lvl="1"/>
            <a:r>
              <a:rPr lang="en-SG" dirty="0" smtClean="0"/>
              <a:t>Team</a:t>
            </a:r>
          </a:p>
          <a:p>
            <a:pPr lvl="1"/>
            <a:r>
              <a:rPr lang="en-SG" dirty="0" smtClean="0"/>
              <a:t>Player</a:t>
            </a:r>
          </a:p>
          <a:p>
            <a:pPr lvl="1"/>
            <a:r>
              <a:rPr lang="en-SG" dirty="0" smtClean="0"/>
              <a:t>Games</a:t>
            </a:r>
          </a:p>
          <a:p>
            <a:pPr lvl="1"/>
            <a:r>
              <a:rPr lang="en-SG" dirty="0" smtClean="0"/>
              <a:t>League</a:t>
            </a:r>
          </a:p>
          <a:p>
            <a:pPr lvl="1"/>
            <a:r>
              <a:rPr lang="en-SG" dirty="0" smtClean="0"/>
              <a:t>goals</a:t>
            </a:r>
            <a:endParaRPr lang="en-SG" dirty="0"/>
          </a:p>
          <a:p>
            <a:r>
              <a:rPr lang="en-SG" dirty="0" smtClean="0"/>
              <a:t>Verbs</a:t>
            </a:r>
          </a:p>
          <a:p>
            <a:pPr lvl="1"/>
            <a:r>
              <a:rPr lang="en-SG" dirty="0" smtClean="0"/>
              <a:t>Get Rank</a:t>
            </a:r>
          </a:p>
          <a:p>
            <a:pPr lvl="1"/>
            <a:r>
              <a:rPr lang="en-SG" dirty="0" smtClean="0"/>
              <a:t>Get Game Results</a:t>
            </a:r>
          </a:p>
          <a:p>
            <a:pPr lvl="1"/>
            <a:endParaRPr lang="en-SG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879" y="1390650"/>
            <a:ext cx="7810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6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Public static void main(</a:t>
            </a:r>
            <a:r>
              <a:rPr lang="en-SG" dirty="0" err="1" smtClean="0"/>
              <a:t>args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Is an Event, not attribute nor method</a:t>
            </a:r>
          </a:p>
          <a:p>
            <a:r>
              <a:rPr lang="en-SG" dirty="0" smtClean="0"/>
              <a:t>Execute right away upon application did load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491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Platform independent. Classes for each element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485900" y="2481943"/>
            <a:ext cx="4914900" cy="2792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Web based app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7857" y="2155371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GUI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2771" y="3336471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32271" y="4713514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Data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9841" y="1796142"/>
            <a:ext cx="1578429" cy="925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9241972" y="1894115"/>
            <a:ext cx="1028700" cy="70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8425542" y="1894113"/>
            <a:ext cx="691243" cy="527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170714" y="5742214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tx1"/>
                </a:solidFill>
              </a:rPr>
              <a:t>Landroid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  <a:r>
              <a:rPr lang="en-SG" dirty="0" err="1" smtClean="0">
                <a:solidFill>
                  <a:schemeClr val="tx1"/>
                </a:solidFill>
              </a:rPr>
              <a:t>basedappOGIC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88184" y="3205842"/>
            <a:ext cx="1578429" cy="925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9590315" y="3303815"/>
            <a:ext cx="1028700" cy="70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8773885" y="3303813"/>
            <a:ext cx="691243" cy="527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9002484" y="4659085"/>
            <a:ext cx="1578429" cy="925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9704615" y="4757058"/>
            <a:ext cx="1028700" cy="70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8888185" y="4757056"/>
            <a:ext cx="691243" cy="527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25143" y="2873829"/>
            <a:ext cx="251460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128657" y="3875315"/>
            <a:ext cx="251460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666014" y="4751614"/>
            <a:ext cx="2786743" cy="14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39543" y="5519059"/>
            <a:ext cx="2334987" cy="75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368143" y="3614059"/>
            <a:ext cx="2046516" cy="23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19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Characteristics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OOP</a:t>
            </a:r>
          </a:p>
          <a:p>
            <a:r>
              <a:rPr lang="en-SG" dirty="0" smtClean="0"/>
              <a:t>Distributed i.e. via the cloud (java applets not used anymore.  Now got </a:t>
            </a:r>
            <a:r>
              <a:rPr lang="en-SG" dirty="0" err="1" smtClean="0"/>
              <a:t>Javascript</a:t>
            </a:r>
            <a:r>
              <a:rPr lang="en-SG" dirty="0" smtClean="0"/>
              <a:t>)</a:t>
            </a:r>
          </a:p>
          <a:p>
            <a:pPr lvl="1"/>
            <a:r>
              <a:rPr lang="en-SG" dirty="0" err="1" smtClean="0"/>
              <a:t>Javascsript</a:t>
            </a:r>
            <a:r>
              <a:rPr lang="en-SG" dirty="0" smtClean="0"/>
              <a:t> – front end GUI language</a:t>
            </a:r>
          </a:p>
          <a:p>
            <a:r>
              <a:rPr lang="en-SG" dirty="0" smtClean="0"/>
              <a:t>References used instead of memory pointers</a:t>
            </a:r>
          </a:p>
          <a:p>
            <a:r>
              <a:rPr lang="en-SG" dirty="0" smtClean="0"/>
              <a:t> Boolean data type have value of true or false</a:t>
            </a:r>
          </a:p>
          <a:p>
            <a:r>
              <a:rPr lang="en-SG" dirty="0" smtClean="0"/>
              <a:t>Memory management is automatic</a:t>
            </a:r>
          </a:p>
          <a:p>
            <a:r>
              <a:rPr lang="en-SG" dirty="0" smtClean="0"/>
              <a:t>Multi threaded</a:t>
            </a:r>
          </a:p>
          <a:p>
            <a:r>
              <a:rPr lang="en-SG" dirty="0" smtClean="0"/>
              <a:t>Secure – type safe language – less prone to buffer overflow attack.  Can do garbage collection, to prevent memory leaks</a:t>
            </a:r>
          </a:p>
          <a:p>
            <a:r>
              <a:rPr lang="en-SG" dirty="0" smtClean="0"/>
              <a:t>Platform independent programs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135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778329" y="2917371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Main.java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9486" y="2873828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tx1"/>
                </a:solidFill>
              </a:rPr>
              <a:t>main.class</a:t>
            </a:r>
            <a:endParaRPr lang="en-SG" dirty="0" smtClean="0">
              <a:solidFill>
                <a:schemeClr val="tx1"/>
              </a:solidFill>
            </a:endParaRP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e.g. java byte code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0743" y="1638299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tx1"/>
                </a:solidFill>
              </a:rPr>
              <a:t>linux</a:t>
            </a:r>
            <a:r>
              <a:rPr lang="en-SG" dirty="0" smtClean="0">
                <a:solidFill>
                  <a:schemeClr val="tx1"/>
                </a:solidFill>
              </a:rPr>
              <a:t>/</a:t>
            </a:r>
            <a:r>
              <a:rPr lang="en-SG" dirty="0" err="1" smtClean="0">
                <a:solidFill>
                  <a:schemeClr val="tx1"/>
                </a:solidFill>
              </a:rPr>
              <a:t>unix</a:t>
            </a:r>
            <a:endParaRPr lang="en-SG" dirty="0" smtClean="0">
              <a:solidFill>
                <a:schemeClr val="tx1"/>
              </a:solidFill>
            </a:endParaRP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JRE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2960913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windows OS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JRE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77200" y="4713513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Solaris</a:t>
            </a:r>
          </a:p>
          <a:p>
            <a:pPr algn="ctr"/>
            <a:r>
              <a:rPr lang="en-SG" dirty="0" smtClean="0">
                <a:solidFill>
                  <a:schemeClr val="tx1"/>
                </a:solidFill>
              </a:rPr>
              <a:t>JRE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</p:cNvCxnSpPr>
          <p:nvPr/>
        </p:nvCxnSpPr>
        <p:spPr>
          <a:xfrm flipV="1">
            <a:off x="2819401" y="3396343"/>
            <a:ext cx="1279070" cy="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106886" y="2090057"/>
            <a:ext cx="2220685" cy="128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44243" y="5268685"/>
            <a:ext cx="2041072" cy="96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Android</a:t>
            </a:r>
            <a:br>
              <a:rPr lang="en-SG" dirty="0" smtClean="0">
                <a:solidFill>
                  <a:schemeClr val="tx1"/>
                </a:solidFill>
              </a:rPr>
            </a:br>
            <a:r>
              <a:rPr lang="en-SG" dirty="0" smtClean="0">
                <a:solidFill>
                  <a:schemeClr val="tx1"/>
                </a:solidFill>
              </a:rPr>
              <a:t>JRE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2328" y="6368144"/>
            <a:ext cx="275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*JRE is platform dependent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058884" y="3205842"/>
            <a:ext cx="94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compile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702129" y="4196444"/>
            <a:ext cx="3526972" cy="1796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1) JVM(</a:t>
            </a:r>
            <a:r>
              <a:rPr lang="en-SG" dirty="0" err="1" smtClean="0">
                <a:solidFill>
                  <a:schemeClr val="tx1"/>
                </a:solidFill>
              </a:rPr>
              <a:t>Javavirtualmachine</a:t>
            </a:r>
            <a:r>
              <a:rPr lang="en-SG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en-SG" dirty="0" smtClean="0">
                <a:solidFill>
                  <a:schemeClr val="tx1"/>
                </a:solidFill>
              </a:rPr>
              <a:t>These are needed to run java byte code</a:t>
            </a:r>
          </a:p>
          <a:p>
            <a:pPr marL="285750" indent="-285750" algn="ctr">
              <a:buFontTx/>
              <a:buChar char="-"/>
            </a:pPr>
            <a:r>
              <a:rPr lang="en-SG" dirty="0" smtClean="0">
                <a:solidFill>
                  <a:schemeClr val="tx1"/>
                </a:solidFill>
              </a:rPr>
              <a:t>OS have built in java</a:t>
            </a:r>
          </a:p>
          <a:p>
            <a:pPr marL="285750" indent="-285750" algn="ctr">
              <a:buFontTx/>
              <a:buChar char="-"/>
            </a:pPr>
            <a:r>
              <a:rPr lang="en-SG" dirty="0" smtClean="0">
                <a:solidFill>
                  <a:schemeClr val="tx1"/>
                </a:solidFill>
              </a:rPr>
              <a:t>2) JDK (Java Dev kit)</a:t>
            </a:r>
          </a:p>
          <a:p>
            <a:pPr marL="285750" indent="-285750" algn="ctr">
              <a:buFontTx/>
              <a:buChar char="-"/>
            </a:pPr>
            <a:r>
              <a:rPr lang="en-SG" dirty="0" smtClean="0">
                <a:solidFill>
                  <a:schemeClr val="tx1"/>
                </a:solidFill>
              </a:rPr>
              <a:t>- contains APIs and libraries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41571" y="3314700"/>
            <a:ext cx="2400300" cy="3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87785" y="3679373"/>
            <a:ext cx="2492829" cy="146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60471" y="3684816"/>
            <a:ext cx="1540329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20885" y="4996545"/>
            <a:ext cx="2775858" cy="91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2803462" y="1873420"/>
            <a:ext cx="148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Make into machine readable language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080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Java EE – Java SE + networking APIs (for databases)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Java SE + Android – adequate</a:t>
            </a:r>
          </a:p>
          <a:p>
            <a:r>
              <a:rPr lang="en-SG" dirty="0" smtClean="0"/>
              <a:t>Java ME for </a:t>
            </a:r>
            <a:r>
              <a:rPr lang="en-SG" dirty="0" err="1" smtClean="0"/>
              <a:t>embedded..TV..mobile..card</a:t>
            </a:r>
            <a:r>
              <a:rPr lang="en-SG" dirty="0" smtClean="0"/>
              <a:t>…but not used these days</a:t>
            </a:r>
          </a:p>
          <a:p>
            <a:r>
              <a:rPr lang="en-SG" dirty="0" smtClean="0"/>
              <a:t>Need to master libraries in java </a:t>
            </a:r>
            <a:r>
              <a:rPr lang="en-SG" dirty="0" err="1" smtClean="0"/>
              <a:t>sdk</a:t>
            </a:r>
            <a:r>
              <a:rPr lang="en-SG" dirty="0" smtClean="0"/>
              <a:t>.. Need time.</a:t>
            </a:r>
          </a:p>
          <a:p>
            <a:r>
              <a:rPr lang="en-SG" dirty="0" smtClean="0"/>
              <a:t>Can run different versions of Java SDK at the same time.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341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Development tools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IDE (integrated development environment)</a:t>
            </a:r>
          </a:p>
          <a:p>
            <a:r>
              <a:rPr lang="en-SG" dirty="0" smtClean="0"/>
              <a:t>Example:</a:t>
            </a:r>
            <a:endParaRPr lang="en-SG" dirty="0"/>
          </a:p>
          <a:p>
            <a:r>
              <a:rPr lang="en-SG" dirty="0" err="1" smtClean="0"/>
              <a:t>Netbeans</a:t>
            </a:r>
            <a:r>
              <a:rPr lang="en-SG" dirty="0" smtClean="0"/>
              <a:t> *simplified</a:t>
            </a:r>
          </a:p>
          <a:p>
            <a:r>
              <a:rPr lang="en-SG" dirty="0" smtClean="0"/>
              <a:t>Eclipse Neon *Recommended</a:t>
            </a:r>
          </a:p>
          <a:p>
            <a:r>
              <a:rPr lang="en-SG" dirty="0" smtClean="0"/>
              <a:t>Android Studio *Mobile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754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Command line tools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j</a:t>
            </a:r>
            <a:r>
              <a:rPr lang="en-SG" dirty="0" smtClean="0"/>
              <a:t>avac.exe</a:t>
            </a:r>
          </a:p>
          <a:p>
            <a:r>
              <a:rPr lang="en-SG" dirty="0" smtClean="0"/>
              <a:t>java.exe</a:t>
            </a:r>
          </a:p>
          <a:p>
            <a:r>
              <a:rPr lang="en-SG" dirty="0" smtClean="0"/>
              <a:t>SET the path to use javac.exe anywhere inside </a:t>
            </a:r>
            <a:r>
              <a:rPr lang="en-SG" dirty="0" err="1" smtClean="0"/>
              <a:t>cmd</a:t>
            </a:r>
            <a:r>
              <a:rPr lang="en-SG" dirty="0" smtClean="0"/>
              <a:t> without navigating to the </a:t>
            </a:r>
            <a:r>
              <a:rPr lang="en-SG" dirty="0" err="1" smtClean="0"/>
              <a:t>jdk</a:t>
            </a:r>
            <a:r>
              <a:rPr lang="en-SG" dirty="0" smtClean="0"/>
              <a:t> bin folder:</a:t>
            </a:r>
          </a:p>
          <a:p>
            <a:pPr lvl="1"/>
            <a:r>
              <a:rPr lang="en-SG" dirty="0" smtClean="0"/>
              <a:t>C:\&gt;path = “C:\Program Files\Java\jdk1.7.0_79\bin”</a:t>
            </a:r>
          </a:p>
          <a:p>
            <a:r>
              <a:rPr lang="en-SG" dirty="0" smtClean="0"/>
              <a:t>Then C:\Labs\les02&gt;javac CalcAverage.java</a:t>
            </a:r>
          </a:p>
          <a:p>
            <a:r>
              <a:rPr lang="en-SG" dirty="0" smtClean="0"/>
              <a:t>Java file is compiled and do a DIR to see this new Class:</a:t>
            </a:r>
          </a:p>
          <a:p>
            <a:pPr lvl="1"/>
            <a:r>
              <a:rPr lang="en-SG" dirty="0" err="1" smtClean="0"/>
              <a:t>CalcAverage.class</a:t>
            </a:r>
            <a:endParaRPr lang="en-SG" dirty="0" smtClean="0"/>
          </a:p>
          <a:p>
            <a:r>
              <a:rPr lang="en-SG" dirty="0" smtClean="0"/>
              <a:t>To run the class, type java followed by the Class name:</a:t>
            </a:r>
          </a:p>
          <a:p>
            <a:pPr lvl="1"/>
            <a:r>
              <a:rPr lang="en-SG" dirty="0" smtClean="0"/>
              <a:t>Java </a:t>
            </a:r>
            <a:r>
              <a:rPr lang="en-SG" dirty="0" err="1" smtClean="0"/>
              <a:t>CalcAverage</a:t>
            </a:r>
            <a:endParaRPr lang="en-SG" dirty="0" smtClean="0"/>
          </a:p>
          <a:p>
            <a:r>
              <a:rPr lang="en-SG" dirty="0" smtClean="0"/>
              <a:t>OR use the IDE </a:t>
            </a:r>
            <a:r>
              <a:rPr lang="en-SG" dirty="0" err="1" smtClean="0"/>
              <a:t>netbeans</a:t>
            </a:r>
            <a:r>
              <a:rPr lang="en-SG" dirty="0" smtClean="0"/>
              <a:t> to open. Easy to run and compile.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143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Netbeans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Click Menu/tools – Java platforms</a:t>
            </a:r>
          </a:p>
          <a:p>
            <a:pPr lvl="1"/>
            <a:r>
              <a:rPr lang="en-SG" dirty="0" smtClean="0"/>
              <a:t>Add all the versions of java </a:t>
            </a:r>
            <a:r>
              <a:rPr lang="en-SG" dirty="0" err="1" smtClean="0"/>
              <a:t>jdk</a:t>
            </a:r>
            <a:r>
              <a:rPr lang="en-SG" dirty="0"/>
              <a:t> </a:t>
            </a:r>
            <a:r>
              <a:rPr lang="en-SG" dirty="0" smtClean="0"/>
              <a:t>to support many versions within same </a:t>
            </a:r>
            <a:r>
              <a:rPr lang="en-SG" dirty="0" err="1" smtClean="0"/>
              <a:t>Netbeans</a:t>
            </a:r>
            <a:r>
              <a:rPr lang="en-SG" dirty="0" smtClean="0"/>
              <a:t> by:</a:t>
            </a:r>
          </a:p>
          <a:p>
            <a:pPr lvl="2"/>
            <a:r>
              <a:rPr lang="en-SG" dirty="0" smtClean="0"/>
              <a:t>Click “Add Platform”</a:t>
            </a:r>
          </a:p>
          <a:p>
            <a:pPr lvl="2"/>
            <a:r>
              <a:rPr lang="en-SG" dirty="0" smtClean="0"/>
              <a:t>Select </a:t>
            </a:r>
            <a:r>
              <a:rPr lang="en-SG" dirty="0" err="1" smtClean="0"/>
              <a:t>jdk</a:t>
            </a:r>
            <a:r>
              <a:rPr lang="en-SG" dirty="0" smtClean="0"/>
              <a:t> version in directory</a:t>
            </a:r>
          </a:p>
          <a:p>
            <a:r>
              <a:rPr lang="en-SG" dirty="0" smtClean="0"/>
              <a:t>Right click on PROJECT Application.</a:t>
            </a:r>
          </a:p>
          <a:p>
            <a:pPr lvl="1"/>
            <a:r>
              <a:rPr lang="en-SG" dirty="0" smtClean="0"/>
              <a:t>Click </a:t>
            </a:r>
            <a:r>
              <a:rPr lang="en-SG" dirty="0" err="1" smtClean="0"/>
              <a:t>Propeties</a:t>
            </a:r>
            <a:r>
              <a:rPr lang="en-SG" dirty="0" smtClean="0"/>
              <a:t> to change Java Version to support.</a:t>
            </a:r>
          </a:p>
          <a:p>
            <a:pPr lvl="1"/>
            <a:r>
              <a:rPr lang="en-SG" dirty="0" smtClean="0"/>
              <a:t>Java SE SDK + Java ME SDK support mobile development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699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Lesson 3 - OOP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UML to design a class (examinable)</a:t>
            </a:r>
          </a:p>
          <a:p>
            <a:pPr marL="0" indent="0">
              <a:buNone/>
            </a:pPr>
            <a:r>
              <a:rPr lang="en-SG" dirty="0" smtClean="0"/>
              <a:t>Problem Domain/Statements – SCOPE of problem to solve</a:t>
            </a:r>
          </a:p>
          <a:p>
            <a:pPr lvl="1"/>
            <a:r>
              <a:rPr lang="en-SG" dirty="0" smtClean="0"/>
              <a:t>E.g. an order application must be created, with an option to add a new customer by entering customer id, customer name, customer address. The customer must be given an option to search an existing order by entering an order ID</a:t>
            </a:r>
          </a:p>
          <a:p>
            <a:pPr lvl="1"/>
            <a:r>
              <a:rPr lang="en-SG" dirty="0" smtClean="0"/>
              <a:t>Use this to extract Objects for Java</a:t>
            </a:r>
          </a:p>
          <a:p>
            <a:pPr lvl="1"/>
            <a:r>
              <a:rPr lang="en-SG" dirty="0" smtClean="0"/>
              <a:t>GUI, Data, Logic – OBJECTS</a:t>
            </a:r>
          </a:p>
          <a:p>
            <a:pPr lvl="1"/>
            <a:r>
              <a:rPr lang="en-SG" dirty="0" smtClean="0"/>
              <a:t>Logic object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806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662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Application elements </vt:lpstr>
      <vt:lpstr>Platform independent. Classes for each element</vt:lpstr>
      <vt:lpstr>Characteristics</vt:lpstr>
      <vt:lpstr>PowerPoint Presentation</vt:lpstr>
      <vt:lpstr>Java EE – Java SE + networking APIs (for databases)</vt:lpstr>
      <vt:lpstr>Development tools</vt:lpstr>
      <vt:lpstr>Command line tools</vt:lpstr>
      <vt:lpstr>Netbeans</vt:lpstr>
      <vt:lpstr>Lesson 3 - OOP</vt:lpstr>
      <vt:lpstr>Extract LOGIC OBJECTS by nouns + verbs </vt:lpstr>
      <vt:lpstr>Parts of an Object 1. Data: Attributes, Properties, Variables, fields  2. Logic: Methods, functions. Executed by programmers.  3. GUI: Event e.g. click, similar to methods. Both contain ACTIONS. But Event not controlled by programmer. E.g. Event: Public Static Void Main</vt:lpstr>
      <vt:lpstr>HIBERNATE.ORG</vt:lpstr>
      <vt:lpstr>UMLET.com</vt:lpstr>
      <vt:lpstr>Exercise-A soccer league needs a system to track team and player standings. At any moment, administrators want to be able to report a list of games played with results, a list of teams ranked by wins, and a list of players on each team ranked by goals scored.</vt:lpstr>
      <vt:lpstr>Public static void main(args)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elements</dc:title>
  <dc:creator>John</dc:creator>
  <cp:lastModifiedBy>John</cp:lastModifiedBy>
  <cp:revision>22</cp:revision>
  <dcterms:created xsi:type="dcterms:W3CDTF">2016-11-14T02:28:02Z</dcterms:created>
  <dcterms:modified xsi:type="dcterms:W3CDTF">2016-11-14T08:16:58Z</dcterms:modified>
</cp:coreProperties>
</file>