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98" d="100"/>
          <a:sy n="98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F2A8A-160A-AF2C-B469-4BA5ACFD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1ACE3B-1D98-F92D-4875-445F0C239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4DC9-74F4-8B88-5BEC-FC30FE8D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41AFE-E633-6504-BDD8-3D576F95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C0CB3-EF4E-101E-D405-F3E6D34F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7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44796-67BC-0AE8-20D8-84C7728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58851-A181-A742-B181-FF1CB250A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70389-4F0B-5EC5-6BD6-9EBE90E1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6FF67-B292-14FD-2D6F-C68EBCD3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101A5-1762-0748-66FA-B78908E7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A49DE6-3DC0-8418-E96D-5CA4599DD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26A8-D2B5-AE72-FBD4-977749919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BF8AD-12EB-B54C-F942-B0DA055A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B66EA-7640-3408-9AE0-18E784CC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D7558-4728-26B9-14B7-96C10DB6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0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7C56-0E8C-EC3A-BC86-BD3B7CA6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C27D-B1D1-2E49-8861-32E5BB4C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43C90-7FEE-F4E9-A52E-59601429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D5ADC-9D31-7607-D467-0FF03C4C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F9772-B1A8-E89B-E415-0E4F697A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E33CF-F385-5DA4-D9A9-B92F7860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9C581-7105-A2D3-3755-2C2623EA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6DFB7-F385-0306-1A04-AAA76451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0CC0D-8A0E-335B-7EEE-DB5C9AED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76868-A0F6-38E4-2B97-93794C1E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7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A2CEB-5096-282E-017B-1C8774C7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57291-45F3-3F5E-11E9-FDA3F74E1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C5D0C-60B3-CF44-8262-1B552FF4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09B9F-F5BF-DC64-44BC-5F458DB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DF8E1-C784-BC8C-4076-692880FF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E081-0B46-13F4-E5DC-4D96047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7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F00F5-53CC-E0D3-79D5-767BDE1E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C884A-340C-D8E5-37D2-C92F8CA51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861F7-001E-F9E7-B503-DCB7E109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303894-4CA7-15C6-D723-89E2FB8C7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1CD26F-00E6-EDDA-0B7D-D0097D989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5E73F-F7AF-085C-5A91-64B239EC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B1BE7F-BBAC-4690-1086-AAE3012B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70961-946E-EBD7-CBBC-EBD883B3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51657-FC90-076E-1C08-E99390B4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1E2905-C31B-A68C-C480-5C890ACB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D8C915-D441-093E-1ACE-5C965900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F21A1F-B6F5-D1CA-7F6E-362BBC6F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EB489F-09A9-213F-9D38-DF2F1D57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CED2A-8F09-43E0-9F7C-9BBA5D19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B4DB9-36B4-63F6-5D2E-BD089858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7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B827D-C37C-189E-1AB5-12F16DF4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8A903-CDAA-47E5-6F3D-3958112B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6E77E-0089-DE93-614E-41CF9E829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BB365-6D1C-4A99-4B9D-58F9305D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F5926-362B-791D-AD23-10258EA5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6B598-79FD-EFCB-97C6-72BBDF04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CAF8-CEB1-B5BD-6116-CA9E68E9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CD3D97-E9D8-7330-24E5-A54A9EB5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906D3-B93E-FD5A-D343-DEB3E6682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FE426-0DC0-94BC-982B-5B3EB5E1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B1662-B048-3CD4-84DA-47CE9E84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0CA9E-FA98-FF97-AF15-0FE46D42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B4FE13-C5FC-729E-4E64-2825DD2A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6638C-F30D-1AE1-A4A1-A50A3B9A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0D0D7-B539-8411-AC0B-F018B63D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40C7-2AFF-4F2A-962D-1B6104E52BDB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C988D-C3D6-B1C7-2BE8-DA16E7E6E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B40B5-A0A1-E545-0BCD-DD4958C29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E8FB-90FD-4A82-8AFB-BC21EB7D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>
            <a:extLst>
              <a:ext uri="{FF2B5EF4-FFF2-40B4-BE49-F238E27FC236}">
                <a16:creationId xmlns:a16="http://schemas.microsoft.com/office/drawing/2014/main" id="{F881E12F-8A47-F9E8-21F5-4CD2FB50F289}"/>
              </a:ext>
            </a:extLst>
          </p:cNvPr>
          <p:cNvSpPr/>
          <p:nvPr/>
        </p:nvSpPr>
        <p:spPr>
          <a:xfrm>
            <a:off x="214436" y="1976408"/>
            <a:ext cx="1761490" cy="3102610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FAEE0B9C-5C56-D388-B924-15D9459A0CAA}"/>
              </a:ext>
            </a:extLst>
          </p:cNvPr>
          <p:cNvSpPr/>
          <p:nvPr/>
        </p:nvSpPr>
        <p:spPr>
          <a:xfrm>
            <a:off x="3868288" y="1999089"/>
            <a:ext cx="4563745" cy="3102610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D6627C49-1460-1414-EC71-3A946093D1AB}"/>
              </a:ext>
            </a:extLst>
          </p:cNvPr>
          <p:cNvSpPr/>
          <p:nvPr/>
        </p:nvSpPr>
        <p:spPr>
          <a:xfrm>
            <a:off x="8495533" y="1997819"/>
            <a:ext cx="1836420" cy="3103880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0">
            <a:extLst>
              <a:ext uri="{FF2B5EF4-FFF2-40B4-BE49-F238E27FC236}">
                <a16:creationId xmlns:a16="http://schemas.microsoft.com/office/drawing/2014/main" id="{CBF593F0-4C5F-B9BE-5C17-172B39F8A672}"/>
              </a:ext>
            </a:extLst>
          </p:cNvPr>
          <p:cNvSpPr/>
          <p:nvPr/>
        </p:nvSpPr>
        <p:spPr>
          <a:xfrm>
            <a:off x="350961" y="2086263"/>
            <a:ext cx="1529715" cy="1902460"/>
          </a:xfrm>
          <a:prstGeom prst="roundRect">
            <a:avLst>
              <a:gd name="adj" fmla="val 6777"/>
            </a:avLst>
          </a:prstGeom>
          <a:solidFill>
            <a:srgbClr val="DEECF8"/>
          </a:solidFill>
          <a:ln w="15875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8" name="圆角矩形 11">
            <a:extLst>
              <a:ext uri="{FF2B5EF4-FFF2-40B4-BE49-F238E27FC236}">
                <a16:creationId xmlns:a16="http://schemas.microsoft.com/office/drawing/2014/main" id="{483FD2D6-4CBA-50EB-547C-97699E616E63}"/>
              </a:ext>
            </a:extLst>
          </p:cNvPr>
          <p:cNvSpPr/>
          <p:nvPr/>
        </p:nvSpPr>
        <p:spPr>
          <a:xfrm>
            <a:off x="505901" y="2524413"/>
            <a:ext cx="1230630" cy="37274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Import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12">
            <a:extLst>
              <a:ext uri="{FF2B5EF4-FFF2-40B4-BE49-F238E27FC236}">
                <a16:creationId xmlns:a16="http://schemas.microsoft.com/office/drawing/2014/main" id="{116E804A-5E3D-4204-95E7-318E78543553}"/>
              </a:ext>
            </a:extLst>
          </p:cNvPr>
          <p:cNvSpPr/>
          <p:nvPr/>
        </p:nvSpPr>
        <p:spPr>
          <a:xfrm>
            <a:off x="505603" y="3027249"/>
            <a:ext cx="1230552" cy="3600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Model Selection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3366160C-B872-BE87-5389-8D55967AC2A6}"/>
              </a:ext>
            </a:extLst>
          </p:cNvPr>
          <p:cNvSpPr/>
          <p:nvPr/>
        </p:nvSpPr>
        <p:spPr>
          <a:xfrm>
            <a:off x="506209" y="3531305"/>
            <a:ext cx="1230552" cy="3600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Parameter</a:t>
            </a:r>
          </a:p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Setting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4850B94C-360C-111B-D678-CB70165B6124}"/>
              </a:ext>
            </a:extLst>
          </p:cNvPr>
          <p:cNvSpPr txBox="1"/>
          <p:nvPr/>
        </p:nvSpPr>
        <p:spPr>
          <a:xfrm>
            <a:off x="470391" y="2130932"/>
            <a:ext cx="13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Interaction</a:t>
            </a:r>
            <a:endParaRPr kumimoji="1"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883780D5-4C9C-ED8B-6E83-F31D243A5548}"/>
              </a:ext>
            </a:extLst>
          </p:cNvPr>
          <p:cNvSpPr/>
          <p:nvPr/>
        </p:nvSpPr>
        <p:spPr>
          <a:xfrm>
            <a:off x="350961" y="4131598"/>
            <a:ext cx="1542415" cy="3683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40">
            <a:extLst>
              <a:ext uri="{FF2B5EF4-FFF2-40B4-BE49-F238E27FC236}">
                <a16:creationId xmlns:a16="http://schemas.microsoft.com/office/drawing/2014/main" id="{B3D47716-39E4-FDF0-4324-22142D522346}"/>
              </a:ext>
            </a:extLst>
          </p:cNvPr>
          <p:cNvSpPr/>
          <p:nvPr/>
        </p:nvSpPr>
        <p:spPr>
          <a:xfrm>
            <a:off x="8598403" y="2108944"/>
            <a:ext cx="1614805" cy="1354070"/>
          </a:xfrm>
          <a:prstGeom prst="roundRect">
            <a:avLst>
              <a:gd name="adj" fmla="val 6777"/>
            </a:avLst>
          </a:prstGeom>
          <a:solidFill>
            <a:srgbClr val="DEECF8"/>
          </a:solidFill>
          <a:ln w="15875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grpSp>
        <p:nvGrpSpPr>
          <p:cNvPr id="15" name="组合 22">
            <a:extLst>
              <a:ext uri="{FF2B5EF4-FFF2-40B4-BE49-F238E27FC236}">
                <a16:creationId xmlns:a16="http://schemas.microsoft.com/office/drawing/2014/main" id="{E1687CE6-EE6D-052C-17B8-375773A815CC}"/>
              </a:ext>
            </a:extLst>
          </p:cNvPr>
          <p:cNvGrpSpPr/>
          <p:nvPr/>
        </p:nvGrpSpPr>
        <p:grpSpPr>
          <a:xfrm>
            <a:off x="3989573" y="2108944"/>
            <a:ext cx="2112010" cy="2884805"/>
            <a:chOff x="3817" y="5449"/>
            <a:chExt cx="3326" cy="2921"/>
          </a:xfrm>
        </p:grpSpPr>
        <p:sp>
          <p:nvSpPr>
            <p:cNvPr id="16" name="圆角矩形 6">
              <a:extLst>
                <a:ext uri="{FF2B5EF4-FFF2-40B4-BE49-F238E27FC236}">
                  <a16:creationId xmlns:a16="http://schemas.microsoft.com/office/drawing/2014/main" id="{02C3686E-6504-AB87-2E69-921AE2FAD8E2}"/>
                </a:ext>
              </a:extLst>
            </p:cNvPr>
            <p:cNvSpPr/>
            <p:nvPr/>
          </p:nvSpPr>
          <p:spPr>
            <a:xfrm>
              <a:off x="3983" y="6102"/>
              <a:ext cx="3007" cy="476"/>
            </a:xfrm>
            <a:prstGeom prst="roundRect">
              <a:avLst>
                <a:gd name="adj" fmla="val 6777"/>
              </a:avLst>
            </a:prstGeom>
            <a:solidFill>
              <a:srgbClr val="4574C7"/>
            </a:solidFill>
            <a:ln w="12700">
              <a:solidFill>
                <a:srgbClr val="294D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Autoregressive</a:t>
              </a:r>
            </a:p>
            <a:p>
              <a:pPr algn="ctr"/>
              <a:r>
                <a:rPr kumimoji="1" lang="en-US" altLang="zh-CN" sz="13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Model</a:t>
              </a:r>
              <a:endParaRPr kumimoji="1" lang="zh-CN" altLang="en-US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7">
              <a:extLst>
                <a:ext uri="{FF2B5EF4-FFF2-40B4-BE49-F238E27FC236}">
                  <a16:creationId xmlns:a16="http://schemas.microsoft.com/office/drawing/2014/main" id="{91CFCB63-B623-D8FA-F5E4-00DF6BF88F2E}"/>
                </a:ext>
              </a:extLst>
            </p:cNvPr>
            <p:cNvSpPr/>
            <p:nvPr/>
          </p:nvSpPr>
          <p:spPr>
            <a:xfrm>
              <a:off x="3817" y="5449"/>
              <a:ext cx="3326" cy="2921"/>
            </a:xfrm>
            <a:prstGeom prst="roundRect">
              <a:avLst>
                <a:gd name="adj" fmla="val 6777"/>
              </a:avLst>
            </a:prstGeom>
            <a:noFill/>
            <a:ln w="15875">
              <a:solidFill>
                <a:srgbClr val="294D8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EECF8"/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8" name="文本框 18">
              <a:extLst>
                <a:ext uri="{FF2B5EF4-FFF2-40B4-BE49-F238E27FC236}">
                  <a16:creationId xmlns:a16="http://schemas.microsoft.com/office/drawing/2014/main" id="{973170AF-FA4F-3935-2AA6-E0F9D7E07C7F}"/>
                </a:ext>
              </a:extLst>
            </p:cNvPr>
            <p:cNvSpPr txBox="1"/>
            <p:nvPr/>
          </p:nvSpPr>
          <p:spPr>
            <a:xfrm>
              <a:off x="4079" y="5527"/>
              <a:ext cx="2733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Deep Generative Model</a:t>
              </a:r>
              <a:endParaRPr kumimoji="1" lang="zh-CN" altLang="en-US" sz="1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43">
            <a:extLst>
              <a:ext uri="{FF2B5EF4-FFF2-40B4-BE49-F238E27FC236}">
                <a16:creationId xmlns:a16="http://schemas.microsoft.com/office/drawing/2014/main" id="{9A2DBC11-47B0-E32A-DACD-0C92D0624D17}"/>
              </a:ext>
            </a:extLst>
          </p:cNvPr>
          <p:cNvGrpSpPr/>
          <p:nvPr/>
        </p:nvGrpSpPr>
        <p:grpSpPr>
          <a:xfrm>
            <a:off x="6179688" y="2116396"/>
            <a:ext cx="2166620" cy="2882434"/>
            <a:chOff x="3762" y="5449"/>
            <a:chExt cx="3412" cy="2921"/>
          </a:xfrm>
        </p:grpSpPr>
        <p:sp>
          <p:nvSpPr>
            <p:cNvPr id="22" name="圆角矩形 45">
              <a:extLst>
                <a:ext uri="{FF2B5EF4-FFF2-40B4-BE49-F238E27FC236}">
                  <a16:creationId xmlns:a16="http://schemas.microsoft.com/office/drawing/2014/main" id="{05CC13BE-0AA9-1E50-10C7-A763A7C87B01}"/>
                </a:ext>
              </a:extLst>
            </p:cNvPr>
            <p:cNvSpPr/>
            <p:nvPr/>
          </p:nvSpPr>
          <p:spPr>
            <a:xfrm>
              <a:off x="3817" y="5449"/>
              <a:ext cx="3326" cy="2921"/>
            </a:xfrm>
            <a:prstGeom prst="roundRect">
              <a:avLst>
                <a:gd name="adj" fmla="val 6777"/>
              </a:avLst>
            </a:prstGeom>
            <a:noFill/>
            <a:ln w="15875">
              <a:solidFill>
                <a:srgbClr val="294D8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EECF8"/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3" name="文本框 46">
              <a:extLst>
                <a:ext uri="{FF2B5EF4-FFF2-40B4-BE49-F238E27FC236}">
                  <a16:creationId xmlns:a16="http://schemas.microsoft.com/office/drawing/2014/main" id="{4CABDFAF-CE62-2CA8-392F-38118501E469}"/>
                </a:ext>
              </a:extLst>
            </p:cNvPr>
            <p:cNvSpPr txBox="1"/>
            <p:nvPr/>
          </p:nvSpPr>
          <p:spPr>
            <a:xfrm>
              <a:off x="3762" y="5521"/>
              <a:ext cx="3412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Relational Data</a:t>
              </a:r>
            </a:p>
            <a:p>
              <a:pPr algn="ctr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Generation Algorithm</a:t>
              </a:r>
              <a:endParaRPr kumimoji="1" lang="zh-CN" altLang="en-US" sz="1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圆角矩形 57">
            <a:extLst>
              <a:ext uri="{FF2B5EF4-FFF2-40B4-BE49-F238E27FC236}">
                <a16:creationId xmlns:a16="http://schemas.microsoft.com/office/drawing/2014/main" id="{107598AE-A517-A1DB-1C9A-1B12B9CAD6AE}"/>
              </a:ext>
            </a:extLst>
          </p:cNvPr>
          <p:cNvSpPr/>
          <p:nvPr/>
        </p:nvSpPr>
        <p:spPr>
          <a:xfrm>
            <a:off x="8707439" y="2431971"/>
            <a:ext cx="1367790" cy="31178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Privacy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60">
            <a:extLst>
              <a:ext uri="{FF2B5EF4-FFF2-40B4-BE49-F238E27FC236}">
                <a16:creationId xmlns:a16="http://schemas.microsoft.com/office/drawing/2014/main" id="{9EF29FAC-77F9-5E42-D7BE-DE046C05253F}"/>
              </a:ext>
            </a:extLst>
          </p:cNvPr>
          <p:cNvSpPr txBox="1"/>
          <p:nvPr/>
        </p:nvSpPr>
        <p:spPr>
          <a:xfrm>
            <a:off x="8653464" y="2116395"/>
            <a:ext cx="147574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Metric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0" name="图片 63">
            <a:extLst>
              <a:ext uri="{FF2B5EF4-FFF2-40B4-BE49-F238E27FC236}">
                <a16:creationId xmlns:a16="http://schemas.microsoft.com/office/drawing/2014/main" id="{FA204203-2BC4-0BC9-0682-BB780A82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1" y="5633238"/>
            <a:ext cx="1313544" cy="813146"/>
          </a:xfrm>
          <a:prstGeom prst="rect">
            <a:avLst/>
          </a:prstGeom>
        </p:spPr>
      </p:pic>
      <p:sp>
        <p:nvSpPr>
          <p:cNvPr id="31" name="上下箭头 64">
            <a:extLst>
              <a:ext uri="{FF2B5EF4-FFF2-40B4-BE49-F238E27FC236}">
                <a16:creationId xmlns:a16="http://schemas.microsoft.com/office/drawing/2014/main" id="{6C4E05A7-C233-AD53-2C8E-422532164377}"/>
              </a:ext>
            </a:extLst>
          </p:cNvPr>
          <p:cNvSpPr/>
          <p:nvPr/>
        </p:nvSpPr>
        <p:spPr>
          <a:xfrm>
            <a:off x="938336" y="5117588"/>
            <a:ext cx="288290" cy="431800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5" name="直角上箭头 72">
            <a:extLst>
              <a:ext uri="{FF2B5EF4-FFF2-40B4-BE49-F238E27FC236}">
                <a16:creationId xmlns:a16="http://schemas.microsoft.com/office/drawing/2014/main" id="{6706A577-5AB6-D432-CEC6-F56E1071F37A}"/>
              </a:ext>
            </a:extLst>
          </p:cNvPr>
          <p:cNvSpPr/>
          <p:nvPr/>
        </p:nvSpPr>
        <p:spPr>
          <a:xfrm>
            <a:off x="7037363" y="5295023"/>
            <a:ext cx="2489535" cy="716915"/>
          </a:xfrm>
          <a:prstGeom prst="bentUpArrow">
            <a:avLst>
              <a:gd name="adj1" fmla="val 18925"/>
              <a:gd name="adj2" fmla="val 19993"/>
              <a:gd name="adj3" fmla="val 25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6" name="文本框 74">
            <a:extLst>
              <a:ext uri="{FF2B5EF4-FFF2-40B4-BE49-F238E27FC236}">
                <a16:creationId xmlns:a16="http://schemas.microsoft.com/office/drawing/2014/main" id="{8501AA1E-073A-100B-8CF2-D294B6D6744B}"/>
              </a:ext>
            </a:extLst>
          </p:cNvPr>
          <p:cNvSpPr txBox="1"/>
          <p:nvPr/>
        </p:nvSpPr>
        <p:spPr>
          <a:xfrm>
            <a:off x="3007563" y="5326533"/>
            <a:ext cx="10579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Real Data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" name="文本框 75">
            <a:extLst>
              <a:ext uri="{FF2B5EF4-FFF2-40B4-BE49-F238E27FC236}">
                <a16:creationId xmlns:a16="http://schemas.microsoft.com/office/drawing/2014/main" id="{0E4B84B5-6A16-FF0F-4A87-67120F4C3B1D}"/>
              </a:ext>
            </a:extLst>
          </p:cNvPr>
          <p:cNvSpPr txBox="1"/>
          <p:nvPr/>
        </p:nvSpPr>
        <p:spPr>
          <a:xfrm>
            <a:off x="6360655" y="5227888"/>
            <a:ext cx="10579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Generate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8" name="文本框 76">
            <a:extLst>
              <a:ext uri="{FF2B5EF4-FFF2-40B4-BE49-F238E27FC236}">
                <a16:creationId xmlns:a16="http://schemas.microsoft.com/office/drawing/2014/main" id="{560F6F8D-4F02-C805-A802-B1A42A735F9D}"/>
              </a:ext>
            </a:extLst>
          </p:cNvPr>
          <p:cNvSpPr txBox="1"/>
          <p:nvPr/>
        </p:nvSpPr>
        <p:spPr>
          <a:xfrm>
            <a:off x="7650422" y="5560387"/>
            <a:ext cx="10579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Evaluate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圆角矩形 77">
            <a:extLst>
              <a:ext uri="{FF2B5EF4-FFF2-40B4-BE49-F238E27FC236}">
                <a16:creationId xmlns:a16="http://schemas.microsoft.com/office/drawing/2014/main" id="{A3F96314-1141-739C-7A29-ADB987B194F6}"/>
              </a:ext>
            </a:extLst>
          </p:cNvPr>
          <p:cNvSpPr/>
          <p:nvPr/>
        </p:nvSpPr>
        <p:spPr>
          <a:xfrm>
            <a:off x="350961" y="4602768"/>
            <a:ext cx="1542415" cy="3683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Graphical Interface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圆角矩形 48">
            <a:extLst>
              <a:ext uri="{FF2B5EF4-FFF2-40B4-BE49-F238E27FC236}">
                <a16:creationId xmlns:a16="http://schemas.microsoft.com/office/drawing/2014/main" id="{224BD980-C0F8-94B8-72FC-63084C5DA2A4}"/>
              </a:ext>
            </a:extLst>
          </p:cNvPr>
          <p:cNvSpPr/>
          <p:nvPr/>
        </p:nvSpPr>
        <p:spPr>
          <a:xfrm>
            <a:off x="8598402" y="3569487"/>
            <a:ext cx="1614805" cy="1424262"/>
          </a:xfrm>
          <a:prstGeom prst="roundRect">
            <a:avLst>
              <a:gd name="adj" fmla="val 6777"/>
            </a:avLst>
          </a:prstGeom>
          <a:solidFill>
            <a:srgbClr val="DEECF8"/>
          </a:solidFill>
          <a:ln w="15875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1" name="圆角矩形 50">
            <a:extLst>
              <a:ext uri="{FF2B5EF4-FFF2-40B4-BE49-F238E27FC236}">
                <a16:creationId xmlns:a16="http://schemas.microsoft.com/office/drawing/2014/main" id="{31A74CF0-17F7-6B15-394C-B368D7C7C07A}"/>
              </a:ext>
            </a:extLst>
          </p:cNvPr>
          <p:cNvSpPr/>
          <p:nvPr/>
        </p:nvSpPr>
        <p:spPr>
          <a:xfrm>
            <a:off x="8707439" y="2825497"/>
            <a:ext cx="1367790" cy="31178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Diversity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36B50F-A75C-A09D-4B5F-4366E291906F}"/>
              </a:ext>
            </a:extLst>
          </p:cNvPr>
          <p:cNvSpPr txBox="1"/>
          <p:nvPr/>
        </p:nvSpPr>
        <p:spPr>
          <a:xfrm>
            <a:off x="8643127" y="3592276"/>
            <a:ext cx="147574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Visualization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3" name="圆角矩形 52">
            <a:extLst>
              <a:ext uri="{FF2B5EF4-FFF2-40B4-BE49-F238E27FC236}">
                <a16:creationId xmlns:a16="http://schemas.microsoft.com/office/drawing/2014/main" id="{D866E5D8-B9DF-93C6-060B-71EC7A70D084}"/>
              </a:ext>
            </a:extLst>
          </p:cNvPr>
          <p:cNvSpPr/>
          <p:nvPr/>
        </p:nvSpPr>
        <p:spPr>
          <a:xfrm>
            <a:off x="8699050" y="3910645"/>
            <a:ext cx="1367790" cy="32702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Histogram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55">
            <a:extLst>
              <a:ext uri="{FF2B5EF4-FFF2-40B4-BE49-F238E27FC236}">
                <a16:creationId xmlns:a16="http://schemas.microsoft.com/office/drawing/2014/main" id="{2FF7D39F-BD1C-1078-66B4-69D0927C45EE}"/>
              </a:ext>
            </a:extLst>
          </p:cNvPr>
          <p:cNvSpPr/>
          <p:nvPr/>
        </p:nvSpPr>
        <p:spPr>
          <a:xfrm>
            <a:off x="8707439" y="4335251"/>
            <a:ext cx="1367790" cy="32702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t-SNE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F5CC6AD-3782-D81C-6E62-6C980986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87" y="5584366"/>
            <a:ext cx="1057910" cy="85514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8B27F54-34EE-BEE3-8573-B9162BE43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480" y="5608248"/>
            <a:ext cx="1208376" cy="863126"/>
          </a:xfrm>
          <a:prstGeom prst="rect">
            <a:avLst/>
          </a:prstGeom>
        </p:spPr>
      </p:pic>
      <p:sp>
        <p:nvSpPr>
          <p:cNvPr id="60" name="圆角矩形 6">
            <a:extLst>
              <a:ext uri="{FF2B5EF4-FFF2-40B4-BE49-F238E27FC236}">
                <a16:creationId xmlns:a16="http://schemas.microsoft.com/office/drawing/2014/main" id="{1AF3DD2E-1816-8F2C-E842-670DC615EFBD}"/>
              </a:ext>
            </a:extLst>
          </p:cNvPr>
          <p:cNvSpPr/>
          <p:nvPr/>
        </p:nvSpPr>
        <p:spPr>
          <a:xfrm>
            <a:off x="4068947" y="3351246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Diffusion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Model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1" name="圆角矩形 6">
            <a:extLst>
              <a:ext uri="{FF2B5EF4-FFF2-40B4-BE49-F238E27FC236}">
                <a16:creationId xmlns:a16="http://schemas.microsoft.com/office/drawing/2014/main" id="{367BAE50-B00F-7ACA-047E-3CE6A4F77916}"/>
              </a:ext>
            </a:extLst>
          </p:cNvPr>
          <p:cNvSpPr/>
          <p:nvPr/>
        </p:nvSpPr>
        <p:spPr>
          <a:xfrm>
            <a:off x="4090855" y="3919228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Generative Adversarial Network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2" name="圆角矩形 6">
            <a:extLst>
              <a:ext uri="{FF2B5EF4-FFF2-40B4-BE49-F238E27FC236}">
                <a16:creationId xmlns:a16="http://schemas.microsoft.com/office/drawing/2014/main" id="{BDDD1150-0B9B-7272-2AF2-EB49B0F631B9}"/>
              </a:ext>
            </a:extLst>
          </p:cNvPr>
          <p:cNvSpPr/>
          <p:nvPr/>
        </p:nvSpPr>
        <p:spPr>
          <a:xfrm>
            <a:off x="6340024" y="2765489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Conditional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Generation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3" name="圆角矩形 6">
            <a:extLst>
              <a:ext uri="{FF2B5EF4-FFF2-40B4-BE49-F238E27FC236}">
                <a16:creationId xmlns:a16="http://schemas.microsoft.com/office/drawing/2014/main" id="{53669D5F-ABA5-BB33-FBE0-36C2A6A72443}"/>
              </a:ext>
            </a:extLst>
          </p:cNvPr>
          <p:cNvSpPr/>
          <p:nvPr/>
        </p:nvSpPr>
        <p:spPr>
          <a:xfrm>
            <a:off x="6346923" y="3380125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Controllable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Generation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">
            <a:extLst>
              <a:ext uri="{FF2B5EF4-FFF2-40B4-BE49-F238E27FC236}">
                <a16:creationId xmlns:a16="http://schemas.microsoft.com/office/drawing/2014/main" id="{5F566D50-BB56-4A99-318D-F1DF65234A17}"/>
              </a:ext>
            </a:extLst>
          </p:cNvPr>
          <p:cNvSpPr/>
          <p:nvPr/>
        </p:nvSpPr>
        <p:spPr>
          <a:xfrm>
            <a:off x="6340024" y="3934529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Database 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65" name="文本框 14">
            <a:extLst>
              <a:ext uri="{FF2B5EF4-FFF2-40B4-BE49-F238E27FC236}">
                <a16:creationId xmlns:a16="http://schemas.microsoft.com/office/drawing/2014/main" id="{28FC6F29-F512-D457-44CF-144E94E2CAD8}"/>
              </a:ext>
            </a:extLst>
          </p:cNvPr>
          <p:cNvSpPr txBox="1"/>
          <p:nvPr/>
        </p:nvSpPr>
        <p:spPr>
          <a:xfrm>
            <a:off x="4180529" y="4553040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6" name="文本框 14">
            <a:extLst>
              <a:ext uri="{FF2B5EF4-FFF2-40B4-BE49-F238E27FC236}">
                <a16:creationId xmlns:a16="http://schemas.microsoft.com/office/drawing/2014/main" id="{2E955398-0C5C-1C99-7016-BF7316273E8A}"/>
              </a:ext>
            </a:extLst>
          </p:cNvPr>
          <p:cNvSpPr txBox="1"/>
          <p:nvPr/>
        </p:nvSpPr>
        <p:spPr>
          <a:xfrm>
            <a:off x="6442939" y="4549165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7" name="文本框 14">
            <a:extLst>
              <a:ext uri="{FF2B5EF4-FFF2-40B4-BE49-F238E27FC236}">
                <a16:creationId xmlns:a16="http://schemas.microsoft.com/office/drawing/2014/main" id="{BB681187-48B5-28E7-BC69-EDED5AEE3A82}"/>
              </a:ext>
            </a:extLst>
          </p:cNvPr>
          <p:cNvSpPr txBox="1"/>
          <p:nvPr/>
        </p:nvSpPr>
        <p:spPr>
          <a:xfrm>
            <a:off x="8553318" y="3109792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70" name="矩形 8">
            <a:extLst>
              <a:ext uri="{FF2B5EF4-FFF2-40B4-BE49-F238E27FC236}">
                <a16:creationId xmlns:a16="http://schemas.microsoft.com/office/drawing/2014/main" id="{685EC219-9937-DD8C-AA92-4FF2127CB85D}"/>
              </a:ext>
            </a:extLst>
          </p:cNvPr>
          <p:cNvSpPr/>
          <p:nvPr/>
        </p:nvSpPr>
        <p:spPr>
          <a:xfrm>
            <a:off x="214436" y="386626"/>
            <a:ext cx="10117517" cy="1429449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71" name="Picture 2" descr="ueries Icons &amp; Symbols">
            <a:extLst>
              <a:ext uri="{FF2B5EF4-FFF2-40B4-BE49-F238E27FC236}">
                <a16:creationId xmlns:a16="http://schemas.microsoft.com/office/drawing/2014/main" id="{F56FB3ED-3750-0D04-5E48-19E3CE2B2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65" y="808175"/>
            <a:ext cx="698564" cy="6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AA15B7EB-5D4C-D5B2-4C46-23298DD05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24" y="778372"/>
            <a:ext cx="1139182" cy="7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The Rise and Fall of the OLAP Cube">
            <a:extLst>
              <a:ext uri="{FF2B5EF4-FFF2-40B4-BE49-F238E27FC236}">
                <a16:creationId xmlns:a16="http://schemas.microsoft.com/office/drawing/2014/main" id="{E4FC7971-50BC-5599-6DC7-15476A20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559" y="719607"/>
            <a:ext cx="908274" cy="8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本框 14">
            <a:extLst>
              <a:ext uri="{FF2B5EF4-FFF2-40B4-BE49-F238E27FC236}">
                <a16:creationId xmlns:a16="http://schemas.microsoft.com/office/drawing/2014/main" id="{86698A67-A39A-DC81-A38C-F24D8DFCC359}"/>
              </a:ext>
            </a:extLst>
          </p:cNvPr>
          <p:cNvSpPr txBox="1"/>
          <p:nvPr/>
        </p:nvSpPr>
        <p:spPr>
          <a:xfrm>
            <a:off x="939735" y="1477300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Database Testing</a:t>
            </a:r>
          </a:p>
        </p:txBody>
      </p:sp>
      <p:sp>
        <p:nvSpPr>
          <p:cNvPr id="75" name="文本框 14">
            <a:extLst>
              <a:ext uri="{FF2B5EF4-FFF2-40B4-BE49-F238E27FC236}">
                <a16:creationId xmlns:a16="http://schemas.microsoft.com/office/drawing/2014/main" id="{1E499E1C-A9F9-9868-FC95-D76ED305D9C1}"/>
              </a:ext>
            </a:extLst>
          </p:cNvPr>
          <p:cNvSpPr txBox="1"/>
          <p:nvPr/>
        </p:nvSpPr>
        <p:spPr>
          <a:xfrm>
            <a:off x="4333407" y="1500949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Model Training</a:t>
            </a:r>
          </a:p>
        </p:txBody>
      </p:sp>
      <p:sp>
        <p:nvSpPr>
          <p:cNvPr id="76" name="文本框 14">
            <a:extLst>
              <a:ext uri="{FF2B5EF4-FFF2-40B4-BE49-F238E27FC236}">
                <a16:creationId xmlns:a16="http://schemas.microsoft.com/office/drawing/2014/main" id="{8B291E05-8048-8C3B-42B0-EFB2DDC01DC9}"/>
              </a:ext>
            </a:extLst>
          </p:cNvPr>
          <p:cNvSpPr txBox="1"/>
          <p:nvPr/>
        </p:nvSpPr>
        <p:spPr>
          <a:xfrm>
            <a:off x="7204910" y="1509405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Query Analysis</a:t>
            </a:r>
          </a:p>
        </p:txBody>
      </p:sp>
      <p:sp>
        <p:nvSpPr>
          <p:cNvPr id="77" name="文本框 14">
            <a:extLst>
              <a:ext uri="{FF2B5EF4-FFF2-40B4-BE49-F238E27FC236}">
                <a16:creationId xmlns:a16="http://schemas.microsoft.com/office/drawing/2014/main" id="{452725CC-96FC-B3DC-2CDB-27260BBB0AAE}"/>
              </a:ext>
            </a:extLst>
          </p:cNvPr>
          <p:cNvSpPr txBox="1"/>
          <p:nvPr/>
        </p:nvSpPr>
        <p:spPr>
          <a:xfrm>
            <a:off x="3959458" y="458543"/>
            <a:ext cx="241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Application Scenarios</a:t>
            </a:r>
            <a:endParaRPr kumimoji="1"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文本框 14">
            <a:extLst>
              <a:ext uri="{FF2B5EF4-FFF2-40B4-BE49-F238E27FC236}">
                <a16:creationId xmlns:a16="http://schemas.microsoft.com/office/drawing/2014/main" id="{D842520B-1E2F-7340-48D0-678578A20B35}"/>
              </a:ext>
            </a:extLst>
          </p:cNvPr>
          <p:cNvSpPr txBox="1"/>
          <p:nvPr/>
        </p:nvSpPr>
        <p:spPr>
          <a:xfrm>
            <a:off x="8609866" y="4671212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85" name="矩形 7">
            <a:extLst>
              <a:ext uri="{FF2B5EF4-FFF2-40B4-BE49-F238E27FC236}">
                <a16:creationId xmlns:a16="http://schemas.microsoft.com/office/drawing/2014/main" id="{ED9B3FB3-265A-C0A2-BFED-A128F73010B6}"/>
              </a:ext>
            </a:extLst>
          </p:cNvPr>
          <p:cNvSpPr/>
          <p:nvPr/>
        </p:nvSpPr>
        <p:spPr>
          <a:xfrm>
            <a:off x="2041362" y="1993083"/>
            <a:ext cx="1761490" cy="3102610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87" name="文本框 14">
            <a:extLst>
              <a:ext uri="{FF2B5EF4-FFF2-40B4-BE49-F238E27FC236}">
                <a16:creationId xmlns:a16="http://schemas.microsoft.com/office/drawing/2014/main" id="{1E907192-CD4D-6D87-3E6D-E7EAD879B38A}"/>
              </a:ext>
            </a:extLst>
          </p:cNvPr>
          <p:cNvSpPr txBox="1"/>
          <p:nvPr/>
        </p:nvSpPr>
        <p:spPr>
          <a:xfrm>
            <a:off x="2546865" y="213093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kumimoji="1"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圆角矩形 6">
            <a:extLst>
              <a:ext uri="{FF2B5EF4-FFF2-40B4-BE49-F238E27FC236}">
                <a16:creationId xmlns:a16="http://schemas.microsoft.com/office/drawing/2014/main" id="{35F904ED-2937-8023-C026-C21FEBC4BE82}"/>
              </a:ext>
            </a:extLst>
          </p:cNvPr>
          <p:cNvSpPr/>
          <p:nvPr/>
        </p:nvSpPr>
        <p:spPr>
          <a:xfrm>
            <a:off x="2102441" y="2549881"/>
            <a:ext cx="1629802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Metadata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6">
            <a:extLst>
              <a:ext uri="{FF2B5EF4-FFF2-40B4-BE49-F238E27FC236}">
                <a16:creationId xmlns:a16="http://schemas.microsoft.com/office/drawing/2014/main" id="{67E931F2-D23D-AF1F-F86B-ACD4988A05B1}"/>
              </a:ext>
            </a:extLst>
          </p:cNvPr>
          <p:cNvSpPr/>
          <p:nvPr/>
        </p:nvSpPr>
        <p:spPr>
          <a:xfrm>
            <a:off x="2110387" y="3207249"/>
            <a:ext cx="1629802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Dataset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2" name="圆角矩形 6">
            <a:extLst>
              <a:ext uri="{FF2B5EF4-FFF2-40B4-BE49-F238E27FC236}">
                <a16:creationId xmlns:a16="http://schemas.microsoft.com/office/drawing/2014/main" id="{7D0ECFDC-D55A-1601-A761-59253AE6A382}"/>
              </a:ext>
            </a:extLst>
          </p:cNvPr>
          <p:cNvSpPr/>
          <p:nvPr/>
        </p:nvSpPr>
        <p:spPr>
          <a:xfrm>
            <a:off x="2086900" y="3848798"/>
            <a:ext cx="1629802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Transformer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14">
            <a:extLst>
              <a:ext uri="{FF2B5EF4-FFF2-40B4-BE49-F238E27FC236}">
                <a16:creationId xmlns:a16="http://schemas.microsoft.com/office/drawing/2014/main" id="{90C5DBAA-3785-2C2C-24EA-74FA7A03A739}"/>
              </a:ext>
            </a:extLst>
          </p:cNvPr>
          <p:cNvSpPr txBox="1"/>
          <p:nvPr/>
        </p:nvSpPr>
        <p:spPr>
          <a:xfrm>
            <a:off x="8755146" y="1043944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94" name="文本框 14">
            <a:extLst>
              <a:ext uri="{FF2B5EF4-FFF2-40B4-BE49-F238E27FC236}">
                <a16:creationId xmlns:a16="http://schemas.microsoft.com/office/drawing/2014/main" id="{09E13081-EB40-0397-6E1A-C2293392C545}"/>
              </a:ext>
            </a:extLst>
          </p:cNvPr>
          <p:cNvSpPr txBox="1"/>
          <p:nvPr/>
        </p:nvSpPr>
        <p:spPr>
          <a:xfrm>
            <a:off x="2039426" y="4560969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6EFC538C-EF9F-8C0A-45B3-045E2D432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2948" y="1831563"/>
            <a:ext cx="1506704" cy="1375686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E426A15-F48D-B8AA-1E73-9E81D91733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6859" y="3531740"/>
            <a:ext cx="1400116" cy="1315039"/>
          </a:xfrm>
          <a:prstGeom prst="rect">
            <a:avLst/>
          </a:prstGeom>
        </p:spPr>
      </p:pic>
      <p:sp>
        <p:nvSpPr>
          <p:cNvPr id="99" name="上箭头 67">
            <a:extLst>
              <a:ext uri="{FF2B5EF4-FFF2-40B4-BE49-F238E27FC236}">
                <a16:creationId xmlns:a16="http://schemas.microsoft.com/office/drawing/2014/main" id="{8FDE2F34-7B1A-D19F-1E3E-B8AF717FBFC5}"/>
              </a:ext>
            </a:extLst>
          </p:cNvPr>
          <p:cNvSpPr/>
          <p:nvPr/>
        </p:nvSpPr>
        <p:spPr>
          <a:xfrm rot="10800000">
            <a:off x="6047202" y="5170344"/>
            <a:ext cx="299721" cy="376326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ctr" defTabSz="914400" eaLnBrk="1" hangingPunct="1">
              <a:spcBef>
                <a:spcPct val="50000"/>
              </a:spcBef>
              <a:buClrTx/>
              <a:buSzTx/>
              <a:buFontTx/>
            </a:pPr>
            <a:endParaRPr kumimoji="1" lang="zh-CN" altLang="en-US" sz="1500" dirty="0">
              <a:ln>
                <a:noFill/>
              </a:ln>
              <a:effectLst/>
              <a:latin typeface="Songti SC" panose="02010600040101010101" pitchFamily="2" charset="-122"/>
              <a:ea typeface="Songti SC" panose="02010600040101010101" pitchFamily="2" charset="-122"/>
              <a:sym typeface="+mn-ea"/>
            </a:endParaRPr>
          </a:p>
        </p:txBody>
      </p:sp>
      <p:sp>
        <p:nvSpPr>
          <p:cNvPr id="100" name="上箭头 67">
            <a:extLst>
              <a:ext uri="{FF2B5EF4-FFF2-40B4-BE49-F238E27FC236}">
                <a16:creationId xmlns:a16="http://schemas.microsoft.com/office/drawing/2014/main" id="{B47D4559-0583-679F-BFA4-EBF3E83E9A24}"/>
              </a:ext>
            </a:extLst>
          </p:cNvPr>
          <p:cNvSpPr/>
          <p:nvPr/>
        </p:nvSpPr>
        <p:spPr>
          <a:xfrm>
            <a:off x="2775590" y="5191070"/>
            <a:ext cx="299721" cy="376326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ctr" defTabSz="914400" eaLnBrk="1" hangingPunct="1">
              <a:spcBef>
                <a:spcPct val="50000"/>
              </a:spcBef>
              <a:buClrTx/>
              <a:buSzTx/>
              <a:buFontTx/>
            </a:pPr>
            <a:endParaRPr kumimoji="1" lang="zh-CN" altLang="en-US" sz="1500" dirty="0">
              <a:ln>
                <a:noFill/>
              </a:ln>
              <a:effectLst/>
              <a:latin typeface="Songti SC" panose="02010600040101010101" pitchFamily="2" charset="-122"/>
              <a:ea typeface="Songti SC" panose="02010600040101010101" pitchFamily="2" charset="-122"/>
              <a:sym typeface="+mn-ea"/>
            </a:endParaRPr>
          </a:p>
        </p:txBody>
      </p:sp>
      <p:sp>
        <p:nvSpPr>
          <p:cNvPr id="101" name="上箭头 67">
            <a:extLst>
              <a:ext uri="{FF2B5EF4-FFF2-40B4-BE49-F238E27FC236}">
                <a16:creationId xmlns:a16="http://schemas.microsoft.com/office/drawing/2014/main" id="{40D263DF-C783-5E84-CA02-28980531A896}"/>
              </a:ext>
            </a:extLst>
          </p:cNvPr>
          <p:cNvSpPr/>
          <p:nvPr/>
        </p:nvSpPr>
        <p:spPr>
          <a:xfrm rot="5400000">
            <a:off x="10415340" y="3179606"/>
            <a:ext cx="299721" cy="376326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ctr" defTabSz="914400" eaLnBrk="1" hangingPunct="1">
              <a:spcBef>
                <a:spcPct val="50000"/>
              </a:spcBef>
              <a:buClrTx/>
              <a:buSzTx/>
              <a:buFontTx/>
            </a:pPr>
            <a:endParaRPr kumimoji="1" lang="zh-CN" altLang="en-US" sz="1500" dirty="0">
              <a:ln>
                <a:noFill/>
              </a:ln>
              <a:effectLst/>
              <a:latin typeface="Songti SC" panose="02010600040101010101" pitchFamily="2" charset="-122"/>
              <a:ea typeface="Songti SC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16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8">
            <a:extLst>
              <a:ext uri="{FF2B5EF4-FFF2-40B4-BE49-F238E27FC236}">
                <a16:creationId xmlns:a16="http://schemas.microsoft.com/office/drawing/2014/main" id="{B7A8E617-5F7D-0632-AE27-747A4809533F}"/>
              </a:ext>
            </a:extLst>
          </p:cNvPr>
          <p:cNvSpPr/>
          <p:nvPr/>
        </p:nvSpPr>
        <p:spPr>
          <a:xfrm>
            <a:off x="1601014" y="72025"/>
            <a:ext cx="6766372" cy="1429449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73" name="Picture 2" descr="ueries Icons &amp; Symbols">
            <a:extLst>
              <a:ext uri="{FF2B5EF4-FFF2-40B4-BE49-F238E27FC236}">
                <a16:creationId xmlns:a16="http://schemas.microsoft.com/office/drawing/2014/main" id="{52A02D77-BA39-3BCA-5026-3D60F3A5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02" y="516579"/>
            <a:ext cx="698564" cy="6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3DD4A712-AB01-E61D-13B8-949F2626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17" y="460038"/>
            <a:ext cx="1139182" cy="7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The Rise and Fall of the OLAP Cube">
            <a:extLst>
              <a:ext uri="{FF2B5EF4-FFF2-40B4-BE49-F238E27FC236}">
                <a16:creationId xmlns:a16="http://schemas.microsoft.com/office/drawing/2014/main" id="{263747BA-C4B6-C378-A48F-1B4D0DA7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73" y="440168"/>
            <a:ext cx="908274" cy="8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本框 14">
            <a:extLst>
              <a:ext uri="{FF2B5EF4-FFF2-40B4-BE49-F238E27FC236}">
                <a16:creationId xmlns:a16="http://schemas.microsoft.com/office/drawing/2014/main" id="{80973AE8-663A-17C4-F670-454326B0E74C}"/>
              </a:ext>
            </a:extLst>
          </p:cNvPr>
          <p:cNvSpPr txBox="1"/>
          <p:nvPr/>
        </p:nvSpPr>
        <p:spPr>
          <a:xfrm>
            <a:off x="1852597" y="1190053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Database Testing</a:t>
            </a:r>
          </a:p>
        </p:txBody>
      </p:sp>
      <p:sp>
        <p:nvSpPr>
          <p:cNvPr id="77" name="文本框 14">
            <a:extLst>
              <a:ext uri="{FF2B5EF4-FFF2-40B4-BE49-F238E27FC236}">
                <a16:creationId xmlns:a16="http://schemas.microsoft.com/office/drawing/2014/main" id="{559C0890-A7FE-B23C-CCA8-EAB2BBA1A39E}"/>
              </a:ext>
            </a:extLst>
          </p:cNvPr>
          <p:cNvSpPr txBox="1"/>
          <p:nvPr/>
        </p:nvSpPr>
        <p:spPr>
          <a:xfrm>
            <a:off x="4260500" y="1182615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Model Training</a:t>
            </a:r>
          </a:p>
        </p:txBody>
      </p:sp>
      <p:sp>
        <p:nvSpPr>
          <p:cNvPr id="78" name="文本框 14">
            <a:extLst>
              <a:ext uri="{FF2B5EF4-FFF2-40B4-BE49-F238E27FC236}">
                <a16:creationId xmlns:a16="http://schemas.microsoft.com/office/drawing/2014/main" id="{2FA55B2E-2BEC-9991-FBDB-35671A76D782}"/>
              </a:ext>
            </a:extLst>
          </p:cNvPr>
          <p:cNvSpPr txBox="1"/>
          <p:nvPr/>
        </p:nvSpPr>
        <p:spPr>
          <a:xfrm>
            <a:off x="6210424" y="1229966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Query Analysis</a:t>
            </a:r>
          </a:p>
        </p:txBody>
      </p:sp>
      <p:sp>
        <p:nvSpPr>
          <p:cNvPr id="79" name="文本框 14">
            <a:extLst>
              <a:ext uri="{FF2B5EF4-FFF2-40B4-BE49-F238E27FC236}">
                <a16:creationId xmlns:a16="http://schemas.microsoft.com/office/drawing/2014/main" id="{34E67076-255B-6B61-F42A-DE02FA7C5AF8}"/>
              </a:ext>
            </a:extLst>
          </p:cNvPr>
          <p:cNvSpPr txBox="1"/>
          <p:nvPr/>
        </p:nvSpPr>
        <p:spPr>
          <a:xfrm>
            <a:off x="3870190" y="118816"/>
            <a:ext cx="241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Application Scenarios</a:t>
            </a:r>
            <a:endParaRPr kumimoji="1"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文本框 14">
            <a:extLst>
              <a:ext uri="{FF2B5EF4-FFF2-40B4-BE49-F238E27FC236}">
                <a16:creationId xmlns:a16="http://schemas.microsoft.com/office/drawing/2014/main" id="{15712C25-852F-719A-0D44-47DAC216C37E}"/>
              </a:ext>
            </a:extLst>
          </p:cNvPr>
          <p:cNvSpPr txBox="1"/>
          <p:nvPr/>
        </p:nvSpPr>
        <p:spPr>
          <a:xfrm>
            <a:off x="6963897" y="794441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89" name="矩形 7">
            <a:extLst>
              <a:ext uri="{FF2B5EF4-FFF2-40B4-BE49-F238E27FC236}">
                <a16:creationId xmlns:a16="http://schemas.microsoft.com/office/drawing/2014/main" id="{6D69F7C0-8525-D891-7BA3-9B44635FF191}"/>
              </a:ext>
            </a:extLst>
          </p:cNvPr>
          <p:cNvSpPr/>
          <p:nvPr/>
        </p:nvSpPr>
        <p:spPr>
          <a:xfrm>
            <a:off x="1601013" y="1552386"/>
            <a:ext cx="6766373" cy="5203591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51" name="矩形 8">
            <a:extLst>
              <a:ext uri="{FF2B5EF4-FFF2-40B4-BE49-F238E27FC236}">
                <a16:creationId xmlns:a16="http://schemas.microsoft.com/office/drawing/2014/main" id="{232ABFD5-F061-2D62-34F4-1031CF1886F6}"/>
              </a:ext>
            </a:extLst>
          </p:cNvPr>
          <p:cNvSpPr/>
          <p:nvPr/>
        </p:nvSpPr>
        <p:spPr>
          <a:xfrm>
            <a:off x="3633985" y="1869617"/>
            <a:ext cx="4563745" cy="2648066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52" name="组合 22">
            <a:extLst>
              <a:ext uri="{FF2B5EF4-FFF2-40B4-BE49-F238E27FC236}">
                <a16:creationId xmlns:a16="http://schemas.microsoft.com/office/drawing/2014/main" id="{C7F82A97-50AE-25B5-88E4-6F2228790BE7}"/>
              </a:ext>
            </a:extLst>
          </p:cNvPr>
          <p:cNvGrpSpPr/>
          <p:nvPr/>
        </p:nvGrpSpPr>
        <p:grpSpPr>
          <a:xfrm>
            <a:off x="3755270" y="1979473"/>
            <a:ext cx="2112010" cy="2456792"/>
            <a:chOff x="3817" y="5449"/>
            <a:chExt cx="3326" cy="2921"/>
          </a:xfrm>
        </p:grpSpPr>
        <p:sp>
          <p:nvSpPr>
            <p:cNvPr id="253" name="圆角矩形 6">
              <a:extLst>
                <a:ext uri="{FF2B5EF4-FFF2-40B4-BE49-F238E27FC236}">
                  <a16:creationId xmlns:a16="http://schemas.microsoft.com/office/drawing/2014/main" id="{D3C9E4B3-14F7-4458-F405-4CE388F76EB6}"/>
                </a:ext>
              </a:extLst>
            </p:cNvPr>
            <p:cNvSpPr/>
            <p:nvPr/>
          </p:nvSpPr>
          <p:spPr>
            <a:xfrm>
              <a:off x="3942" y="6110"/>
              <a:ext cx="3007" cy="559"/>
            </a:xfrm>
            <a:prstGeom prst="roundRect">
              <a:avLst>
                <a:gd name="adj" fmla="val 6777"/>
              </a:avLst>
            </a:prstGeom>
            <a:solidFill>
              <a:srgbClr val="4574C7"/>
            </a:solidFill>
            <a:ln w="12700">
              <a:solidFill>
                <a:srgbClr val="294D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Autoregressive</a:t>
              </a:r>
            </a:p>
            <a:p>
              <a:pPr algn="ctr"/>
              <a:r>
                <a:rPr kumimoji="1" lang="en-US" altLang="zh-CN" sz="13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Model</a:t>
              </a:r>
              <a:endParaRPr kumimoji="1" lang="zh-CN" altLang="en-US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4" name="圆角矩形 17">
              <a:extLst>
                <a:ext uri="{FF2B5EF4-FFF2-40B4-BE49-F238E27FC236}">
                  <a16:creationId xmlns:a16="http://schemas.microsoft.com/office/drawing/2014/main" id="{8C02D9A1-7D4E-FF79-57A2-A1B6AE975370}"/>
                </a:ext>
              </a:extLst>
            </p:cNvPr>
            <p:cNvSpPr/>
            <p:nvPr/>
          </p:nvSpPr>
          <p:spPr>
            <a:xfrm>
              <a:off x="3817" y="5449"/>
              <a:ext cx="3326" cy="2921"/>
            </a:xfrm>
            <a:prstGeom prst="roundRect">
              <a:avLst>
                <a:gd name="adj" fmla="val 6777"/>
              </a:avLst>
            </a:prstGeom>
            <a:noFill/>
            <a:ln w="15875">
              <a:solidFill>
                <a:srgbClr val="294D8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EECF8"/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55" name="文本框 18">
              <a:extLst>
                <a:ext uri="{FF2B5EF4-FFF2-40B4-BE49-F238E27FC236}">
                  <a16:creationId xmlns:a16="http://schemas.microsoft.com/office/drawing/2014/main" id="{53F82316-D6AA-0B70-A0D7-2C441566F6F2}"/>
                </a:ext>
              </a:extLst>
            </p:cNvPr>
            <p:cNvSpPr txBox="1"/>
            <p:nvPr/>
          </p:nvSpPr>
          <p:spPr>
            <a:xfrm>
              <a:off x="4079" y="5527"/>
              <a:ext cx="2733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Deep Generative Model</a:t>
              </a:r>
              <a:endParaRPr kumimoji="1" lang="zh-CN" altLang="en-US" sz="1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6" name="组合 43">
            <a:extLst>
              <a:ext uri="{FF2B5EF4-FFF2-40B4-BE49-F238E27FC236}">
                <a16:creationId xmlns:a16="http://schemas.microsoft.com/office/drawing/2014/main" id="{7069A551-8E1F-97DF-E88F-21C3FA2AFA7E}"/>
              </a:ext>
            </a:extLst>
          </p:cNvPr>
          <p:cNvGrpSpPr/>
          <p:nvPr/>
        </p:nvGrpSpPr>
        <p:grpSpPr>
          <a:xfrm>
            <a:off x="5945385" y="1986924"/>
            <a:ext cx="2166620" cy="2449340"/>
            <a:chOff x="3762" y="5449"/>
            <a:chExt cx="3412" cy="2921"/>
          </a:xfrm>
        </p:grpSpPr>
        <p:sp>
          <p:nvSpPr>
            <p:cNvPr id="257" name="圆角矩形 45">
              <a:extLst>
                <a:ext uri="{FF2B5EF4-FFF2-40B4-BE49-F238E27FC236}">
                  <a16:creationId xmlns:a16="http://schemas.microsoft.com/office/drawing/2014/main" id="{0302C870-3D52-B309-76FE-BC2928008C1B}"/>
                </a:ext>
              </a:extLst>
            </p:cNvPr>
            <p:cNvSpPr/>
            <p:nvPr/>
          </p:nvSpPr>
          <p:spPr>
            <a:xfrm>
              <a:off x="3817" y="5449"/>
              <a:ext cx="3326" cy="2921"/>
            </a:xfrm>
            <a:prstGeom prst="roundRect">
              <a:avLst>
                <a:gd name="adj" fmla="val 6777"/>
              </a:avLst>
            </a:prstGeom>
            <a:noFill/>
            <a:ln w="15875">
              <a:solidFill>
                <a:srgbClr val="294D8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EECF8"/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58" name="文本框 46">
              <a:extLst>
                <a:ext uri="{FF2B5EF4-FFF2-40B4-BE49-F238E27FC236}">
                  <a16:creationId xmlns:a16="http://schemas.microsoft.com/office/drawing/2014/main" id="{DAEC92D0-A89B-BA43-D081-EACA1A9A4252}"/>
                </a:ext>
              </a:extLst>
            </p:cNvPr>
            <p:cNvSpPr txBox="1"/>
            <p:nvPr/>
          </p:nvSpPr>
          <p:spPr>
            <a:xfrm>
              <a:off x="3762" y="5521"/>
              <a:ext cx="3412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Relational Data</a:t>
              </a:r>
            </a:p>
            <a:p>
              <a:pPr algn="ctr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Generation Algorithm</a:t>
              </a:r>
              <a:endParaRPr kumimoji="1" lang="zh-CN" altLang="en-US" sz="1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9" name="圆角矩形 6">
            <a:extLst>
              <a:ext uri="{FF2B5EF4-FFF2-40B4-BE49-F238E27FC236}">
                <a16:creationId xmlns:a16="http://schemas.microsoft.com/office/drawing/2014/main" id="{0D76F449-C887-EB20-23EE-2D76B0CA4E47}"/>
              </a:ext>
            </a:extLst>
          </p:cNvPr>
          <p:cNvSpPr/>
          <p:nvPr/>
        </p:nvSpPr>
        <p:spPr>
          <a:xfrm>
            <a:off x="3834644" y="3089385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Diffusion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Model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0" name="圆角矩形 6">
            <a:extLst>
              <a:ext uri="{FF2B5EF4-FFF2-40B4-BE49-F238E27FC236}">
                <a16:creationId xmlns:a16="http://schemas.microsoft.com/office/drawing/2014/main" id="{520AA1A7-FB0E-E062-C09E-57A2494B6F90}"/>
              </a:ext>
            </a:extLst>
          </p:cNvPr>
          <p:cNvSpPr/>
          <p:nvPr/>
        </p:nvSpPr>
        <p:spPr>
          <a:xfrm>
            <a:off x="3856552" y="3669045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Generative Adversarial Network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1" name="圆角矩形 6">
            <a:extLst>
              <a:ext uri="{FF2B5EF4-FFF2-40B4-BE49-F238E27FC236}">
                <a16:creationId xmlns:a16="http://schemas.microsoft.com/office/drawing/2014/main" id="{978BB7A5-8D7A-F577-0254-590A9AD5C8C9}"/>
              </a:ext>
            </a:extLst>
          </p:cNvPr>
          <p:cNvSpPr/>
          <p:nvPr/>
        </p:nvSpPr>
        <p:spPr>
          <a:xfrm>
            <a:off x="6112619" y="2547078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Conditional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Generation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2" name="圆角矩形 6">
            <a:extLst>
              <a:ext uri="{FF2B5EF4-FFF2-40B4-BE49-F238E27FC236}">
                <a16:creationId xmlns:a16="http://schemas.microsoft.com/office/drawing/2014/main" id="{5A10F798-7FF3-91C3-C4A5-294B22767CB7}"/>
              </a:ext>
            </a:extLst>
          </p:cNvPr>
          <p:cNvSpPr/>
          <p:nvPr/>
        </p:nvSpPr>
        <p:spPr>
          <a:xfrm>
            <a:off x="6122140" y="3129953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Controllable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Generation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3" name="圆角矩形 6">
            <a:extLst>
              <a:ext uri="{FF2B5EF4-FFF2-40B4-BE49-F238E27FC236}">
                <a16:creationId xmlns:a16="http://schemas.microsoft.com/office/drawing/2014/main" id="{E4E32957-D7E2-1F72-77D7-14E5FA318D84}"/>
              </a:ext>
            </a:extLst>
          </p:cNvPr>
          <p:cNvSpPr/>
          <p:nvPr/>
        </p:nvSpPr>
        <p:spPr>
          <a:xfrm>
            <a:off x="6112618" y="3677111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Database 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264" name="文本框 14">
            <a:extLst>
              <a:ext uri="{FF2B5EF4-FFF2-40B4-BE49-F238E27FC236}">
                <a16:creationId xmlns:a16="http://schemas.microsoft.com/office/drawing/2014/main" id="{8E822A5D-F2BC-D694-F607-0C6EF1884DA3}"/>
              </a:ext>
            </a:extLst>
          </p:cNvPr>
          <p:cNvSpPr txBox="1"/>
          <p:nvPr/>
        </p:nvSpPr>
        <p:spPr>
          <a:xfrm>
            <a:off x="3971848" y="4113550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65" name="文本框 14">
            <a:extLst>
              <a:ext uri="{FF2B5EF4-FFF2-40B4-BE49-F238E27FC236}">
                <a16:creationId xmlns:a16="http://schemas.microsoft.com/office/drawing/2014/main" id="{635189B4-94DC-4A63-90AB-4B7827A9B111}"/>
              </a:ext>
            </a:extLst>
          </p:cNvPr>
          <p:cNvSpPr txBox="1"/>
          <p:nvPr/>
        </p:nvSpPr>
        <p:spPr>
          <a:xfrm>
            <a:off x="6249183" y="4098436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66" name="矩形 7">
            <a:extLst>
              <a:ext uri="{FF2B5EF4-FFF2-40B4-BE49-F238E27FC236}">
                <a16:creationId xmlns:a16="http://schemas.microsoft.com/office/drawing/2014/main" id="{73835F65-47AF-716F-9138-9DB40080822C}"/>
              </a:ext>
            </a:extLst>
          </p:cNvPr>
          <p:cNvSpPr/>
          <p:nvPr/>
        </p:nvSpPr>
        <p:spPr>
          <a:xfrm>
            <a:off x="1807059" y="1863611"/>
            <a:ext cx="1761490" cy="2648066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67" name="文本框 14">
            <a:extLst>
              <a:ext uri="{FF2B5EF4-FFF2-40B4-BE49-F238E27FC236}">
                <a16:creationId xmlns:a16="http://schemas.microsoft.com/office/drawing/2014/main" id="{FEDE93D7-725E-F825-71B2-DD93870AF80C}"/>
              </a:ext>
            </a:extLst>
          </p:cNvPr>
          <p:cNvSpPr txBox="1"/>
          <p:nvPr/>
        </p:nvSpPr>
        <p:spPr>
          <a:xfrm>
            <a:off x="2312562" y="2001460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8" name="圆角矩形 6">
            <a:extLst>
              <a:ext uri="{FF2B5EF4-FFF2-40B4-BE49-F238E27FC236}">
                <a16:creationId xmlns:a16="http://schemas.microsoft.com/office/drawing/2014/main" id="{4C30A2CD-7727-1B24-8ACA-FFEBA3735D37}"/>
              </a:ext>
            </a:extLst>
          </p:cNvPr>
          <p:cNvSpPr/>
          <p:nvPr/>
        </p:nvSpPr>
        <p:spPr>
          <a:xfrm>
            <a:off x="1872617" y="2352081"/>
            <a:ext cx="1629802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Metadata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9" name="圆角矩形 6">
            <a:extLst>
              <a:ext uri="{FF2B5EF4-FFF2-40B4-BE49-F238E27FC236}">
                <a16:creationId xmlns:a16="http://schemas.microsoft.com/office/drawing/2014/main" id="{6710E916-5103-6C6C-2D8D-704254191CB2}"/>
              </a:ext>
            </a:extLst>
          </p:cNvPr>
          <p:cNvSpPr/>
          <p:nvPr/>
        </p:nvSpPr>
        <p:spPr>
          <a:xfrm>
            <a:off x="1872617" y="2958039"/>
            <a:ext cx="1629802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Dataset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0" name="圆角矩形 6">
            <a:extLst>
              <a:ext uri="{FF2B5EF4-FFF2-40B4-BE49-F238E27FC236}">
                <a16:creationId xmlns:a16="http://schemas.microsoft.com/office/drawing/2014/main" id="{A20655CB-942F-40D0-031F-844D346C9124}"/>
              </a:ext>
            </a:extLst>
          </p:cNvPr>
          <p:cNvSpPr/>
          <p:nvPr/>
        </p:nvSpPr>
        <p:spPr>
          <a:xfrm>
            <a:off x="1852597" y="3622886"/>
            <a:ext cx="1629802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Transformer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1" name="文本框 14">
            <a:extLst>
              <a:ext uri="{FF2B5EF4-FFF2-40B4-BE49-F238E27FC236}">
                <a16:creationId xmlns:a16="http://schemas.microsoft.com/office/drawing/2014/main" id="{A4EE8AA9-B0A3-7056-03C2-843877AF38E2}"/>
              </a:ext>
            </a:extLst>
          </p:cNvPr>
          <p:cNvSpPr txBox="1"/>
          <p:nvPr/>
        </p:nvSpPr>
        <p:spPr>
          <a:xfrm>
            <a:off x="1805123" y="4098437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72" name="矩形 9">
            <a:extLst>
              <a:ext uri="{FF2B5EF4-FFF2-40B4-BE49-F238E27FC236}">
                <a16:creationId xmlns:a16="http://schemas.microsoft.com/office/drawing/2014/main" id="{CD3613EC-AB85-E41A-07A1-A47E070CE2EB}"/>
              </a:ext>
            </a:extLst>
          </p:cNvPr>
          <p:cNvSpPr/>
          <p:nvPr/>
        </p:nvSpPr>
        <p:spPr>
          <a:xfrm rot="5400000">
            <a:off x="4375124" y="2887330"/>
            <a:ext cx="1252604" cy="6392607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40">
            <a:extLst>
              <a:ext uri="{FF2B5EF4-FFF2-40B4-BE49-F238E27FC236}">
                <a16:creationId xmlns:a16="http://schemas.microsoft.com/office/drawing/2014/main" id="{D64A24B5-B5B8-5BB9-D97B-033A83EE5C29}"/>
              </a:ext>
            </a:extLst>
          </p:cNvPr>
          <p:cNvSpPr/>
          <p:nvPr/>
        </p:nvSpPr>
        <p:spPr>
          <a:xfrm>
            <a:off x="1852598" y="5733391"/>
            <a:ext cx="3107911" cy="877604"/>
          </a:xfrm>
          <a:prstGeom prst="roundRect">
            <a:avLst>
              <a:gd name="adj" fmla="val 6777"/>
            </a:avLst>
          </a:prstGeom>
          <a:solidFill>
            <a:srgbClr val="DEECF8"/>
          </a:solidFill>
          <a:ln w="15875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74" name="圆角矩形 57">
            <a:extLst>
              <a:ext uri="{FF2B5EF4-FFF2-40B4-BE49-F238E27FC236}">
                <a16:creationId xmlns:a16="http://schemas.microsoft.com/office/drawing/2014/main" id="{8DE314C1-DB06-BC66-2781-6B5E4F76EF1A}"/>
              </a:ext>
            </a:extLst>
          </p:cNvPr>
          <p:cNvSpPr/>
          <p:nvPr/>
        </p:nvSpPr>
        <p:spPr>
          <a:xfrm>
            <a:off x="1948908" y="6061359"/>
            <a:ext cx="1367790" cy="31178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Privacy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5" name="文本框 60">
            <a:extLst>
              <a:ext uri="{FF2B5EF4-FFF2-40B4-BE49-F238E27FC236}">
                <a16:creationId xmlns:a16="http://schemas.microsoft.com/office/drawing/2014/main" id="{E1F5D22E-5A32-5944-05CE-500E85DFA48A}"/>
              </a:ext>
            </a:extLst>
          </p:cNvPr>
          <p:cNvSpPr txBox="1"/>
          <p:nvPr/>
        </p:nvSpPr>
        <p:spPr>
          <a:xfrm>
            <a:off x="2646949" y="5728055"/>
            <a:ext cx="147574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Metric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6" name="文本框 14">
            <a:extLst>
              <a:ext uri="{FF2B5EF4-FFF2-40B4-BE49-F238E27FC236}">
                <a16:creationId xmlns:a16="http://schemas.microsoft.com/office/drawing/2014/main" id="{3D999A2F-F90E-C92B-6D39-336E55275F41}"/>
              </a:ext>
            </a:extLst>
          </p:cNvPr>
          <p:cNvSpPr txBox="1"/>
          <p:nvPr/>
        </p:nvSpPr>
        <p:spPr>
          <a:xfrm>
            <a:off x="2575302" y="6343807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77" name="圆角矩形 50">
            <a:extLst>
              <a:ext uri="{FF2B5EF4-FFF2-40B4-BE49-F238E27FC236}">
                <a16:creationId xmlns:a16="http://schemas.microsoft.com/office/drawing/2014/main" id="{B403CD8C-972C-4B1A-A933-79C549042EFC}"/>
              </a:ext>
            </a:extLst>
          </p:cNvPr>
          <p:cNvSpPr/>
          <p:nvPr/>
        </p:nvSpPr>
        <p:spPr>
          <a:xfrm>
            <a:off x="3505887" y="6061359"/>
            <a:ext cx="1367790" cy="31178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Diversity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8" name="圆角矩形 40">
            <a:extLst>
              <a:ext uri="{FF2B5EF4-FFF2-40B4-BE49-F238E27FC236}">
                <a16:creationId xmlns:a16="http://schemas.microsoft.com/office/drawing/2014/main" id="{9CD16767-41B5-9D21-8023-3F354B326A4E}"/>
              </a:ext>
            </a:extLst>
          </p:cNvPr>
          <p:cNvSpPr/>
          <p:nvPr/>
        </p:nvSpPr>
        <p:spPr>
          <a:xfrm>
            <a:off x="5025011" y="5720808"/>
            <a:ext cx="3107911" cy="877604"/>
          </a:xfrm>
          <a:prstGeom prst="roundRect">
            <a:avLst>
              <a:gd name="adj" fmla="val 6777"/>
            </a:avLst>
          </a:prstGeom>
          <a:solidFill>
            <a:srgbClr val="DEECF8"/>
          </a:solidFill>
          <a:ln w="15875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548C41F5-5E51-0379-64B0-55DE40B93671}"/>
              </a:ext>
            </a:extLst>
          </p:cNvPr>
          <p:cNvSpPr txBox="1"/>
          <p:nvPr/>
        </p:nvSpPr>
        <p:spPr>
          <a:xfrm>
            <a:off x="5841096" y="5753582"/>
            <a:ext cx="147574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Visualization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0" name="圆角矩形 52">
            <a:extLst>
              <a:ext uri="{FF2B5EF4-FFF2-40B4-BE49-F238E27FC236}">
                <a16:creationId xmlns:a16="http://schemas.microsoft.com/office/drawing/2014/main" id="{12E62950-D95B-5DF7-2C8E-3B45AFE2AD22}"/>
              </a:ext>
            </a:extLst>
          </p:cNvPr>
          <p:cNvSpPr/>
          <p:nvPr/>
        </p:nvSpPr>
        <p:spPr>
          <a:xfrm>
            <a:off x="5107945" y="6050483"/>
            <a:ext cx="1367790" cy="32702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Histogram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81" name="圆角矩形 55">
            <a:extLst>
              <a:ext uri="{FF2B5EF4-FFF2-40B4-BE49-F238E27FC236}">
                <a16:creationId xmlns:a16="http://schemas.microsoft.com/office/drawing/2014/main" id="{AD50D93C-8D85-E41F-6D68-766C53F31A7B}"/>
              </a:ext>
            </a:extLst>
          </p:cNvPr>
          <p:cNvSpPr/>
          <p:nvPr/>
        </p:nvSpPr>
        <p:spPr>
          <a:xfrm>
            <a:off x="6663796" y="6042507"/>
            <a:ext cx="1367790" cy="32702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t-SNE</a:t>
            </a:r>
          </a:p>
        </p:txBody>
      </p:sp>
      <p:sp>
        <p:nvSpPr>
          <p:cNvPr id="282" name="文本框 14">
            <a:extLst>
              <a:ext uri="{FF2B5EF4-FFF2-40B4-BE49-F238E27FC236}">
                <a16:creationId xmlns:a16="http://schemas.microsoft.com/office/drawing/2014/main" id="{FF9F2030-744C-9A62-A285-474AF4F9C2A2}"/>
              </a:ext>
            </a:extLst>
          </p:cNvPr>
          <p:cNvSpPr txBox="1"/>
          <p:nvPr/>
        </p:nvSpPr>
        <p:spPr>
          <a:xfrm>
            <a:off x="5714716" y="6305511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83" name="文本框 60">
            <a:extLst>
              <a:ext uri="{FF2B5EF4-FFF2-40B4-BE49-F238E27FC236}">
                <a16:creationId xmlns:a16="http://schemas.microsoft.com/office/drawing/2014/main" id="{852E3C8F-684B-7531-6AAF-BA0609522FB7}"/>
              </a:ext>
            </a:extLst>
          </p:cNvPr>
          <p:cNvSpPr txBox="1"/>
          <p:nvPr/>
        </p:nvSpPr>
        <p:spPr>
          <a:xfrm>
            <a:off x="4222333" y="5434830"/>
            <a:ext cx="147574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Evaluator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4" name="矩形 9">
            <a:extLst>
              <a:ext uri="{FF2B5EF4-FFF2-40B4-BE49-F238E27FC236}">
                <a16:creationId xmlns:a16="http://schemas.microsoft.com/office/drawing/2014/main" id="{9F359D1F-2966-4EA2-FED4-5698617EE4EA}"/>
              </a:ext>
            </a:extLst>
          </p:cNvPr>
          <p:cNvSpPr/>
          <p:nvPr/>
        </p:nvSpPr>
        <p:spPr>
          <a:xfrm rot="5400000">
            <a:off x="4597737" y="1788250"/>
            <a:ext cx="807376" cy="6392607"/>
          </a:xfrm>
          <a:prstGeom prst="rect">
            <a:avLst/>
          </a:prstGeom>
          <a:solidFill>
            <a:srgbClr val="DEECF8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5" name="圆角矩形 15">
            <a:extLst>
              <a:ext uri="{FF2B5EF4-FFF2-40B4-BE49-F238E27FC236}">
                <a16:creationId xmlns:a16="http://schemas.microsoft.com/office/drawing/2014/main" id="{2B0B2A77-B753-ABA4-99CD-301D7686E506}"/>
              </a:ext>
            </a:extLst>
          </p:cNvPr>
          <p:cNvSpPr/>
          <p:nvPr/>
        </p:nvSpPr>
        <p:spPr>
          <a:xfrm>
            <a:off x="1896290" y="4782401"/>
            <a:ext cx="1542415" cy="3683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6" name="圆角矩形 10">
            <a:extLst>
              <a:ext uri="{FF2B5EF4-FFF2-40B4-BE49-F238E27FC236}">
                <a16:creationId xmlns:a16="http://schemas.microsoft.com/office/drawing/2014/main" id="{214E1EC1-225D-E8E2-4E0E-AE8761DDDD71}"/>
              </a:ext>
            </a:extLst>
          </p:cNvPr>
          <p:cNvSpPr/>
          <p:nvPr/>
        </p:nvSpPr>
        <p:spPr>
          <a:xfrm rot="5400000">
            <a:off x="5522381" y="2761424"/>
            <a:ext cx="681542" cy="4458335"/>
          </a:xfrm>
          <a:prstGeom prst="roundRect">
            <a:avLst>
              <a:gd name="adj" fmla="val 6777"/>
            </a:avLst>
          </a:prstGeom>
          <a:solidFill>
            <a:srgbClr val="DEECF8"/>
          </a:solidFill>
          <a:ln w="15875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287" name="文本框 14">
            <a:extLst>
              <a:ext uri="{FF2B5EF4-FFF2-40B4-BE49-F238E27FC236}">
                <a16:creationId xmlns:a16="http://schemas.microsoft.com/office/drawing/2014/main" id="{75AB669B-A038-0678-2CBF-CC16F51C403F}"/>
              </a:ext>
            </a:extLst>
          </p:cNvPr>
          <p:cNvSpPr txBox="1"/>
          <p:nvPr/>
        </p:nvSpPr>
        <p:spPr>
          <a:xfrm>
            <a:off x="5328581" y="4614890"/>
            <a:ext cx="117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Interaction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8" name="圆角矩形 11">
            <a:extLst>
              <a:ext uri="{FF2B5EF4-FFF2-40B4-BE49-F238E27FC236}">
                <a16:creationId xmlns:a16="http://schemas.microsoft.com/office/drawing/2014/main" id="{50387D74-CC83-CCC5-67AE-C85A8D9A8C69}"/>
              </a:ext>
            </a:extLst>
          </p:cNvPr>
          <p:cNvSpPr/>
          <p:nvPr/>
        </p:nvSpPr>
        <p:spPr>
          <a:xfrm>
            <a:off x="3834644" y="4893736"/>
            <a:ext cx="1230630" cy="37274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Import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89" name="圆角矩形 12">
            <a:extLst>
              <a:ext uri="{FF2B5EF4-FFF2-40B4-BE49-F238E27FC236}">
                <a16:creationId xmlns:a16="http://schemas.microsoft.com/office/drawing/2014/main" id="{349C0702-280E-02A4-707C-52298A784947}"/>
              </a:ext>
            </a:extLst>
          </p:cNvPr>
          <p:cNvSpPr/>
          <p:nvPr/>
        </p:nvSpPr>
        <p:spPr>
          <a:xfrm>
            <a:off x="5365034" y="4914178"/>
            <a:ext cx="1230552" cy="3600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Model Selection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90" name="圆角矩形 13">
            <a:extLst>
              <a:ext uri="{FF2B5EF4-FFF2-40B4-BE49-F238E27FC236}">
                <a16:creationId xmlns:a16="http://schemas.microsoft.com/office/drawing/2014/main" id="{3F2FE1BE-DAE1-6639-74FB-6D7880EB2033}"/>
              </a:ext>
            </a:extLst>
          </p:cNvPr>
          <p:cNvSpPr/>
          <p:nvPr/>
        </p:nvSpPr>
        <p:spPr>
          <a:xfrm>
            <a:off x="6790865" y="4897852"/>
            <a:ext cx="1230552" cy="3600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Parameter</a:t>
            </a:r>
          </a:p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Setting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91" name="文本框 14">
            <a:extLst>
              <a:ext uri="{FF2B5EF4-FFF2-40B4-BE49-F238E27FC236}">
                <a16:creationId xmlns:a16="http://schemas.microsoft.com/office/drawing/2014/main" id="{72E137AC-1CA2-3BE2-4E14-D531E1AAD68C}"/>
              </a:ext>
            </a:extLst>
          </p:cNvPr>
          <p:cNvSpPr txBox="1"/>
          <p:nvPr/>
        </p:nvSpPr>
        <p:spPr>
          <a:xfrm>
            <a:off x="4568411" y="1510252"/>
            <a:ext cx="913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RelGen</a:t>
            </a:r>
            <a:endParaRPr kumimoji="1"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4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8">
            <a:extLst>
              <a:ext uri="{FF2B5EF4-FFF2-40B4-BE49-F238E27FC236}">
                <a16:creationId xmlns:a16="http://schemas.microsoft.com/office/drawing/2014/main" id="{B7A8E617-5F7D-0632-AE27-747A4809533F}"/>
              </a:ext>
            </a:extLst>
          </p:cNvPr>
          <p:cNvSpPr/>
          <p:nvPr/>
        </p:nvSpPr>
        <p:spPr>
          <a:xfrm>
            <a:off x="1601014" y="72025"/>
            <a:ext cx="6766372" cy="1429449"/>
          </a:xfrm>
          <a:prstGeom prst="rect">
            <a:avLst/>
          </a:prstGeom>
          <a:solidFill>
            <a:srgbClr val="DEECF8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3DD4A712-AB01-E61D-13B8-949F2626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92" y="460082"/>
            <a:ext cx="1139182" cy="7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本框 14">
            <a:extLst>
              <a:ext uri="{FF2B5EF4-FFF2-40B4-BE49-F238E27FC236}">
                <a16:creationId xmlns:a16="http://schemas.microsoft.com/office/drawing/2014/main" id="{80973AE8-663A-17C4-F670-454326B0E74C}"/>
              </a:ext>
            </a:extLst>
          </p:cNvPr>
          <p:cNvSpPr txBox="1"/>
          <p:nvPr/>
        </p:nvSpPr>
        <p:spPr>
          <a:xfrm>
            <a:off x="1852597" y="1190053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Database Testing</a:t>
            </a:r>
          </a:p>
        </p:txBody>
      </p:sp>
      <p:sp>
        <p:nvSpPr>
          <p:cNvPr id="77" name="文本框 14">
            <a:extLst>
              <a:ext uri="{FF2B5EF4-FFF2-40B4-BE49-F238E27FC236}">
                <a16:creationId xmlns:a16="http://schemas.microsoft.com/office/drawing/2014/main" id="{559C0890-A7FE-B23C-CCA8-EAB2BBA1A39E}"/>
              </a:ext>
            </a:extLst>
          </p:cNvPr>
          <p:cNvSpPr txBox="1"/>
          <p:nvPr/>
        </p:nvSpPr>
        <p:spPr>
          <a:xfrm>
            <a:off x="3288175" y="1182659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Model Training</a:t>
            </a:r>
          </a:p>
        </p:txBody>
      </p:sp>
      <p:sp>
        <p:nvSpPr>
          <p:cNvPr id="78" name="文本框 14">
            <a:extLst>
              <a:ext uri="{FF2B5EF4-FFF2-40B4-BE49-F238E27FC236}">
                <a16:creationId xmlns:a16="http://schemas.microsoft.com/office/drawing/2014/main" id="{2FA55B2E-2BEC-9991-FBDB-35671A76D782}"/>
              </a:ext>
            </a:extLst>
          </p:cNvPr>
          <p:cNvSpPr txBox="1"/>
          <p:nvPr/>
        </p:nvSpPr>
        <p:spPr>
          <a:xfrm>
            <a:off x="4701091" y="1195006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Data Release</a:t>
            </a:r>
          </a:p>
        </p:txBody>
      </p:sp>
      <p:sp>
        <p:nvSpPr>
          <p:cNvPr id="79" name="文本框 14">
            <a:extLst>
              <a:ext uri="{FF2B5EF4-FFF2-40B4-BE49-F238E27FC236}">
                <a16:creationId xmlns:a16="http://schemas.microsoft.com/office/drawing/2014/main" id="{34E67076-255B-6B61-F42A-DE02FA7C5AF8}"/>
              </a:ext>
            </a:extLst>
          </p:cNvPr>
          <p:cNvSpPr txBox="1"/>
          <p:nvPr/>
        </p:nvSpPr>
        <p:spPr>
          <a:xfrm>
            <a:off x="3870190" y="118816"/>
            <a:ext cx="241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Application Scenarios</a:t>
            </a:r>
            <a:endParaRPr kumimoji="1"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矩形 7">
            <a:extLst>
              <a:ext uri="{FF2B5EF4-FFF2-40B4-BE49-F238E27FC236}">
                <a16:creationId xmlns:a16="http://schemas.microsoft.com/office/drawing/2014/main" id="{6D69F7C0-8525-D891-7BA3-9B44635FF191}"/>
              </a:ext>
            </a:extLst>
          </p:cNvPr>
          <p:cNvSpPr/>
          <p:nvPr/>
        </p:nvSpPr>
        <p:spPr>
          <a:xfrm>
            <a:off x="1601013" y="1552386"/>
            <a:ext cx="6766373" cy="5203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51" name="矩形 8">
            <a:extLst>
              <a:ext uri="{FF2B5EF4-FFF2-40B4-BE49-F238E27FC236}">
                <a16:creationId xmlns:a16="http://schemas.microsoft.com/office/drawing/2014/main" id="{232ABFD5-F061-2D62-34F4-1031CF1886F6}"/>
              </a:ext>
            </a:extLst>
          </p:cNvPr>
          <p:cNvSpPr/>
          <p:nvPr/>
        </p:nvSpPr>
        <p:spPr>
          <a:xfrm>
            <a:off x="3633985" y="1869617"/>
            <a:ext cx="4563745" cy="2648066"/>
          </a:xfrm>
          <a:prstGeom prst="rect">
            <a:avLst/>
          </a:prstGeom>
          <a:solidFill>
            <a:srgbClr val="DEECF8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52" name="组合 22">
            <a:extLst>
              <a:ext uri="{FF2B5EF4-FFF2-40B4-BE49-F238E27FC236}">
                <a16:creationId xmlns:a16="http://schemas.microsoft.com/office/drawing/2014/main" id="{C7F82A97-50AE-25B5-88E4-6F2228790BE7}"/>
              </a:ext>
            </a:extLst>
          </p:cNvPr>
          <p:cNvGrpSpPr/>
          <p:nvPr/>
        </p:nvGrpSpPr>
        <p:grpSpPr>
          <a:xfrm>
            <a:off x="3755270" y="1979473"/>
            <a:ext cx="2112010" cy="2456792"/>
            <a:chOff x="3817" y="5449"/>
            <a:chExt cx="3326" cy="2921"/>
          </a:xfrm>
        </p:grpSpPr>
        <p:sp>
          <p:nvSpPr>
            <p:cNvPr id="253" name="圆角矩形 6">
              <a:extLst>
                <a:ext uri="{FF2B5EF4-FFF2-40B4-BE49-F238E27FC236}">
                  <a16:creationId xmlns:a16="http://schemas.microsoft.com/office/drawing/2014/main" id="{D3C9E4B3-14F7-4458-F405-4CE388F76EB6}"/>
                </a:ext>
              </a:extLst>
            </p:cNvPr>
            <p:cNvSpPr/>
            <p:nvPr/>
          </p:nvSpPr>
          <p:spPr>
            <a:xfrm>
              <a:off x="3942" y="6110"/>
              <a:ext cx="3007" cy="559"/>
            </a:xfrm>
            <a:prstGeom prst="roundRect">
              <a:avLst>
                <a:gd name="adj" fmla="val 6777"/>
              </a:avLst>
            </a:prstGeom>
            <a:solidFill>
              <a:srgbClr val="4574C7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Autoregressive</a:t>
              </a:r>
            </a:p>
            <a:p>
              <a:pPr algn="ctr"/>
              <a:r>
                <a:rPr kumimoji="1" lang="en-US" altLang="zh-CN" sz="13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Model</a:t>
              </a:r>
              <a:endParaRPr kumimoji="1" lang="zh-CN" altLang="en-US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4" name="圆角矩形 17">
              <a:extLst>
                <a:ext uri="{FF2B5EF4-FFF2-40B4-BE49-F238E27FC236}">
                  <a16:creationId xmlns:a16="http://schemas.microsoft.com/office/drawing/2014/main" id="{8C02D9A1-7D4E-FF79-57A2-A1B6AE975370}"/>
                </a:ext>
              </a:extLst>
            </p:cNvPr>
            <p:cNvSpPr/>
            <p:nvPr/>
          </p:nvSpPr>
          <p:spPr>
            <a:xfrm>
              <a:off x="3817" y="5449"/>
              <a:ext cx="3326" cy="2921"/>
            </a:xfrm>
            <a:prstGeom prst="roundRect">
              <a:avLst>
                <a:gd name="adj" fmla="val 6777"/>
              </a:avLst>
            </a:prstGeom>
            <a:noFill/>
            <a:ln w="15875">
              <a:solidFill>
                <a:srgbClr val="294D8C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EECF8"/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55" name="文本框 18">
              <a:extLst>
                <a:ext uri="{FF2B5EF4-FFF2-40B4-BE49-F238E27FC236}">
                  <a16:creationId xmlns:a16="http://schemas.microsoft.com/office/drawing/2014/main" id="{53F82316-D6AA-0B70-A0D7-2C441566F6F2}"/>
                </a:ext>
              </a:extLst>
            </p:cNvPr>
            <p:cNvSpPr txBox="1"/>
            <p:nvPr/>
          </p:nvSpPr>
          <p:spPr>
            <a:xfrm>
              <a:off x="4079" y="5527"/>
              <a:ext cx="2733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Deep Generative Model</a:t>
              </a:r>
              <a:endParaRPr kumimoji="1" lang="zh-CN" altLang="en-US" sz="1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6" name="组合 43">
            <a:extLst>
              <a:ext uri="{FF2B5EF4-FFF2-40B4-BE49-F238E27FC236}">
                <a16:creationId xmlns:a16="http://schemas.microsoft.com/office/drawing/2014/main" id="{7069A551-8E1F-97DF-E88F-21C3FA2AFA7E}"/>
              </a:ext>
            </a:extLst>
          </p:cNvPr>
          <p:cNvGrpSpPr/>
          <p:nvPr/>
        </p:nvGrpSpPr>
        <p:grpSpPr>
          <a:xfrm>
            <a:off x="5945385" y="1986924"/>
            <a:ext cx="2166620" cy="2449340"/>
            <a:chOff x="3762" y="5449"/>
            <a:chExt cx="3412" cy="2921"/>
          </a:xfrm>
        </p:grpSpPr>
        <p:sp>
          <p:nvSpPr>
            <p:cNvPr id="257" name="圆角矩形 45">
              <a:extLst>
                <a:ext uri="{FF2B5EF4-FFF2-40B4-BE49-F238E27FC236}">
                  <a16:creationId xmlns:a16="http://schemas.microsoft.com/office/drawing/2014/main" id="{0302C870-3D52-B309-76FE-BC2928008C1B}"/>
                </a:ext>
              </a:extLst>
            </p:cNvPr>
            <p:cNvSpPr/>
            <p:nvPr/>
          </p:nvSpPr>
          <p:spPr>
            <a:xfrm>
              <a:off x="3817" y="5449"/>
              <a:ext cx="3326" cy="2921"/>
            </a:xfrm>
            <a:prstGeom prst="roundRect">
              <a:avLst>
                <a:gd name="adj" fmla="val 6777"/>
              </a:avLst>
            </a:prstGeom>
            <a:noFill/>
            <a:ln w="15875">
              <a:solidFill>
                <a:srgbClr val="294D8C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EECF8"/>
                  </a:solidFill>
                </a14:hiddenFill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258" name="文本框 46">
              <a:extLst>
                <a:ext uri="{FF2B5EF4-FFF2-40B4-BE49-F238E27FC236}">
                  <a16:creationId xmlns:a16="http://schemas.microsoft.com/office/drawing/2014/main" id="{DAEC92D0-A89B-BA43-D081-EACA1A9A4252}"/>
                </a:ext>
              </a:extLst>
            </p:cNvPr>
            <p:cNvSpPr txBox="1"/>
            <p:nvPr/>
          </p:nvSpPr>
          <p:spPr>
            <a:xfrm>
              <a:off x="3762" y="5521"/>
              <a:ext cx="3412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Relational Data</a:t>
              </a:r>
            </a:p>
            <a:p>
              <a:pPr algn="ctr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Generation Algorithm</a:t>
              </a:r>
              <a:endParaRPr kumimoji="1" lang="zh-CN" altLang="en-US" sz="1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9" name="圆角矩形 6">
            <a:extLst>
              <a:ext uri="{FF2B5EF4-FFF2-40B4-BE49-F238E27FC236}">
                <a16:creationId xmlns:a16="http://schemas.microsoft.com/office/drawing/2014/main" id="{0D76F449-C887-EB20-23EE-2D76B0CA4E47}"/>
              </a:ext>
            </a:extLst>
          </p:cNvPr>
          <p:cNvSpPr/>
          <p:nvPr/>
        </p:nvSpPr>
        <p:spPr>
          <a:xfrm>
            <a:off x="3834644" y="3089385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Diffusion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Model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0" name="圆角矩形 6">
            <a:extLst>
              <a:ext uri="{FF2B5EF4-FFF2-40B4-BE49-F238E27FC236}">
                <a16:creationId xmlns:a16="http://schemas.microsoft.com/office/drawing/2014/main" id="{520AA1A7-FB0E-E062-C09E-57A2494B6F90}"/>
              </a:ext>
            </a:extLst>
          </p:cNvPr>
          <p:cNvSpPr/>
          <p:nvPr/>
        </p:nvSpPr>
        <p:spPr>
          <a:xfrm>
            <a:off x="3856552" y="3669045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Generative Adversarial Network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1" name="圆角矩形 6">
            <a:extLst>
              <a:ext uri="{FF2B5EF4-FFF2-40B4-BE49-F238E27FC236}">
                <a16:creationId xmlns:a16="http://schemas.microsoft.com/office/drawing/2014/main" id="{978BB7A5-8D7A-F577-0254-590A9AD5C8C9}"/>
              </a:ext>
            </a:extLst>
          </p:cNvPr>
          <p:cNvSpPr/>
          <p:nvPr/>
        </p:nvSpPr>
        <p:spPr>
          <a:xfrm>
            <a:off x="6112619" y="2547078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Conditional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Generation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2" name="圆角矩形 6">
            <a:extLst>
              <a:ext uri="{FF2B5EF4-FFF2-40B4-BE49-F238E27FC236}">
                <a16:creationId xmlns:a16="http://schemas.microsoft.com/office/drawing/2014/main" id="{5A10F798-7FF3-91C3-C4A5-294B22767CB7}"/>
              </a:ext>
            </a:extLst>
          </p:cNvPr>
          <p:cNvSpPr/>
          <p:nvPr/>
        </p:nvSpPr>
        <p:spPr>
          <a:xfrm>
            <a:off x="6122140" y="3129953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Controllable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Generation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3" name="圆角矩形 6">
            <a:extLst>
              <a:ext uri="{FF2B5EF4-FFF2-40B4-BE49-F238E27FC236}">
                <a16:creationId xmlns:a16="http://schemas.microsoft.com/office/drawing/2014/main" id="{E4E32957-D7E2-1F72-77D7-14E5FA318D84}"/>
              </a:ext>
            </a:extLst>
          </p:cNvPr>
          <p:cNvSpPr/>
          <p:nvPr/>
        </p:nvSpPr>
        <p:spPr>
          <a:xfrm>
            <a:off x="6112618" y="3677111"/>
            <a:ext cx="1909445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Database 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264" name="文本框 14">
            <a:extLst>
              <a:ext uri="{FF2B5EF4-FFF2-40B4-BE49-F238E27FC236}">
                <a16:creationId xmlns:a16="http://schemas.microsoft.com/office/drawing/2014/main" id="{8E822A5D-F2BC-D694-F607-0C6EF1884DA3}"/>
              </a:ext>
            </a:extLst>
          </p:cNvPr>
          <p:cNvSpPr txBox="1"/>
          <p:nvPr/>
        </p:nvSpPr>
        <p:spPr>
          <a:xfrm>
            <a:off x="3971848" y="4113550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65" name="文本框 14">
            <a:extLst>
              <a:ext uri="{FF2B5EF4-FFF2-40B4-BE49-F238E27FC236}">
                <a16:creationId xmlns:a16="http://schemas.microsoft.com/office/drawing/2014/main" id="{635189B4-94DC-4A63-90AB-4B7827A9B111}"/>
              </a:ext>
            </a:extLst>
          </p:cNvPr>
          <p:cNvSpPr txBox="1"/>
          <p:nvPr/>
        </p:nvSpPr>
        <p:spPr>
          <a:xfrm>
            <a:off x="6249183" y="4098436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66" name="矩形 7">
            <a:extLst>
              <a:ext uri="{FF2B5EF4-FFF2-40B4-BE49-F238E27FC236}">
                <a16:creationId xmlns:a16="http://schemas.microsoft.com/office/drawing/2014/main" id="{73835F65-47AF-716F-9138-9DB40080822C}"/>
              </a:ext>
            </a:extLst>
          </p:cNvPr>
          <p:cNvSpPr/>
          <p:nvPr/>
        </p:nvSpPr>
        <p:spPr>
          <a:xfrm>
            <a:off x="1807059" y="1863611"/>
            <a:ext cx="1761490" cy="2648066"/>
          </a:xfrm>
          <a:prstGeom prst="rect">
            <a:avLst/>
          </a:prstGeom>
          <a:solidFill>
            <a:srgbClr val="DEECF8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67" name="文本框 14">
            <a:extLst>
              <a:ext uri="{FF2B5EF4-FFF2-40B4-BE49-F238E27FC236}">
                <a16:creationId xmlns:a16="http://schemas.microsoft.com/office/drawing/2014/main" id="{FEDE93D7-725E-F825-71B2-DD93870AF80C}"/>
              </a:ext>
            </a:extLst>
          </p:cNvPr>
          <p:cNvSpPr txBox="1"/>
          <p:nvPr/>
        </p:nvSpPr>
        <p:spPr>
          <a:xfrm>
            <a:off x="2312562" y="2001460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8" name="圆角矩形 6">
            <a:extLst>
              <a:ext uri="{FF2B5EF4-FFF2-40B4-BE49-F238E27FC236}">
                <a16:creationId xmlns:a16="http://schemas.microsoft.com/office/drawing/2014/main" id="{4C30A2CD-7727-1B24-8ACA-FFEBA3735D37}"/>
              </a:ext>
            </a:extLst>
          </p:cNvPr>
          <p:cNvSpPr/>
          <p:nvPr/>
        </p:nvSpPr>
        <p:spPr>
          <a:xfrm>
            <a:off x="1872617" y="2352081"/>
            <a:ext cx="1629802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Metadata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69" name="圆角矩形 6">
            <a:extLst>
              <a:ext uri="{FF2B5EF4-FFF2-40B4-BE49-F238E27FC236}">
                <a16:creationId xmlns:a16="http://schemas.microsoft.com/office/drawing/2014/main" id="{6710E916-5103-6C6C-2D8D-704254191CB2}"/>
              </a:ext>
            </a:extLst>
          </p:cNvPr>
          <p:cNvSpPr/>
          <p:nvPr/>
        </p:nvSpPr>
        <p:spPr>
          <a:xfrm>
            <a:off x="1872617" y="2958039"/>
            <a:ext cx="1629802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Dataset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0" name="圆角矩形 6">
            <a:extLst>
              <a:ext uri="{FF2B5EF4-FFF2-40B4-BE49-F238E27FC236}">
                <a16:creationId xmlns:a16="http://schemas.microsoft.com/office/drawing/2014/main" id="{A20655CB-942F-40D0-031F-844D346C9124}"/>
              </a:ext>
            </a:extLst>
          </p:cNvPr>
          <p:cNvSpPr/>
          <p:nvPr/>
        </p:nvSpPr>
        <p:spPr>
          <a:xfrm>
            <a:off x="1852597" y="3622886"/>
            <a:ext cx="1629802" cy="470102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kumimoji="1" lang="en-US" altLang="zh-CN" sz="13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Transformer</a:t>
            </a:r>
            <a:endParaRPr kumimoji="1" lang="zh-CN" altLang="en-US" sz="13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1" name="文本框 14">
            <a:extLst>
              <a:ext uri="{FF2B5EF4-FFF2-40B4-BE49-F238E27FC236}">
                <a16:creationId xmlns:a16="http://schemas.microsoft.com/office/drawing/2014/main" id="{A4EE8AA9-B0A3-7056-03C2-843877AF38E2}"/>
              </a:ext>
            </a:extLst>
          </p:cNvPr>
          <p:cNvSpPr txBox="1"/>
          <p:nvPr/>
        </p:nvSpPr>
        <p:spPr>
          <a:xfrm>
            <a:off x="1805123" y="4098437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72" name="矩形 9">
            <a:extLst>
              <a:ext uri="{FF2B5EF4-FFF2-40B4-BE49-F238E27FC236}">
                <a16:creationId xmlns:a16="http://schemas.microsoft.com/office/drawing/2014/main" id="{CD3613EC-AB85-E41A-07A1-A47E070CE2EB}"/>
              </a:ext>
            </a:extLst>
          </p:cNvPr>
          <p:cNvSpPr/>
          <p:nvPr/>
        </p:nvSpPr>
        <p:spPr>
          <a:xfrm rot="5400000">
            <a:off x="4375124" y="2887330"/>
            <a:ext cx="1252604" cy="6392607"/>
          </a:xfrm>
          <a:prstGeom prst="rect">
            <a:avLst/>
          </a:prstGeom>
          <a:solidFill>
            <a:srgbClr val="DEECF8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40">
            <a:extLst>
              <a:ext uri="{FF2B5EF4-FFF2-40B4-BE49-F238E27FC236}">
                <a16:creationId xmlns:a16="http://schemas.microsoft.com/office/drawing/2014/main" id="{D64A24B5-B5B8-5BB9-D97B-033A83EE5C29}"/>
              </a:ext>
            </a:extLst>
          </p:cNvPr>
          <p:cNvSpPr/>
          <p:nvPr/>
        </p:nvSpPr>
        <p:spPr>
          <a:xfrm>
            <a:off x="1852598" y="5733391"/>
            <a:ext cx="3107911" cy="877604"/>
          </a:xfrm>
          <a:prstGeom prst="roundRect">
            <a:avLst>
              <a:gd name="adj" fmla="val 6777"/>
            </a:avLst>
          </a:prstGeom>
          <a:solidFill>
            <a:srgbClr val="DEECF8"/>
          </a:solidFill>
          <a:ln w="15875">
            <a:solidFill>
              <a:srgbClr val="294D8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74" name="圆角矩形 57">
            <a:extLst>
              <a:ext uri="{FF2B5EF4-FFF2-40B4-BE49-F238E27FC236}">
                <a16:creationId xmlns:a16="http://schemas.microsoft.com/office/drawing/2014/main" id="{8DE314C1-DB06-BC66-2781-6B5E4F76EF1A}"/>
              </a:ext>
            </a:extLst>
          </p:cNvPr>
          <p:cNvSpPr/>
          <p:nvPr/>
        </p:nvSpPr>
        <p:spPr>
          <a:xfrm>
            <a:off x="1948908" y="6061359"/>
            <a:ext cx="1367790" cy="31178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Privacy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5" name="文本框 60">
            <a:extLst>
              <a:ext uri="{FF2B5EF4-FFF2-40B4-BE49-F238E27FC236}">
                <a16:creationId xmlns:a16="http://schemas.microsoft.com/office/drawing/2014/main" id="{E1F5D22E-5A32-5944-05CE-500E85DFA48A}"/>
              </a:ext>
            </a:extLst>
          </p:cNvPr>
          <p:cNvSpPr txBox="1"/>
          <p:nvPr/>
        </p:nvSpPr>
        <p:spPr>
          <a:xfrm>
            <a:off x="2646949" y="5728055"/>
            <a:ext cx="147574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Metric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6" name="文本框 14">
            <a:extLst>
              <a:ext uri="{FF2B5EF4-FFF2-40B4-BE49-F238E27FC236}">
                <a16:creationId xmlns:a16="http://schemas.microsoft.com/office/drawing/2014/main" id="{3D999A2F-F90E-C92B-6D39-336E55275F41}"/>
              </a:ext>
            </a:extLst>
          </p:cNvPr>
          <p:cNvSpPr txBox="1"/>
          <p:nvPr/>
        </p:nvSpPr>
        <p:spPr>
          <a:xfrm>
            <a:off x="2575302" y="6343807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77" name="圆角矩形 50">
            <a:extLst>
              <a:ext uri="{FF2B5EF4-FFF2-40B4-BE49-F238E27FC236}">
                <a16:creationId xmlns:a16="http://schemas.microsoft.com/office/drawing/2014/main" id="{B403CD8C-972C-4B1A-A933-79C549042EFC}"/>
              </a:ext>
            </a:extLst>
          </p:cNvPr>
          <p:cNvSpPr/>
          <p:nvPr/>
        </p:nvSpPr>
        <p:spPr>
          <a:xfrm>
            <a:off x="3505887" y="6061359"/>
            <a:ext cx="1367790" cy="31178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Diversity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78" name="圆角矩形 40">
            <a:extLst>
              <a:ext uri="{FF2B5EF4-FFF2-40B4-BE49-F238E27FC236}">
                <a16:creationId xmlns:a16="http://schemas.microsoft.com/office/drawing/2014/main" id="{9CD16767-41B5-9D21-8023-3F354B326A4E}"/>
              </a:ext>
            </a:extLst>
          </p:cNvPr>
          <p:cNvSpPr/>
          <p:nvPr/>
        </p:nvSpPr>
        <p:spPr>
          <a:xfrm>
            <a:off x="5025011" y="5720808"/>
            <a:ext cx="3107911" cy="877604"/>
          </a:xfrm>
          <a:prstGeom prst="roundRect">
            <a:avLst>
              <a:gd name="adj" fmla="val 6777"/>
            </a:avLst>
          </a:prstGeom>
          <a:solidFill>
            <a:srgbClr val="DEECF8"/>
          </a:solidFill>
          <a:ln w="15875">
            <a:solidFill>
              <a:srgbClr val="294D8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548C41F5-5E51-0379-64B0-55DE40B93671}"/>
              </a:ext>
            </a:extLst>
          </p:cNvPr>
          <p:cNvSpPr txBox="1"/>
          <p:nvPr/>
        </p:nvSpPr>
        <p:spPr>
          <a:xfrm>
            <a:off x="5841096" y="5753582"/>
            <a:ext cx="147574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Visualization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0" name="圆角矩形 52">
            <a:extLst>
              <a:ext uri="{FF2B5EF4-FFF2-40B4-BE49-F238E27FC236}">
                <a16:creationId xmlns:a16="http://schemas.microsoft.com/office/drawing/2014/main" id="{12E62950-D95B-5DF7-2C8E-3B45AFE2AD22}"/>
              </a:ext>
            </a:extLst>
          </p:cNvPr>
          <p:cNvSpPr/>
          <p:nvPr/>
        </p:nvSpPr>
        <p:spPr>
          <a:xfrm>
            <a:off x="5107945" y="6050483"/>
            <a:ext cx="1367790" cy="32702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Histogram</a:t>
            </a:r>
            <a:endParaRPr kumimoji="1" lang="zh-CN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81" name="圆角矩形 55">
            <a:extLst>
              <a:ext uri="{FF2B5EF4-FFF2-40B4-BE49-F238E27FC236}">
                <a16:creationId xmlns:a16="http://schemas.microsoft.com/office/drawing/2014/main" id="{AD50D93C-8D85-E41F-6D68-766C53F31A7B}"/>
              </a:ext>
            </a:extLst>
          </p:cNvPr>
          <p:cNvSpPr/>
          <p:nvPr/>
        </p:nvSpPr>
        <p:spPr>
          <a:xfrm>
            <a:off x="6663796" y="6042507"/>
            <a:ext cx="1367790" cy="32702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solidFill>
              <a:srgbClr val="294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t-SNE</a:t>
            </a:r>
          </a:p>
        </p:txBody>
      </p:sp>
      <p:sp>
        <p:nvSpPr>
          <p:cNvPr id="282" name="文本框 14">
            <a:extLst>
              <a:ext uri="{FF2B5EF4-FFF2-40B4-BE49-F238E27FC236}">
                <a16:creationId xmlns:a16="http://schemas.microsoft.com/office/drawing/2014/main" id="{FF9F2030-744C-9A62-A285-474AF4F9C2A2}"/>
              </a:ext>
            </a:extLst>
          </p:cNvPr>
          <p:cNvSpPr txBox="1"/>
          <p:nvPr/>
        </p:nvSpPr>
        <p:spPr>
          <a:xfrm>
            <a:off x="5714716" y="6305511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83" name="文本框 60">
            <a:extLst>
              <a:ext uri="{FF2B5EF4-FFF2-40B4-BE49-F238E27FC236}">
                <a16:creationId xmlns:a16="http://schemas.microsoft.com/office/drawing/2014/main" id="{852E3C8F-684B-7531-6AAF-BA0609522FB7}"/>
              </a:ext>
            </a:extLst>
          </p:cNvPr>
          <p:cNvSpPr txBox="1"/>
          <p:nvPr/>
        </p:nvSpPr>
        <p:spPr>
          <a:xfrm>
            <a:off x="4222333" y="5434830"/>
            <a:ext cx="147574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Evaluator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4" name="矩形 9">
            <a:extLst>
              <a:ext uri="{FF2B5EF4-FFF2-40B4-BE49-F238E27FC236}">
                <a16:creationId xmlns:a16="http://schemas.microsoft.com/office/drawing/2014/main" id="{9F359D1F-2966-4EA2-FED4-5698617EE4EA}"/>
              </a:ext>
            </a:extLst>
          </p:cNvPr>
          <p:cNvSpPr/>
          <p:nvPr/>
        </p:nvSpPr>
        <p:spPr>
          <a:xfrm rot="5400000">
            <a:off x="4597737" y="1788250"/>
            <a:ext cx="807376" cy="6392607"/>
          </a:xfrm>
          <a:prstGeom prst="rect">
            <a:avLst/>
          </a:prstGeom>
          <a:solidFill>
            <a:srgbClr val="DEECF8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5" name="圆角矩形 15">
            <a:extLst>
              <a:ext uri="{FF2B5EF4-FFF2-40B4-BE49-F238E27FC236}">
                <a16:creationId xmlns:a16="http://schemas.microsoft.com/office/drawing/2014/main" id="{2B0B2A77-B753-ABA4-99CD-301D7686E506}"/>
              </a:ext>
            </a:extLst>
          </p:cNvPr>
          <p:cNvSpPr/>
          <p:nvPr/>
        </p:nvSpPr>
        <p:spPr>
          <a:xfrm>
            <a:off x="1896290" y="4782401"/>
            <a:ext cx="1542415" cy="3683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6" name="圆角矩形 10">
            <a:extLst>
              <a:ext uri="{FF2B5EF4-FFF2-40B4-BE49-F238E27FC236}">
                <a16:creationId xmlns:a16="http://schemas.microsoft.com/office/drawing/2014/main" id="{214E1EC1-225D-E8E2-4E0E-AE8761DDDD71}"/>
              </a:ext>
            </a:extLst>
          </p:cNvPr>
          <p:cNvSpPr/>
          <p:nvPr/>
        </p:nvSpPr>
        <p:spPr>
          <a:xfrm rot="5400000">
            <a:off x="5522381" y="2761424"/>
            <a:ext cx="681542" cy="4458335"/>
          </a:xfrm>
          <a:prstGeom prst="roundRect">
            <a:avLst>
              <a:gd name="adj" fmla="val 6777"/>
            </a:avLst>
          </a:prstGeom>
          <a:solidFill>
            <a:srgbClr val="DEECF8"/>
          </a:solidFill>
          <a:ln w="15875">
            <a:solidFill>
              <a:srgbClr val="294D8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287" name="文本框 14">
            <a:extLst>
              <a:ext uri="{FF2B5EF4-FFF2-40B4-BE49-F238E27FC236}">
                <a16:creationId xmlns:a16="http://schemas.microsoft.com/office/drawing/2014/main" id="{75AB669B-A038-0678-2CBF-CC16F51C403F}"/>
              </a:ext>
            </a:extLst>
          </p:cNvPr>
          <p:cNvSpPr txBox="1"/>
          <p:nvPr/>
        </p:nvSpPr>
        <p:spPr>
          <a:xfrm>
            <a:off x="5328581" y="4614890"/>
            <a:ext cx="117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Interaction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8" name="圆角矩形 11">
            <a:extLst>
              <a:ext uri="{FF2B5EF4-FFF2-40B4-BE49-F238E27FC236}">
                <a16:creationId xmlns:a16="http://schemas.microsoft.com/office/drawing/2014/main" id="{50387D74-CC83-CCC5-67AE-C85A8D9A8C69}"/>
              </a:ext>
            </a:extLst>
          </p:cNvPr>
          <p:cNvSpPr/>
          <p:nvPr/>
        </p:nvSpPr>
        <p:spPr>
          <a:xfrm>
            <a:off x="3834644" y="4893736"/>
            <a:ext cx="1230630" cy="372745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Import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89" name="圆角矩形 12">
            <a:extLst>
              <a:ext uri="{FF2B5EF4-FFF2-40B4-BE49-F238E27FC236}">
                <a16:creationId xmlns:a16="http://schemas.microsoft.com/office/drawing/2014/main" id="{349C0702-280E-02A4-707C-52298A784947}"/>
              </a:ext>
            </a:extLst>
          </p:cNvPr>
          <p:cNvSpPr/>
          <p:nvPr/>
        </p:nvSpPr>
        <p:spPr>
          <a:xfrm>
            <a:off x="5365034" y="4914178"/>
            <a:ext cx="1230552" cy="3600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Model Selection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90" name="圆角矩形 13">
            <a:extLst>
              <a:ext uri="{FF2B5EF4-FFF2-40B4-BE49-F238E27FC236}">
                <a16:creationId xmlns:a16="http://schemas.microsoft.com/office/drawing/2014/main" id="{3F2FE1BE-DAE1-6639-74FB-6D7880EB2033}"/>
              </a:ext>
            </a:extLst>
          </p:cNvPr>
          <p:cNvSpPr/>
          <p:nvPr/>
        </p:nvSpPr>
        <p:spPr>
          <a:xfrm>
            <a:off x="6790865" y="4897852"/>
            <a:ext cx="1230552" cy="360000"/>
          </a:xfrm>
          <a:prstGeom prst="roundRect">
            <a:avLst>
              <a:gd name="adj" fmla="val 6777"/>
            </a:avLst>
          </a:prstGeom>
          <a:solidFill>
            <a:srgbClr val="4574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Parameter</a:t>
            </a:r>
          </a:p>
          <a:p>
            <a:pPr algn="ctr"/>
            <a:r>
              <a:rPr kumimoji="1" lang="en-US" altLang="zh-CN" sz="12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Setting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91" name="文本框 14">
            <a:extLst>
              <a:ext uri="{FF2B5EF4-FFF2-40B4-BE49-F238E27FC236}">
                <a16:creationId xmlns:a16="http://schemas.microsoft.com/office/drawing/2014/main" id="{72E137AC-1CA2-3BE2-4E14-D531E1AAD68C}"/>
              </a:ext>
            </a:extLst>
          </p:cNvPr>
          <p:cNvSpPr txBox="1"/>
          <p:nvPr/>
        </p:nvSpPr>
        <p:spPr>
          <a:xfrm>
            <a:off x="4568411" y="1510252"/>
            <a:ext cx="913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RelGen</a:t>
            </a:r>
            <a:endParaRPr kumimoji="1"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74">
            <a:extLst>
              <a:ext uri="{FF2B5EF4-FFF2-40B4-BE49-F238E27FC236}">
                <a16:creationId xmlns:a16="http://schemas.microsoft.com/office/drawing/2014/main" id="{5D103851-4D7F-3047-B76C-CC2237A3F060}"/>
              </a:ext>
            </a:extLst>
          </p:cNvPr>
          <p:cNvSpPr txBox="1"/>
          <p:nvPr/>
        </p:nvSpPr>
        <p:spPr>
          <a:xfrm>
            <a:off x="9416251" y="1356899"/>
            <a:ext cx="10579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Real Data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" name="文本框 75">
            <a:extLst>
              <a:ext uri="{FF2B5EF4-FFF2-40B4-BE49-F238E27FC236}">
                <a16:creationId xmlns:a16="http://schemas.microsoft.com/office/drawing/2014/main" id="{FECEC519-B8E2-CB44-9881-0DAC51845E2B}"/>
              </a:ext>
            </a:extLst>
          </p:cNvPr>
          <p:cNvSpPr txBox="1"/>
          <p:nvPr/>
        </p:nvSpPr>
        <p:spPr>
          <a:xfrm>
            <a:off x="9489591" y="3089385"/>
            <a:ext cx="10579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Generate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F77D71E-F870-0C42-B00E-30E90639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685" y="1635704"/>
            <a:ext cx="1057910" cy="85514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00D9C3C-3DE9-8942-864E-D082A85AD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884" y="3340127"/>
            <a:ext cx="1208376" cy="863126"/>
          </a:xfrm>
          <a:prstGeom prst="rect">
            <a:avLst/>
          </a:prstGeom>
        </p:spPr>
      </p:pic>
      <p:sp>
        <p:nvSpPr>
          <p:cNvPr id="57" name="上箭头 67">
            <a:extLst>
              <a:ext uri="{FF2B5EF4-FFF2-40B4-BE49-F238E27FC236}">
                <a16:creationId xmlns:a16="http://schemas.microsoft.com/office/drawing/2014/main" id="{0A547B15-EB9C-0E42-BED0-B65FD8F08D50}"/>
              </a:ext>
            </a:extLst>
          </p:cNvPr>
          <p:cNvSpPr/>
          <p:nvPr/>
        </p:nvSpPr>
        <p:spPr>
          <a:xfrm rot="5400000">
            <a:off x="8471124" y="3669774"/>
            <a:ext cx="299721" cy="376326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ctr" defTabSz="914400" eaLnBrk="1" hangingPunct="1">
              <a:spcBef>
                <a:spcPct val="50000"/>
              </a:spcBef>
              <a:buClrTx/>
              <a:buSzTx/>
              <a:buFontTx/>
            </a:pPr>
            <a:endParaRPr kumimoji="1" lang="zh-CN" altLang="en-US" sz="1500" dirty="0">
              <a:ln>
                <a:noFill/>
              </a:ln>
              <a:effectLst/>
              <a:latin typeface="Songti SC" panose="02010600040101010101" pitchFamily="2" charset="-122"/>
              <a:ea typeface="Songti SC" panose="02010600040101010101" pitchFamily="2" charset="-122"/>
              <a:sym typeface="+mn-ea"/>
            </a:endParaRPr>
          </a:p>
        </p:txBody>
      </p:sp>
      <p:sp>
        <p:nvSpPr>
          <p:cNvPr id="58" name="上箭头 67">
            <a:extLst>
              <a:ext uri="{FF2B5EF4-FFF2-40B4-BE49-F238E27FC236}">
                <a16:creationId xmlns:a16="http://schemas.microsoft.com/office/drawing/2014/main" id="{ABFE4D56-0D74-0945-AB65-876DD00D618F}"/>
              </a:ext>
            </a:extLst>
          </p:cNvPr>
          <p:cNvSpPr/>
          <p:nvPr/>
        </p:nvSpPr>
        <p:spPr>
          <a:xfrm rot="16200000">
            <a:off x="8445779" y="1916147"/>
            <a:ext cx="299721" cy="376326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ctr" defTabSz="914400" eaLnBrk="1" hangingPunct="1">
              <a:spcBef>
                <a:spcPct val="50000"/>
              </a:spcBef>
              <a:buClrTx/>
              <a:buSzTx/>
              <a:buFontTx/>
            </a:pPr>
            <a:endParaRPr kumimoji="1" lang="zh-CN" altLang="en-US" sz="1500" dirty="0">
              <a:ln>
                <a:noFill/>
              </a:ln>
              <a:effectLst/>
              <a:latin typeface="Songti SC" panose="02010600040101010101" pitchFamily="2" charset="-122"/>
              <a:ea typeface="Songti SC" panose="02010600040101010101" pitchFamily="2" charset="-122"/>
              <a:sym typeface="+mn-ea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163C429E-96F9-6D4E-8D2F-1EB0817E9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0320" y="5304854"/>
            <a:ext cx="1506704" cy="1375686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A8C2CF3-285A-324A-BA81-EF437D9C9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0861" y="5274178"/>
            <a:ext cx="1506704" cy="1415150"/>
          </a:xfrm>
          <a:prstGeom prst="rect">
            <a:avLst/>
          </a:prstGeom>
        </p:spPr>
      </p:pic>
      <p:sp>
        <p:nvSpPr>
          <p:cNvPr id="61" name="上箭头 67">
            <a:extLst>
              <a:ext uri="{FF2B5EF4-FFF2-40B4-BE49-F238E27FC236}">
                <a16:creationId xmlns:a16="http://schemas.microsoft.com/office/drawing/2014/main" id="{043E0038-0481-C441-BC22-42C91C1ED71B}"/>
              </a:ext>
            </a:extLst>
          </p:cNvPr>
          <p:cNvSpPr/>
          <p:nvPr/>
        </p:nvSpPr>
        <p:spPr>
          <a:xfrm rot="10800000">
            <a:off x="9868686" y="4546341"/>
            <a:ext cx="299721" cy="376326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ctr" defTabSz="914400" eaLnBrk="1" hangingPunct="1">
              <a:spcBef>
                <a:spcPct val="50000"/>
              </a:spcBef>
              <a:buClrTx/>
              <a:buSzTx/>
              <a:buFontTx/>
            </a:pPr>
            <a:endParaRPr kumimoji="1" lang="zh-CN" altLang="en-US" sz="1500" dirty="0">
              <a:ln>
                <a:noFill/>
              </a:ln>
              <a:effectLst/>
              <a:latin typeface="Songti SC" panose="02010600040101010101" pitchFamily="2" charset="-122"/>
              <a:ea typeface="Songti SC" panose="02010600040101010101" pitchFamily="2" charset="-122"/>
              <a:sym typeface="+mn-ea"/>
            </a:endParaRPr>
          </a:p>
        </p:txBody>
      </p:sp>
      <p:sp>
        <p:nvSpPr>
          <p:cNvPr id="62" name="文本框 76">
            <a:extLst>
              <a:ext uri="{FF2B5EF4-FFF2-40B4-BE49-F238E27FC236}">
                <a16:creationId xmlns:a16="http://schemas.microsoft.com/office/drawing/2014/main" id="{0FAD9585-F6AA-A84B-A2A9-E6EB33DF01E6}"/>
              </a:ext>
            </a:extLst>
          </p:cNvPr>
          <p:cNvSpPr txBox="1"/>
          <p:nvPr/>
        </p:nvSpPr>
        <p:spPr>
          <a:xfrm>
            <a:off x="10153793" y="4582651"/>
            <a:ext cx="10579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Evaluate</a:t>
            </a:r>
            <a:endParaRPr kumimoji="1" lang="zh-CN" altLang="en-US" sz="1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9" name="Picture 2" descr="ueries Icons &amp; Symbols">
            <a:extLst>
              <a:ext uri="{FF2B5EF4-FFF2-40B4-BE49-F238E27FC236}">
                <a16:creationId xmlns:a16="http://schemas.microsoft.com/office/drawing/2014/main" id="{2EF14576-4FDE-7945-BEF1-55638016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02" y="516579"/>
            <a:ext cx="698564" cy="6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Consumer Data Sharing Models Unlocks Vast New Opportunities for  Businesses and Consumers - PaymentsJournal">
            <a:extLst>
              <a:ext uri="{FF2B5EF4-FFF2-40B4-BE49-F238E27FC236}">
                <a16:creationId xmlns:a16="http://schemas.microsoft.com/office/drawing/2014/main" id="{6C652B55-8434-9E46-8C66-2F345C62D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42" y="519090"/>
            <a:ext cx="913200" cy="66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OIS Domain Privacy Protection Service | Kualo">
            <a:extLst>
              <a:ext uri="{FF2B5EF4-FFF2-40B4-BE49-F238E27FC236}">
                <a16:creationId xmlns:a16="http://schemas.microsoft.com/office/drawing/2014/main" id="{0C8CA9CA-EEF7-6B4F-9706-FD3394DA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165" y="532009"/>
            <a:ext cx="817864" cy="6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文本框 14">
            <a:extLst>
              <a:ext uri="{FF2B5EF4-FFF2-40B4-BE49-F238E27FC236}">
                <a16:creationId xmlns:a16="http://schemas.microsoft.com/office/drawing/2014/main" id="{9F74BE94-56BD-F140-93B3-BC67619BCA63}"/>
              </a:ext>
            </a:extLst>
          </p:cNvPr>
          <p:cNvSpPr txBox="1"/>
          <p:nvPr/>
        </p:nvSpPr>
        <p:spPr>
          <a:xfrm>
            <a:off x="6352213" y="1190238"/>
            <a:ext cx="16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Privacy Protection</a:t>
            </a:r>
          </a:p>
        </p:txBody>
      </p:sp>
    </p:spTree>
    <p:extLst>
      <p:ext uri="{BB962C8B-B14F-4D97-AF65-F5344CB8AC3E}">
        <p14:creationId xmlns:p14="http://schemas.microsoft.com/office/powerpoint/2010/main" val="226947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174</Words>
  <Application>Microsoft Macintosh PowerPoint</Application>
  <PresentationFormat>宽屏</PresentationFormat>
  <Paragraphs>137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Songti SC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书懿 傅</dc:creator>
  <cp:lastModifiedBy>Xiaotong Li</cp:lastModifiedBy>
  <cp:revision>82</cp:revision>
  <dcterms:created xsi:type="dcterms:W3CDTF">2024-08-09T03:05:44Z</dcterms:created>
  <dcterms:modified xsi:type="dcterms:W3CDTF">2024-08-12T02:38:45Z</dcterms:modified>
</cp:coreProperties>
</file>