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30"/>
  </p:notesMasterIdLst>
  <p:handoutMasterIdLst>
    <p:handoutMasterId r:id="rId31"/>
  </p:handoutMasterIdLst>
  <p:sldIdLst>
    <p:sldId id="256" r:id="rId2"/>
    <p:sldId id="257" r:id="rId3"/>
    <p:sldId id="285" r:id="rId4"/>
    <p:sldId id="309" r:id="rId5"/>
    <p:sldId id="259" r:id="rId6"/>
    <p:sldId id="308" r:id="rId7"/>
    <p:sldId id="275" r:id="rId8"/>
    <p:sldId id="276" r:id="rId9"/>
    <p:sldId id="290" r:id="rId10"/>
    <p:sldId id="278" r:id="rId11"/>
    <p:sldId id="307" r:id="rId12"/>
    <p:sldId id="261" r:id="rId13"/>
    <p:sldId id="262" r:id="rId14"/>
    <p:sldId id="263" r:id="rId15"/>
    <p:sldId id="291" r:id="rId16"/>
    <p:sldId id="292" r:id="rId17"/>
    <p:sldId id="293" r:id="rId18"/>
    <p:sldId id="294" r:id="rId19"/>
    <p:sldId id="264" r:id="rId20"/>
    <p:sldId id="265" r:id="rId21"/>
    <p:sldId id="266" r:id="rId22"/>
    <p:sldId id="267" r:id="rId23"/>
    <p:sldId id="301" r:id="rId24"/>
    <p:sldId id="302" r:id="rId25"/>
    <p:sldId id="303" r:id="rId26"/>
    <p:sldId id="304" r:id="rId27"/>
    <p:sldId id="305" r:id="rId28"/>
    <p:sldId id="30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95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766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70685AF-A91E-0711-A73E-4118A1371D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593B98-4F10-597C-4CEF-D2A0685908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5D3A2A-9D1C-4890-BD6D-117AD6E6E74C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98F570-5FD0-E57D-9B4A-F9582AEBFA9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51E53-23FF-3788-BC6A-05B504ABA2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0E302-7378-41B5-9AE1-BFF191E307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398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90369B-9757-47DD-A743-0F9941B06C2E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593986-AD34-47A6-9776-C037BD338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1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93986-AD34-47A6-9776-C037BD3382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811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93986-AD34-47A6-9776-C037BD3382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81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593986-AD34-47A6-9776-C037BD3382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22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593986-AD34-47A6-9776-C037BD3382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83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A9DF0-4596-4FC8-926F-39FDD3984195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130" y="6476524"/>
            <a:ext cx="683339" cy="365125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58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51F72-A202-4C8B-B1BE-EAAE873A02E6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8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6A52A-EA5A-46AD-83CE-9AC3E7262D43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544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0EED4-1615-4BA0-A8AA-E0B77260354D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1840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62798-D92D-4034-A622-350140144500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0198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37E9A-F8C0-4A8E-B6D5-48E23D2442C2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136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88175-7EAE-4829-8DD7-97E6EB9AA3B1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6581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ACF10-FA5A-42FC-86E0-22200D1FBB4C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1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B1FBC-3EF6-440B-85BE-7EBD1C82CA73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618" y="6492875"/>
            <a:ext cx="683339" cy="365125"/>
          </a:xfrm>
        </p:spPr>
        <p:txBody>
          <a:bodyPr/>
          <a:lstStyle>
            <a:lvl1pPr>
              <a:defRPr sz="11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3002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28565-11A0-4D3A-A94C-8185A9838D4F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536F8-A94A-4696-A42E-3A7E62C27C94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97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DF4F-5E3B-4955-A6AD-5E1828527D73}" type="datetime1">
              <a:rPr lang="en-US" smtClean="0"/>
              <a:t>1/22/2024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68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5A6D-D9DA-4D65-BAE1-7F2B02BD39AB}" type="datetime1">
              <a:rPr lang="en-US" smtClean="0"/>
              <a:t>1/22/2024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17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34A16-7DC8-4379-868D-6D0D220D4402}" type="datetime1">
              <a:rPr lang="en-US" smtClean="0"/>
              <a:t>1/22/2024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98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C51D-6BE3-4685-B561-2B23B0367787}" type="datetime1">
              <a:rPr lang="en-US" smtClean="0"/>
              <a:t>1/22/2024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23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8B177-6570-4AD6-B978-FC220D18C0E6}" type="datetime1">
              <a:rPr lang="en-US" smtClean="0"/>
              <a:t>1/22/2024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45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A54AA-6BDB-4351-8359-2BDAE698C9F5}" type="datetime1">
              <a:rPr lang="en-US" smtClean="0"/>
              <a:t>1/22/2024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6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  <p:sldLayoutId id="2147483700" r:id="rId15"/>
    <p:sldLayoutId id="214748370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uc-sci-comp/cpp-syllabus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&amp; Getting Started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67E32-D4E3-779D-3C2D-11C7CC0B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926A2-E902-432F-8051-2AF4626B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Use Cases for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45ADC-89D4-468B-BF48-E0E935749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Operating Systems</a:t>
            </a:r>
          </a:p>
          <a:p>
            <a:r>
              <a:rPr lang="en-US" dirty="0"/>
              <a:t>Simulations</a:t>
            </a:r>
          </a:p>
          <a:p>
            <a:r>
              <a:rPr lang="en-US" dirty="0"/>
              <a:t>Audio Editing</a:t>
            </a:r>
          </a:p>
          <a:p>
            <a:r>
              <a:rPr lang="en-US" dirty="0"/>
              <a:t>Computer Graphics</a:t>
            </a:r>
          </a:p>
          <a:p>
            <a:pPr lvl="1"/>
            <a:r>
              <a:rPr lang="en-US" dirty="0"/>
              <a:t>graphic design</a:t>
            </a:r>
          </a:p>
          <a:p>
            <a:pPr lvl="1"/>
            <a:r>
              <a:rPr lang="en-US" dirty="0"/>
              <a:t>computer animation &amp; special effects</a:t>
            </a:r>
          </a:p>
          <a:p>
            <a:pPr lvl="1"/>
            <a:r>
              <a:rPr lang="en-US" dirty="0"/>
              <a:t>video editing</a:t>
            </a:r>
          </a:p>
          <a:p>
            <a:r>
              <a:rPr lang="en-US" dirty="0"/>
              <a:t>Videogames</a:t>
            </a:r>
          </a:p>
          <a:p>
            <a:r>
              <a:rPr lang="en-US" i="1" dirty="0"/>
              <a:t>Other Programming Languages</a:t>
            </a:r>
          </a:p>
        </p:txBody>
      </p:sp>
      <p:pic>
        <p:nvPicPr>
          <p:cNvPr id="6146" name="Picture 2" descr="Adobe Photoshop - Wikipedia">
            <a:extLst>
              <a:ext uri="{FF2B5EF4-FFF2-40B4-BE49-F238E27FC236}">
                <a16:creationId xmlns:a16="http://schemas.microsoft.com/office/drawing/2014/main" id="{6CA677FB-F41A-4E96-8896-924A8698E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1634" y="5171719"/>
            <a:ext cx="1040742" cy="101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utodesk Maya 2019 - New Subscription (annual) - 1 seat -  657K1-WW5506-T497-VC - Business Software - CDW.com">
            <a:extLst>
              <a:ext uri="{FF2B5EF4-FFF2-40B4-BE49-F238E27FC236}">
                <a16:creationId xmlns:a16="http://schemas.microsoft.com/office/drawing/2014/main" id="{6BFA476A-C08A-45CB-87F8-22E9A8C6A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131" y="4006546"/>
            <a:ext cx="2069823" cy="1483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Introduction to Blender - 3D Creation Software - Empow Labs">
            <a:extLst>
              <a:ext uri="{FF2B5EF4-FFF2-40B4-BE49-F238E27FC236}">
                <a16:creationId xmlns:a16="http://schemas.microsoft.com/office/drawing/2014/main" id="{6A7B2CB9-C435-430F-B692-0006B0E9CD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922" y="3499211"/>
            <a:ext cx="1242454" cy="1014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 descr="About | Audacity Â®">
            <a:extLst>
              <a:ext uri="{FF2B5EF4-FFF2-40B4-BE49-F238E27FC236}">
                <a16:creationId xmlns:a16="http://schemas.microsoft.com/office/drawing/2014/main" id="{0A16174C-F0AE-43DC-B339-7C6904DB0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261" y="2547787"/>
            <a:ext cx="1071562" cy="107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DD289CAC-35D2-4902-B8B2-73397AED0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0864" y="1765210"/>
            <a:ext cx="1041512" cy="108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8" name="Picture 14" descr="PhysX - Wikipedia">
            <a:extLst>
              <a:ext uri="{FF2B5EF4-FFF2-40B4-BE49-F238E27FC236}">
                <a16:creationId xmlns:a16="http://schemas.microsoft.com/office/drawing/2014/main" id="{26718B82-68AF-4ECC-BE22-E0611F6D5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8117" y="1955838"/>
            <a:ext cx="1416698" cy="500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0" name="Picture 16" descr="upload.wikimedia.org/wikipedia/commons/thumb/f/...">
            <a:extLst>
              <a:ext uri="{FF2B5EF4-FFF2-40B4-BE49-F238E27FC236}">
                <a16:creationId xmlns:a16="http://schemas.microsoft.com/office/drawing/2014/main" id="{29EA40CA-9496-4BB8-81FC-48769FF0A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465" y="5222828"/>
            <a:ext cx="1082350" cy="108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2" name="Picture 18" descr="TensorFlow â Medium">
            <a:extLst>
              <a:ext uri="{FF2B5EF4-FFF2-40B4-BE49-F238E27FC236}">
                <a16:creationId xmlns:a16="http://schemas.microsoft.com/office/drawing/2014/main" id="{DD5EEA01-8DFF-4861-B3C3-ED8ED343E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2465" y="3623062"/>
            <a:ext cx="1006811" cy="1006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64" name="Picture 20">
            <a:extLst>
              <a:ext uri="{FF2B5EF4-FFF2-40B4-BE49-F238E27FC236}">
                <a16:creationId xmlns:a16="http://schemas.microsoft.com/office/drawing/2014/main" id="{EF08B6E0-6326-4429-B28F-F9169E3D0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1851" y="879924"/>
            <a:ext cx="1310381" cy="1310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64E2F-50C6-330F-92B9-33B8E134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72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" name="Picture 10" descr="Charting a course to profitability, Improbable looking at layoffs - Tech.eu">
            <a:extLst>
              <a:ext uri="{FF2B5EF4-FFF2-40B4-BE49-F238E27FC236}">
                <a16:creationId xmlns:a16="http://schemas.microsoft.com/office/drawing/2014/main" id="{981C2AE7-5E94-EE1E-A32F-C5A9F2B3E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509" y="3792442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Two Six Technologies | LinkedIn">
            <a:extLst>
              <a:ext uri="{FF2B5EF4-FFF2-40B4-BE49-F238E27FC236}">
                <a16:creationId xmlns:a16="http://schemas.microsoft.com/office/drawing/2014/main" id="{BDC96F6D-111B-DC1D-04F4-B0E409C6B1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9759" y="1864980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ctalent reviews in Cherry Hill, NJ | ClearlyRated">
            <a:extLst>
              <a:ext uri="{FF2B5EF4-FFF2-40B4-BE49-F238E27FC236}">
                <a16:creationId xmlns:a16="http://schemas.microsoft.com/office/drawing/2014/main" id="{B7BD8738-FE9B-2E32-A065-69A8DDD27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2462" y="2932728"/>
            <a:ext cx="1276350" cy="1019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DEBC28-AECE-F3C8-5AA1-205B1D331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C++ Experiences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33FC4-BF3C-2118-A9F1-EE4E31790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98599"/>
            <a:ext cx="8596668" cy="45427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Lockheed Martin</a:t>
            </a:r>
          </a:p>
          <a:p>
            <a:pPr lvl="1"/>
            <a:r>
              <a:rPr lang="en-US" dirty="0"/>
              <a:t>Medium fidelity missile simulation</a:t>
            </a:r>
          </a:p>
          <a:p>
            <a:pPr lvl="1"/>
            <a:r>
              <a:rPr lang="en-US" dirty="0"/>
              <a:t>Combat system simulation model integration</a:t>
            </a:r>
            <a:br>
              <a:rPr lang="en-US" dirty="0"/>
            </a:br>
            <a:endParaRPr lang="en-US" dirty="0"/>
          </a:p>
          <a:p>
            <a:r>
              <a:rPr lang="en-US" dirty="0"/>
              <a:t>Susquehanna International Group</a:t>
            </a:r>
          </a:p>
          <a:p>
            <a:pPr lvl="1"/>
            <a:r>
              <a:rPr lang="en-US" dirty="0"/>
              <a:t>Middleware, systems monitoring/diagnostics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Two Six Technologies</a:t>
            </a:r>
          </a:p>
          <a:p>
            <a:pPr lvl="1"/>
            <a:r>
              <a:rPr lang="en-US" dirty="0"/>
              <a:t>Network/packet analysis, binary payload analysis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Lockheed Martin/</a:t>
            </a:r>
            <a:r>
              <a:rPr lang="en-US" dirty="0" err="1"/>
              <a:t>Actalent</a:t>
            </a:r>
            <a:endParaRPr lang="en-US" dirty="0"/>
          </a:p>
          <a:p>
            <a:pPr lvl="1"/>
            <a:r>
              <a:rPr lang="en-US" dirty="0"/>
              <a:t>High performance analysis tools for combat system model performance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Improbable</a:t>
            </a:r>
          </a:p>
          <a:p>
            <a:pPr lvl="1"/>
            <a:r>
              <a:rPr lang="en-US" dirty="0"/>
              <a:t>Highly parallel patterns-of-life simulations backend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EpiSci</a:t>
            </a:r>
            <a:endParaRPr lang="en-US" dirty="0"/>
          </a:p>
          <a:p>
            <a:pPr lvl="1"/>
            <a:r>
              <a:rPr lang="en-US" dirty="0"/>
              <a:t>Embedded development for network-collaborative autonomous systems</a:t>
            </a:r>
          </a:p>
          <a:p>
            <a:pPr lvl="1"/>
            <a:r>
              <a:rPr lang="en-US" dirty="0"/>
              <a:t>Modeling and simulation</a:t>
            </a:r>
          </a:p>
        </p:txBody>
      </p:sp>
      <p:pic>
        <p:nvPicPr>
          <p:cNvPr id="1026" name="Picture 2" descr="Lockheed Martin | World Economic Forum">
            <a:extLst>
              <a:ext uri="{FF2B5EF4-FFF2-40B4-BE49-F238E27FC236}">
                <a16:creationId xmlns:a16="http://schemas.microsoft.com/office/drawing/2014/main" id="{AED42A22-AA5E-7387-142A-6325B6BE7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509" y="650919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IG | Drexel CCI">
            <a:extLst>
              <a:ext uri="{FF2B5EF4-FFF2-40B4-BE49-F238E27FC236}">
                <a16:creationId xmlns:a16="http://schemas.microsoft.com/office/drawing/2014/main" id="{8F362F59-20B0-8127-ED40-D7DB1824B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354" y="1943802"/>
            <a:ext cx="2078566" cy="534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EpiSci">
            <a:extLst>
              <a:ext uri="{FF2B5EF4-FFF2-40B4-BE49-F238E27FC236}">
                <a16:creationId xmlns:a16="http://schemas.microsoft.com/office/drawing/2014/main" id="{1A8FAE0D-4509-E7AA-C27A-745EA21A9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1354" y="4906356"/>
            <a:ext cx="2078566" cy="1135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1BCB97-63C0-0F21-A0F8-8B7452639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78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0D121-B595-4709-99C6-887BA394C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Software Development </a:t>
            </a:r>
            <a:r>
              <a:rPr lang="en-US"/>
              <a:t>Workflow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6E3F4-D2BD-4446-9811-58ACECFA8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At its most basic form the </a:t>
            </a:r>
            <a:r>
              <a:rPr lang="en-US" i="1" dirty="0"/>
              <a:t>development workflow </a:t>
            </a:r>
            <a:r>
              <a:rPr lang="en-US" dirty="0"/>
              <a:t>takes us from </a:t>
            </a:r>
            <a:r>
              <a:rPr lang="en-US" u="sng" dirty="0"/>
              <a:t>writing code</a:t>
            </a:r>
            <a:r>
              <a:rPr lang="en-US" dirty="0"/>
              <a:t> to </a:t>
            </a:r>
            <a:r>
              <a:rPr lang="en-US" u="sng" dirty="0"/>
              <a:t>executing a program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 language like C++ has more than those 2 steps:</a:t>
            </a:r>
          </a:p>
          <a:p>
            <a:pPr lvl="1"/>
            <a:r>
              <a:rPr lang="en-US" dirty="0"/>
              <a:t>Write – writing human readable C++ instructions for the computer</a:t>
            </a:r>
          </a:p>
          <a:p>
            <a:pPr lvl="1"/>
            <a:r>
              <a:rPr lang="en-US" dirty="0"/>
              <a:t>Compile – converting the human readable C++ instructions into binary instructions</a:t>
            </a:r>
          </a:p>
          <a:p>
            <a:pPr lvl="1"/>
            <a:r>
              <a:rPr lang="en-US" dirty="0"/>
              <a:t>Link – combining all binary instructions into a cohesive program</a:t>
            </a:r>
          </a:p>
          <a:p>
            <a:pPr lvl="1"/>
            <a:r>
              <a:rPr lang="en-US" dirty="0"/>
              <a:t>Execute – running the program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Graphic 4" descr="Pencil">
            <a:extLst>
              <a:ext uri="{FF2B5EF4-FFF2-40B4-BE49-F238E27FC236}">
                <a16:creationId xmlns:a16="http://schemas.microsoft.com/office/drawing/2014/main" id="{46A27D4E-3D9D-4C81-91BD-A4672D531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92306" y="5383306"/>
            <a:ext cx="914400" cy="914400"/>
          </a:xfrm>
          <a:prstGeom prst="rect">
            <a:avLst/>
          </a:prstGeom>
        </p:spPr>
      </p:pic>
      <p:pic>
        <p:nvPicPr>
          <p:cNvPr id="6" name="Graphic 6" descr="Hammer">
            <a:extLst>
              <a:ext uri="{FF2B5EF4-FFF2-40B4-BE49-F238E27FC236}">
                <a16:creationId xmlns:a16="http://schemas.microsoft.com/office/drawing/2014/main" id="{621ADFE4-4015-406D-BFA2-E2E662B817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72118" y="5383305"/>
            <a:ext cx="914400" cy="914400"/>
          </a:xfrm>
          <a:prstGeom prst="rect">
            <a:avLst/>
          </a:prstGeom>
        </p:spPr>
      </p:pic>
      <p:pic>
        <p:nvPicPr>
          <p:cNvPr id="7" name="Graphic 7" descr="Link">
            <a:extLst>
              <a:ext uri="{FF2B5EF4-FFF2-40B4-BE49-F238E27FC236}">
                <a16:creationId xmlns:a16="http://schemas.microsoft.com/office/drawing/2014/main" id="{16F2BA1A-2355-4087-93EA-F280A532B3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51930" y="5383306"/>
            <a:ext cx="914400" cy="914400"/>
          </a:xfrm>
          <a:prstGeom prst="rect">
            <a:avLst/>
          </a:prstGeom>
        </p:spPr>
      </p:pic>
      <p:pic>
        <p:nvPicPr>
          <p:cNvPr id="8" name="Graphic 8" descr="Run">
            <a:extLst>
              <a:ext uri="{FF2B5EF4-FFF2-40B4-BE49-F238E27FC236}">
                <a16:creationId xmlns:a16="http://schemas.microsoft.com/office/drawing/2014/main" id="{D00FC778-4BCA-4C50-B0E7-89FBBCBFDF5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1742" y="5383306"/>
            <a:ext cx="914400" cy="9144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34C0E2E3-92D3-44D1-A09C-2255DB157CFC}"/>
              </a:ext>
            </a:extLst>
          </p:cNvPr>
          <p:cNvSpPr/>
          <p:nvPr/>
        </p:nvSpPr>
        <p:spPr>
          <a:xfrm>
            <a:off x="2302085" y="5727069"/>
            <a:ext cx="743413" cy="232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18A91ED-1FF9-4721-A1A1-909221A71CD0}"/>
              </a:ext>
            </a:extLst>
          </p:cNvPr>
          <p:cNvSpPr/>
          <p:nvPr/>
        </p:nvSpPr>
        <p:spPr>
          <a:xfrm>
            <a:off x="4420817" y="5727069"/>
            <a:ext cx="743413" cy="232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BC5D6F4-5109-4D93-A25B-C054799373DE}"/>
              </a:ext>
            </a:extLst>
          </p:cNvPr>
          <p:cNvSpPr/>
          <p:nvPr/>
        </p:nvSpPr>
        <p:spPr>
          <a:xfrm>
            <a:off x="6455914" y="5727069"/>
            <a:ext cx="743413" cy="2323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D3EA94-8179-644E-A463-DA103D39B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95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E30C9-78F3-4589-B49B-2B441C7E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Compilers &amp; Linkers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19406-630D-406F-A1D9-7A3826625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u="sng" dirty="0"/>
              <a:t>Compilers</a:t>
            </a:r>
            <a:r>
              <a:rPr lang="en-US" dirty="0"/>
              <a:t> read code and convert it into machine code.</a:t>
            </a:r>
          </a:p>
          <a:p>
            <a:pPr lvl="1"/>
            <a:r>
              <a:rPr lang="en-US" dirty="0"/>
              <a:t>Machine code is "language" that the operating system/CPU understands, and this machine code is different for operating systems, CPU architectures, and more.</a:t>
            </a:r>
          </a:p>
          <a:p>
            <a:pPr lvl="1"/>
            <a:r>
              <a:rPr lang="en-US" dirty="0"/>
              <a:t>Your operating system + CPU dictate the specific machine language used.</a:t>
            </a:r>
          </a:p>
          <a:p>
            <a:endParaRPr lang="en-US" dirty="0"/>
          </a:p>
          <a:p>
            <a:r>
              <a:rPr lang="en-US" u="sng" dirty="0"/>
              <a:t>Linkers</a:t>
            </a:r>
            <a:r>
              <a:rPr lang="en-US" dirty="0"/>
              <a:t> read machine code along with whatever else is needed by the target computer’s operating system (Windows, MacOS, Linux, etc.) and combine it all into a binary (an executable or a library).</a:t>
            </a:r>
          </a:p>
          <a:p>
            <a:endParaRPr lang="en-US" dirty="0"/>
          </a:p>
          <a:p>
            <a:r>
              <a:rPr lang="en-US" dirty="0"/>
              <a:t>The compiler we will be using is GNU's </a:t>
            </a:r>
            <a:r>
              <a:rPr lang="en-US" b="1" dirty="0"/>
              <a:t>g++</a:t>
            </a:r>
            <a:r>
              <a:rPr lang="en-US" dirty="0"/>
              <a:t>, and the linker we will be using is the GNU system linker </a:t>
            </a:r>
            <a:r>
              <a:rPr lang="en-US" b="1" dirty="0"/>
              <a:t>ld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1B74A-6076-2B4C-E1BB-317559508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34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09AFEFF-2BC1-46B4-AB5D-0B7EDAEF8847}"/>
              </a:ext>
            </a:extLst>
          </p:cNvPr>
          <p:cNvSpPr/>
          <p:nvPr/>
        </p:nvSpPr>
        <p:spPr>
          <a:xfrm>
            <a:off x="677334" y="1686758"/>
            <a:ext cx="9235108" cy="43734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4000" dirty="0"/>
              <a:t>Operating System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EE30C9-78F3-4589-B49B-2B441C7E0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Compilers &amp; Linkers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E533D3C-BFC3-4F3A-8590-06AA93D6E50C}"/>
              </a:ext>
            </a:extLst>
          </p:cNvPr>
          <p:cNvSpPr/>
          <p:nvPr/>
        </p:nvSpPr>
        <p:spPr>
          <a:xfrm>
            <a:off x="3930918" y="3363396"/>
            <a:ext cx="2476500" cy="1343025"/>
          </a:xfrm>
          <a:prstGeom prst="roundRect">
            <a:avLst>
              <a:gd name="adj" fmla="val 5663"/>
            </a:avLst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/>
              <a:t>g++</a:t>
            </a:r>
          </a:p>
        </p:txBody>
      </p:sp>
      <p:sp>
        <p:nvSpPr>
          <p:cNvPr id="8" name="Flowchart: Card 7">
            <a:extLst>
              <a:ext uri="{FF2B5EF4-FFF2-40B4-BE49-F238E27FC236}">
                <a16:creationId xmlns:a16="http://schemas.microsoft.com/office/drawing/2014/main" id="{8643E5B3-21F7-4AE9-9150-59457F92955F}"/>
              </a:ext>
            </a:extLst>
          </p:cNvPr>
          <p:cNvSpPr/>
          <p:nvPr/>
        </p:nvSpPr>
        <p:spPr>
          <a:xfrm>
            <a:off x="1007669" y="3207237"/>
            <a:ext cx="1520207" cy="1337782"/>
          </a:xfrm>
          <a:prstGeom prst="flowChartPunchedCard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9" name="Flowchart: Card 8">
            <a:extLst>
              <a:ext uri="{FF2B5EF4-FFF2-40B4-BE49-F238E27FC236}">
                <a16:creationId xmlns:a16="http://schemas.microsoft.com/office/drawing/2014/main" id="{62CD894F-433A-4644-A8A0-D824239CA81A}"/>
              </a:ext>
            </a:extLst>
          </p:cNvPr>
          <p:cNvSpPr/>
          <p:nvPr/>
        </p:nvSpPr>
        <p:spPr>
          <a:xfrm>
            <a:off x="1150544" y="3350112"/>
            <a:ext cx="1520207" cy="1337782"/>
          </a:xfrm>
          <a:prstGeom prst="flowChartPunchedCard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/>
          </a:p>
        </p:txBody>
      </p:sp>
      <p:sp>
        <p:nvSpPr>
          <p:cNvPr id="10" name="Flowchart: Card 9">
            <a:extLst>
              <a:ext uri="{FF2B5EF4-FFF2-40B4-BE49-F238E27FC236}">
                <a16:creationId xmlns:a16="http://schemas.microsoft.com/office/drawing/2014/main" id="{1F64707F-8287-470A-9516-4F4708A28FED}"/>
              </a:ext>
            </a:extLst>
          </p:cNvPr>
          <p:cNvSpPr/>
          <p:nvPr/>
        </p:nvSpPr>
        <p:spPr>
          <a:xfrm>
            <a:off x="1293419" y="3492987"/>
            <a:ext cx="1520207" cy="1337782"/>
          </a:xfrm>
          <a:prstGeom prst="flowChartPunchedCard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80B8F81-5967-4302-A4F8-FB561C0FC736}"/>
              </a:ext>
            </a:extLst>
          </p:cNvPr>
          <p:cNvSpPr/>
          <p:nvPr/>
        </p:nvSpPr>
        <p:spPr>
          <a:xfrm>
            <a:off x="7525243" y="3322860"/>
            <a:ext cx="1999964" cy="150790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Program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3E67A7-04A4-42D2-8022-0ADA82791841}"/>
              </a:ext>
            </a:extLst>
          </p:cNvPr>
          <p:cNvGrpSpPr/>
          <p:nvPr/>
        </p:nvGrpSpPr>
        <p:grpSpPr>
          <a:xfrm>
            <a:off x="5785129" y="4129347"/>
            <a:ext cx="450839" cy="455535"/>
            <a:chOff x="5300663" y="3486150"/>
            <a:chExt cx="914400" cy="92392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056A56-2C9B-4BE8-95BF-7E3995C746BD}"/>
                </a:ext>
              </a:extLst>
            </p:cNvPr>
            <p:cNvSpPr/>
            <p:nvPr/>
          </p:nvSpPr>
          <p:spPr>
            <a:xfrm>
              <a:off x="5648325" y="3486150"/>
              <a:ext cx="219075" cy="9144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2A4ED5-FE42-4982-A6B8-CDC123DE6877}"/>
                </a:ext>
              </a:extLst>
            </p:cNvPr>
            <p:cNvSpPr/>
            <p:nvPr/>
          </p:nvSpPr>
          <p:spPr>
            <a:xfrm rot="5400000">
              <a:off x="5648325" y="3486150"/>
              <a:ext cx="219075" cy="9144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F1AFF62-9AF9-4C60-B08A-A230594F8A26}"/>
                </a:ext>
              </a:extLst>
            </p:cNvPr>
            <p:cNvSpPr/>
            <p:nvPr/>
          </p:nvSpPr>
          <p:spPr>
            <a:xfrm rot="2700000">
              <a:off x="5648325" y="3495675"/>
              <a:ext cx="219075" cy="9144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4E5B241-A817-4903-8711-3FE4168D15A0}"/>
                </a:ext>
              </a:extLst>
            </p:cNvPr>
            <p:cNvSpPr/>
            <p:nvPr/>
          </p:nvSpPr>
          <p:spPr>
            <a:xfrm rot="8100000">
              <a:off x="5648325" y="3495675"/>
              <a:ext cx="219075" cy="9144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2F762C3-6E38-4D21-A42C-C40FC605EC76}"/>
                </a:ext>
              </a:extLst>
            </p:cNvPr>
            <p:cNvSpPr/>
            <p:nvPr/>
          </p:nvSpPr>
          <p:spPr>
            <a:xfrm>
              <a:off x="5410200" y="3590925"/>
              <a:ext cx="704850" cy="71437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86BF596-971B-4BA0-8842-5D8D23219C22}"/>
                </a:ext>
              </a:extLst>
            </p:cNvPr>
            <p:cNvSpPr/>
            <p:nvPr/>
          </p:nvSpPr>
          <p:spPr>
            <a:xfrm>
              <a:off x="5495925" y="3676650"/>
              <a:ext cx="533400" cy="5429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C4DDC84-3FE7-4590-8562-218778324A12}"/>
                </a:ext>
              </a:extLst>
            </p:cNvPr>
            <p:cNvSpPr/>
            <p:nvPr/>
          </p:nvSpPr>
          <p:spPr>
            <a:xfrm>
              <a:off x="5629275" y="3810000"/>
              <a:ext cx="266700" cy="2857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32BA7A9-379D-4CBD-91F1-A3C7A5C469CD}"/>
              </a:ext>
            </a:extLst>
          </p:cNvPr>
          <p:cNvGrpSpPr/>
          <p:nvPr/>
        </p:nvGrpSpPr>
        <p:grpSpPr>
          <a:xfrm>
            <a:off x="5780171" y="3482961"/>
            <a:ext cx="450839" cy="455535"/>
            <a:chOff x="5300663" y="3486150"/>
            <a:chExt cx="914400" cy="92392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E7F03EC-94A4-4689-8497-7078446ABFF3}"/>
                </a:ext>
              </a:extLst>
            </p:cNvPr>
            <p:cNvSpPr/>
            <p:nvPr/>
          </p:nvSpPr>
          <p:spPr>
            <a:xfrm>
              <a:off x="5648325" y="3486150"/>
              <a:ext cx="219075" cy="9144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5981DCF-AC32-4984-AC48-27225A316C96}"/>
                </a:ext>
              </a:extLst>
            </p:cNvPr>
            <p:cNvSpPr/>
            <p:nvPr/>
          </p:nvSpPr>
          <p:spPr>
            <a:xfrm rot="5400000">
              <a:off x="5648325" y="3486150"/>
              <a:ext cx="219075" cy="9144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C3F6378-CF0E-4B0B-A37F-AA46C04342E4}"/>
                </a:ext>
              </a:extLst>
            </p:cNvPr>
            <p:cNvSpPr/>
            <p:nvPr/>
          </p:nvSpPr>
          <p:spPr>
            <a:xfrm rot="2700000">
              <a:off x="5648325" y="3495675"/>
              <a:ext cx="219075" cy="9144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F2F3E22-9456-41E5-BD75-5CF41537B7D7}"/>
                </a:ext>
              </a:extLst>
            </p:cNvPr>
            <p:cNvSpPr/>
            <p:nvPr/>
          </p:nvSpPr>
          <p:spPr>
            <a:xfrm rot="8100000">
              <a:off x="5648325" y="3495675"/>
              <a:ext cx="219075" cy="9144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B628A06-1802-430A-ABA2-50C6730EFA11}"/>
                </a:ext>
              </a:extLst>
            </p:cNvPr>
            <p:cNvSpPr/>
            <p:nvPr/>
          </p:nvSpPr>
          <p:spPr>
            <a:xfrm>
              <a:off x="5410200" y="3590925"/>
              <a:ext cx="704850" cy="71437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B5AB717-4AFB-463F-8168-7A98EF4723FF}"/>
                </a:ext>
              </a:extLst>
            </p:cNvPr>
            <p:cNvSpPr/>
            <p:nvPr/>
          </p:nvSpPr>
          <p:spPr>
            <a:xfrm>
              <a:off x="5495925" y="3676650"/>
              <a:ext cx="533400" cy="5429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5DFA960-D7EC-438F-AFD1-0D162B1CFC2F}"/>
                </a:ext>
              </a:extLst>
            </p:cNvPr>
            <p:cNvSpPr/>
            <p:nvPr/>
          </p:nvSpPr>
          <p:spPr>
            <a:xfrm>
              <a:off x="5629275" y="3810000"/>
              <a:ext cx="266700" cy="2857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Arrow: Right 6">
            <a:extLst>
              <a:ext uri="{FF2B5EF4-FFF2-40B4-BE49-F238E27FC236}">
                <a16:creationId xmlns:a16="http://schemas.microsoft.com/office/drawing/2014/main" id="{84A6D05D-848C-4245-B2C7-8E7B59EBDED0}"/>
              </a:ext>
            </a:extLst>
          </p:cNvPr>
          <p:cNvSpPr/>
          <p:nvPr/>
        </p:nvSpPr>
        <p:spPr>
          <a:xfrm>
            <a:off x="3040587" y="3933800"/>
            <a:ext cx="691046" cy="28947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61B4599-F99B-4CF5-8C1C-5E4DC4FE8AA5}"/>
              </a:ext>
            </a:extLst>
          </p:cNvPr>
          <p:cNvSpPr/>
          <p:nvPr/>
        </p:nvSpPr>
        <p:spPr>
          <a:xfrm>
            <a:off x="6634912" y="3933800"/>
            <a:ext cx="691046" cy="289472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Up-Down 32">
            <a:extLst>
              <a:ext uri="{FF2B5EF4-FFF2-40B4-BE49-F238E27FC236}">
                <a16:creationId xmlns:a16="http://schemas.microsoft.com/office/drawing/2014/main" id="{C3D928EE-0FFE-42AD-919B-BD432530BA72}"/>
              </a:ext>
            </a:extLst>
          </p:cNvPr>
          <p:cNvSpPr/>
          <p:nvPr/>
        </p:nvSpPr>
        <p:spPr>
          <a:xfrm>
            <a:off x="5127280" y="4342850"/>
            <a:ext cx="211827" cy="722289"/>
          </a:xfrm>
          <a:prstGeom prst="upDown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ADA240C-B775-45AB-A589-2C56FC0C81D4}"/>
              </a:ext>
            </a:extLst>
          </p:cNvPr>
          <p:cNvGrpSpPr/>
          <p:nvPr/>
        </p:nvGrpSpPr>
        <p:grpSpPr>
          <a:xfrm>
            <a:off x="4105749" y="3482961"/>
            <a:ext cx="450839" cy="455535"/>
            <a:chOff x="5300663" y="3486150"/>
            <a:chExt cx="914400" cy="92392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D7642F4-55F7-4504-A86C-8D192F44760F}"/>
                </a:ext>
              </a:extLst>
            </p:cNvPr>
            <p:cNvSpPr/>
            <p:nvPr/>
          </p:nvSpPr>
          <p:spPr>
            <a:xfrm>
              <a:off x="5648325" y="3486150"/>
              <a:ext cx="219075" cy="9144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EFFB3C1-0BE6-4261-8BC4-B23E2E516D8B}"/>
                </a:ext>
              </a:extLst>
            </p:cNvPr>
            <p:cNvSpPr/>
            <p:nvPr/>
          </p:nvSpPr>
          <p:spPr>
            <a:xfrm rot="5400000">
              <a:off x="5648325" y="3486150"/>
              <a:ext cx="219075" cy="9144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28E4C19-18F3-4977-B9D2-5E504F5DDDB2}"/>
                </a:ext>
              </a:extLst>
            </p:cNvPr>
            <p:cNvSpPr/>
            <p:nvPr/>
          </p:nvSpPr>
          <p:spPr>
            <a:xfrm rot="2700000">
              <a:off x="5648325" y="3495675"/>
              <a:ext cx="219075" cy="9144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B11151A-B794-405E-9F61-5469CDE51AB2}"/>
                </a:ext>
              </a:extLst>
            </p:cNvPr>
            <p:cNvSpPr/>
            <p:nvPr/>
          </p:nvSpPr>
          <p:spPr>
            <a:xfrm rot="8100000">
              <a:off x="5648325" y="3495675"/>
              <a:ext cx="219075" cy="9144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F58B5DF-55B8-49F4-80F2-13ADCFF87908}"/>
                </a:ext>
              </a:extLst>
            </p:cNvPr>
            <p:cNvSpPr/>
            <p:nvPr/>
          </p:nvSpPr>
          <p:spPr>
            <a:xfrm>
              <a:off x="5410200" y="3590925"/>
              <a:ext cx="704850" cy="714375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0B58776-8D37-4DED-B94C-5FEAB51EC64F}"/>
                </a:ext>
              </a:extLst>
            </p:cNvPr>
            <p:cNvSpPr/>
            <p:nvPr/>
          </p:nvSpPr>
          <p:spPr>
            <a:xfrm>
              <a:off x="5495925" y="3676650"/>
              <a:ext cx="533400" cy="54292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65FBB05-C5EF-43BC-A958-CD2C7ECA3143}"/>
                </a:ext>
              </a:extLst>
            </p:cNvPr>
            <p:cNvSpPr/>
            <p:nvPr/>
          </p:nvSpPr>
          <p:spPr>
            <a:xfrm>
              <a:off x="5629275" y="3810000"/>
              <a:ext cx="266700" cy="28575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8F6292E-6EC5-4457-B25E-EE36A2B27669}"/>
              </a:ext>
            </a:extLst>
          </p:cNvPr>
          <p:cNvCxnSpPr>
            <a:stCxn id="36" idx="0"/>
            <a:endCxn id="24" idx="2"/>
          </p:cNvCxnSpPr>
          <p:nvPr/>
        </p:nvCxnSpPr>
        <p:spPr>
          <a:xfrm>
            <a:off x="4556588" y="3708381"/>
            <a:ext cx="1223583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698ED6D-BB11-4562-822C-92C899997AF7}"/>
              </a:ext>
            </a:extLst>
          </p:cNvPr>
          <p:cNvCxnSpPr>
            <a:stCxn id="23" idx="2"/>
            <a:endCxn id="14" idx="0"/>
          </p:cNvCxnSpPr>
          <p:nvPr/>
        </p:nvCxnSpPr>
        <p:spPr>
          <a:xfrm>
            <a:off x="6005590" y="3933800"/>
            <a:ext cx="4958" cy="195547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A78358E-CE0D-4144-BEEF-6EAD51D73FD3}"/>
              </a:ext>
            </a:extLst>
          </p:cNvPr>
          <p:cNvSpPr txBox="1"/>
          <p:nvPr/>
        </p:nvSpPr>
        <p:spPr>
          <a:xfrm>
            <a:off x="4399869" y="4997938"/>
            <a:ext cx="1791666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1200"/>
              <a:t>System Specifications…</a:t>
            </a:r>
          </a:p>
          <a:p>
            <a:r>
              <a:rPr lang="en-US" sz="1200"/>
              <a:t>System Services…</a:t>
            </a:r>
          </a:p>
          <a:p>
            <a:r>
              <a:rPr lang="en-US" sz="1200"/>
              <a:t>System Linker…</a:t>
            </a:r>
            <a:endParaRPr lang="en-US"/>
          </a:p>
          <a:p>
            <a:r>
              <a:rPr lang="en-US" sz="1200"/>
              <a:t>Data…</a:t>
            </a:r>
          </a:p>
        </p:txBody>
      </p:sp>
      <p:pic>
        <p:nvPicPr>
          <p:cNvPr id="5" name="Graphic 4" descr="Pencil">
            <a:extLst>
              <a:ext uri="{FF2B5EF4-FFF2-40B4-BE49-F238E27FC236}">
                <a16:creationId xmlns:a16="http://schemas.microsoft.com/office/drawing/2014/main" id="{C4749270-11CE-415D-8AC3-36A6C58F9E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94330" y="2622176"/>
            <a:ext cx="519953" cy="519953"/>
          </a:xfrm>
          <a:prstGeom prst="rect">
            <a:avLst/>
          </a:prstGeom>
        </p:spPr>
      </p:pic>
      <p:pic>
        <p:nvPicPr>
          <p:cNvPr id="12" name="Graphic 6" descr="Hammer">
            <a:extLst>
              <a:ext uri="{FF2B5EF4-FFF2-40B4-BE49-F238E27FC236}">
                <a16:creationId xmlns:a16="http://schemas.microsoft.com/office/drawing/2014/main" id="{EFDB60D3-C687-4B33-ACD8-3566210E9D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01671" y="2801469"/>
            <a:ext cx="519953" cy="519953"/>
          </a:xfrm>
          <a:prstGeom prst="rect">
            <a:avLst/>
          </a:prstGeom>
        </p:spPr>
      </p:pic>
      <p:pic>
        <p:nvPicPr>
          <p:cNvPr id="13" name="Graphic 7" descr="Link">
            <a:extLst>
              <a:ext uri="{FF2B5EF4-FFF2-40B4-BE49-F238E27FC236}">
                <a16:creationId xmlns:a16="http://schemas.microsoft.com/office/drawing/2014/main" id="{C81E6BC3-F044-4B59-A55F-E95F9651636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441577" y="2801470"/>
            <a:ext cx="519953" cy="519953"/>
          </a:xfrm>
          <a:prstGeom prst="rect">
            <a:avLst/>
          </a:prstGeom>
        </p:spPr>
      </p:pic>
      <p:pic>
        <p:nvPicPr>
          <p:cNvPr id="15" name="Graphic 8" descr="Run">
            <a:extLst>
              <a:ext uri="{FF2B5EF4-FFF2-40B4-BE49-F238E27FC236}">
                <a16:creationId xmlns:a16="http://schemas.microsoft.com/office/drawing/2014/main" id="{1CEF036D-7D49-4050-A666-F942BEAF7C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29601" y="2631141"/>
            <a:ext cx="519953" cy="519953"/>
          </a:xfrm>
          <a:prstGeom prst="rect">
            <a:avLst/>
          </a:prstGeom>
        </p:spPr>
      </p:pic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EC66B6E7-CBA1-D965-A52C-3E8706AE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783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6A9B-880F-C417-E270-9C84E786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A7310-92C7-D178-E46F-4D7510B3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C++ means writing a text file.</a:t>
            </a:r>
          </a:p>
          <a:p>
            <a:endParaRPr lang="en-US" dirty="0"/>
          </a:p>
          <a:p>
            <a:r>
              <a:rPr lang="en-US" dirty="0"/>
              <a:t>C++ text files will not have the usual ".txt" file extension. They instead have the extensions ".</a:t>
            </a:r>
            <a:r>
              <a:rPr lang="en-US" dirty="0" err="1"/>
              <a:t>cpp</a:t>
            </a:r>
            <a:r>
              <a:rPr lang="en-US" dirty="0"/>
              <a:t>", ".h", and ".</a:t>
            </a:r>
            <a:r>
              <a:rPr lang="en-US" dirty="0" err="1"/>
              <a:t>hpp</a:t>
            </a:r>
            <a:r>
              <a:rPr lang="en-US" dirty="0"/>
              <a:t>".</a:t>
            </a:r>
          </a:p>
          <a:p>
            <a:pPr lvl="1"/>
            <a:r>
              <a:rPr lang="en-US" dirty="0"/>
              <a:t>Other extensions used by some include ".cxx", ".</a:t>
            </a:r>
            <a:r>
              <a:rPr lang="en-US" dirty="0" err="1"/>
              <a:t>hh</a:t>
            </a:r>
            <a:r>
              <a:rPr lang="en-US" dirty="0"/>
              <a:t>", ".</a:t>
            </a:r>
            <a:r>
              <a:rPr lang="en-US" dirty="0" err="1"/>
              <a:t>hxx</a:t>
            </a:r>
            <a:r>
              <a:rPr lang="en-US" dirty="0"/>
              <a:t>"</a:t>
            </a:r>
          </a:p>
          <a:p>
            <a:pPr lvl="1"/>
            <a:r>
              <a:rPr lang="en-US" dirty="0"/>
              <a:t>Each extension indicates the purpose of the file.</a:t>
            </a:r>
          </a:p>
          <a:p>
            <a:pPr lvl="1"/>
            <a:endParaRPr lang="en-US" dirty="0"/>
          </a:p>
          <a:p>
            <a:r>
              <a:rPr lang="en-US" dirty="0"/>
              <a:t>It is as simple as creating a file with the appropriate extensions, writing in it, and finally saving it.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ACD466-D4C2-1CAC-2C9C-4D2B4AD53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31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6A9B-880F-C417-E270-9C84E786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&amp; Linking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A7310-92C7-D178-E46F-4D7510B3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we have code written we need to compile and link it into a program.</a:t>
            </a:r>
          </a:p>
          <a:p>
            <a:endParaRPr lang="en-US" dirty="0"/>
          </a:p>
          <a:p>
            <a:r>
              <a:rPr lang="en-US" dirty="0"/>
              <a:t>We pass the file containing the code to the compiler (g++).</a:t>
            </a:r>
          </a:p>
          <a:p>
            <a:endParaRPr lang="en-US" dirty="0"/>
          </a:p>
          <a:p>
            <a:r>
              <a:rPr lang="en-US" dirty="0"/>
              <a:t>g++ will compile the code, and then forward the compiled code to the linker to create your program.</a:t>
            </a:r>
          </a:p>
          <a:p>
            <a:endParaRPr lang="en-US" dirty="0"/>
          </a:p>
          <a:p>
            <a:r>
              <a:rPr lang="en-US" dirty="0"/>
              <a:t>We will typically access and run g++ through the </a:t>
            </a:r>
            <a:r>
              <a:rPr lang="en-US" i="1" dirty="0"/>
              <a:t>terminal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terminal is a tool for running commands on and interacting with a system.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53B76-F3B0-2B5F-762F-B53290B6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645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46A9B-880F-C417-E270-9C84E7866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&amp; Linking C++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A7310-92C7-D178-E46F-4D7510B3A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say we have a file named "main.cpp" that contains our code, and we want to build a program named "command".</a:t>
            </a:r>
          </a:p>
          <a:p>
            <a:endParaRPr lang="en-US" dirty="0"/>
          </a:p>
          <a:p>
            <a:r>
              <a:rPr lang="en-US" dirty="0"/>
              <a:t>To compile and link (or simply – to build) our code we do the following in the terminal: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This tells g++ to build the file "main.cpp" into the program "command".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5F5663-E5CF-6424-3BE3-49A974A86A9E}"/>
              </a:ext>
            </a:extLst>
          </p:cNvPr>
          <p:cNvSpPr txBox="1"/>
          <p:nvPr/>
        </p:nvSpPr>
        <p:spPr>
          <a:xfrm>
            <a:off x="1119188" y="4100975"/>
            <a:ext cx="609917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g++ main.cpp –o command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6966DC-E36C-DBD1-6F10-979D67C5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78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D43-3FFB-CD08-F081-39B2F71FD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C++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353AA-1545-D180-AE0A-CC9802C1E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 this is not specific to C++, once we have our program built, we can run it via the </a:t>
            </a:r>
            <a:r>
              <a:rPr lang="en-US" i="1" dirty="0"/>
              <a:t>terminal.</a:t>
            </a:r>
            <a:br>
              <a:rPr lang="en-US" i="1" dirty="0"/>
            </a:br>
            <a:br>
              <a:rPr lang="en-US" i="1" dirty="0"/>
            </a:br>
            <a:br>
              <a:rPr lang="en-US" i="1" dirty="0"/>
            </a:br>
            <a:endParaRPr lang="en-US" i="1" dirty="0"/>
          </a:p>
          <a:p>
            <a:r>
              <a:rPr lang="en-US" dirty="0"/>
              <a:t>This tells the terminal to run the program named "command".</a:t>
            </a:r>
          </a:p>
          <a:p>
            <a:endParaRPr lang="en-US" dirty="0"/>
          </a:p>
          <a:p>
            <a:r>
              <a:rPr lang="en-US" dirty="0"/>
              <a:t>The "./" in the beginning tells the terminal to look in the current folder for the program.</a:t>
            </a:r>
          </a:p>
          <a:p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9AB785-2AD3-0D35-4302-E846DD1CBDAF}"/>
              </a:ext>
            </a:extLst>
          </p:cNvPr>
          <p:cNvSpPr txBox="1"/>
          <p:nvPr/>
        </p:nvSpPr>
        <p:spPr>
          <a:xfrm>
            <a:off x="1119188" y="2983375"/>
            <a:ext cx="6099174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./command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454510-473D-8B85-D2C0-BEADF98C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88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7017-547A-4659-9812-12F59DBD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07386-66D8-4A5F-BB33-001709BF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We are going to consider one of the most widely written programs in the history of programming and see how it is written in C++.</a:t>
            </a:r>
          </a:p>
          <a:p>
            <a:endParaRPr lang="en-US" dirty="0"/>
          </a:p>
          <a:p>
            <a:r>
              <a:rPr lang="en-US" dirty="0"/>
              <a:t>We will glaze over some details at first, as we want to get the fundamental basics out of the way.</a:t>
            </a:r>
          </a:p>
          <a:p>
            <a:endParaRPr lang="en-US" dirty="0"/>
          </a:p>
          <a:p>
            <a:r>
              <a:rPr lang="en-US" dirty="0"/>
              <a:t>Everything starts from here!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28CAE-68E6-54AE-59A6-17503A2F7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511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68CC9-3CA3-4C37-A3C6-5F8063E66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6FAD9-DB89-4175-BC14-39919A7FA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 &amp; Syllabus</a:t>
            </a:r>
            <a:endParaRPr lang="en-US" dirty="0">
              <a:hlinkClick r:id="rId2"/>
            </a:endParaRPr>
          </a:p>
          <a:p>
            <a:r>
              <a:rPr lang="en-US" dirty="0"/>
              <a:t>What is Scientific Computing</a:t>
            </a:r>
          </a:p>
          <a:p>
            <a:r>
              <a:rPr lang="en-US" dirty="0"/>
              <a:t>What is C++</a:t>
            </a:r>
          </a:p>
          <a:p>
            <a:r>
              <a:rPr lang="en-US"/>
              <a:t>Hello </a:t>
            </a:r>
            <a:r>
              <a:rPr lang="en-US" dirty="0"/>
              <a:t>World!</a:t>
            </a:r>
          </a:p>
          <a:p>
            <a:pPr lvl="1"/>
            <a:r>
              <a:rPr lang="en-US" dirty="0"/>
              <a:t>Example &amp; Program Outline</a:t>
            </a:r>
          </a:p>
          <a:p>
            <a:pPr lvl="1"/>
            <a:r>
              <a:rPr lang="en-US" dirty="0"/>
              <a:t>Compiling Code</a:t>
            </a:r>
          </a:p>
          <a:p>
            <a:pPr lvl="1"/>
            <a:r>
              <a:rPr lang="en-US" dirty="0"/>
              <a:t>Running a Program</a:t>
            </a:r>
          </a:p>
          <a:p>
            <a:pPr lvl="1"/>
            <a:r>
              <a:rPr lang="en-US" dirty="0"/>
              <a:t>Data Types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F28DBD-2364-8D50-A655-FBB399E3B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50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7017-547A-4659-9812-12F59DBD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World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12078A-9FAA-1913-FAC6-155F35CA0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789111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#include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/>
              </a:rPr>
              <a:t>&lt;iostream&gt;</a:t>
            </a:r>
            <a:endParaRPr lang="en-US" sz="1600" dirty="0"/>
          </a:p>
          <a:p>
            <a:pPr>
              <a:spcBef>
                <a:spcPts val="0"/>
              </a:spcBef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using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/>
              </a:rPr>
              <a:t>namespace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/>
              </a:rPr>
              <a:t>std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/>
              </a:rPr>
              <a:t>;</a:t>
            </a:r>
            <a:endParaRPr lang="en-US" sz="1600" dirty="0">
              <a:solidFill>
                <a:srgbClr val="CCCCCC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/>
              </a:rPr>
              <a:t>()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 -&gt;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endParaRPr lang="en-US" sz="1600" dirty="0"/>
          </a:p>
          <a:p>
            <a:pPr>
              <a:spcBef>
                <a:spcPts val="0"/>
              </a:spcBef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/>
              </a:rPr>
              <a:t>{</a:t>
            </a:r>
            <a:endParaRPr lang="en-US" sz="1600" dirty="0">
              <a:solidFill>
                <a:srgbClr val="CCCCCC"/>
              </a:solidFill>
              <a:latin typeface="Consolas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/>
              </a:rPr>
              <a:t>cout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&lt;&lt;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/>
              </a:rPr>
              <a:t>"Hello World!"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&lt;&lt;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/>
              </a:rPr>
              <a:t>endl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/>
              </a:rPr>
              <a:t>;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 </a:t>
            </a:r>
            <a:endParaRPr lang="en-US" sz="1600"/>
          </a:p>
          <a:p>
            <a:pPr>
              <a:spcBef>
                <a:spcPts val="0"/>
              </a:spcBef>
              <a:buNone/>
            </a:pPr>
            <a:r>
              <a:rPr lang="en-US" sz="1600">
                <a:solidFill>
                  <a:srgbClr val="CCCCCC"/>
                </a:solidFill>
                <a:latin typeface="Consolas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7226BD-8843-210D-6746-475F0B13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93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7017-547A-4659-9812-12F59DBD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Hello World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3A56F-4C50-40E3-9913-ADF9C1A285CC}"/>
              </a:ext>
            </a:extLst>
          </p:cNvPr>
          <p:cNvSpPr txBox="1">
            <a:spLocks/>
          </p:cNvSpPr>
          <p:nvPr/>
        </p:nvSpPr>
        <p:spPr>
          <a:xfrm>
            <a:off x="677334" y="4091705"/>
            <a:ext cx="8596668" cy="249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This line instructs the computer to print out the phrase “Hello World!”.</a:t>
            </a:r>
          </a:p>
          <a:p>
            <a:r>
              <a:rPr lang="en-US" i="1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is the object that does the printing</a:t>
            </a:r>
            <a:endParaRPr lang="en-US" i="1" dirty="0">
              <a:solidFill>
                <a:schemeClr val="tx1"/>
              </a:solidFill>
            </a:endParaRPr>
          </a:p>
          <a:p>
            <a:r>
              <a:rPr lang="en-US" i="1" dirty="0" err="1">
                <a:solidFill>
                  <a:schemeClr val="tx1"/>
                </a:solidFill>
              </a:rPr>
              <a:t>endl</a:t>
            </a:r>
            <a:r>
              <a:rPr lang="en-US" dirty="0">
                <a:solidFill>
                  <a:schemeClr val="tx1"/>
                </a:solidFill>
              </a:rPr>
              <a:t> is the object that adds a new line after printing out the phrase</a:t>
            </a:r>
            <a:endParaRPr lang="en-US" i="1" dirty="0">
              <a:solidFill>
                <a:schemeClr val="tx1"/>
              </a:solidFill>
            </a:endParaRPr>
          </a:p>
          <a:p>
            <a:r>
              <a:rPr lang="en-US" i="1" dirty="0">
                <a:solidFill>
                  <a:schemeClr val="tx1"/>
                </a:solidFill>
              </a:rPr>
              <a:t>&lt;&lt;</a:t>
            </a:r>
            <a:r>
              <a:rPr lang="en-US" dirty="0">
                <a:solidFill>
                  <a:schemeClr val="tx1"/>
                </a:solidFill>
              </a:rPr>
              <a:t> is an </a:t>
            </a:r>
            <a:r>
              <a:rPr lang="en-US" b="1" dirty="0">
                <a:solidFill>
                  <a:schemeClr val="tx1"/>
                </a:solidFill>
              </a:rPr>
              <a:t>operator</a:t>
            </a:r>
            <a:r>
              <a:rPr lang="en-US" dirty="0">
                <a:solidFill>
                  <a:schemeClr val="tx1"/>
                </a:solidFill>
              </a:rPr>
              <a:t> that combines the objects together to print them.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We end all statements with a semicolon. This is how C++ knows when a statement ends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2224D5B2-B105-1D56-85F9-C7FD7A1E3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789111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/>
              </a:rPr>
              <a:t>#include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/>
              </a:rPr>
              <a:t>&lt;iostream&gt;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/>
              </a:rPr>
              <a:t>using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/>
              </a:rPr>
              <a:t>namespace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/>
              </a:rPr>
              <a:t>std;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auto </a:t>
            </a:r>
            <a:r>
              <a:rPr lang="en-US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/>
              </a:rPr>
              <a:t>main()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-&gt; int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/>
              </a:rPr>
              <a:t>{</a:t>
            </a:r>
            <a:endParaRPr lang="en-US" sz="1600" dirty="0">
              <a:solidFill>
                <a:schemeClr val="bg1">
                  <a:lumMod val="65000"/>
                </a:schemeClr>
              </a:solidFill>
              <a:latin typeface="Consolas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/>
              </a:rPr>
              <a:t>   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/>
              </a:rPr>
              <a:t>cout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&lt;&lt;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/>
              </a:rPr>
              <a:t>"Hello World!"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</a:rPr>
              <a:t>&lt;&lt;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/>
              </a:rPr>
              <a:t>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/>
              </a:rPr>
              <a:t>endl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/>
              </a:rPr>
              <a:t>;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 </a:t>
            </a:r>
            <a:endParaRPr lang="en-US" sz="1600"/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C602C-4E91-801C-1F93-AE50F12DE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17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D7017-547A-4659-9812-12F59DBD9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33A56F-4C50-40E3-9913-ADF9C1A285CC}"/>
              </a:ext>
            </a:extLst>
          </p:cNvPr>
          <p:cNvSpPr txBox="1">
            <a:spLocks/>
          </p:cNvSpPr>
          <p:nvPr/>
        </p:nvSpPr>
        <p:spPr>
          <a:xfrm>
            <a:off x="677334" y="4091706"/>
            <a:ext cx="8596668" cy="246001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The first line gives us access to </a:t>
            </a:r>
            <a:r>
              <a:rPr lang="en-US" i="1" dirty="0" err="1">
                <a:solidFill>
                  <a:schemeClr val="tx1"/>
                </a:solidFill>
              </a:rPr>
              <a:t>cout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i="1" dirty="0" err="1">
                <a:solidFill>
                  <a:schemeClr val="tx1"/>
                </a:solidFill>
              </a:rPr>
              <a:t>endl</a:t>
            </a:r>
            <a:r>
              <a:rPr lang="en-US" i="1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C++ only gives us basic functionality out of the box and so we need to instruct it to give us more!</a:t>
            </a:r>
          </a:p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i="1" dirty="0">
                <a:solidFill>
                  <a:schemeClr val="tx1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 and </a:t>
            </a:r>
            <a:r>
              <a:rPr lang="en-US" i="1" dirty="0">
                <a:solidFill>
                  <a:schemeClr val="tx1"/>
                </a:solidFill>
              </a:rPr>
              <a:t>curly braces ({ and })</a:t>
            </a:r>
            <a:r>
              <a:rPr lang="en-US" dirty="0">
                <a:solidFill>
                  <a:schemeClr val="tx1"/>
                </a:solidFill>
              </a:rPr>
              <a:t> define where our program starts. The braces denote a </a:t>
            </a:r>
            <a:r>
              <a:rPr lang="en-US" b="1" dirty="0">
                <a:solidFill>
                  <a:schemeClr val="tx1"/>
                </a:solidFill>
              </a:rPr>
              <a:t>block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Every C++ program has a </a:t>
            </a:r>
            <a:r>
              <a:rPr lang="en-US" b="1" dirty="0">
                <a:solidFill>
                  <a:schemeClr val="tx1"/>
                </a:solidFill>
              </a:rPr>
              <a:t>main block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  <a:p>
            <a:r>
              <a:rPr lang="en-US" dirty="0">
                <a:solidFill>
                  <a:schemeClr val="tx1"/>
                </a:solidFill>
              </a:rPr>
              <a:t>Note that none of these lines are considered statements, and thus do not end in a semicolon!</a:t>
            </a:r>
            <a:endParaRPr lang="en-US" sz="1900" dirty="0">
              <a:solidFill>
                <a:schemeClr val="tx1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0C9A3363-8193-49A3-E052-933414FAF4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789111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en-US" sz="1600" b="0" dirty="0">
                <a:solidFill>
                  <a:srgbClr val="C586C0"/>
                </a:solidFill>
                <a:effectLst/>
                <a:latin typeface="Consolas"/>
              </a:rPr>
              <a:t>#include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/>
              </a:rPr>
              <a:t>&lt;iostream&gt;</a:t>
            </a:r>
            <a:endParaRPr lang="en-US" sz="1600" dirty="0"/>
          </a:p>
          <a:p>
            <a:pPr>
              <a:spcBef>
                <a:spcPts val="0"/>
              </a:spcBef>
              <a:buNone/>
            </a:pPr>
            <a:r>
              <a:rPr lang="en-US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/>
              </a:rPr>
              <a:t>using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/>
              </a:rPr>
              <a:t>namespace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 </a:t>
            </a:r>
            <a:r>
              <a:rPr lang="en-US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/>
              </a:rPr>
              <a:t>std;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/>
              </a:rPr>
              <a:t>main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/>
              </a:rPr>
              <a:t>()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 -&gt;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endParaRPr lang="en-US" sz="1600" dirty="0"/>
          </a:p>
          <a:p>
            <a:pPr>
              <a:spcBef>
                <a:spcPts val="0"/>
              </a:spcBef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/>
              </a:rPr>
              <a:t>{</a:t>
            </a:r>
            <a:endParaRPr lang="en-US" sz="1600" dirty="0">
              <a:solidFill>
                <a:srgbClr val="CCCCCC"/>
              </a:solidFill>
              <a:latin typeface="Consolas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/>
              </a:rPr>
              <a:t>    </a:t>
            </a:r>
            <a:r>
              <a:rPr lang="en-US" sz="1600" b="0" err="1">
                <a:solidFill>
                  <a:schemeClr val="bg1">
                    <a:lumMod val="65000"/>
                  </a:schemeClr>
                </a:solidFill>
                <a:effectLst/>
                <a:latin typeface="Consolas"/>
              </a:rPr>
              <a:t>cout</a:t>
            </a:r>
            <a:r>
              <a:rPr lang="en-US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/>
              </a:rPr>
              <a:t> &lt;&lt; "Hello World!" &lt;&lt; </a:t>
            </a:r>
            <a:r>
              <a:rPr lang="en-US" sz="1600" b="0" err="1">
                <a:solidFill>
                  <a:schemeClr val="bg1">
                    <a:lumMod val="65000"/>
                  </a:schemeClr>
                </a:solidFill>
                <a:effectLst/>
                <a:latin typeface="Consolas"/>
              </a:rPr>
              <a:t>endl</a:t>
            </a:r>
            <a:r>
              <a:rPr lang="en-US" sz="1600" b="0" dirty="0">
                <a:solidFill>
                  <a:schemeClr val="bg1">
                    <a:lumMod val="65000"/>
                  </a:schemeClr>
                </a:solidFill>
                <a:effectLst/>
                <a:latin typeface="Consolas"/>
              </a:rPr>
              <a:t>;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  <a:latin typeface="Consolas"/>
              </a:rPr>
              <a:t> </a:t>
            </a:r>
            <a:endParaRPr lang="en-US" sz="1600">
              <a:solidFill>
                <a:schemeClr val="bg1">
                  <a:lumMod val="6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solidFill>
                  <a:srgbClr val="CCCCCC"/>
                </a:solidFill>
                <a:latin typeface="Consolas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D502E1-5804-CD11-004F-AA7DCE28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574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F03B-BB71-4047-93BE-5DDE5981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Primitive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657AB-ED2D-4A99-8D2F-2C36C99A8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Within a program we will be dealing with many different pieces of data, all of which will need to be expressed and stored within memory in different ways.</a:t>
            </a:r>
          </a:p>
          <a:p>
            <a:endParaRPr lang="en-US"/>
          </a:p>
          <a:p>
            <a:r>
              <a:rPr lang="en-US"/>
              <a:t>Some data types will behave one way while other data types behave other ways.</a:t>
            </a:r>
          </a:p>
          <a:p>
            <a:endParaRPr lang="en-US"/>
          </a:p>
          <a:p>
            <a:r>
              <a:rPr lang="en-US"/>
              <a:t>The primitive types in C++ are the basic building blocks of everything else in the language and can be used to express anything.</a:t>
            </a:r>
          </a:p>
          <a:p>
            <a:endParaRPr lang="en-US"/>
          </a:p>
          <a:p>
            <a:r>
              <a:rPr lang="en-US"/>
              <a:t>We will list all primitive types but will cover only a few in detail.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16139-E0C0-CC28-E027-32BDA5F4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84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F03B-BB71-4047-93BE-5DDE5981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  <a:r>
              <a:rPr lang="en-US" sz="800" dirty="0"/>
              <a:t> (and their typical sizes)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657AB-ED2D-4A99-8D2F-2C36C99A8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latin typeface="Consolas"/>
              </a:rPr>
              <a:t>bool        - logical true/false                  1 byte</a:t>
            </a:r>
          </a:p>
          <a:p>
            <a:r>
              <a:rPr lang="en-US" dirty="0">
                <a:latin typeface="Consolas"/>
              </a:rPr>
              <a:t>char        - standard characters                 1 byte</a:t>
            </a:r>
          </a:p>
          <a:p>
            <a:r>
              <a:rPr lang="en-US" dirty="0" err="1">
                <a:latin typeface="Consolas"/>
                <a:ea typeface="+mn-lt"/>
                <a:cs typeface="+mn-lt"/>
              </a:rPr>
              <a:t>wchar_t</a:t>
            </a:r>
            <a:r>
              <a:rPr lang="en-US" dirty="0">
                <a:latin typeface="Consolas"/>
                <a:ea typeface="+mn-lt"/>
                <a:cs typeface="+mn-lt"/>
              </a:rPr>
              <a:t>     - wide characters                     4 bytes</a:t>
            </a:r>
          </a:p>
          <a:p>
            <a:r>
              <a:rPr lang="en-US" dirty="0">
                <a:latin typeface="Consolas"/>
                <a:ea typeface="+mn-lt"/>
                <a:cs typeface="+mn-lt"/>
              </a:rPr>
              <a:t>char8_t     - UTF-8 character                     1 byte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char16_t    - UTF-16 character                    2 bytes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  <a:ea typeface="+mn-lt"/>
                <a:cs typeface="+mn-lt"/>
              </a:rPr>
              <a:t>char32_t    - UTF-32 character                    4 bytes</a:t>
            </a:r>
          </a:p>
          <a:p>
            <a:r>
              <a:rPr lang="en-US" dirty="0">
                <a:latin typeface="Consolas"/>
              </a:rPr>
              <a:t>short       - small integer                       2 bytes</a:t>
            </a:r>
          </a:p>
          <a:p>
            <a:r>
              <a:rPr lang="en-US" dirty="0">
                <a:latin typeface="Consolas"/>
              </a:rPr>
              <a:t>int         - integer                             4 bytes</a:t>
            </a:r>
          </a:p>
          <a:p>
            <a:r>
              <a:rPr lang="en-US" dirty="0">
                <a:latin typeface="Consolas"/>
              </a:rPr>
              <a:t>long        - large integer                       8 bytes</a:t>
            </a:r>
          </a:p>
          <a:p>
            <a:r>
              <a:rPr lang="en-US" dirty="0">
                <a:latin typeface="Consolas"/>
              </a:rPr>
              <a:t>long </a:t>
            </a:r>
            <a:r>
              <a:rPr lang="en-US" dirty="0" err="1">
                <a:latin typeface="Consolas"/>
              </a:rPr>
              <a:t>long</a:t>
            </a:r>
            <a:r>
              <a:rPr lang="en-US" dirty="0">
                <a:latin typeface="Consolas"/>
              </a:rPr>
              <a:t>   - large integer                       8 bytes</a:t>
            </a:r>
            <a:endParaRPr lang="en-US" dirty="0">
              <a:latin typeface="Consolas"/>
              <a:ea typeface="+mn-lt"/>
              <a:cs typeface="+mn-lt"/>
            </a:endParaRPr>
          </a:p>
          <a:p>
            <a:r>
              <a:rPr lang="en-US" dirty="0">
                <a:latin typeface="Consolas"/>
              </a:rPr>
              <a:t>float       - </a:t>
            </a:r>
            <a:r>
              <a:rPr lang="en-US" dirty="0">
                <a:latin typeface="Consolas"/>
                <a:ea typeface="+mn-lt"/>
                <a:cs typeface="+mn-lt"/>
              </a:rPr>
              <a:t>single precision floating point     4 bytes</a:t>
            </a:r>
          </a:p>
          <a:p>
            <a:r>
              <a:rPr lang="en-US" dirty="0">
                <a:latin typeface="Consolas"/>
              </a:rPr>
              <a:t>double      - </a:t>
            </a:r>
            <a:r>
              <a:rPr lang="en-US" dirty="0">
                <a:latin typeface="Consolas"/>
                <a:ea typeface="+mn-lt"/>
                <a:cs typeface="+mn-lt"/>
              </a:rPr>
              <a:t>double precision floating point     8 bytes</a:t>
            </a:r>
            <a:endParaRPr lang="en-US" dirty="0">
              <a:latin typeface="Consolas"/>
            </a:endParaRPr>
          </a:p>
          <a:p>
            <a:r>
              <a:rPr lang="en-US" dirty="0">
                <a:latin typeface="Consolas"/>
              </a:rPr>
              <a:t>long double - </a:t>
            </a:r>
            <a:r>
              <a:rPr lang="en-US" dirty="0">
                <a:latin typeface="Consolas"/>
                <a:ea typeface="+mn-lt"/>
                <a:cs typeface="+mn-lt"/>
              </a:rPr>
              <a:t>extended precision floating point  16 bytes</a:t>
            </a:r>
            <a:endParaRPr lang="en-US" dirty="0">
              <a:latin typeface="Consolas"/>
            </a:endParaRPr>
          </a:p>
          <a:p>
            <a:endParaRPr lang="en-US" dirty="0">
              <a:latin typeface="Consola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32F11D-F241-673F-B823-BF0816C3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5793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F03B-BB71-4047-93BE-5DDE5981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Primitive Types</a:t>
            </a:r>
            <a:r>
              <a:rPr lang="en-US" sz="900" dirty="0"/>
              <a:t> </a:t>
            </a:r>
            <a:r>
              <a:rPr lang="en-US" sz="800" dirty="0"/>
              <a:t>(and their typical sizes)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657AB-ED2D-4A99-8D2F-2C36C99A8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US" dirty="0">
                <a:latin typeface="Consolas"/>
              </a:rPr>
              <a:t>bool        - logical true/false                  1 byte</a:t>
            </a:r>
          </a:p>
          <a:p>
            <a:r>
              <a:rPr lang="en-US" dirty="0">
                <a:latin typeface="Consolas"/>
              </a:rPr>
              <a:t>char        - standard characters                 1 byte</a:t>
            </a:r>
          </a:p>
          <a:p>
            <a:r>
              <a:rPr lang="en-US" dirty="0" err="1">
                <a:solidFill>
                  <a:schemeClr val="bg2"/>
                </a:solidFill>
                <a:latin typeface="Consolas"/>
                <a:ea typeface="+mn-lt"/>
                <a:cs typeface="+mn-lt"/>
              </a:rPr>
              <a:t>wchar_t</a:t>
            </a:r>
            <a:r>
              <a:rPr lang="en-US" dirty="0">
                <a:solidFill>
                  <a:schemeClr val="bg2"/>
                </a:solidFill>
                <a:latin typeface="Consolas"/>
                <a:ea typeface="+mn-lt"/>
                <a:cs typeface="+mn-lt"/>
              </a:rPr>
              <a:t>     - wide characters                     4 bytes</a:t>
            </a:r>
          </a:p>
          <a:p>
            <a:r>
              <a:rPr lang="en-US" dirty="0">
                <a:solidFill>
                  <a:schemeClr val="bg2"/>
                </a:solidFill>
                <a:latin typeface="Consolas"/>
                <a:ea typeface="+mn-lt"/>
                <a:cs typeface="+mn-lt"/>
              </a:rPr>
              <a:t>char8_t     - UTF-8 character                     1 byte</a:t>
            </a:r>
            <a:endParaRPr lang="en-US" dirty="0">
              <a:solidFill>
                <a:schemeClr val="bg2"/>
              </a:solidFill>
              <a:latin typeface="Consolas"/>
            </a:endParaRPr>
          </a:p>
          <a:p>
            <a:r>
              <a:rPr lang="en-US" dirty="0">
                <a:solidFill>
                  <a:schemeClr val="bg2"/>
                </a:solidFill>
                <a:latin typeface="Consolas"/>
                <a:ea typeface="+mn-lt"/>
                <a:cs typeface="+mn-lt"/>
              </a:rPr>
              <a:t>char16_t    - UTF-16 character                    2 bytes</a:t>
            </a:r>
            <a:endParaRPr lang="en-US" dirty="0">
              <a:solidFill>
                <a:schemeClr val="bg2"/>
              </a:solidFill>
              <a:latin typeface="Consolas"/>
            </a:endParaRPr>
          </a:p>
          <a:p>
            <a:r>
              <a:rPr lang="en-US" dirty="0">
                <a:solidFill>
                  <a:schemeClr val="bg2"/>
                </a:solidFill>
                <a:latin typeface="Consolas"/>
                <a:ea typeface="+mn-lt"/>
                <a:cs typeface="+mn-lt"/>
              </a:rPr>
              <a:t>char32_t    - UTF-32 character                    4 bytes</a:t>
            </a:r>
          </a:p>
          <a:p>
            <a:r>
              <a:rPr lang="en-US" dirty="0">
                <a:solidFill>
                  <a:schemeClr val="bg2"/>
                </a:solidFill>
                <a:latin typeface="Consolas"/>
              </a:rPr>
              <a:t>short       - small integer                       2 bytes</a:t>
            </a:r>
          </a:p>
          <a:p>
            <a:r>
              <a:rPr lang="en-US" dirty="0">
                <a:latin typeface="Consolas"/>
              </a:rPr>
              <a:t>int         - integer                             4 bytes</a:t>
            </a:r>
          </a:p>
          <a:p>
            <a:r>
              <a:rPr lang="en-US" dirty="0">
                <a:solidFill>
                  <a:schemeClr val="bg2"/>
                </a:solidFill>
                <a:latin typeface="Consolas"/>
              </a:rPr>
              <a:t>long        - large integer                       8 bytes</a:t>
            </a:r>
          </a:p>
          <a:p>
            <a:r>
              <a:rPr lang="en-US" dirty="0">
                <a:solidFill>
                  <a:schemeClr val="bg2"/>
                </a:solidFill>
                <a:latin typeface="Consolas"/>
              </a:rPr>
              <a:t>long </a:t>
            </a:r>
            <a:r>
              <a:rPr lang="en-US" dirty="0" err="1">
                <a:solidFill>
                  <a:schemeClr val="bg2"/>
                </a:solidFill>
                <a:latin typeface="Consolas"/>
              </a:rPr>
              <a:t>long</a:t>
            </a:r>
            <a:r>
              <a:rPr lang="en-US" dirty="0">
                <a:solidFill>
                  <a:schemeClr val="bg2"/>
                </a:solidFill>
                <a:latin typeface="Consolas"/>
              </a:rPr>
              <a:t>   - large integer                       8 bytes</a:t>
            </a:r>
            <a:endParaRPr lang="en-US" dirty="0">
              <a:solidFill>
                <a:schemeClr val="bg2"/>
              </a:solidFill>
              <a:latin typeface="Consolas"/>
              <a:ea typeface="+mn-lt"/>
              <a:cs typeface="+mn-lt"/>
            </a:endParaRPr>
          </a:p>
          <a:p>
            <a:r>
              <a:rPr lang="en-US" dirty="0">
                <a:solidFill>
                  <a:schemeClr val="bg2"/>
                </a:solidFill>
                <a:latin typeface="Consolas"/>
              </a:rPr>
              <a:t>float       - </a:t>
            </a:r>
            <a:r>
              <a:rPr lang="en-US" dirty="0">
                <a:solidFill>
                  <a:schemeClr val="bg2"/>
                </a:solidFill>
                <a:latin typeface="Consolas"/>
                <a:ea typeface="+mn-lt"/>
                <a:cs typeface="+mn-lt"/>
              </a:rPr>
              <a:t>single precision floating point     4 bytes</a:t>
            </a:r>
          </a:p>
          <a:p>
            <a:r>
              <a:rPr lang="en-US" dirty="0">
                <a:latin typeface="Consolas"/>
              </a:rPr>
              <a:t>double      - </a:t>
            </a:r>
            <a:r>
              <a:rPr lang="en-US" dirty="0">
                <a:latin typeface="Consolas"/>
                <a:ea typeface="+mn-lt"/>
                <a:cs typeface="+mn-lt"/>
              </a:rPr>
              <a:t>double precision floating point     8 bytes</a:t>
            </a:r>
            <a:endParaRPr lang="en-US" dirty="0">
              <a:latin typeface="Consolas"/>
            </a:endParaRPr>
          </a:p>
          <a:p>
            <a:r>
              <a:rPr lang="en-US" dirty="0">
                <a:solidFill>
                  <a:schemeClr val="bg2"/>
                </a:solidFill>
                <a:latin typeface="Consolas"/>
              </a:rPr>
              <a:t>long double - </a:t>
            </a:r>
            <a:r>
              <a:rPr lang="en-US" dirty="0">
                <a:solidFill>
                  <a:schemeClr val="bg2"/>
                </a:solidFill>
                <a:latin typeface="Consolas"/>
                <a:ea typeface="+mn-lt"/>
                <a:cs typeface="+mn-lt"/>
              </a:rPr>
              <a:t>extended precision floating point  16 bytes</a:t>
            </a:r>
            <a:endParaRPr lang="en-US" dirty="0">
              <a:solidFill>
                <a:schemeClr val="bg2"/>
              </a:solidFill>
              <a:latin typeface="Consolas"/>
            </a:endParaRPr>
          </a:p>
          <a:p>
            <a:endParaRPr lang="en-US" dirty="0">
              <a:latin typeface="Consola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9DE1-BC71-8414-05BB-D86778D21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213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FA9D6-52FD-4BE9-847F-748FAFA0A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23622-8DC2-4053-B6C3-E0C55A4C1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653632"/>
          </a:xfrm>
        </p:spPr>
        <p:txBody>
          <a:bodyPr/>
          <a:lstStyle/>
          <a:p>
            <a:r>
              <a:rPr lang="en-US" dirty="0"/>
              <a:t>Naturally, as our programs become more complex, we will need ways to manage our data. We can use </a:t>
            </a:r>
            <a:r>
              <a:rPr lang="en-US" i="1" dirty="0"/>
              <a:t>variables</a:t>
            </a:r>
            <a:r>
              <a:rPr lang="en-US" dirty="0"/>
              <a:t> to hold onto data.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F6E2536-8FBB-4FE4-AA32-78E775B11498}"/>
              </a:ext>
            </a:extLst>
          </p:cNvPr>
          <p:cNvSpPr txBox="1">
            <a:spLocks/>
          </p:cNvSpPr>
          <p:nvPr/>
        </p:nvSpPr>
        <p:spPr>
          <a:xfrm>
            <a:off x="677334" y="2835794"/>
            <a:ext cx="8596668" cy="143140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None/>
            </a:pP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 x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8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;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        // simple, basic, bad</a:t>
            </a:r>
            <a:endParaRPr lang="en-US" sz="2400" dirty="0"/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 x 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 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8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;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       // semi-modern, good/ok </a:t>
            </a:r>
            <a:endParaRPr lang="en-US" dirty="0"/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 x {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8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};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        // semi-modern, good/ok </a:t>
            </a:r>
            <a:endParaRPr lang="en-US" sz="2400" dirty="0"/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 x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 {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8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};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     // </a:t>
            </a:r>
            <a:r>
              <a:rPr lang="en-US" sz="1600" strike="sngStrike" dirty="0">
                <a:solidFill>
                  <a:srgbClr val="6A9955"/>
                </a:solidFill>
                <a:latin typeface="Consolas"/>
              </a:rPr>
              <a:t>bad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 this is not doing what you think</a:t>
            </a:r>
            <a:endParaRPr lang="en-US" sz="1600" dirty="0">
              <a:solidFill>
                <a:srgbClr val="569CD6"/>
              </a:solidFill>
              <a:latin typeface="Consolas"/>
            </a:endParaRPr>
          </a:p>
          <a:p>
            <a:pPr>
              <a:spcBef>
                <a:spcPts val="0"/>
              </a:spcBef>
              <a:buNone/>
            </a:pPr>
            <a:r>
              <a:rPr lang="en-US" sz="1600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 x </a:t>
            </a:r>
            <a:r>
              <a:rPr lang="en-US" sz="1600" dirty="0">
                <a:solidFill>
                  <a:srgbClr val="D4D4D4"/>
                </a:solidFill>
                <a:latin typeface="Consolas"/>
              </a:rPr>
              <a:t>=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{</a:t>
            </a:r>
            <a:r>
              <a:rPr lang="en-US" sz="1600" dirty="0">
                <a:solidFill>
                  <a:srgbClr val="B5CEA8"/>
                </a:solidFill>
                <a:latin typeface="Consolas"/>
              </a:rPr>
              <a:t>8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};</a:t>
            </a:r>
            <a:r>
              <a:rPr lang="en-US" sz="1600" dirty="0">
                <a:solidFill>
                  <a:srgbClr val="6A9955"/>
                </a:solidFill>
                <a:latin typeface="Consolas"/>
              </a:rPr>
              <a:t>  // modern, best</a:t>
            </a:r>
          </a:p>
          <a:p>
            <a:pPr>
              <a:spcBef>
                <a:spcPts val="0"/>
              </a:spcBef>
              <a:buNone/>
            </a:pPr>
            <a:endParaRPr lang="en-US" sz="1600" dirty="0">
              <a:solidFill>
                <a:srgbClr val="6A9955"/>
              </a:solidFill>
              <a:latin typeface="Consolas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9A1464-F732-4418-9A15-86023F069B20}"/>
              </a:ext>
            </a:extLst>
          </p:cNvPr>
          <p:cNvSpPr txBox="1">
            <a:spLocks/>
          </p:cNvSpPr>
          <p:nvPr/>
        </p:nvSpPr>
        <p:spPr>
          <a:xfrm>
            <a:off x="677334" y="4369527"/>
            <a:ext cx="8596668" cy="653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Here, our data is named </a:t>
            </a:r>
            <a:r>
              <a:rPr lang="en-US" i="1" dirty="0"/>
              <a:t>x</a:t>
            </a:r>
            <a:r>
              <a:rPr lang="en-US" dirty="0"/>
              <a:t> and it is of the type </a:t>
            </a:r>
            <a:r>
              <a:rPr lang="en-US" i="1" dirty="0"/>
              <a:t>int</a:t>
            </a:r>
            <a:r>
              <a:rPr lang="en-US" dirty="0"/>
              <a:t>. It has a value of 8. We can now use </a:t>
            </a:r>
            <a:r>
              <a:rPr lang="en-US" i="1" dirty="0"/>
              <a:t>x</a:t>
            </a:r>
            <a:r>
              <a:rPr lang="en-US" dirty="0"/>
              <a:t> like any other piece of data in our statements.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1FBDDA0-0E9D-4855-959A-E6D84E09697C}"/>
              </a:ext>
            </a:extLst>
          </p:cNvPr>
          <p:cNvSpPr txBox="1">
            <a:spLocks/>
          </p:cNvSpPr>
          <p:nvPr/>
        </p:nvSpPr>
        <p:spPr>
          <a:xfrm>
            <a:off x="677334" y="5284487"/>
            <a:ext cx="8596668" cy="12552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600" b="0" dirty="0" err="1">
                <a:solidFill>
                  <a:srgbClr val="CCCCCC"/>
                </a:solidFill>
                <a:effectLst/>
                <a:latin typeface="Consolas"/>
                <a:ea typeface="+mn-lt"/>
                <a:cs typeface="+mn-lt"/>
              </a:rPr>
              <a:t>cout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/>
                <a:ea typeface="+mn-lt"/>
                <a:cs typeface="+mn-lt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  <a:ea typeface="+mn-lt"/>
                <a:cs typeface="+mn-lt"/>
              </a:rPr>
              <a:t>&lt;&lt;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/>
                <a:ea typeface="+mn-lt"/>
                <a:cs typeface="+mn-lt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/>
                <a:ea typeface="+mn-lt"/>
                <a:cs typeface="+mn-lt"/>
              </a:rPr>
              <a:t>"x is equal to 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/>
                <a:ea typeface="+mn-lt"/>
                <a:cs typeface="+mn-lt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  <a:ea typeface="+mn-lt"/>
                <a:cs typeface="+mn-lt"/>
              </a:rPr>
              <a:t>&lt;&lt;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/>
                <a:ea typeface="+mn-lt"/>
                <a:cs typeface="+mn-lt"/>
              </a:rPr>
              <a:t> x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  <a:ea typeface="+mn-lt"/>
                <a:cs typeface="+mn-lt"/>
              </a:rPr>
              <a:t>&lt;&lt;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/>
                <a:ea typeface="+mn-lt"/>
                <a:cs typeface="+mn-lt"/>
              </a:rPr>
              <a:t>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/>
                <a:ea typeface="+mn-lt"/>
                <a:cs typeface="+mn-lt"/>
              </a:rPr>
              <a:t>endl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/>
                <a:ea typeface="+mn-lt"/>
                <a:cs typeface="+mn-lt"/>
              </a:rPr>
              <a:t>;</a:t>
            </a:r>
            <a:endParaRPr lang="en-US" sz="1600" dirty="0">
              <a:solidFill>
                <a:srgbClr val="CCCCCC"/>
              </a:solidFill>
            </a:endParaRPr>
          </a:p>
          <a:p>
            <a:pPr>
              <a:buNone/>
            </a:pPr>
            <a:r>
              <a:rPr lang="en-US" sz="1600" dirty="0">
                <a:solidFill>
                  <a:srgbClr val="569CD6"/>
                </a:solidFill>
                <a:latin typeface="Consolas"/>
                <a:ea typeface="+mn-lt"/>
                <a:cs typeface="+mn-lt"/>
              </a:rPr>
              <a:t>auto</a:t>
            </a:r>
            <a:r>
              <a:rPr lang="en-US" sz="16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/>
                <a:ea typeface="+mn-lt"/>
                <a:cs typeface="+mn-lt"/>
              </a:rPr>
              <a:t>y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  <a:ea typeface="+mn-lt"/>
                <a:cs typeface="+mn-lt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/>
                <a:ea typeface="+mn-lt"/>
                <a:cs typeface="+mn-lt"/>
              </a:rPr>
              <a:t> </a:t>
            </a:r>
            <a:r>
              <a:rPr lang="en-US" sz="1600" dirty="0">
                <a:solidFill>
                  <a:srgbClr val="569CD6"/>
                </a:solidFill>
                <a:latin typeface="Consolas"/>
                <a:ea typeface="+mn-lt"/>
                <a:cs typeface="+mn-lt"/>
              </a:rPr>
              <a:t>int</a:t>
            </a:r>
            <a:r>
              <a:rPr lang="en-US" sz="16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{x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  <a:ea typeface="+mn-lt"/>
                <a:cs typeface="+mn-lt"/>
              </a:rPr>
              <a:t>+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/>
                <a:ea typeface="+mn-lt"/>
                <a:cs typeface="+mn-lt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/>
                <a:ea typeface="+mn-lt"/>
                <a:cs typeface="+mn-lt"/>
              </a:rPr>
              <a:t>1</a:t>
            </a:r>
            <a:r>
              <a:rPr lang="en-US" sz="16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};</a:t>
            </a:r>
            <a:endParaRPr lang="en-US" sz="1600" dirty="0">
              <a:solidFill>
                <a:srgbClr val="CCCCCC"/>
              </a:solidFill>
            </a:endParaRPr>
          </a:p>
          <a:p>
            <a:pPr>
              <a:buNone/>
            </a:pPr>
            <a:r>
              <a:rPr lang="en-US" sz="1600" b="0" dirty="0" err="1">
                <a:solidFill>
                  <a:srgbClr val="CCCCCC"/>
                </a:solidFill>
                <a:effectLst/>
                <a:latin typeface="Consolas"/>
                <a:ea typeface="+mn-lt"/>
                <a:cs typeface="+mn-lt"/>
              </a:rPr>
              <a:t>cout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/>
                <a:ea typeface="+mn-lt"/>
                <a:cs typeface="+mn-lt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  <a:ea typeface="+mn-lt"/>
                <a:cs typeface="+mn-lt"/>
              </a:rPr>
              <a:t>&lt;&lt;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/>
                <a:ea typeface="+mn-lt"/>
                <a:cs typeface="+mn-lt"/>
              </a:rPr>
              <a:t> 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/>
                <a:ea typeface="+mn-lt"/>
                <a:cs typeface="+mn-lt"/>
              </a:rPr>
              <a:t>"y is equal to 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/>
                <a:ea typeface="+mn-lt"/>
                <a:cs typeface="+mn-lt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  <a:ea typeface="+mn-lt"/>
                <a:cs typeface="+mn-lt"/>
              </a:rPr>
              <a:t>&lt;&lt;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/>
                <a:ea typeface="+mn-lt"/>
                <a:cs typeface="+mn-lt"/>
              </a:rPr>
              <a:t> y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/>
                <a:ea typeface="+mn-lt"/>
                <a:cs typeface="+mn-lt"/>
              </a:rPr>
              <a:t>&lt;&lt;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/>
                <a:ea typeface="+mn-lt"/>
                <a:cs typeface="+mn-lt"/>
              </a:rPr>
              <a:t>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/>
                <a:ea typeface="+mn-lt"/>
                <a:cs typeface="+mn-lt"/>
              </a:rPr>
              <a:t>endl</a:t>
            </a:r>
            <a:r>
              <a:rPr lang="en-US" sz="1600" dirty="0">
                <a:solidFill>
                  <a:srgbClr val="CCCCCC"/>
                </a:solidFill>
                <a:latin typeface="Consolas"/>
                <a:ea typeface="+mn-lt"/>
                <a:cs typeface="+mn-lt"/>
              </a:rPr>
              <a:t>;</a:t>
            </a:r>
            <a:endParaRPr lang="en-US" sz="1600" dirty="0">
              <a:solidFill>
                <a:srgbClr val="CCCCCC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8B0F7-53E5-701C-CCCF-B52E0518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738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AF03B-BB71-4047-93BE-5DDE5981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&amp; Variables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657AB-ED2D-4A99-8D2F-2C36C99A8F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46937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 </a:t>
            </a:r>
            <a:r>
              <a:rPr lang="en-US" dirty="0" err="1">
                <a:solidFill>
                  <a:srgbClr val="D4D4D4"/>
                </a:solidFill>
                <a:latin typeface="Consolas"/>
              </a:rPr>
              <a:t>my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/>
              </a:rPr>
              <a:t>_bool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bool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{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true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</a:t>
            </a:r>
            <a:endParaRPr lang="en-US" b="0" dirty="0">
              <a:solidFill>
                <a:srgbClr val="D4D4D4"/>
              </a:solidFill>
              <a:effectLst/>
              <a:latin typeface="Consolas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proceed = 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bool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{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false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/>
              </a:rPr>
              <a:t>my_char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char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{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'#'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initial = 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char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{</a:t>
            </a:r>
            <a:r>
              <a:rPr lang="en-US" dirty="0">
                <a:solidFill>
                  <a:srgbClr val="CE9178"/>
                </a:solidFill>
                <a:latin typeface="Consolas"/>
              </a:rPr>
              <a:t>'N'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/>
              </a:rPr>
              <a:t>some_int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 = 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{</a:t>
            </a:r>
            <a:r>
              <a:rPr lang="en-US" b="0" dirty="0">
                <a:solidFill>
                  <a:srgbClr val="B5CEA8"/>
                </a:solidFill>
                <a:effectLst/>
                <a:latin typeface="Consolas"/>
              </a:rPr>
              <a:t>11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quantity = 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int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{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37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</a:t>
            </a:r>
            <a:br>
              <a:rPr lang="en-US" b="0" dirty="0">
                <a:effectLst/>
                <a:latin typeface="Consolas" panose="020B0609020204030204" pitchFamily="49" charset="0"/>
              </a:rPr>
            </a:br>
            <a:endParaRPr lang="en-US" b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range = 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{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0.123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rgbClr val="569CD6"/>
                </a:solidFill>
                <a:latin typeface="Consolas"/>
              </a:rPr>
              <a:t>auto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 </a:t>
            </a:r>
            <a:r>
              <a:rPr lang="en-US" b="0" dirty="0">
                <a:solidFill>
                  <a:srgbClr val="D4D4D4"/>
                </a:solidFill>
                <a:effectLst/>
                <a:latin typeface="Consolas"/>
              </a:rPr>
              <a:t>radius = </a:t>
            </a:r>
            <a:r>
              <a:rPr lang="en-US" dirty="0">
                <a:solidFill>
                  <a:srgbClr val="569CD6"/>
                </a:solidFill>
                <a:latin typeface="Consolas"/>
              </a:rPr>
              <a:t>double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{</a:t>
            </a:r>
            <a:r>
              <a:rPr lang="en-US" dirty="0">
                <a:solidFill>
                  <a:srgbClr val="B5CEA8"/>
                </a:solidFill>
                <a:latin typeface="Consolas"/>
              </a:rPr>
              <a:t>5.13</a:t>
            </a:r>
            <a:r>
              <a:rPr lang="en-US" sz="1600" dirty="0">
                <a:solidFill>
                  <a:srgbClr val="CCCCCC"/>
                </a:solidFill>
                <a:latin typeface="Consolas"/>
              </a:rPr>
              <a:t>}</a:t>
            </a:r>
            <a:r>
              <a:rPr lang="en-US" dirty="0">
                <a:solidFill>
                  <a:srgbClr val="D4D4D4"/>
                </a:solidFill>
                <a:latin typeface="Consolas"/>
              </a:rPr>
              <a:t>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6B637-9A9E-0BA7-7253-93EB40420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5505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B5BC-EB1A-2FB5-5169-8BBFE03E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Try Things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2E045-D4FD-1A89-3360-C9E582D0E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we will check out the technology and tools used for this course and run through the Hello World example ourselves.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5A548-522A-5574-3799-5A97EC71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98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8FED-4A6E-48CB-BE7D-13A0A2AF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4BE77-BAE7-40D5-86DE-0D984141C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This course is mostly a C++ course. This means learning how to </a:t>
            </a:r>
            <a:r>
              <a:rPr lang="en-US" i="1" dirty="0"/>
              <a:t>write code</a:t>
            </a:r>
            <a:r>
              <a:rPr lang="en-US" dirty="0"/>
              <a:t> using the C++ programming language.</a:t>
            </a:r>
          </a:p>
          <a:p>
            <a:endParaRPr lang="en-US" dirty="0"/>
          </a:p>
          <a:p>
            <a:r>
              <a:rPr lang="en-US" dirty="0"/>
              <a:t>The code that we will be writing will be relatively simple in nature but will allow us to solve various problems in mathematics and the sciences. We will focus on </a:t>
            </a:r>
            <a:r>
              <a:rPr lang="en-US" i="1" dirty="0"/>
              <a:t>simulations.</a:t>
            </a:r>
          </a:p>
          <a:p>
            <a:endParaRPr lang="en-US" dirty="0"/>
          </a:p>
          <a:p>
            <a:r>
              <a:rPr lang="en-US" dirty="0"/>
              <a:t>A key component of this course is to also introduce the student to industry standard tools, processes, and techniques.</a:t>
            </a:r>
          </a:p>
          <a:p>
            <a:endParaRPr lang="en-US" dirty="0"/>
          </a:p>
          <a:p>
            <a:r>
              <a:rPr lang="en-US" dirty="0"/>
              <a:t>Classes will typically consist of a lecture covering C++ topics followed by introducing a topic in scientific computing and hands-on coding.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146BD-7514-6F61-1AEC-D393A6356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498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58FED-4A6E-48CB-BE7D-13A0A2AFC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4BE77-BAE7-40D5-86DE-0D984141C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Certain C++ topics will be delved deeper into than what would be typical for an introduction to C++, while other topics will be glossed over or outright omitted.</a:t>
            </a:r>
          </a:p>
          <a:p>
            <a:endParaRPr lang="en-US" dirty="0"/>
          </a:p>
          <a:p>
            <a:r>
              <a:rPr lang="en-US" dirty="0"/>
              <a:t>Simulations will be basic in nature but will require you to be able to think in 2d/3d and understand discrete observational frames (think like a filmstrip).</a:t>
            </a:r>
          </a:p>
          <a:p>
            <a:endParaRPr lang="en-US" dirty="0"/>
          </a:p>
          <a:p>
            <a:r>
              <a:rPr lang="en-US" dirty="0"/>
              <a:t>Our goal is to write software conducive to scientific computing, not robust enterprise-grade software (this would require many semesters of work!).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28A32-F9C7-2EF9-A0D9-351717BE7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670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C3180-7FBB-49DC-9A07-FBF197394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Scientific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D1743E-BB6A-46C0-B54A-90304A5226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Scientific computing is a broad subject. It encompasses all problem spaces that utilize computers to solve problems in mathematics and the many disciplines of science.</a:t>
            </a:r>
          </a:p>
          <a:p>
            <a:endParaRPr lang="en-US" dirty="0"/>
          </a:p>
          <a:p>
            <a:r>
              <a:rPr lang="en-US" dirty="0"/>
              <a:t>At a high level this includes modeling &amp; simulation, data analysis, machine learning, and much more.</a:t>
            </a:r>
          </a:p>
          <a:p>
            <a:pPr lvl="1"/>
            <a:r>
              <a:rPr lang="en-US" dirty="0"/>
              <a:t>e.g. We can use computers to simulate the flight path of a ballistic missile and assign a probability to its risk to national assets. This allows us to predict outcomes and prepare accordingly in the real world.</a:t>
            </a:r>
          </a:p>
          <a:p>
            <a:pPr lvl="1"/>
            <a:endParaRPr lang="en-US" dirty="0"/>
          </a:p>
          <a:p>
            <a:r>
              <a:rPr lang="en-US" dirty="0"/>
              <a:t>We will be writing software to instruct the computer to perform numerical tasks to solve various problems across a few areas within STEM. This typically involves writing formulas and algorithms in code.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FCD9B-515E-3E7E-C860-13E23ABE6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2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47EFA-8521-42CB-23F9-D17F0026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Scientific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A620-9188-D09A-0352-3F4AF3D5D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be taking a more focused approach by learning about simulations.</a:t>
            </a:r>
          </a:p>
          <a:p>
            <a:endParaRPr lang="en-US" dirty="0"/>
          </a:p>
          <a:p>
            <a:r>
              <a:rPr lang="en-US" dirty="0"/>
              <a:t>A simulation is a virtual model of some phenomenon</a:t>
            </a:r>
          </a:p>
          <a:p>
            <a:pPr lvl="1"/>
            <a:r>
              <a:rPr lang="en-US" dirty="0"/>
              <a:t>E.g. simple: how an object propagates through space under gravity</a:t>
            </a:r>
          </a:p>
          <a:p>
            <a:pPr lvl="1"/>
            <a:r>
              <a:rPr lang="en-US" dirty="0"/>
              <a:t>E.g. advanced: how ants forage</a:t>
            </a:r>
          </a:p>
          <a:p>
            <a:pPr lvl="1"/>
            <a:endParaRPr lang="en-US" dirty="0"/>
          </a:p>
          <a:p>
            <a:r>
              <a:rPr lang="en-US" dirty="0"/>
              <a:t>We will be developing code to represent </a:t>
            </a:r>
            <a:r>
              <a:rPr lang="en-US" i="1" dirty="0"/>
              <a:t>simple virtual entities</a:t>
            </a:r>
            <a:r>
              <a:rPr lang="en-US" dirty="0"/>
              <a:t> living in </a:t>
            </a:r>
            <a:r>
              <a:rPr lang="en-US" i="1" dirty="0"/>
              <a:t>simple virtual worlds.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F2991-318E-1658-2CDD-358896967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96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3C23-9A4E-4108-96D6-F737B85B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9C91-55B4-4185-8F70-48B9DFE82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C++ is a compiled</a:t>
            </a:r>
            <a:r>
              <a:rPr lang="en-US" dirty="0">
                <a:ea typeface="+mn-lt"/>
                <a:cs typeface="+mn-lt"/>
              </a:rPr>
              <a:t>, </a:t>
            </a:r>
            <a:r>
              <a:rPr lang="en-US" dirty="0"/>
              <a:t>mid-level language.</a:t>
            </a:r>
          </a:p>
          <a:p>
            <a:pPr lvl="1"/>
            <a:r>
              <a:rPr lang="en-US" dirty="0">
                <a:ea typeface="+mn-lt"/>
                <a:cs typeface="+mn-lt"/>
              </a:rPr>
              <a:t>Compiled – code needs to be processed by a compiler before being executed on the computer.</a:t>
            </a:r>
          </a:p>
          <a:p>
            <a:pPr lvl="2"/>
            <a:r>
              <a:rPr lang="en-US" dirty="0"/>
              <a:t>C++ code is compiled </a:t>
            </a:r>
            <a:r>
              <a:rPr lang="en-US" b="1" dirty="0"/>
              <a:t>directly</a:t>
            </a:r>
            <a:r>
              <a:rPr lang="en-US" dirty="0"/>
              <a:t> to native code. i.e. code is compiled directly to a form that the computer can readily process.</a:t>
            </a:r>
          </a:p>
          <a:p>
            <a:pPr lvl="2"/>
            <a:r>
              <a:rPr lang="en-US" dirty="0"/>
              <a:t>Note that this </a:t>
            </a:r>
            <a:r>
              <a:rPr lang="en-US" i="1" dirty="0"/>
              <a:t>is not</a:t>
            </a:r>
            <a:r>
              <a:rPr lang="en-US" dirty="0"/>
              <a:t> the case for languages like Java, JavaScript, Python, C#, and many others!</a:t>
            </a:r>
          </a:p>
          <a:p>
            <a:pPr lvl="2"/>
            <a:r>
              <a:rPr lang="en-US" dirty="0"/>
              <a:t>Others like C++ are C, Rust, Go, Carbon, Ada, ...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Mid-level – the language provides constructs and mechanisms to give developers access to low level functions and memory facilities, while also being abstracted enough to be considered high-level.</a:t>
            </a:r>
          </a:p>
        </p:txBody>
      </p:sp>
      <p:pic>
        <p:nvPicPr>
          <p:cNvPr id="5122" name="Picture 2" descr="Standard C++">
            <a:extLst>
              <a:ext uri="{FF2B5EF4-FFF2-40B4-BE49-F238E27FC236}">
                <a16:creationId xmlns:a16="http://schemas.microsoft.com/office/drawing/2014/main" id="{8C802BC5-0157-4D34-A0BC-E98A2CCE4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650" y="379411"/>
            <a:ext cx="1174044" cy="132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CCC56-7883-528F-37A2-F1E462C6B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9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3C23-9A4E-4108-96D6-F737B85B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Do/Don't We Use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9C91-55B4-4185-8F70-48B9DFE82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443615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2000" dirty="0"/>
              <a:t>Projects use C++ for many reasons:</a:t>
            </a:r>
          </a:p>
          <a:p>
            <a:pPr lvl="1"/>
            <a:r>
              <a:rPr lang="en-US" sz="1800" dirty="0"/>
              <a:t>Compiled C++ code runs </a:t>
            </a:r>
            <a:r>
              <a:rPr lang="en-US" sz="1800" i="1" dirty="0"/>
              <a:t>fast</a:t>
            </a:r>
            <a:r>
              <a:rPr lang="en-US" sz="1800" dirty="0"/>
              <a:t>. </a:t>
            </a:r>
          </a:p>
          <a:p>
            <a:pPr lvl="1"/>
            <a:r>
              <a:rPr lang="en-US" sz="1800" dirty="0"/>
              <a:t>Compiled C++ code runs </a:t>
            </a:r>
            <a:r>
              <a:rPr lang="en-US" sz="1800" b="1" i="1" dirty="0"/>
              <a:t>very fast</a:t>
            </a:r>
            <a:r>
              <a:rPr lang="en-US" sz="1800" dirty="0"/>
              <a:t>. </a:t>
            </a:r>
          </a:p>
          <a:p>
            <a:pPr lvl="1"/>
            <a:r>
              <a:rPr lang="en-US" sz="1800" dirty="0"/>
              <a:t>C++ gives us access to low level functions and facilities:</a:t>
            </a:r>
          </a:p>
          <a:p>
            <a:pPr lvl="2"/>
            <a:r>
              <a:rPr lang="en-US" sz="1600" dirty="0"/>
              <a:t>Memory control</a:t>
            </a:r>
          </a:p>
          <a:p>
            <a:pPr lvl="2"/>
            <a:r>
              <a:rPr lang="en-US" sz="1600" dirty="0"/>
              <a:t>Pipes, sockets, and other file descriptors</a:t>
            </a:r>
          </a:p>
          <a:p>
            <a:pPr lvl="2"/>
            <a:r>
              <a:rPr lang="en-US" sz="1600" dirty="0"/>
              <a:t>Threads</a:t>
            </a:r>
          </a:p>
          <a:p>
            <a:pPr lvl="1"/>
            <a:r>
              <a:rPr lang="en-US" sz="1800" dirty="0"/>
              <a:t>Legacy. C++ has been around for a while, and so some projects use C++ so that they may leverage older legacy code.</a:t>
            </a:r>
          </a:p>
          <a:p>
            <a:pPr lvl="2"/>
            <a:endParaRPr lang="en-US" sz="1600" dirty="0"/>
          </a:p>
          <a:p>
            <a:r>
              <a:rPr lang="en-US" sz="2000" dirty="0"/>
              <a:t>Some projects avoid C++ for several reasons:</a:t>
            </a:r>
          </a:p>
          <a:p>
            <a:pPr lvl="1"/>
            <a:r>
              <a:rPr lang="en-US" sz="1800" b="1" dirty="0"/>
              <a:t>Writing C++ is not easy. Writing C++ is not easy. Writing C++ is not easy.</a:t>
            </a:r>
          </a:p>
          <a:p>
            <a:pPr lvl="1"/>
            <a:r>
              <a:rPr lang="en-US" sz="1800" dirty="0"/>
              <a:t>It is not portable; a C++ program on one system may not run on another system!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1BB87-6175-4913-21A6-473761639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17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C3C23-9A4E-4108-96D6-F737B85B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C++ is not Easy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29C91-55B4-4185-8F70-48B9DFE82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443615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b="1" dirty="0"/>
              <a:t>C++ is a </a:t>
            </a:r>
            <a:r>
              <a:rPr lang="en-US" sz="2000" b="1" i="1" dirty="0"/>
              <a:t>footgun </a:t>
            </a:r>
            <a:r>
              <a:rPr lang="en-US" sz="2000" b="1" dirty="0"/>
              <a:t>language.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000" b="1" dirty="0"/>
              <a:t>It is extremely easy to write broken, bad, and otherwise poor C++ code, and the language does very little to mitigate this.</a:t>
            </a:r>
          </a:p>
          <a:p>
            <a:pPr lvl="1"/>
            <a:r>
              <a:rPr lang="en-US" sz="1800" b="1" dirty="0"/>
              <a:t>Your code may compile, run, and produce results... and it is still probably bad.</a:t>
            </a:r>
          </a:p>
          <a:p>
            <a:endParaRPr lang="en-US" sz="2000" b="1" dirty="0"/>
          </a:p>
          <a:p>
            <a:r>
              <a:rPr lang="en-US" sz="2000" b="1" dirty="0"/>
              <a:t>This has given rise to many other languages to potentially replace C++ in many ecosystems.</a:t>
            </a:r>
          </a:p>
          <a:p>
            <a:pPr lvl="1"/>
            <a:r>
              <a:rPr lang="en-US" sz="1800" b="1" dirty="0"/>
              <a:t>Rust</a:t>
            </a:r>
          </a:p>
          <a:p>
            <a:pPr lvl="1"/>
            <a:r>
              <a:rPr lang="en-US" sz="1800" b="1" dirty="0"/>
              <a:t>Go</a:t>
            </a:r>
          </a:p>
          <a:p>
            <a:pPr lvl="1"/>
            <a:r>
              <a:rPr lang="en-US" sz="1800" b="1" dirty="0">
                <a:ea typeface="+mn-lt"/>
                <a:cs typeface="+mn-lt"/>
              </a:rPr>
              <a:t>Carbon</a:t>
            </a:r>
            <a:endParaRPr lang="en-US" sz="18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1253F-5B0B-182D-BC8C-1B82FA646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4485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2862</TotalTime>
  <Words>2242</Words>
  <Application>Microsoft Office PowerPoint</Application>
  <PresentationFormat>Widescreen</PresentationFormat>
  <Paragraphs>278</Paragraphs>
  <Slides>28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Consolas</vt:lpstr>
      <vt:lpstr>Trebuchet MS</vt:lpstr>
      <vt:lpstr>Wingdings 3</vt:lpstr>
      <vt:lpstr>Facet</vt:lpstr>
      <vt:lpstr>Class 01</vt:lpstr>
      <vt:lpstr>Outline</vt:lpstr>
      <vt:lpstr>What is this Course</vt:lpstr>
      <vt:lpstr>What is this Course</vt:lpstr>
      <vt:lpstr>What is Scientific Computing</vt:lpstr>
      <vt:lpstr>What is Scientific Computing</vt:lpstr>
      <vt:lpstr>What is C++?</vt:lpstr>
      <vt:lpstr>Why Do/Don't We Use C++?</vt:lpstr>
      <vt:lpstr>Writing C++ is not Easy</vt:lpstr>
      <vt:lpstr>Common Use Cases for C++</vt:lpstr>
      <vt:lpstr>My C++ Experiences</vt:lpstr>
      <vt:lpstr>Basic Software Development Workflow</vt:lpstr>
      <vt:lpstr>Compilers &amp; Linkers</vt:lpstr>
      <vt:lpstr>Compilers &amp; Linkers</vt:lpstr>
      <vt:lpstr>Writing C++</vt:lpstr>
      <vt:lpstr>Compiling &amp; Linking C++</vt:lpstr>
      <vt:lpstr>Compiling &amp; Linking C++ Example</vt:lpstr>
      <vt:lpstr>Running C++ Programs</vt:lpstr>
      <vt:lpstr>Hello World</vt:lpstr>
      <vt:lpstr>Hello World</vt:lpstr>
      <vt:lpstr>Hello World</vt:lpstr>
      <vt:lpstr>Hello World</vt:lpstr>
      <vt:lpstr>Primitive Types</vt:lpstr>
      <vt:lpstr>Primitive Types (and their typical sizes)</vt:lpstr>
      <vt:lpstr>Primitive Types (and their typical sizes)</vt:lpstr>
      <vt:lpstr>Data &amp; Variables</vt:lpstr>
      <vt:lpstr>Data &amp; Variables Examples</vt:lpstr>
      <vt:lpstr>Let's Try Things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 Sanchirico</dc:creator>
  <cp:lastModifiedBy>Nicholas Sanchirico</cp:lastModifiedBy>
  <cp:revision>778</cp:revision>
  <dcterms:modified xsi:type="dcterms:W3CDTF">2024-01-22T20:40:41Z</dcterms:modified>
</cp:coreProperties>
</file>