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5" r:id="rId1"/>
  </p:sldMasterIdLst>
  <p:notesMasterIdLst>
    <p:notesMasterId r:id="rId43"/>
  </p:notesMasterIdLst>
  <p:sldIdLst>
    <p:sldId id="256" r:id="rId2"/>
    <p:sldId id="257" r:id="rId3"/>
    <p:sldId id="265" r:id="rId4"/>
    <p:sldId id="267" r:id="rId5"/>
    <p:sldId id="268" r:id="rId6"/>
    <p:sldId id="266" r:id="rId7"/>
    <p:sldId id="269" r:id="rId8"/>
    <p:sldId id="270" r:id="rId9"/>
    <p:sldId id="271" r:id="rId10"/>
    <p:sldId id="272" r:id="rId11"/>
    <p:sldId id="274" r:id="rId12"/>
    <p:sldId id="273" r:id="rId13"/>
    <p:sldId id="275" r:id="rId14"/>
    <p:sldId id="276" r:id="rId15"/>
    <p:sldId id="307" r:id="rId16"/>
    <p:sldId id="281" r:id="rId17"/>
    <p:sldId id="282" r:id="rId18"/>
    <p:sldId id="283" r:id="rId19"/>
    <p:sldId id="277" r:id="rId20"/>
    <p:sldId id="278" r:id="rId21"/>
    <p:sldId id="280" r:id="rId22"/>
    <p:sldId id="279" r:id="rId23"/>
    <p:sldId id="289" r:id="rId24"/>
    <p:sldId id="290" r:id="rId25"/>
    <p:sldId id="291" r:id="rId26"/>
    <p:sldId id="292" r:id="rId27"/>
    <p:sldId id="293" r:id="rId28"/>
    <p:sldId id="294" r:id="rId29"/>
    <p:sldId id="295" r:id="rId30"/>
    <p:sldId id="296" r:id="rId31"/>
    <p:sldId id="308" r:id="rId32"/>
    <p:sldId id="309" r:id="rId33"/>
    <p:sldId id="310" r:id="rId34"/>
    <p:sldId id="288" r:id="rId35"/>
    <p:sldId id="287" r:id="rId36"/>
    <p:sldId id="286" r:id="rId37"/>
    <p:sldId id="300" r:id="rId38"/>
    <p:sldId id="285" r:id="rId39"/>
    <p:sldId id="297" r:id="rId40"/>
    <p:sldId id="298" r:id="rId41"/>
    <p:sldId id="29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B82A3E-C37A-4E69-8D8B-5381C0F60C2A}" v="65" dt="2024-01-29T03:33:54.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4" d="100"/>
          <a:sy n="94" d="100"/>
        </p:scale>
        <p:origin x="24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0369B-9757-47DD-A743-0F9941B06C2E}"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93986-AD34-47A6-9776-C037BD3382F0}" type="slidenum">
              <a:rPr lang="en-US" smtClean="0"/>
              <a:t>‹#›</a:t>
            </a:fld>
            <a:endParaRPr lang="en-US"/>
          </a:p>
        </p:txBody>
      </p:sp>
    </p:spTree>
    <p:extLst>
      <p:ext uri="{BB962C8B-B14F-4D97-AF65-F5344CB8AC3E}">
        <p14:creationId xmlns:p14="http://schemas.microsoft.com/office/powerpoint/2010/main" val="29396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593986-AD34-47A6-9776-C037BD3382F0}" type="slidenum">
              <a:rPr lang="en-US" smtClean="0"/>
              <a:t>2</a:t>
            </a:fld>
            <a:endParaRPr lang="en-US"/>
          </a:p>
        </p:txBody>
      </p:sp>
    </p:spTree>
    <p:extLst>
      <p:ext uri="{BB962C8B-B14F-4D97-AF65-F5344CB8AC3E}">
        <p14:creationId xmlns:p14="http://schemas.microsoft.com/office/powerpoint/2010/main" val="701905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E81C9D-294D-44A7-AAE4-50C2B0E5E234}"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01194" y="6406487"/>
            <a:ext cx="683339" cy="365125"/>
          </a:xfrm>
          <a:prstGeom prst="rect">
            <a:avLst/>
          </a:prstGeom>
        </p:spPr>
        <p:txBody>
          <a:bodyPr/>
          <a:lstStyle>
            <a:lvl1pPr>
              <a:defRPr sz="1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58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372B897-DD08-4745-9B09-96E3EC612F53}"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4107885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B35C1D-0FA4-483A-B475-B5871060E02C}"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75445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4FAA061-2074-47A4-AC78-6B598D9AB1C3}"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696184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B48728-6AAE-462C-9A5E-D0F108F2D41E}"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D57F1E4F-1CFF-5643-939E-217C01CDF565}" type="slidenum">
              <a:rPr lang="en-US"/>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0198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E1D83A-FE79-4D33-9C01-6A7248196524}"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466313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368D1C-4669-40F6-BC9C-E155EE17932E}"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90663" y="6041362"/>
            <a:ext cx="683339" cy="365125"/>
          </a:xfrm>
          <a:prstGeom prst="rect">
            <a:avLst/>
          </a:prstGeom>
        </p:spPr>
        <p:txBody>
          <a:bodyPr/>
          <a:lstStyle/>
          <a:p>
            <a:fld id="{89333C77-0158-454C-844F-B7AB9BD7DAD4}" type="slidenum">
              <a:rPr lang="en-US"/>
              <a:t>‹#›</a:t>
            </a:fld>
            <a:endParaRPr lang="en-US"/>
          </a:p>
        </p:txBody>
      </p:sp>
    </p:spTree>
    <p:extLst>
      <p:ext uri="{BB962C8B-B14F-4D97-AF65-F5344CB8AC3E}">
        <p14:creationId xmlns:p14="http://schemas.microsoft.com/office/powerpoint/2010/main" val="3581658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560DC5-2447-426A-B807-1CBA4526FD72}"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2964119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A10D60-F455-4C39-8D54-DDDD32475607}"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335664" y="6412174"/>
            <a:ext cx="683339" cy="365125"/>
          </a:xfrm>
          <a:prstGeom prst="rect">
            <a:avLst/>
          </a:prstGeom>
        </p:spPr>
        <p:txBody>
          <a:bodyPr/>
          <a:lstStyle>
            <a:lvl1pPr>
              <a:defRPr sz="16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300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0D1F56-7046-42A3-A772-5FDF9D2D4DF5}" type="datetime1">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335664" y="6406487"/>
            <a:ext cx="683339" cy="365125"/>
          </a:xfrm>
          <a:prstGeom prst="rect">
            <a:avLst/>
          </a:prstGeom>
        </p:spPr>
        <p:txBody>
          <a:bodyPr/>
          <a:lstStyle>
            <a:lvl1pPr>
              <a:defRPr sz="1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829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1C29CC-E1A9-4577-8D2F-5DC448CDDAD4}"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6FF9F0C5-380F-41C2-899A-BAC0F0927E16}" type="slidenum">
              <a:rPr lang="en-US"/>
              <a:t>‹#›</a:t>
            </a:fld>
            <a:endParaRPr lang="en-US"/>
          </a:p>
        </p:txBody>
      </p:sp>
    </p:spTree>
    <p:extLst>
      <p:ext uri="{BB962C8B-B14F-4D97-AF65-F5344CB8AC3E}">
        <p14:creationId xmlns:p14="http://schemas.microsoft.com/office/powerpoint/2010/main" val="215597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9C009C1-B688-46D2-AE89-875FC97B0834}" type="datetime1">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590663" y="6041362"/>
            <a:ext cx="683339" cy="365125"/>
          </a:xfrm>
          <a:prstGeom prst="rect">
            <a:avLst/>
          </a:prstGeom>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08596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A4F42A1-8EB4-4D11-91C7-B90F46D2E218}" type="datetime1">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590663" y="6041362"/>
            <a:ext cx="683339" cy="365125"/>
          </a:xfrm>
          <a:prstGeom prst="rect">
            <a:avLst/>
          </a:prstGeom>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323011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6529B-9E07-42F4-8625-12412AF44583}" type="datetime1">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590663" y="6041362"/>
            <a:ext cx="683339" cy="365125"/>
          </a:xfrm>
          <a:prstGeom prst="rect">
            <a:avLst/>
          </a:prstGeom>
        </p:spPr>
        <p:txBody>
          <a:bodyPr/>
          <a:lstStyle/>
          <a:p>
            <a:fld id="{D57F1E4F-1CFF-5643-939E-217C01CDF565}" type="slidenum">
              <a:rPr lang="en-US"/>
              <a:pPr/>
              <a:t>‹#›</a:t>
            </a:fld>
            <a:endParaRPr lang="en-US"/>
          </a:p>
        </p:txBody>
      </p:sp>
    </p:spTree>
    <p:extLst>
      <p:ext uri="{BB962C8B-B14F-4D97-AF65-F5344CB8AC3E}">
        <p14:creationId xmlns:p14="http://schemas.microsoft.com/office/powerpoint/2010/main" val="58939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E3C3390-4B07-4A43-9249-AFFB8DB1C4B6}" type="datetime1">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519954A3-9DFD-4C44-94BA-B95130A3BA1C}" type="slidenum">
              <a:rPr lang="en-US"/>
              <a:t>‹#›</a:t>
            </a:fld>
            <a:endParaRPr lang="en-US"/>
          </a:p>
        </p:txBody>
      </p:sp>
    </p:spTree>
    <p:extLst>
      <p:ext uri="{BB962C8B-B14F-4D97-AF65-F5344CB8AC3E}">
        <p14:creationId xmlns:p14="http://schemas.microsoft.com/office/powerpoint/2010/main" val="319282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590663" y="6041362"/>
            <a:ext cx="683339" cy="365125"/>
          </a:xfrm>
          <a:prstGeom prst="rect">
            <a:avLst/>
          </a:prstGeom>
        </p:spPr>
        <p:txBody>
          <a:bodyPr/>
          <a:lstStyle/>
          <a:p>
            <a:fld id="{D57F1E4F-1CFF-5643-939E-217C01CDF565}" type="slidenum">
              <a:rPr lang="en-US"/>
              <a:pPr/>
              <a:t>‹#›</a:t>
            </a:fld>
            <a:endParaRPr lang="en-US"/>
          </a:p>
        </p:txBody>
      </p:sp>
      <p:sp>
        <p:nvSpPr>
          <p:cNvPr id="5" name="Date Placeholder 4"/>
          <p:cNvSpPr>
            <a:spLocks noGrp="1"/>
          </p:cNvSpPr>
          <p:nvPr>
            <p:ph type="dt" sz="half" idx="10"/>
          </p:nvPr>
        </p:nvSpPr>
        <p:spPr/>
        <p:txBody>
          <a:bodyPr/>
          <a:lstStyle/>
          <a:p>
            <a:fld id="{54C64F8B-3FF2-4BE5-AC21-13885D17124A}" type="datetime1">
              <a:rPr lang="en-US" smtClean="0"/>
              <a:t>1/28/2024</a:t>
            </a:fld>
            <a:endParaRPr lang="en-US"/>
          </a:p>
        </p:txBody>
      </p:sp>
    </p:spTree>
    <p:extLst>
      <p:ext uri="{BB962C8B-B14F-4D97-AF65-F5344CB8AC3E}">
        <p14:creationId xmlns:p14="http://schemas.microsoft.com/office/powerpoint/2010/main" val="4259945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8AB81FD-8018-46D4-A38E-48BEC6046127}" type="datetime1">
              <a:rPr lang="en-US" smtClean="0"/>
              <a:t>1/28/2024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9153" y="6406487"/>
            <a:ext cx="683339" cy="365125"/>
          </a:xfrm>
          <a:prstGeom prst="rect">
            <a:avLst/>
          </a:prstGeom>
        </p:spPr>
        <p:txBody>
          <a:bodyPr vert="horz" lIns="91440" tIns="45720" rIns="91440" bIns="45720" rtlCol="0" anchor="ctr"/>
          <a:lstStyle>
            <a:lvl1pPr algn="r">
              <a:defRPr sz="14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92663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Class 02</a:t>
            </a:r>
          </a:p>
        </p:txBody>
      </p:sp>
      <p:sp>
        <p:nvSpPr>
          <p:cNvPr id="3" name="Subtitle 2"/>
          <p:cNvSpPr>
            <a:spLocks noGrp="1"/>
          </p:cNvSpPr>
          <p:nvPr>
            <p:ph type="subTitle" idx="1"/>
          </p:nvPr>
        </p:nvSpPr>
        <p:spPr/>
        <p:txBody>
          <a:bodyPr/>
          <a:lstStyle/>
          <a:p>
            <a:r>
              <a:rPr lang="en-US" dirty="0"/>
              <a:t>Memory, Control Structures</a:t>
            </a:r>
          </a:p>
        </p:txBody>
      </p:sp>
      <p:sp>
        <p:nvSpPr>
          <p:cNvPr id="5" name="Slide Number Placeholder 4">
            <a:extLst>
              <a:ext uri="{FF2B5EF4-FFF2-40B4-BE49-F238E27FC236}">
                <a16:creationId xmlns:a16="http://schemas.microsoft.com/office/drawing/2014/main" id="{AF9500D9-1D48-E6F3-A2DD-0A10A7CFBB0F}"/>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78E7-04CE-4B64-AC1D-F31F5BAFFCC8}"/>
              </a:ext>
            </a:extLst>
          </p:cNvPr>
          <p:cNvSpPr>
            <a:spLocks noGrp="1"/>
          </p:cNvSpPr>
          <p:nvPr>
            <p:ph type="title"/>
          </p:nvPr>
        </p:nvSpPr>
        <p:spPr/>
        <p:txBody>
          <a:bodyPr/>
          <a:lstStyle/>
          <a:p>
            <a:r>
              <a:rPr lang="en-US"/>
              <a:t>Improper Use of Variables</a:t>
            </a:r>
          </a:p>
        </p:txBody>
      </p:sp>
      <p:sp>
        <p:nvSpPr>
          <p:cNvPr id="3" name="Content Placeholder 2">
            <a:extLst>
              <a:ext uri="{FF2B5EF4-FFF2-40B4-BE49-F238E27FC236}">
                <a16:creationId xmlns:a16="http://schemas.microsoft.com/office/drawing/2014/main" id="{F3660AD5-D51E-4F26-8819-162F8584D506}"/>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a:t>What is wrong here?</a:t>
            </a:r>
          </a:p>
        </p:txBody>
      </p:sp>
      <p:sp>
        <p:nvSpPr>
          <p:cNvPr id="4" name="Content Placeholder 2">
            <a:extLst>
              <a:ext uri="{FF2B5EF4-FFF2-40B4-BE49-F238E27FC236}">
                <a16:creationId xmlns:a16="http://schemas.microsoft.com/office/drawing/2014/main" id="{45F89302-C4AE-4BD2-AD99-E29AD61CFE15}"/>
              </a:ext>
            </a:extLst>
          </p:cNvPr>
          <p:cNvSpPr txBox="1">
            <a:spLocks/>
          </p:cNvSpPr>
          <p:nvPr/>
        </p:nvSpPr>
        <p:spPr>
          <a:xfrm>
            <a:off x="682530" y="4720216"/>
            <a:ext cx="8588009" cy="165538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We never </a:t>
            </a:r>
            <a:r>
              <a:rPr lang="en-US" b="1"/>
              <a:t>defined</a:t>
            </a:r>
            <a:r>
              <a:rPr lang="en-US"/>
              <a:t> x! What is it supposed to be? An int? A float? What is its value supposed to be?</a:t>
            </a:r>
          </a:p>
          <a:p>
            <a:r>
              <a:rPr lang="en-US"/>
              <a:t>We cannot use variables that we have not defined!</a:t>
            </a:r>
          </a:p>
        </p:txBody>
      </p:sp>
      <p:sp>
        <p:nvSpPr>
          <p:cNvPr id="6" name="TextBox 5">
            <a:extLst>
              <a:ext uri="{FF2B5EF4-FFF2-40B4-BE49-F238E27FC236}">
                <a16:creationId xmlns:a16="http://schemas.microsoft.com/office/drawing/2014/main" id="{8D0A228A-B6DC-B01F-D361-56DD7657F51A}"/>
              </a:ext>
            </a:extLst>
          </p:cNvPr>
          <p:cNvSpPr txBox="1"/>
          <p:nvPr/>
        </p:nvSpPr>
        <p:spPr>
          <a:xfrm>
            <a:off x="680605" y="2724151"/>
            <a:ext cx="9090314" cy="156966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dirty="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solidFill>
                <a:srgbClr val="CCCCCC"/>
              </a:solidFill>
              <a:latin typeface="Consolas"/>
            </a:endParaRP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x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a:t>
            </a:r>
          </a:p>
        </p:txBody>
      </p:sp>
      <p:sp>
        <p:nvSpPr>
          <p:cNvPr id="7" name="Slide Number Placeholder 6">
            <a:extLst>
              <a:ext uri="{FF2B5EF4-FFF2-40B4-BE49-F238E27FC236}">
                <a16:creationId xmlns:a16="http://schemas.microsoft.com/office/drawing/2014/main" id="{8531ACF9-A81E-1EED-62D4-BF3E39B2847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23884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78E7-04CE-4B64-AC1D-F31F5BAFFCC8}"/>
              </a:ext>
            </a:extLst>
          </p:cNvPr>
          <p:cNvSpPr>
            <a:spLocks noGrp="1"/>
          </p:cNvSpPr>
          <p:nvPr>
            <p:ph type="title"/>
          </p:nvPr>
        </p:nvSpPr>
        <p:spPr/>
        <p:txBody>
          <a:bodyPr/>
          <a:lstStyle/>
          <a:p>
            <a:r>
              <a:rPr lang="en-US"/>
              <a:t>Improper Use of Variables</a:t>
            </a:r>
          </a:p>
        </p:txBody>
      </p:sp>
      <p:sp>
        <p:nvSpPr>
          <p:cNvPr id="9" name="Content Placeholder 2">
            <a:extLst>
              <a:ext uri="{FF2B5EF4-FFF2-40B4-BE49-F238E27FC236}">
                <a16:creationId xmlns:a16="http://schemas.microsoft.com/office/drawing/2014/main" id="{CCDAA62A-D1BC-4FB1-8BE6-069327AFA1D9}"/>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a:t>What is wrong here? We even defined x this time!</a:t>
            </a:r>
          </a:p>
        </p:txBody>
      </p:sp>
      <p:sp>
        <p:nvSpPr>
          <p:cNvPr id="11" name="TextBox 10">
            <a:extLst>
              <a:ext uri="{FF2B5EF4-FFF2-40B4-BE49-F238E27FC236}">
                <a16:creationId xmlns:a16="http://schemas.microsoft.com/office/drawing/2014/main" id="{F9F43150-299C-438E-A1DB-4A34343CF458}"/>
              </a:ext>
            </a:extLst>
          </p:cNvPr>
          <p:cNvSpPr txBox="1"/>
          <p:nvPr/>
        </p:nvSpPr>
        <p:spPr>
          <a:xfrm>
            <a:off x="680605" y="2724151"/>
            <a:ext cx="9090314" cy="1815882"/>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dirty="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solidFill>
                <a:srgbClr val="CCCCCC"/>
              </a:solidFill>
              <a:latin typeface="Consolas"/>
            </a:endParaRP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x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569CD6"/>
                </a:solidFill>
                <a:latin typeface="Consolas"/>
              </a:rPr>
              <a:t>auto</a:t>
            </a:r>
            <a:r>
              <a:rPr lang="en-US" sz="1600" b="0" dirty="0">
                <a:solidFill>
                  <a:srgbClr val="D4D4D4"/>
                </a:solidFill>
                <a:effectLst/>
                <a:latin typeface="Consolas"/>
              </a:rPr>
              <a:t> x = </a:t>
            </a:r>
            <a:r>
              <a:rPr lang="en-US" sz="1600" dirty="0">
                <a:solidFill>
                  <a:srgbClr val="569CD6"/>
                </a:solidFill>
                <a:latin typeface="Consolas"/>
              </a:rPr>
              <a:t>int</a:t>
            </a:r>
            <a:r>
              <a:rPr lang="en-US" sz="1600" dirty="0">
                <a:solidFill>
                  <a:srgbClr val="D4D4D4"/>
                </a:solidFill>
                <a:latin typeface="Consolas"/>
              </a:rPr>
              <a:t>{</a:t>
            </a:r>
            <a:r>
              <a:rPr lang="en-US" sz="1600" dirty="0">
                <a:solidFill>
                  <a:srgbClr val="B5CEA8"/>
                </a:solidFill>
                <a:latin typeface="Consolas"/>
              </a:rPr>
              <a:t>9</a:t>
            </a:r>
            <a:r>
              <a:rPr lang="en-US" sz="1600" b="0" dirty="0">
                <a:solidFill>
                  <a:srgbClr val="D4D4D4"/>
                </a:solidFill>
                <a:effectLst/>
                <a:latin typeface="Consolas"/>
              </a:rPr>
              <a:t> + </a:t>
            </a:r>
            <a:r>
              <a:rPr lang="en-US" sz="1600" b="0" dirty="0">
                <a:solidFill>
                  <a:srgbClr val="B5CEA8"/>
                </a:solidFill>
                <a:effectLst/>
                <a:latin typeface="Consolas"/>
              </a:rPr>
              <a:t>18</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a:t>
            </a:r>
          </a:p>
        </p:txBody>
      </p:sp>
      <p:sp>
        <p:nvSpPr>
          <p:cNvPr id="4" name="Slide Number Placeholder 3">
            <a:extLst>
              <a:ext uri="{FF2B5EF4-FFF2-40B4-BE49-F238E27FC236}">
                <a16:creationId xmlns:a16="http://schemas.microsoft.com/office/drawing/2014/main" id="{8369A113-BCD7-109B-C633-3FFCFC830E11}"/>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640015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78E7-04CE-4B64-AC1D-F31F5BAFFCC8}"/>
              </a:ext>
            </a:extLst>
          </p:cNvPr>
          <p:cNvSpPr>
            <a:spLocks noGrp="1"/>
          </p:cNvSpPr>
          <p:nvPr>
            <p:ph type="title"/>
          </p:nvPr>
        </p:nvSpPr>
        <p:spPr/>
        <p:txBody>
          <a:bodyPr/>
          <a:lstStyle/>
          <a:p>
            <a:r>
              <a:rPr lang="en-US"/>
              <a:t>Improper Use of Variables</a:t>
            </a:r>
          </a:p>
        </p:txBody>
      </p:sp>
      <p:sp>
        <p:nvSpPr>
          <p:cNvPr id="3" name="Content Placeholder 2">
            <a:extLst>
              <a:ext uri="{FF2B5EF4-FFF2-40B4-BE49-F238E27FC236}">
                <a16:creationId xmlns:a16="http://schemas.microsoft.com/office/drawing/2014/main" id="{F3660AD5-D51E-4F26-8819-162F8584D506}"/>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a:t>What is wrong here? We even defined x this time!</a:t>
            </a:r>
          </a:p>
        </p:txBody>
      </p:sp>
      <p:sp>
        <p:nvSpPr>
          <p:cNvPr id="4" name="Content Placeholder 2">
            <a:extLst>
              <a:ext uri="{FF2B5EF4-FFF2-40B4-BE49-F238E27FC236}">
                <a16:creationId xmlns:a16="http://schemas.microsoft.com/office/drawing/2014/main" id="{45F89302-C4AE-4BD2-AD99-E29AD61CFE15}"/>
              </a:ext>
            </a:extLst>
          </p:cNvPr>
          <p:cNvSpPr txBox="1">
            <a:spLocks/>
          </p:cNvSpPr>
          <p:nvPr/>
        </p:nvSpPr>
        <p:spPr>
          <a:xfrm>
            <a:off x="682530" y="4720216"/>
            <a:ext cx="8588009" cy="165538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We tried using x </a:t>
            </a:r>
            <a:r>
              <a:rPr lang="en-US" b="1"/>
              <a:t>before it was defined</a:t>
            </a:r>
            <a:r>
              <a:rPr lang="en-US"/>
              <a:t>!</a:t>
            </a:r>
          </a:p>
          <a:p>
            <a:r>
              <a:rPr lang="en-US"/>
              <a:t>C++ is like a strictly ordered TODO list. The computer interprets it top to bottom and when it is reading a line of code, it has no idea what is ahead.</a:t>
            </a:r>
          </a:p>
        </p:txBody>
      </p:sp>
      <p:sp>
        <p:nvSpPr>
          <p:cNvPr id="6" name="TextBox 5">
            <a:extLst>
              <a:ext uri="{FF2B5EF4-FFF2-40B4-BE49-F238E27FC236}">
                <a16:creationId xmlns:a16="http://schemas.microsoft.com/office/drawing/2014/main" id="{411D720F-27D4-3AAD-EF20-A152BA4BB04C}"/>
              </a:ext>
            </a:extLst>
          </p:cNvPr>
          <p:cNvSpPr txBox="1"/>
          <p:nvPr/>
        </p:nvSpPr>
        <p:spPr>
          <a:xfrm>
            <a:off x="680605" y="2724151"/>
            <a:ext cx="9090314" cy="1815882"/>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solidFill>
                <a:srgbClr val="CCCCCC"/>
              </a:solidFill>
              <a:latin typeface="Consolas"/>
            </a:endParaRP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x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D4D4D4"/>
                </a:solidFill>
                <a:latin typeface="Consolas"/>
              </a:rPr>
              <a:t> </a:t>
            </a:r>
            <a:r>
              <a:rPr lang="en-US" sz="1600" dirty="0">
                <a:solidFill>
                  <a:srgbClr val="569CD6"/>
                </a:solidFill>
                <a:latin typeface="Consolas"/>
              </a:rPr>
              <a:t>auto</a:t>
            </a:r>
            <a:r>
              <a:rPr lang="en-US" sz="1600" dirty="0">
                <a:solidFill>
                  <a:srgbClr val="D4D4D4"/>
                </a:solidFill>
                <a:latin typeface="Consolas"/>
              </a:rPr>
              <a:t> </a:t>
            </a:r>
            <a:r>
              <a:rPr lang="en-US" sz="1600" b="0" dirty="0">
                <a:solidFill>
                  <a:srgbClr val="D4D4D4"/>
                </a:solidFill>
                <a:effectLst/>
                <a:latin typeface="Consolas"/>
              </a:rPr>
              <a:t>x =</a:t>
            </a:r>
            <a:r>
              <a:rPr lang="en-US" sz="1600" dirty="0">
                <a:solidFill>
                  <a:srgbClr val="D4D4D4"/>
                </a:solidFill>
                <a:latin typeface="Consolas"/>
              </a:rPr>
              <a:t> </a:t>
            </a:r>
            <a:r>
              <a:rPr lang="en-US" sz="1600" dirty="0">
                <a:solidFill>
                  <a:srgbClr val="569CD6"/>
                </a:solidFill>
                <a:latin typeface="Consolas"/>
              </a:rPr>
              <a:t>int</a:t>
            </a:r>
            <a:r>
              <a:rPr lang="en-US" sz="1600" dirty="0">
                <a:solidFill>
                  <a:srgbClr val="D4D4D4"/>
                </a:solidFill>
                <a:latin typeface="Consolas"/>
              </a:rPr>
              <a:t>{</a:t>
            </a:r>
            <a:r>
              <a:rPr lang="en-US" sz="1600" b="0" dirty="0">
                <a:solidFill>
                  <a:srgbClr val="B5CEA8"/>
                </a:solidFill>
                <a:effectLst/>
                <a:latin typeface="Consolas"/>
              </a:rPr>
              <a:t>9</a:t>
            </a:r>
            <a:r>
              <a:rPr lang="en-US" sz="1600" dirty="0">
                <a:solidFill>
                  <a:srgbClr val="D4D4D4"/>
                </a:solidFill>
                <a:latin typeface="Consolas"/>
              </a:rPr>
              <a:t> </a:t>
            </a:r>
            <a:r>
              <a:rPr lang="en-US" sz="1600" b="0" dirty="0">
                <a:solidFill>
                  <a:srgbClr val="D4D4D4"/>
                </a:solidFill>
                <a:effectLst/>
                <a:latin typeface="Consolas"/>
              </a:rPr>
              <a:t>+</a:t>
            </a:r>
            <a:r>
              <a:rPr lang="en-US" sz="1600" dirty="0">
                <a:solidFill>
                  <a:srgbClr val="D4D4D4"/>
                </a:solidFill>
                <a:latin typeface="Consolas"/>
              </a:rPr>
              <a:t> </a:t>
            </a:r>
            <a:r>
              <a:rPr lang="en-US" sz="1600" b="0" dirty="0">
                <a:solidFill>
                  <a:srgbClr val="B5CEA8"/>
                </a:solidFill>
                <a:effectLst/>
                <a:latin typeface="Consolas"/>
              </a:rPr>
              <a:t>18</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a:t>
            </a:r>
          </a:p>
        </p:txBody>
      </p:sp>
      <p:sp>
        <p:nvSpPr>
          <p:cNvPr id="7" name="Slide Number Placeholder 6">
            <a:extLst>
              <a:ext uri="{FF2B5EF4-FFF2-40B4-BE49-F238E27FC236}">
                <a16:creationId xmlns:a16="http://schemas.microsoft.com/office/drawing/2014/main" id="{CEA3FE77-B47C-AB80-1F7F-AF48E14E47D9}"/>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999983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78E7-04CE-4B64-AC1D-F31F5BAFFCC8}"/>
              </a:ext>
            </a:extLst>
          </p:cNvPr>
          <p:cNvSpPr>
            <a:spLocks noGrp="1"/>
          </p:cNvSpPr>
          <p:nvPr>
            <p:ph type="title"/>
          </p:nvPr>
        </p:nvSpPr>
        <p:spPr/>
        <p:txBody>
          <a:bodyPr/>
          <a:lstStyle/>
          <a:p>
            <a:r>
              <a:rPr lang="en-US"/>
              <a:t>Improper Use of Variables</a:t>
            </a:r>
          </a:p>
        </p:txBody>
      </p:sp>
      <p:sp>
        <p:nvSpPr>
          <p:cNvPr id="9" name="Content Placeholder 2">
            <a:extLst>
              <a:ext uri="{FF2B5EF4-FFF2-40B4-BE49-F238E27FC236}">
                <a16:creationId xmlns:a16="http://schemas.microsoft.com/office/drawing/2014/main" id="{CCDAA62A-D1BC-4FB1-8BE6-069327AFA1D9}"/>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a:t>What is wrong here? We defined x before using it!</a:t>
            </a:r>
          </a:p>
          <a:p>
            <a:endParaRPr lang="en-US"/>
          </a:p>
        </p:txBody>
      </p:sp>
      <p:sp>
        <p:nvSpPr>
          <p:cNvPr id="11" name="TextBox 10">
            <a:extLst>
              <a:ext uri="{FF2B5EF4-FFF2-40B4-BE49-F238E27FC236}">
                <a16:creationId xmlns:a16="http://schemas.microsoft.com/office/drawing/2014/main" id="{F9F43150-299C-438E-A1DB-4A34343CF458}"/>
              </a:ext>
            </a:extLst>
          </p:cNvPr>
          <p:cNvSpPr txBox="1"/>
          <p:nvPr/>
        </p:nvSpPr>
        <p:spPr>
          <a:xfrm>
            <a:off x="680605" y="2724151"/>
            <a:ext cx="9090314" cy="1815882"/>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solidFill>
                <a:srgbClr val="CCCCCC"/>
              </a:solidFill>
              <a:latin typeface="Consolas"/>
            </a:endParaRP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b="0" dirty="0">
                <a:solidFill>
                  <a:srgbClr val="569CD6"/>
                </a:solidFill>
                <a:effectLst/>
                <a:latin typeface="Consolas"/>
              </a:rPr>
              <a:t>int</a:t>
            </a:r>
            <a:r>
              <a:rPr lang="en-US" sz="1600" b="0" dirty="0">
                <a:solidFill>
                  <a:srgbClr val="D4D4D4"/>
                </a:solidFill>
                <a:effectLst/>
                <a:latin typeface="Consolas"/>
              </a:rPr>
              <a:t> x;</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x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a:t>
            </a:r>
          </a:p>
        </p:txBody>
      </p:sp>
      <p:sp>
        <p:nvSpPr>
          <p:cNvPr id="4" name="Slide Number Placeholder 3">
            <a:extLst>
              <a:ext uri="{FF2B5EF4-FFF2-40B4-BE49-F238E27FC236}">
                <a16:creationId xmlns:a16="http://schemas.microsoft.com/office/drawing/2014/main" id="{FB87036D-FBB4-4089-A4BE-CB833AC5FE2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89702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78E7-04CE-4B64-AC1D-F31F5BAFFCC8}"/>
              </a:ext>
            </a:extLst>
          </p:cNvPr>
          <p:cNvSpPr>
            <a:spLocks noGrp="1"/>
          </p:cNvSpPr>
          <p:nvPr>
            <p:ph type="title"/>
          </p:nvPr>
        </p:nvSpPr>
        <p:spPr/>
        <p:txBody>
          <a:bodyPr/>
          <a:lstStyle/>
          <a:p>
            <a:r>
              <a:rPr lang="en-US"/>
              <a:t>Improper Use of Variables</a:t>
            </a:r>
          </a:p>
        </p:txBody>
      </p:sp>
      <p:sp>
        <p:nvSpPr>
          <p:cNvPr id="9" name="Content Placeholder 2">
            <a:extLst>
              <a:ext uri="{FF2B5EF4-FFF2-40B4-BE49-F238E27FC236}">
                <a16:creationId xmlns:a16="http://schemas.microsoft.com/office/drawing/2014/main" id="{CCDAA62A-D1BC-4FB1-8BE6-069327AFA1D9}"/>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a:t>What is wrong here? We defined x before using it!</a:t>
            </a:r>
          </a:p>
        </p:txBody>
      </p:sp>
      <p:sp>
        <p:nvSpPr>
          <p:cNvPr id="3" name="Content Placeholder 2">
            <a:extLst>
              <a:ext uri="{FF2B5EF4-FFF2-40B4-BE49-F238E27FC236}">
                <a16:creationId xmlns:a16="http://schemas.microsoft.com/office/drawing/2014/main" id="{0FD5F748-68ED-4125-8A5C-A47DE986D452}"/>
              </a:ext>
            </a:extLst>
          </p:cNvPr>
          <p:cNvSpPr txBox="1">
            <a:spLocks/>
          </p:cNvSpPr>
          <p:nvPr/>
        </p:nvSpPr>
        <p:spPr>
          <a:xfrm>
            <a:off x="682530" y="4720216"/>
            <a:ext cx="8588009" cy="165538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We never gave x a value!</a:t>
            </a:r>
          </a:p>
          <a:p>
            <a:r>
              <a:rPr lang="en-US"/>
              <a:t>This is perfectly legal C++, </a:t>
            </a:r>
            <a:r>
              <a:rPr lang="en-US" i="1"/>
              <a:t>but it is bad C++</a:t>
            </a:r>
            <a:r>
              <a:rPr lang="en-US"/>
              <a:t>. This results in </a:t>
            </a:r>
            <a:r>
              <a:rPr lang="en-US" b="1"/>
              <a:t>undefined behavior, or UB.</a:t>
            </a:r>
            <a:endParaRPr lang="en-US"/>
          </a:p>
          <a:p>
            <a:r>
              <a:rPr lang="en-US"/>
              <a:t>This means that x can be any value (any value valid for an int).</a:t>
            </a:r>
            <a:endParaRPr lang="en-US" b="1"/>
          </a:p>
          <a:p>
            <a:endParaRPr lang="en-US" b="1"/>
          </a:p>
          <a:p>
            <a:endParaRPr lang="en-US" b="1"/>
          </a:p>
        </p:txBody>
      </p:sp>
      <p:sp>
        <p:nvSpPr>
          <p:cNvPr id="4" name="TextBox 3">
            <a:extLst>
              <a:ext uri="{FF2B5EF4-FFF2-40B4-BE49-F238E27FC236}">
                <a16:creationId xmlns:a16="http://schemas.microsoft.com/office/drawing/2014/main" id="{DB949221-BC6B-BAEC-2480-D734AA5220AD}"/>
              </a:ext>
            </a:extLst>
          </p:cNvPr>
          <p:cNvSpPr txBox="1"/>
          <p:nvPr/>
        </p:nvSpPr>
        <p:spPr>
          <a:xfrm>
            <a:off x="680605" y="2724151"/>
            <a:ext cx="9090314" cy="1815882"/>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dirty="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solidFill>
                <a:srgbClr val="CCCCCC"/>
              </a:solidFill>
              <a:latin typeface="Consolas"/>
            </a:endParaRP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b="0" dirty="0">
                <a:solidFill>
                  <a:srgbClr val="569CD6"/>
                </a:solidFill>
                <a:effectLst/>
                <a:latin typeface="Consolas"/>
              </a:rPr>
              <a:t>int</a:t>
            </a:r>
            <a:r>
              <a:rPr lang="en-US" sz="1600" b="0" dirty="0">
                <a:solidFill>
                  <a:srgbClr val="D4D4D4"/>
                </a:solidFill>
                <a:effectLst/>
                <a:latin typeface="Consolas"/>
              </a:rPr>
              <a:t> x;</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x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a:t>
            </a:r>
          </a:p>
        </p:txBody>
      </p:sp>
      <p:sp>
        <p:nvSpPr>
          <p:cNvPr id="6" name="Slide Number Placeholder 5">
            <a:extLst>
              <a:ext uri="{FF2B5EF4-FFF2-40B4-BE49-F238E27FC236}">
                <a16:creationId xmlns:a16="http://schemas.microsoft.com/office/drawing/2014/main" id="{2A549516-C781-F7CA-76BD-6210E982AA42}"/>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165947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A0BBF-15E8-0607-F241-0DFB933F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970A41-0CA2-6084-C610-0C7A993ACB8F}"/>
              </a:ext>
            </a:extLst>
          </p:cNvPr>
          <p:cNvSpPr>
            <a:spLocks noGrp="1"/>
          </p:cNvSpPr>
          <p:nvPr>
            <p:ph type="title"/>
          </p:nvPr>
        </p:nvSpPr>
        <p:spPr/>
        <p:txBody>
          <a:bodyPr/>
          <a:lstStyle/>
          <a:p>
            <a:r>
              <a:rPr lang="en-US"/>
              <a:t>Improper Use of Variables</a:t>
            </a:r>
          </a:p>
        </p:txBody>
      </p:sp>
      <p:sp>
        <p:nvSpPr>
          <p:cNvPr id="9" name="Content Placeholder 2">
            <a:extLst>
              <a:ext uri="{FF2B5EF4-FFF2-40B4-BE49-F238E27FC236}">
                <a16:creationId xmlns:a16="http://schemas.microsoft.com/office/drawing/2014/main" id="{D76A763E-D13C-8BC0-DE45-52C16017E530}"/>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a:t>What is wrong here? We defined x before using it!</a:t>
            </a:r>
          </a:p>
        </p:txBody>
      </p:sp>
      <p:sp>
        <p:nvSpPr>
          <p:cNvPr id="3" name="Content Placeholder 2">
            <a:extLst>
              <a:ext uri="{FF2B5EF4-FFF2-40B4-BE49-F238E27FC236}">
                <a16:creationId xmlns:a16="http://schemas.microsoft.com/office/drawing/2014/main" id="{5D3E82A3-51D3-D1D4-1123-A971A6E20C94}"/>
              </a:ext>
            </a:extLst>
          </p:cNvPr>
          <p:cNvSpPr txBox="1">
            <a:spLocks/>
          </p:cNvSpPr>
          <p:nvPr/>
        </p:nvSpPr>
        <p:spPr>
          <a:xfrm>
            <a:off x="682530" y="4720216"/>
            <a:ext cx="8588009" cy="1655387"/>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We can ensure we never forget to initialize x by using our modern syntax!</a:t>
            </a:r>
          </a:p>
          <a:p>
            <a:endParaRPr lang="en-US" b="1"/>
          </a:p>
          <a:p>
            <a:endParaRPr lang="en-US" b="1"/>
          </a:p>
        </p:txBody>
      </p:sp>
      <p:sp>
        <p:nvSpPr>
          <p:cNvPr id="4" name="TextBox 3">
            <a:extLst>
              <a:ext uri="{FF2B5EF4-FFF2-40B4-BE49-F238E27FC236}">
                <a16:creationId xmlns:a16="http://schemas.microsoft.com/office/drawing/2014/main" id="{762253DD-9125-902B-4C90-233B776186A7}"/>
              </a:ext>
            </a:extLst>
          </p:cNvPr>
          <p:cNvSpPr txBox="1"/>
          <p:nvPr/>
        </p:nvSpPr>
        <p:spPr>
          <a:xfrm>
            <a:off x="680605" y="2724151"/>
            <a:ext cx="9090314" cy="1815882"/>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dirty="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solidFill>
                <a:srgbClr val="CCCCCC"/>
              </a:solidFill>
              <a:latin typeface="Consolas"/>
            </a:endParaRP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569CD6"/>
                </a:solidFill>
                <a:latin typeface="Consolas"/>
              </a:rPr>
              <a:t>auto</a:t>
            </a:r>
            <a:r>
              <a:rPr lang="en-US" sz="1600" b="0" dirty="0">
                <a:solidFill>
                  <a:srgbClr val="D4D4D4"/>
                </a:solidFill>
                <a:effectLst/>
                <a:latin typeface="Consolas"/>
              </a:rPr>
              <a:t> x</a:t>
            </a:r>
            <a:r>
              <a:rPr lang="en-US" sz="1600" dirty="0">
                <a:solidFill>
                  <a:srgbClr val="D4D4D4"/>
                </a:solidFill>
                <a:latin typeface="Consolas"/>
              </a:rPr>
              <a:t> = </a:t>
            </a:r>
            <a:r>
              <a:rPr lang="en-US" sz="1600" dirty="0">
                <a:solidFill>
                  <a:srgbClr val="569CD6"/>
                </a:solidFill>
                <a:latin typeface="Consolas"/>
              </a:rPr>
              <a:t>int</a:t>
            </a:r>
            <a:r>
              <a:rPr lang="en-US" sz="1600" dirty="0">
                <a:solidFill>
                  <a:srgbClr val="D4D4D4"/>
                </a:solidFill>
                <a:latin typeface="Consolas"/>
              </a:rPr>
              <a:t>{};    </a:t>
            </a:r>
            <a:r>
              <a:rPr lang="en-US" sz="1600" dirty="0">
                <a:solidFill>
                  <a:srgbClr val="6A9955"/>
                </a:solidFill>
                <a:latin typeface="Consolas"/>
              </a:rPr>
              <a:t>// we can even let C++ deduce that this should be 0!</a:t>
            </a:r>
            <a:endParaRPr lang="en-US" sz="1600" b="0" dirty="0">
              <a:solidFill>
                <a:srgbClr val="6A9955"/>
              </a:solidFill>
              <a:effectLst/>
              <a:latin typeface="Consolas"/>
            </a:endParaRP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x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a:t>
            </a:r>
          </a:p>
        </p:txBody>
      </p:sp>
      <p:sp>
        <p:nvSpPr>
          <p:cNvPr id="6" name="Slide Number Placeholder 5">
            <a:extLst>
              <a:ext uri="{FF2B5EF4-FFF2-40B4-BE49-F238E27FC236}">
                <a16:creationId xmlns:a16="http://schemas.microsoft.com/office/drawing/2014/main" id="{46EBE60C-B479-8C0C-E7E7-771E882E2F5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118783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EF52-2C52-43B9-818F-1130C7F28755}"/>
              </a:ext>
            </a:extLst>
          </p:cNvPr>
          <p:cNvSpPr>
            <a:spLocks noGrp="1"/>
          </p:cNvSpPr>
          <p:nvPr>
            <p:ph type="title"/>
          </p:nvPr>
        </p:nvSpPr>
        <p:spPr/>
        <p:txBody>
          <a:bodyPr/>
          <a:lstStyle/>
          <a:p>
            <a:r>
              <a:rPr lang="en-US"/>
              <a:t>Logical Statements</a:t>
            </a:r>
          </a:p>
        </p:txBody>
      </p:sp>
      <p:sp>
        <p:nvSpPr>
          <p:cNvPr id="3" name="Content Placeholder 2">
            <a:extLst>
              <a:ext uri="{FF2B5EF4-FFF2-40B4-BE49-F238E27FC236}">
                <a16:creationId xmlns:a16="http://schemas.microsoft.com/office/drawing/2014/main" id="{A0D09CAD-0E35-4DD2-8BF9-4EDAB4A85F2E}"/>
              </a:ext>
            </a:extLst>
          </p:cNvPr>
          <p:cNvSpPr>
            <a:spLocks noGrp="1"/>
          </p:cNvSpPr>
          <p:nvPr>
            <p:ph idx="1"/>
          </p:nvPr>
        </p:nvSpPr>
        <p:spPr/>
        <p:txBody>
          <a:bodyPr vert="horz" lIns="91440" tIns="45720" rIns="91440" bIns="45720" rtlCol="0" anchor="t">
            <a:normAutofit fontScale="92500"/>
          </a:bodyPr>
          <a:lstStyle/>
          <a:p>
            <a:r>
              <a:rPr lang="en-US"/>
              <a:t>We have learned about the variable type </a:t>
            </a:r>
            <a:r>
              <a:rPr lang="en-US" b="1"/>
              <a:t>bool</a:t>
            </a:r>
            <a:r>
              <a:rPr lang="en-US"/>
              <a:t>, these are variables that logically are equivalent to </a:t>
            </a:r>
            <a:r>
              <a:rPr lang="en-US" b="1"/>
              <a:t>true</a:t>
            </a:r>
            <a:r>
              <a:rPr lang="en-US"/>
              <a:t> or </a:t>
            </a:r>
            <a:r>
              <a:rPr lang="en-US" b="1"/>
              <a:t>false</a:t>
            </a:r>
            <a:r>
              <a:rPr lang="en-US"/>
              <a:t>.</a:t>
            </a:r>
            <a:endParaRPr lang="en-US" b="1"/>
          </a:p>
          <a:p>
            <a:endParaRPr lang="en-US"/>
          </a:p>
          <a:p>
            <a:r>
              <a:rPr lang="en-US"/>
              <a:t>To start we can think of a logical statement as being a comparison of one piece of data to another. We have the following C++ </a:t>
            </a:r>
            <a:r>
              <a:rPr lang="en-US" b="1"/>
              <a:t>operators</a:t>
            </a:r>
            <a:r>
              <a:rPr lang="en-US"/>
              <a:t> to make comparisons with.</a:t>
            </a:r>
          </a:p>
          <a:p>
            <a:pPr lvl="1"/>
            <a:r>
              <a:rPr lang="en-US"/>
              <a:t>== equality</a:t>
            </a:r>
          </a:p>
          <a:p>
            <a:pPr lvl="1"/>
            <a:r>
              <a:rPr lang="en-US"/>
              <a:t>!= inequality</a:t>
            </a:r>
          </a:p>
          <a:p>
            <a:pPr lvl="1"/>
            <a:r>
              <a:rPr lang="en-US"/>
              <a:t>&gt; greater than</a:t>
            </a:r>
          </a:p>
          <a:p>
            <a:pPr lvl="1"/>
            <a:r>
              <a:rPr lang="en-US"/>
              <a:t>&lt; less than</a:t>
            </a:r>
          </a:p>
          <a:p>
            <a:pPr lvl="1"/>
            <a:r>
              <a:rPr lang="en-US"/>
              <a:t>&gt;= greater than or equal to</a:t>
            </a:r>
          </a:p>
          <a:p>
            <a:pPr lvl="1"/>
            <a:r>
              <a:rPr lang="en-US"/>
              <a:t>&lt;= less than or equal to</a:t>
            </a:r>
          </a:p>
        </p:txBody>
      </p:sp>
      <p:sp>
        <p:nvSpPr>
          <p:cNvPr id="5" name="Slide Number Placeholder 4">
            <a:extLst>
              <a:ext uri="{FF2B5EF4-FFF2-40B4-BE49-F238E27FC236}">
                <a16:creationId xmlns:a16="http://schemas.microsoft.com/office/drawing/2014/main" id="{0E703E34-38AA-95B7-1250-FAAE2DD8C86C}"/>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32734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EF52-2C52-43B9-818F-1130C7F28755}"/>
              </a:ext>
            </a:extLst>
          </p:cNvPr>
          <p:cNvSpPr>
            <a:spLocks noGrp="1"/>
          </p:cNvSpPr>
          <p:nvPr>
            <p:ph type="title"/>
          </p:nvPr>
        </p:nvSpPr>
        <p:spPr/>
        <p:txBody>
          <a:bodyPr/>
          <a:lstStyle/>
          <a:p>
            <a:r>
              <a:rPr lang="en-US"/>
              <a:t>Logical Statements</a:t>
            </a:r>
          </a:p>
        </p:txBody>
      </p:sp>
      <p:sp>
        <p:nvSpPr>
          <p:cNvPr id="3" name="Content Placeholder 2">
            <a:extLst>
              <a:ext uri="{FF2B5EF4-FFF2-40B4-BE49-F238E27FC236}">
                <a16:creationId xmlns:a16="http://schemas.microsoft.com/office/drawing/2014/main" id="{A0D09CAD-0E35-4DD2-8BF9-4EDAB4A85F2E}"/>
              </a:ext>
            </a:extLst>
          </p:cNvPr>
          <p:cNvSpPr>
            <a:spLocks noGrp="1"/>
          </p:cNvSpPr>
          <p:nvPr>
            <p:ph idx="1"/>
          </p:nvPr>
        </p:nvSpPr>
        <p:spPr>
          <a:xfrm>
            <a:off x="677334" y="2160589"/>
            <a:ext cx="8596668" cy="4595318"/>
          </a:xfrm>
        </p:spPr>
        <p:txBody>
          <a:bodyPr vert="horz" lIns="91440" tIns="45720" rIns="91440" bIns="45720" rtlCol="0" anchor="t">
            <a:normAutofit/>
          </a:bodyPr>
          <a:lstStyle/>
          <a:p>
            <a:r>
              <a:rPr lang="en-US"/>
              <a:t>What are the values of each of the following bool variables?</a:t>
            </a:r>
          </a:p>
        </p:txBody>
      </p:sp>
      <p:sp>
        <p:nvSpPr>
          <p:cNvPr id="5" name="TextBox 4">
            <a:extLst>
              <a:ext uri="{FF2B5EF4-FFF2-40B4-BE49-F238E27FC236}">
                <a16:creationId xmlns:a16="http://schemas.microsoft.com/office/drawing/2014/main" id="{F3D9E582-7E7C-E2EB-EC22-373C7A2DECD1}"/>
              </a:ext>
            </a:extLst>
          </p:cNvPr>
          <p:cNvSpPr txBox="1"/>
          <p:nvPr/>
        </p:nvSpPr>
        <p:spPr>
          <a:xfrm>
            <a:off x="677334" y="2840459"/>
            <a:ext cx="7949308" cy="3046988"/>
          </a:xfrm>
          <a:prstGeom prst="rect">
            <a:avLst/>
          </a:prstGeom>
          <a:solidFill>
            <a:schemeClr val="tx1"/>
          </a:solidFill>
        </p:spPr>
        <p:txBody>
          <a:bodyPr wrap="square" lIns="91440" tIns="45720" rIns="91440" bIns="45720" anchor="t">
            <a:spAutoFit/>
          </a:bodyPr>
          <a:lstStyle/>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q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B5CEA8"/>
                </a:solidFill>
                <a:effectLst/>
                <a:latin typeface="Consolas"/>
              </a:rPr>
              <a:t>7</a:t>
            </a:r>
            <a:r>
              <a:rPr lang="en-US" sz="1600" b="0" dirty="0">
                <a:solidFill>
                  <a:srgbClr val="CCCCCC"/>
                </a:solidFill>
                <a:effectLst/>
                <a:latin typeface="Consolas"/>
              </a:rPr>
              <a:t> </a:t>
            </a:r>
            <a:r>
              <a:rPr lang="en-US" sz="1600" b="0" dirty="0">
                <a:solidFill>
                  <a:srgbClr val="D4D4D4"/>
                </a:solidFill>
                <a:effectLst/>
                <a:latin typeface="Consolas"/>
              </a:rPr>
              <a:t>&lt;</a:t>
            </a:r>
            <a:r>
              <a:rPr lang="en-US" sz="1600" b="0" dirty="0">
                <a:solidFill>
                  <a:srgbClr val="CCCCCC"/>
                </a:solidFill>
                <a:effectLst/>
                <a:latin typeface="Consolas"/>
              </a:rPr>
              <a:t> </a:t>
            </a:r>
            <a:r>
              <a:rPr lang="en-US" sz="1600" b="0" dirty="0">
                <a:solidFill>
                  <a:srgbClr val="B5CEA8"/>
                </a:solidFill>
                <a:effectLst/>
                <a:latin typeface="Consolas"/>
              </a:rPr>
              <a:t>10</a:t>
            </a:r>
            <a:r>
              <a:rPr lang="en-US" sz="1600" dirty="0">
                <a:solidFill>
                  <a:srgbClr val="CCCCCC"/>
                </a:solidFill>
                <a:latin typeface="Consolas"/>
              </a:rPr>
              <a:t>};</a:t>
            </a:r>
            <a:endParaRPr lang="en-US" sz="1600" dirty="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w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B5CEA8"/>
                </a:solidFill>
                <a:effectLst/>
                <a:latin typeface="Consolas"/>
              </a:rPr>
              <a:t>0.1</a:t>
            </a:r>
            <a:r>
              <a:rPr lang="en-US" sz="1600" b="0" dirty="0">
                <a:solidFill>
                  <a:srgbClr val="CCCCCC"/>
                </a:solidFill>
                <a:effectLst/>
                <a:latin typeface="Consolas"/>
              </a:rPr>
              <a:t> </a:t>
            </a:r>
            <a:r>
              <a:rPr lang="en-US" sz="1600" b="0" dirty="0">
                <a:solidFill>
                  <a:srgbClr val="D4D4D4"/>
                </a:solidFill>
                <a:effectLst/>
                <a:latin typeface="Consolas"/>
              </a:rPr>
              <a:t>==</a:t>
            </a:r>
            <a:r>
              <a:rPr lang="en-US" sz="1600" b="0" dirty="0">
                <a:solidFill>
                  <a:srgbClr val="CCCCCC"/>
                </a:solidFill>
                <a:effectLst/>
                <a:latin typeface="Consolas"/>
              </a:rPr>
              <a:t> </a:t>
            </a:r>
            <a:r>
              <a:rPr lang="en-US" sz="1600" b="0" dirty="0">
                <a:solidFill>
                  <a:srgbClr val="B5CEA8"/>
                </a:solidFill>
                <a:effectLst/>
                <a:latin typeface="Consolas"/>
              </a:rPr>
              <a:t>0.2</a:t>
            </a:r>
            <a:r>
              <a:rPr lang="en-US" sz="1600" dirty="0">
                <a:solidFill>
                  <a:srgbClr val="CCCCCC"/>
                </a:solidFill>
                <a:latin typeface="Consolas"/>
              </a:rPr>
              <a:t>};</a:t>
            </a:r>
            <a:endParaRPr lang="en-US" sz="1600" dirty="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e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B5CEA8"/>
                </a:solidFill>
                <a:effectLst/>
                <a:latin typeface="Consolas"/>
              </a:rPr>
              <a:t>1</a:t>
            </a:r>
            <a:r>
              <a:rPr lang="en-US" sz="1600" b="0" dirty="0">
                <a:solidFill>
                  <a:srgbClr val="CCCCCC"/>
                </a:solidFill>
                <a:effectLst/>
                <a:latin typeface="Consolas"/>
              </a:rPr>
              <a:t> </a:t>
            </a:r>
            <a:r>
              <a:rPr lang="en-US" sz="1600" b="0" dirty="0">
                <a:solidFill>
                  <a:srgbClr val="D4D4D4"/>
                </a:solidFill>
                <a:effectLst/>
                <a:latin typeface="Consolas"/>
              </a:rPr>
              <a:t>&gt;</a:t>
            </a:r>
            <a:r>
              <a:rPr lang="en-US" sz="1600" b="0" dirty="0">
                <a:solidFill>
                  <a:srgbClr val="CCCCCC"/>
                </a:solidFill>
                <a:effectLst/>
                <a:latin typeface="Consolas"/>
              </a:rPr>
              <a:t> </a:t>
            </a:r>
            <a:r>
              <a:rPr lang="en-US" sz="1600" b="0" dirty="0">
                <a:solidFill>
                  <a:srgbClr val="B5CEA8"/>
                </a:solidFill>
                <a:effectLst/>
                <a:latin typeface="Consolas"/>
              </a:rPr>
              <a:t>0</a:t>
            </a:r>
            <a:r>
              <a:rPr lang="en-US" sz="1600" dirty="0">
                <a:solidFill>
                  <a:srgbClr val="CCCCCC"/>
                </a:solidFill>
                <a:latin typeface="Consolas"/>
              </a:rPr>
              <a:t>};</a:t>
            </a:r>
            <a:endParaRPr lang="en-US" sz="1600" dirty="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r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B5CEA8"/>
                </a:solidFill>
                <a:effectLst/>
                <a:latin typeface="Consolas"/>
              </a:rPr>
              <a:t>100</a:t>
            </a:r>
            <a:r>
              <a:rPr lang="en-US" sz="1600" b="0" dirty="0">
                <a:solidFill>
                  <a:srgbClr val="CCCCCC"/>
                </a:solidFill>
                <a:effectLst/>
                <a:latin typeface="Consolas"/>
              </a:rPr>
              <a:t> </a:t>
            </a:r>
            <a:r>
              <a:rPr lang="en-US" sz="1600" b="0" dirty="0">
                <a:solidFill>
                  <a:srgbClr val="D4D4D4"/>
                </a:solidFill>
                <a:effectLst/>
                <a:latin typeface="Consolas"/>
              </a:rPr>
              <a:t>!=</a:t>
            </a:r>
            <a:r>
              <a:rPr lang="en-US" sz="1600" b="0" dirty="0">
                <a:solidFill>
                  <a:srgbClr val="CCCCCC"/>
                </a:solidFill>
                <a:effectLst/>
                <a:latin typeface="Consolas"/>
              </a:rPr>
              <a:t> </a:t>
            </a:r>
            <a:r>
              <a:rPr lang="en-US" sz="1600" b="0" dirty="0">
                <a:solidFill>
                  <a:srgbClr val="B5CEA8"/>
                </a:solidFill>
                <a:effectLst/>
                <a:latin typeface="Consolas"/>
              </a:rPr>
              <a:t>1</a:t>
            </a:r>
            <a:r>
              <a:rPr lang="en-US" sz="1600" dirty="0">
                <a:solidFill>
                  <a:srgbClr val="CCCCCC"/>
                </a:solidFill>
                <a:latin typeface="Consolas"/>
              </a:rPr>
              <a:t>};</a:t>
            </a:r>
            <a:endParaRPr lang="en-US" sz="1600" dirty="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t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CE9178"/>
                </a:solidFill>
                <a:effectLst/>
                <a:latin typeface="Consolas"/>
              </a:rPr>
              <a:t>'J'</a:t>
            </a:r>
            <a:r>
              <a:rPr lang="en-US" sz="1600" b="0" dirty="0">
                <a:solidFill>
                  <a:srgbClr val="CCCCCC"/>
                </a:solidFill>
                <a:effectLst/>
                <a:latin typeface="Consolas"/>
              </a:rPr>
              <a:t> </a:t>
            </a:r>
            <a:r>
              <a:rPr lang="en-US" sz="1600" b="0" dirty="0">
                <a:solidFill>
                  <a:srgbClr val="D4D4D4"/>
                </a:solidFill>
                <a:effectLst/>
                <a:latin typeface="Consolas"/>
              </a:rPr>
              <a:t>==</a:t>
            </a:r>
            <a:r>
              <a:rPr lang="en-US" sz="1600" b="0" dirty="0">
                <a:solidFill>
                  <a:srgbClr val="CCCCCC"/>
                </a:solidFill>
                <a:effectLst/>
                <a:latin typeface="Consolas"/>
              </a:rPr>
              <a:t> </a:t>
            </a:r>
            <a:r>
              <a:rPr lang="en-US" sz="1600" b="0" dirty="0">
                <a:solidFill>
                  <a:srgbClr val="CE9178"/>
                </a:solidFill>
                <a:effectLst/>
                <a:latin typeface="Consolas"/>
              </a:rPr>
              <a:t>'j</a:t>
            </a:r>
            <a:r>
              <a:rPr lang="en-US" sz="1600" dirty="0">
                <a:solidFill>
                  <a:srgbClr val="CE9178"/>
                </a:solidFill>
                <a:latin typeface="Consolas"/>
              </a:rPr>
              <a:t>'</a:t>
            </a:r>
            <a:r>
              <a:rPr lang="en-US" sz="1600" dirty="0">
                <a:solidFill>
                  <a:srgbClr val="CCCCCC"/>
                </a:solidFill>
                <a:latin typeface="Consolas"/>
              </a:rPr>
              <a:t>};</a:t>
            </a:r>
            <a:endParaRPr lang="en-US" sz="1600" dirty="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y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CE9178"/>
                </a:solidFill>
                <a:effectLst/>
                <a:latin typeface="Consolas"/>
              </a:rPr>
              <a:t>'J'</a:t>
            </a:r>
            <a:r>
              <a:rPr lang="en-US" sz="1600" b="0" dirty="0">
                <a:solidFill>
                  <a:srgbClr val="CCCCCC"/>
                </a:solidFill>
                <a:effectLst/>
                <a:latin typeface="Consolas"/>
              </a:rPr>
              <a:t> </a:t>
            </a:r>
            <a:r>
              <a:rPr lang="en-US" sz="1600" b="0" dirty="0">
                <a:solidFill>
                  <a:srgbClr val="D4D4D4"/>
                </a:solidFill>
                <a:effectLst/>
                <a:latin typeface="Consolas"/>
              </a:rPr>
              <a:t>!=</a:t>
            </a:r>
            <a:r>
              <a:rPr lang="en-US" sz="1600" b="0" dirty="0">
                <a:solidFill>
                  <a:srgbClr val="CCCCCC"/>
                </a:solidFill>
                <a:effectLst/>
                <a:latin typeface="Consolas"/>
              </a:rPr>
              <a:t> </a:t>
            </a:r>
            <a:r>
              <a:rPr lang="en-US" sz="1600" b="0" dirty="0">
                <a:solidFill>
                  <a:srgbClr val="CE9178"/>
                </a:solidFill>
                <a:effectLst/>
                <a:latin typeface="Consolas"/>
              </a:rPr>
              <a:t>'j</a:t>
            </a:r>
            <a:r>
              <a:rPr lang="en-US" sz="1600" dirty="0">
                <a:solidFill>
                  <a:srgbClr val="CE9178"/>
                </a:solidFill>
                <a:latin typeface="Consolas"/>
              </a:rPr>
              <a:t>'</a:t>
            </a:r>
            <a:r>
              <a:rPr lang="en-US" sz="1600" dirty="0">
                <a:solidFill>
                  <a:srgbClr val="CCCCCC"/>
                </a:solidFill>
                <a:latin typeface="Consolas"/>
              </a:rPr>
              <a:t>};</a:t>
            </a:r>
            <a:endParaRPr lang="en-US" sz="1600" dirty="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u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dirty="0">
                <a:solidFill>
                  <a:srgbClr val="D4D4D4"/>
                </a:solidFill>
                <a:latin typeface="Consolas"/>
              </a:rPr>
              <a:t>-</a:t>
            </a:r>
            <a:r>
              <a:rPr lang="en-US" sz="1600" b="0" dirty="0">
                <a:solidFill>
                  <a:srgbClr val="B5CEA8"/>
                </a:solidFill>
                <a:effectLst/>
                <a:latin typeface="Consolas"/>
              </a:rPr>
              <a:t>92</a:t>
            </a:r>
            <a:r>
              <a:rPr lang="en-US" sz="1600" b="0" dirty="0">
                <a:solidFill>
                  <a:srgbClr val="CCCCCC"/>
                </a:solidFill>
                <a:effectLst/>
                <a:latin typeface="Consolas"/>
              </a:rPr>
              <a:t> </a:t>
            </a:r>
            <a:r>
              <a:rPr lang="en-US" sz="1600" b="0" dirty="0">
                <a:solidFill>
                  <a:srgbClr val="D4D4D4"/>
                </a:solidFill>
                <a:effectLst/>
                <a:latin typeface="Consolas"/>
              </a:rPr>
              <a:t>&gt;=</a:t>
            </a:r>
            <a:r>
              <a:rPr lang="en-US" sz="1600" b="0" dirty="0">
                <a:solidFill>
                  <a:srgbClr val="CCCCCC"/>
                </a:solidFill>
                <a:effectLst/>
                <a:latin typeface="Consolas"/>
              </a:rPr>
              <a:t> </a:t>
            </a:r>
            <a:r>
              <a:rPr lang="en-US" sz="1600" b="0" dirty="0">
                <a:solidFill>
                  <a:srgbClr val="D4D4D4"/>
                </a:solidFill>
                <a:effectLst/>
                <a:latin typeface="Consolas"/>
              </a:rPr>
              <a:t>-</a:t>
            </a:r>
            <a:r>
              <a:rPr lang="en-US" sz="1600" b="0" dirty="0">
                <a:solidFill>
                  <a:srgbClr val="B5CEA8"/>
                </a:solidFill>
                <a:effectLst/>
                <a:latin typeface="Consolas"/>
              </a:rPr>
              <a:t>94</a:t>
            </a:r>
            <a:r>
              <a:rPr lang="en-US" sz="1600" dirty="0">
                <a:solidFill>
                  <a:srgbClr val="CCCCCC"/>
                </a:solidFill>
                <a:latin typeface="Consolas"/>
              </a:rPr>
              <a:t>};</a:t>
            </a:r>
            <a:endParaRPr lang="en-US" sz="1600" dirty="0"/>
          </a:p>
          <a:p>
            <a:r>
              <a:rPr lang="en-US" sz="1600" dirty="0">
                <a:solidFill>
                  <a:srgbClr val="569CD6"/>
                </a:solidFill>
                <a:latin typeface="Consolas"/>
              </a:rPr>
              <a:t>auto</a:t>
            </a:r>
            <a:r>
              <a:rPr lang="en-US" sz="1600" dirty="0">
                <a:solidFill>
                  <a:srgbClr val="CCCCCC"/>
                </a:solidFill>
                <a:latin typeface="Consolas"/>
              </a:rPr>
              <a:t> </a:t>
            </a:r>
            <a:r>
              <a:rPr lang="en-US" sz="1600" b="0" dirty="0" err="1">
                <a:solidFill>
                  <a:srgbClr val="CCCCCC"/>
                </a:solidFill>
                <a:effectLst/>
                <a:latin typeface="Consolas"/>
              </a:rPr>
              <a:t>i</a:t>
            </a:r>
            <a:r>
              <a:rPr lang="en-US" sz="1600" b="0" dirty="0">
                <a:solidFill>
                  <a:srgbClr val="CCCCCC"/>
                </a:solidFill>
                <a:effectLst/>
                <a:latin typeface="Consolas"/>
              </a:rPr>
              <a:t>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B5CEA8"/>
                </a:solidFill>
                <a:effectLst/>
                <a:latin typeface="Consolas"/>
              </a:rPr>
              <a:t>3.1415</a:t>
            </a:r>
            <a:r>
              <a:rPr lang="en-US" sz="1600" b="0" dirty="0">
                <a:solidFill>
                  <a:srgbClr val="CCCCCC"/>
                </a:solidFill>
                <a:effectLst/>
                <a:latin typeface="Consolas"/>
              </a:rPr>
              <a:t> </a:t>
            </a:r>
            <a:r>
              <a:rPr lang="en-US" sz="1600" b="0" dirty="0">
                <a:solidFill>
                  <a:srgbClr val="D4D4D4"/>
                </a:solidFill>
                <a:effectLst/>
                <a:latin typeface="Consolas"/>
              </a:rPr>
              <a:t>&gt;</a:t>
            </a:r>
            <a:r>
              <a:rPr lang="en-US" sz="1600" b="0" dirty="0">
                <a:solidFill>
                  <a:srgbClr val="CCCCCC"/>
                </a:solidFill>
                <a:effectLst/>
                <a:latin typeface="Consolas"/>
              </a:rPr>
              <a:t> </a:t>
            </a:r>
            <a:r>
              <a:rPr lang="en-US" sz="1600" b="0" dirty="0">
                <a:solidFill>
                  <a:srgbClr val="B5CEA8"/>
                </a:solidFill>
                <a:effectLst/>
                <a:latin typeface="Consolas"/>
              </a:rPr>
              <a:t>3.14</a:t>
            </a:r>
            <a:r>
              <a:rPr lang="en-US" sz="1600" dirty="0">
                <a:solidFill>
                  <a:srgbClr val="CCCCCC"/>
                </a:solidFill>
                <a:latin typeface="Consolas"/>
              </a:rPr>
              <a:t>};</a:t>
            </a:r>
            <a:endParaRPr lang="en-US" sz="1600" dirty="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o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569CD6"/>
                </a:solidFill>
                <a:effectLst/>
                <a:latin typeface="Consolas"/>
              </a:rPr>
              <a:t>true</a:t>
            </a:r>
            <a:r>
              <a:rPr lang="en-US" sz="1600" b="0" dirty="0">
                <a:solidFill>
                  <a:srgbClr val="CCCCCC"/>
                </a:solidFill>
                <a:effectLst/>
                <a:latin typeface="Consolas"/>
              </a:rPr>
              <a:t> </a:t>
            </a:r>
            <a:r>
              <a:rPr lang="en-US" sz="1600" b="0" dirty="0">
                <a:solidFill>
                  <a:srgbClr val="D4D4D4"/>
                </a:solidFill>
                <a:effectLst/>
                <a:latin typeface="Consolas"/>
              </a:rPr>
              <a:t>==</a:t>
            </a:r>
            <a:r>
              <a:rPr lang="en-US" sz="1600" b="0" dirty="0">
                <a:solidFill>
                  <a:srgbClr val="CCCCCC"/>
                </a:solidFill>
                <a:effectLst/>
                <a:latin typeface="Consolas"/>
              </a:rPr>
              <a:t> </a:t>
            </a:r>
            <a:r>
              <a:rPr lang="en-US" sz="1600" b="0" dirty="0">
                <a:solidFill>
                  <a:srgbClr val="569CD6"/>
                </a:solidFill>
                <a:effectLst/>
                <a:latin typeface="Consolas"/>
              </a:rPr>
              <a:t>true</a:t>
            </a:r>
            <a:r>
              <a:rPr lang="en-US" sz="1600" dirty="0">
                <a:solidFill>
                  <a:srgbClr val="CCCCCC"/>
                </a:solidFill>
                <a:latin typeface="Consolas"/>
              </a:rPr>
              <a:t>};</a:t>
            </a:r>
            <a:endParaRPr lang="en-US" sz="1600" dirty="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p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B5CEA8"/>
                </a:solidFill>
                <a:effectLst/>
                <a:latin typeface="Consolas"/>
              </a:rPr>
              <a:t>0</a:t>
            </a:r>
            <a:r>
              <a:rPr lang="en-US" sz="1600" dirty="0">
                <a:solidFill>
                  <a:srgbClr val="CCCCCC"/>
                </a:solidFill>
                <a:latin typeface="Consolas"/>
              </a:rPr>
              <a:t>};</a:t>
            </a:r>
            <a:endParaRPr lang="en-US" sz="1600" dirty="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a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B5CEA8"/>
                </a:solidFill>
                <a:effectLst/>
                <a:latin typeface="Consolas"/>
              </a:rPr>
              <a:t>1</a:t>
            </a:r>
            <a:r>
              <a:rPr lang="en-US" sz="1600" dirty="0">
                <a:solidFill>
                  <a:srgbClr val="CCCCCC"/>
                </a:solidFill>
                <a:latin typeface="Consolas"/>
              </a:rPr>
              <a:t>};</a:t>
            </a:r>
            <a:endParaRPr lang="en-US" sz="1600" dirty="0"/>
          </a:p>
          <a:p>
            <a:endParaRPr lang="en-US" sz="1600" b="0" dirty="0">
              <a:effectLst/>
              <a:latin typeface="Consolas" panose="020B0609020204030204" pitchFamily="49" charset="0"/>
            </a:endParaRPr>
          </a:p>
        </p:txBody>
      </p:sp>
      <p:sp>
        <p:nvSpPr>
          <p:cNvPr id="6" name="Slide Number Placeholder 5">
            <a:extLst>
              <a:ext uri="{FF2B5EF4-FFF2-40B4-BE49-F238E27FC236}">
                <a16:creationId xmlns:a16="http://schemas.microsoft.com/office/drawing/2014/main" id="{8B78B8F1-8E0D-28B6-D96D-1DFF54A9C852}"/>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016119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EF52-2C52-43B9-818F-1130C7F28755}"/>
              </a:ext>
            </a:extLst>
          </p:cNvPr>
          <p:cNvSpPr>
            <a:spLocks noGrp="1"/>
          </p:cNvSpPr>
          <p:nvPr>
            <p:ph type="title"/>
          </p:nvPr>
        </p:nvSpPr>
        <p:spPr/>
        <p:txBody>
          <a:bodyPr/>
          <a:lstStyle/>
          <a:p>
            <a:r>
              <a:rPr lang="en-US"/>
              <a:t>Logical Statements</a:t>
            </a:r>
          </a:p>
        </p:txBody>
      </p:sp>
      <p:sp>
        <p:nvSpPr>
          <p:cNvPr id="3" name="Content Placeholder 2">
            <a:extLst>
              <a:ext uri="{FF2B5EF4-FFF2-40B4-BE49-F238E27FC236}">
                <a16:creationId xmlns:a16="http://schemas.microsoft.com/office/drawing/2014/main" id="{A0D09CAD-0E35-4DD2-8BF9-4EDAB4A85F2E}"/>
              </a:ext>
            </a:extLst>
          </p:cNvPr>
          <p:cNvSpPr>
            <a:spLocks noGrp="1"/>
          </p:cNvSpPr>
          <p:nvPr>
            <p:ph idx="1"/>
          </p:nvPr>
        </p:nvSpPr>
        <p:spPr>
          <a:xfrm>
            <a:off x="677334" y="2160588"/>
            <a:ext cx="8596668" cy="4613073"/>
          </a:xfrm>
        </p:spPr>
        <p:txBody>
          <a:bodyPr vert="horz" lIns="91440" tIns="45720" rIns="91440" bIns="45720" rtlCol="0" anchor="t">
            <a:normAutofit/>
          </a:bodyPr>
          <a:lstStyle/>
          <a:p>
            <a:r>
              <a:rPr lang="en-US"/>
              <a:t>What are the values of each of the following bool variables?</a:t>
            </a:r>
            <a:endParaRPr lang="en-US">
              <a:solidFill>
                <a:schemeClr val="accent5"/>
              </a:solidFill>
              <a:latin typeface="Consolas"/>
            </a:endParaRPr>
          </a:p>
          <a:p>
            <a:pPr lvl="1"/>
            <a:endParaRPr lang="en-US"/>
          </a:p>
        </p:txBody>
      </p:sp>
      <p:sp>
        <p:nvSpPr>
          <p:cNvPr id="6" name="TextBox 5">
            <a:extLst>
              <a:ext uri="{FF2B5EF4-FFF2-40B4-BE49-F238E27FC236}">
                <a16:creationId xmlns:a16="http://schemas.microsoft.com/office/drawing/2014/main" id="{5FBE725C-7BAF-35DB-F85A-69594BD28C56}"/>
              </a:ext>
            </a:extLst>
          </p:cNvPr>
          <p:cNvSpPr txBox="1"/>
          <p:nvPr/>
        </p:nvSpPr>
        <p:spPr>
          <a:xfrm>
            <a:off x="677334" y="2844112"/>
            <a:ext cx="7952316" cy="3046988"/>
          </a:xfrm>
          <a:prstGeom prst="rect">
            <a:avLst/>
          </a:prstGeom>
          <a:solidFill>
            <a:schemeClr val="tx1"/>
          </a:solidFill>
        </p:spPr>
        <p:txBody>
          <a:bodyPr wrap="square" lIns="91440" tIns="45720" rIns="91440" bIns="45720" anchor="t">
            <a:spAutoFit/>
          </a:bodyPr>
          <a:lstStyle/>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q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B5CEA8"/>
                </a:solidFill>
                <a:effectLst/>
                <a:latin typeface="Consolas"/>
              </a:rPr>
              <a:t>7</a:t>
            </a:r>
            <a:r>
              <a:rPr lang="en-US" sz="1600" b="0" dirty="0">
                <a:solidFill>
                  <a:srgbClr val="CCCCCC"/>
                </a:solidFill>
                <a:effectLst/>
                <a:latin typeface="Consolas"/>
              </a:rPr>
              <a:t> </a:t>
            </a:r>
            <a:r>
              <a:rPr lang="en-US" sz="1600" b="0" dirty="0">
                <a:solidFill>
                  <a:srgbClr val="D4D4D4"/>
                </a:solidFill>
                <a:effectLst/>
                <a:latin typeface="Consolas"/>
              </a:rPr>
              <a:t>&lt;</a:t>
            </a:r>
            <a:r>
              <a:rPr lang="en-US" sz="1600" b="0" dirty="0">
                <a:solidFill>
                  <a:srgbClr val="CCCCCC"/>
                </a:solidFill>
                <a:effectLst/>
                <a:latin typeface="Consolas"/>
              </a:rPr>
              <a:t> </a:t>
            </a:r>
            <a:r>
              <a:rPr lang="en-US" sz="1600" b="0" dirty="0">
                <a:solidFill>
                  <a:srgbClr val="B5CEA8"/>
                </a:solidFill>
                <a:effectLst/>
                <a:latin typeface="Consolas"/>
              </a:rPr>
              <a:t>10</a:t>
            </a:r>
            <a:r>
              <a:rPr lang="en-US" sz="1600" dirty="0">
                <a:solidFill>
                  <a:srgbClr val="CCCCCC"/>
                </a:solidFill>
                <a:latin typeface="Consolas"/>
              </a:rPr>
              <a:t>};</a:t>
            </a:r>
            <a:r>
              <a:rPr lang="en-US" sz="1600" dirty="0">
                <a:solidFill>
                  <a:srgbClr val="6A9955"/>
                </a:solidFill>
                <a:latin typeface="Consolas"/>
              </a:rPr>
              <a:t>        </a:t>
            </a:r>
            <a:r>
              <a:rPr lang="en-US" sz="1600" b="0" dirty="0">
                <a:solidFill>
                  <a:srgbClr val="6A9955"/>
                </a:solidFill>
                <a:effectLst/>
                <a:latin typeface="Consolas"/>
              </a:rPr>
              <a:t>// true</a:t>
            </a:r>
            <a:r>
              <a:rPr lang="en-US" sz="1600" dirty="0">
                <a:solidFill>
                  <a:srgbClr val="6A9955"/>
                </a:solidFill>
                <a:latin typeface="Consolas"/>
              </a:rPr>
              <a:t> </a:t>
            </a:r>
            <a:endParaRPr lang="en-US" sz="1600" dirty="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w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B5CEA8"/>
                </a:solidFill>
                <a:effectLst/>
                <a:latin typeface="Consolas"/>
              </a:rPr>
              <a:t>0.1</a:t>
            </a:r>
            <a:r>
              <a:rPr lang="en-US" sz="1600" b="0" dirty="0">
                <a:solidFill>
                  <a:srgbClr val="CCCCCC"/>
                </a:solidFill>
                <a:effectLst/>
                <a:latin typeface="Consolas"/>
              </a:rPr>
              <a:t> </a:t>
            </a:r>
            <a:r>
              <a:rPr lang="en-US" sz="1600" b="0" dirty="0">
                <a:solidFill>
                  <a:srgbClr val="D4D4D4"/>
                </a:solidFill>
                <a:effectLst/>
                <a:latin typeface="Consolas"/>
              </a:rPr>
              <a:t>==</a:t>
            </a:r>
            <a:r>
              <a:rPr lang="en-US" sz="1600" b="0" dirty="0">
                <a:solidFill>
                  <a:srgbClr val="CCCCCC"/>
                </a:solidFill>
                <a:effectLst/>
                <a:latin typeface="Consolas"/>
              </a:rPr>
              <a:t> </a:t>
            </a:r>
            <a:r>
              <a:rPr lang="en-US" sz="1600" b="0" dirty="0">
                <a:solidFill>
                  <a:srgbClr val="B5CEA8"/>
                </a:solidFill>
                <a:effectLst/>
                <a:latin typeface="Consolas"/>
              </a:rPr>
              <a:t>0.2</a:t>
            </a:r>
            <a:r>
              <a:rPr lang="en-US" sz="1600" dirty="0">
                <a:solidFill>
                  <a:srgbClr val="CCCCCC"/>
                </a:solidFill>
                <a:latin typeface="Consolas"/>
              </a:rPr>
              <a:t>};</a:t>
            </a:r>
            <a:r>
              <a:rPr lang="en-US" sz="1600" dirty="0">
                <a:solidFill>
                  <a:srgbClr val="6A9955"/>
                </a:solidFill>
                <a:latin typeface="Consolas"/>
              </a:rPr>
              <a:t>    </a:t>
            </a:r>
            <a:r>
              <a:rPr lang="en-US" sz="1600" b="0" dirty="0">
                <a:solidFill>
                  <a:srgbClr val="6A9955"/>
                </a:solidFill>
                <a:effectLst/>
                <a:latin typeface="Consolas"/>
              </a:rPr>
              <a:t>// false</a:t>
            </a:r>
            <a:r>
              <a:rPr lang="en-US" sz="1600" dirty="0">
                <a:solidFill>
                  <a:srgbClr val="6A9955"/>
                </a:solidFill>
                <a:latin typeface="Consolas"/>
              </a:rPr>
              <a:t> </a:t>
            </a:r>
            <a:endParaRPr lang="en-US" sz="1600" dirty="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e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B5CEA8"/>
                </a:solidFill>
                <a:effectLst/>
                <a:latin typeface="Consolas"/>
              </a:rPr>
              <a:t>1</a:t>
            </a:r>
            <a:r>
              <a:rPr lang="en-US" sz="1600" b="0" dirty="0">
                <a:solidFill>
                  <a:srgbClr val="CCCCCC"/>
                </a:solidFill>
                <a:effectLst/>
                <a:latin typeface="Consolas"/>
              </a:rPr>
              <a:t> </a:t>
            </a:r>
            <a:r>
              <a:rPr lang="en-US" sz="1600" b="0" dirty="0">
                <a:solidFill>
                  <a:srgbClr val="D4D4D4"/>
                </a:solidFill>
                <a:effectLst/>
                <a:latin typeface="Consolas"/>
              </a:rPr>
              <a:t>&gt;</a:t>
            </a:r>
            <a:r>
              <a:rPr lang="en-US" sz="1600" b="0" dirty="0">
                <a:solidFill>
                  <a:srgbClr val="CCCCCC"/>
                </a:solidFill>
                <a:effectLst/>
                <a:latin typeface="Consolas"/>
              </a:rPr>
              <a:t> </a:t>
            </a:r>
            <a:r>
              <a:rPr lang="en-US" sz="1600" b="0" dirty="0">
                <a:solidFill>
                  <a:srgbClr val="B5CEA8"/>
                </a:solidFill>
                <a:effectLst/>
                <a:latin typeface="Consolas"/>
              </a:rPr>
              <a:t>0</a:t>
            </a:r>
            <a:r>
              <a:rPr lang="en-US" sz="1600" dirty="0">
                <a:solidFill>
                  <a:srgbClr val="CCCCCC"/>
                </a:solidFill>
                <a:latin typeface="Consolas"/>
              </a:rPr>
              <a:t>};</a:t>
            </a:r>
            <a:r>
              <a:rPr lang="en-US" sz="1600" dirty="0">
                <a:solidFill>
                  <a:srgbClr val="6A9955"/>
                </a:solidFill>
                <a:latin typeface="Consolas"/>
              </a:rPr>
              <a:t>         </a:t>
            </a:r>
            <a:r>
              <a:rPr lang="en-US" sz="1600" b="0" dirty="0">
                <a:solidFill>
                  <a:srgbClr val="6A9955"/>
                </a:solidFill>
                <a:effectLst/>
                <a:latin typeface="Consolas"/>
              </a:rPr>
              <a:t>// true</a:t>
            </a:r>
            <a:r>
              <a:rPr lang="en-US" sz="1600" dirty="0">
                <a:solidFill>
                  <a:srgbClr val="6A9955"/>
                </a:solidFill>
                <a:latin typeface="Consolas"/>
              </a:rPr>
              <a:t> </a:t>
            </a:r>
            <a:endParaRPr lang="en-US" sz="160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r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B5CEA8"/>
                </a:solidFill>
                <a:effectLst/>
                <a:latin typeface="Consolas"/>
              </a:rPr>
              <a:t>100</a:t>
            </a:r>
            <a:r>
              <a:rPr lang="en-US" sz="1600" b="0" dirty="0">
                <a:solidFill>
                  <a:srgbClr val="CCCCCC"/>
                </a:solidFill>
                <a:effectLst/>
                <a:latin typeface="Consolas"/>
              </a:rPr>
              <a:t> </a:t>
            </a:r>
            <a:r>
              <a:rPr lang="en-US" sz="1600" b="0" dirty="0">
                <a:solidFill>
                  <a:srgbClr val="D4D4D4"/>
                </a:solidFill>
                <a:effectLst/>
                <a:latin typeface="Consolas"/>
              </a:rPr>
              <a:t>!=</a:t>
            </a:r>
            <a:r>
              <a:rPr lang="en-US" sz="1600" b="0" dirty="0">
                <a:solidFill>
                  <a:srgbClr val="CCCCCC"/>
                </a:solidFill>
                <a:effectLst/>
                <a:latin typeface="Consolas"/>
              </a:rPr>
              <a:t> </a:t>
            </a:r>
            <a:r>
              <a:rPr lang="en-US" sz="1600" b="0" dirty="0">
                <a:solidFill>
                  <a:srgbClr val="B5CEA8"/>
                </a:solidFill>
                <a:effectLst/>
                <a:latin typeface="Consolas"/>
              </a:rPr>
              <a:t>1</a:t>
            </a:r>
            <a:r>
              <a:rPr lang="en-US" sz="1600" dirty="0">
                <a:solidFill>
                  <a:srgbClr val="CCCCCC"/>
                </a:solidFill>
                <a:latin typeface="Consolas"/>
              </a:rPr>
              <a:t>};</a:t>
            </a:r>
            <a:r>
              <a:rPr lang="en-US" sz="1600" dirty="0">
                <a:solidFill>
                  <a:srgbClr val="6A9955"/>
                </a:solidFill>
                <a:latin typeface="Consolas"/>
              </a:rPr>
              <a:t>      </a:t>
            </a:r>
            <a:r>
              <a:rPr lang="en-US" sz="1600" b="0" dirty="0">
                <a:solidFill>
                  <a:srgbClr val="6A9955"/>
                </a:solidFill>
                <a:effectLst/>
                <a:latin typeface="Consolas"/>
              </a:rPr>
              <a:t>// true</a:t>
            </a:r>
            <a:r>
              <a:rPr lang="en-US" sz="1600" dirty="0">
                <a:solidFill>
                  <a:srgbClr val="6A9955"/>
                </a:solidFill>
                <a:latin typeface="Consolas"/>
              </a:rPr>
              <a:t> </a:t>
            </a:r>
            <a:endParaRPr lang="en-US" sz="160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t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CE9178"/>
                </a:solidFill>
                <a:effectLst/>
                <a:latin typeface="Consolas"/>
              </a:rPr>
              <a:t>'J'</a:t>
            </a:r>
            <a:r>
              <a:rPr lang="en-US" sz="1600" b="0" dirty="0">
                <a:solidFill>
                  <a:srgbClr val="CCCCCC"/>
                </a:solidFill>
                <a:effectLst/>
                <a:latin typeface="Consolas"/>
              </a:rPr>
              <a:t>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CE9178"/>
                </a:solidFill>
                <a:latin typeface="Consolas"/>
              </a:rPr>
              <a:t>'j'</a:t>
            </a:r>
            <a:r>
              <a:rPr lang="en-US" sz="1600" dirty="0">
                <a:solidFill>
                  <a:srgbClr val="CCCCCC"/>
                </a:solidFill>
                <a:latin typeface="Consolas"/>
              </a:rPr>
              <a:t>};</a:t>
            </a:r>
            <a:r>
              <a:rPr lang="en-US" sz="1600" dirty="0">
                <a:solidFill>
                  <a:srgbClr val="6A9955"/>
                </a:solidFill>
                <a:latin typeface="Consolas"/>
              </a:rPr>
              <a:t>    </a:t>
            </a:r>
            <a:r>
              <a:rPr lang="en-US" sz="1600" b="0" dirty="0">
                <a:solidFill>
                  <a:srgbClr val="6A9955"/>
                </a:solidFill>
                <a:effectLst/>
                <a:latin typeface="Consolas"/>
              </a:rPr>
              <a:t>// false</a:t>
            </a:r>
            <a:r>
              <a:rPr lang="en-US" sz="1600" dirty="0">
                <a:solidFill>
                  <a:srgbClr val="6A9955"/>
                </a:solidFill>
                <a:latin typeface="Consolas"/>
              </a:rPr>
              <a:t> </a:t>
            </a:r>
            <a:endParaRPr lang="en-US" sz="160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y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CE9178"/>
                </a:solidFill>
                <a:effectLst/>
                <a:latin typeface="Consolas"/>
              </a:rPr>
              <a:t>'J'</a:t>
            </a:r>
            <a:r>
              <a:rPr lang="en-US" sz="1600" b="0" dirty="0">
                <a:solidFill>
                  <a:srgbClr val="CCCCCC"/>
                </a:solidFill>
                <a:effectLst/>
                <a:latin typeface="Consolas"/>
              </a:rPr>
              <a:t> </a:t>
            </a:r>
            <a:r>
              <a:rPr lang="en-US" sz="1600" b="0" dirty="0">
                <a:solidFill>
                  <a:srgbClr val="D4D4D4"/>
                </a:solidFill>
                <a:effectLst/>
                <a:latin typeface="Consolas"/>
              </a:rPr>
              <a:t>!=</a:t>
            </a:r>
            <a:r>
              <a:rPr lang="en-US" sz="1600" b="0" dirty="0">
                <a:solidFill>
                  <a:srgbClr val="CCCCCC"/>
                </a:solidFill>
                <a:effectLst/>
                <a:latin typeface="Consolas"/>
              </a:rPr>
              <a:t> </a:t>
            </a:r>
            <a:r>
              <a:rPr lang="en-US" sz="1600" b="0" dirty="0">
                <a:solidFill>
                  <a:srgbClr val="CE9178"/>
                </a:solidFill>
                <a:effectLst/>
                <a:latin typeface="Consolas"/>
              </a:rPr>
              <a:t>'j</a:t>
            </a:r>
            <a:r>
              <a:rPr lang="en-US" sz="1600" dirty="0">
                <a:solidFill>
                  <a:srgbClr val="CE9178"/>
                </a:solidFill>
                <a:latin typeface="Consolas"/>
              </a:rPr>
              <a:t>'</a:t>
            </a:r>
            <a:r>
              <a:rPr lang="en-US" sz="1600" dirty="0">
                <a:solidFill>
                  <a:srgbClr val="CCCCCC"/>
                </a:solidFill>
                <a:latin typeface="Consolas"/>
              </a:rPr>
              <a:t>};</a:t>
            </a:r>
            <a:r>
              <a:rPr lang="en-US" sz="1600" dirty="0">
                <a:solidFill>
                  <a:srgbClr val="6A9955"/>
                </a:solidFill>
                <a:latin typeface="Consolas"/>
              </a:rPr>
              <a:t>    </a:t>
            </a:r>
            <a:r>
              <a:rPr lang="en-US" sz="1600" b="0" dirty="0">
                <a:solidFill>
                  <a:srgbClr val="6A9955"/>
                </a:solidFill>
                <a:effectLst/>
                <a:latin typeface="Consolas"/>
              </a:rPr>
              <a:t>// true</a:t>
            </a:r>
            <a:r>
              <a:rPr lang="en-US" sz="1600" dirty="0">
                <a:solidFill>
                  <a:srgbClr val="6A9955"/>
                </a:solidFill>
                <a:latin typeface="Consolas"/>
              </a:rPr>
              <a:t> </a:t>
            </a:r>
            <a:endParaRPr lang="en-US" sz="160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u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dirty="0">
                <a:solidFill>
                  <a:srgbClr val="D4D4D4"/>
                </a:solidFill>
                <a:latin typeface="Consolas"/>
              </a:rPr>
              <a:t>-</a:t>
            </a:r>
            <a:r>
              <a:rPr lang="en-US" sz="1600" b="0" dirty="0">
                <a:solidFill>
                  <a:srgbClr val="B5CEA8"/>
                </a:solidFill>
                <a:effectLst/>
                <a:latin typeface="Consolas"/>
              </a:rPr>
              <a:t>92</a:t>
            </a:r>
            <a:r>
              <a:rPr lang="en-US" sz="1600" b="0" dirty="0">
                <a:solidFill>
                  <a:srgbClr val="CCCCCC"/>
                </a:solidFill>
                <a:effectLst/>
                <a:latin typeface="Consolas"/>
              </a:rPr>
              <a:t> </a:t>
            </a:r>
            <a:r>
              <a:rPr lang="en-US" sz="1600" b="0" dirty="0">
                <a:solidFill>
                  <a:srgbClr val="D4D4D4"/>
                </a:solidFill>
                <a:effectLst/>
                <a:latin typeface="Consolas"/>
              </a:rPr>
              <a:t>&gt;=</a:t>
            </a:r>
            <a:r>
              <a:rPr lang="en-US" sz="1600" b="0" dirty="0">
                <a:solidFill>
                  <a:srgbClr val="CCCCCC"/>
                </a:solidFill>
                <a:effectLst/>
                <a:latin typeface="Consolas"/>
              </a:rPr>
              <a:t> </a:t>
            </a:r>
            <a:r>
              <a:rPr lang="en-US" sz="1600" b="0" dirty="0">
                <a:solidFill>
                  <a:srgbClr val="D4D4D4"/>
                </a:solidFill>
                <a:effectLst/>
                <a:latin typeface="Consolas"/>
              </a:rPr>
              <a:t>-</a:t>
            </a:r>
            <a:r>
              <a:rPr lang="en-US" sz="1600" b="0" dirty="0">
                <a:solidFill>
                  <a:srgbClr val="B5CEA8"/>
                </a:solidFill>
                <a:effectLst/>
                <a:latin typeface="Consolas"/>
              </a:rPr>
              <a:t>94</a:t>
            </a:r>
            <a:r>
              <a:rPr lang="en-US" sz="1600" dirty="0">
                <a:solidFill>
                  <a:srgbClr val="CCCCCC"/>
                </a:solidFill>
                <a:latin typeface="Consolas"/>
              </a:rPr>
              <a:t>};</a:t>
            </a:r>
            <a:r>
              <a:rPr lang="en-US" sz="1600" dirty="0">
                <a:solidFill>
                  <a:srgbClr val="6A9955"/>
                </a:solidFill>
                <a:latin typeface="Consolas"/>
              </a:rPr>
              <a:t>    </a:t>
            </a:r>
            <a:r>
              <a:rPr lang="en-US" sz="1600" b="0" dirty="0">
                <a:solidFill>
                  <a:srgbClr val="6A9955"/>
                </a:solidFill>
                <a:effectLst/>
                <a:latin typeface="Consolas"/>
              </a:rPr>
              <a:t>// true</a:t>
            </a:r>
            <a:r>
              <a:rPr lang="en-US" sz="1600" dirty="0">
                <a:solidFill>
                  <a:srgbClr val="6A9955"/>
                </a:solidFill>
                <a:latin typeface="Consolas"/>
              </a:rPr>
              <a:t> </a:t>
            </a:r>
            <a:endParaRPr lang="en-US" sz="1600"/>
          </a:p>
          <a:p>
            <a:r>
              <a:rPr lang="en-US" sz="1600" dirty="0">
                <a:solidFill>
                  <a:srgbClr val="569CD6"/>
                </a:solidFill>
                <a:latin typeface="Consolas"/>
              </a:rPr>
              <a:t>auto</a:t>
            </a:r>
            <a:r>
              <a:rPr lang="en-US" sz="1600" dirty="0">
                <a:solidFill>
                  <a:srgbClr val="CCCCCC"/>
                </a:solidFill>
                <a:latin typeface="Consolas"/>
              </a:rPr>
              <a:t> </a:t>
            </a:r>
            <a:r>
              <a:rPr lang="en-US" sz="1600" b="0" dirty="0" err="1">
                <a:solidFill>
                  <a:srgbClr val="CCCCCC"/>
                </a:solidFill>
                <a:effectLst/>
                <a:latin typeface="Consolas"/>
              </a:rPr>
              <a:t>i</a:t>
            </a:r>
            <a:r>
              <a:rPr lang="en-US" sz="1600" b="0" dirty="0">
                <a:solidFill>
                  <a:srgbClr val="CCCCCC"/>
                </a:solidFill>
                <a:effectLst/>
                <a:latin typeface="Consolas"/>
              </a:rPr>
              <a:t>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B5CEA8"/>
                </a:solidFill>
                <a:effectLst/>
                <a:latin typeface="Consolas"/>
              </a:rPr>
              <a:t>3.1415</a:t>
            </a:r>
            <a:r>
              <a:rPr lang="en-US" sz="1600" b="0" dirty="0">
                <a:solidFill>
                  <a:srgbClr val="CCCCCC"/>
                </a:solidFill>
                <a:effectLst/>
                <a:latin typeface="Consolas"/>
              </a:rPr>
              <a:t> </a:t>
            </a:r>
            <a:r>
              <a:rPr lang="en-US" sz="1600" b="0" dirty="0">
                <a:solidFill>
                  <a:srgbClr val="D4D4D4"/>
                </a:solidFill>
                <a:effectLst/>
                <a:latin typeface="Consolas"/>
              </a:rPr>
              <a:t>&gt;</a:t>
            </a:r>
            <a:r>
              <a:rPr lang="en-US" sz="1600" b="0" dirty="0">
                <a:solidFill>
                  <a:srgbClr val="CCCCCC"/>
                </a:solidFill>
                <a:effectLst/>
                <a:latin typeface="Consolas"/>
              </a:rPr>
              <a:t> </a:t>
            </a:r>
            <a:r>
              <a:rPr lang="en-US" sz="1600" b="0" dirty="0">
                <a:solidFill>
                  <a:srgbClr val="B5CEA8"/>
                </a:solidFill>
                <a:effectLst/>
                <a:latin typeface="Consolas"/>
              </a:rPr>
              <a:t>3.14</a:t>
            </a:r>
            <a:r>
              <a:rPr lang="en-US" sz="1600" dirty="0">
                <a:solidFill>
                  <a:srgbClr val="CCCCCC"/>
                </a:solidFill>
                <a:latin typeface="Consolas"/>
              </a:rPr>
              <a:t>};</a:t>
            </a:r>
            <a:r>
              <a:rPr lang="en-US" sz="1600" dirty="0">
                <a:solidFill>
                  <a:srgbClr val="6A9955"/>
                </a:solidFill>
                <a:latin typeface="Consolas"/>
              </a:rPr>
              <a:t> </a:t>
            </a:r>
            <a:r>
              <a:rPr lang="en-US" sz="1600" b="0" dirty="0">
                <a:solidFill>
                  <a:srgbClr val="6A9955"/>
                </a:solidFill>
                <a:effectLst/>
                <a:latin typeface="Consolas"/>
              </a:rPr>
              <a:t>// true</a:t>
            </a:r>
            <a:r>
              <a:rPr lang="en-US" sz="1600" dirty="0">
                <a:solidFill>
                  <a:srgbClr val="6A9955"/>
                </a:solidFill>
                <a:latin typeface="Consolas"/>
              </a:rPr>
              <a:t> </a:t>
            </a:r>
            <a:endParaRPr lang="en-US" sz="160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o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569CD6"/>
                </a:solidFill>
                <a:effectLst/>
                <a:latin typeface="Consolas"/>
              </a:rPr>
              <a:t>true</a:t>
            </a:r>
            <a:r>
              <a:rPr lang="en-US" sz="1600" b="0" dirty="0">
                <a:solidFill>
                  <a:srgbClr val="CCCCCC"/>
                </a:solidFill>
                <a:effectLst/>
                <a:latin typeface="Consolas"/>
              </a:rPr>
              <a:t> </a:t>
            </a:r>
            <a:r>
              <a:rPr lang="en-US" sz="1600" b="0" dirty="0">
                <a:solidFill>
                  <a:srgbClr val="D4D4D4"/>
                </a:solidFill>
                <a:effectLst/>
                <a:latin typeface="Consolas"/>
              </a:rPr>
              <a:t>==</a:t>
            </a:r>
            <a:r>
              <a:rPr lang="en-US" sz="1600" b="0" dirty="0">
                <a:solidFill>
                  <a:srgbClr val="CCCCCC"/>
                </a:solidFill>
                <a:effectLst/>
                <a:latin typeface="Consolas"/>
              </a:rPr>
              <a:t> </a:t>
            </a:r>
            <a:r>
              <a:rPr lang="en-US" sz="1600" b="0" dirty="0">
                <a:solidFill>
                  <a:srgbClr val="569CD6"/>
                </a:solidFill>
                <a:effectLst/>
                <a:latin typeface="Consolas"/>
              </a:rPr>
              <a:t>true</a:t>
            </a:r>
            <a:r>
              <a:rPr lang="en-US" sz="1600" dirty="0">
                <a:solidFill>
                  <a:srgbClr val="CCCCCC"/>
                </a:solidFill>
                <a:latin typeface="Consolas"/>
              </a:rPr>
              <a:t>};</a:t>
            </a:r>
            <a:r>
              <a:rPr lang="en-US" sz="1600" dirty="0">
                <a:solidFill>
                  <a:srgbClr val="6A9955"/>
                </a:solidFill>
                <a:latin typeface="Consolas"/>
              </a:rPr>
              <a:t>  </a:t>
            </a:r>
            <a:r>
              <a:rPr lang="en-US" sz="1600" b="0" dirty="0">
                <a:solidFill>
                  <a:srgbClr val="6A9955"/>
                </a:solidFill>
                <a:effectLst/>
                <a:latin typeface="Consolas"/>
              </a:rPr>
              <a:t>// true</a:t>
            </a:r>
            <a:r>
              <a:rPr lang="en-US" sz="1600" dirty="0">
                <a:solidFill>
                  <a:srgbClr val="6A9955"/>
                </a:solidFill>
                <a:latin typeface="Consolas"/>
              </a:rPr>
              <a:t> </a:t>
            </a:r>
            <a:endParaRPr lang="en-US" sz="160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p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B5CEA8"/>
                </a:solidFill>
                <a:effectLst/>
                <a:latin typeface="Consolas"/>
              </a:rPr>
              <a:t>0</a:t>
            </a:r>
            <a:r>
              <a:rPr lang="en-US" sz="1600" dirty="0">
                <a:solidFill>
                  <a:srgbClr val="CCCCCC"/>
                </a:solidFill>
                <a:latin typeface="Consolas"/>
              </a:rPr>
              <a:t>};</a:t>
            </a:r>
            <a:r>
              <a:rPr lang="en-US" sz="1600" dirty="0">
                <a:solidFill>
                  <a:srgbClr val="6A9955"/>
                </a:solidFill>
                <a:latin typeface="Consolas"/>
              </a:rPr>
              <a:t>             </a:t>
            </a:r>
            <a:r>
              <a:rPr lang="en-US" sz="1600" b="0" dirty="0">
                <a:solidFill>
                  <a:srgbClr val="6A9955"/>
                </a:solidFill>
                <a:effectLst/>
                <a:latin typeface="Consolas"/>
              </a:rPr>
              <a:t>// false</a:t>
            </a:r>
            <a:r>
              <a:rPr lang="en-US" sz="1600" dirty="0">
                <a:solidFill>
                  <a:srgbClr val="6A9955"/>
                </a:solidFill>
                <a:latin typeface="Consolas"/>
              </a:rPr>
              <a:t> </a:t>
            </a:r>
            <a:endParaRPr lang="en-US" sz="1600"/>
          </a:p>
          <a:p>
            <a:r>
              <a:rPr lang="en-US" sz="1600" dirty="0">
                <a:solidFill>
                  <a:srgbClr val="569CD6"/>
                </a:solidFill>
                <a:latin typeface="Consolas"/>
              </a:rPr>
              <a:t>auto</a:t>
            </a:r>
            <a:r>
              <a:rPr lang="en-US" sz="1600" dirty="0">
                <a:solidFill>
                  <a:srgbClr val="CCCCCC"/>
                </a:solidFill>
                <a:latin typeface="Consolas"/>
              </a:rPr>
              <a:t> </a:t>
            </a:r>
            <a:r>
              <a:rPr lang="en-US" sz="1600" b="0" dirty="0">
                <a:solidFill>
                  <a:srgbClr val="CCCCCC"/>
                </a:solidFill>
                <a:effectLst/>
                <a:latin typeface="Consolas"/>
              </a:rPr>
              <a:t>a </a:t>
            </a:r>
            <a:r>
              <a:rPr lang="en-US" sz="1600" b="0" dirty="0">
                <a:solidFill>
                  <a:srgbClr val="D4D4D4"/>
                </a:solidFill>
                <a:effectLst/>
                <a:latin typeface="Consolas"/>
              </a:rPr>
              <a:t>=</a:t>
            </a:r>
            <a:r>
              <a:rPr lang="en-US" sz="1600" b="0" dirty="0">
                <a:solidFill>
                  <a:srgbClr val="CCCCCC"/>
                </a:solidFill>
                <a:effectLst/>
                <a:latin typeface="Consolas"/>
              </a:rPr>
              <a:t> </a:t>
            </a:r>
            <a:r>
              <a:rPr lang="en-US" sz="1600" dirty="0">
                <a:solidFill>
                  <a:srgbClr val="569CD6"/>
                </a:solidFill>
                <a:latin typeface="Consolas"/>
              </a:rPr>
              <a:t>bool</a:t>
            </a:r>
            <a:r>
              <a:rPr lang="en-US" sz="1600" dirty="0">
                <a:solidFill>
                  <a:srgbClr val="CCCCCC"/>
                </a:solidFill>
                <a:latin typeface="Consolas"/>
              </a:rPr>
              <a:t>{</a:t>
            </a:r>
            <a:r>
              <a:rPr lang="en-US" sz="1600" b="0" dirty="0">
                <a:solidFill>
                  <a:srgbClr val="B5CEA8"/>
                </a:solidFill>
                <a:effectLst/>
                <a:latin typeface="Consolas"/>
              </a:rPr>
              <a:t>1</a:t>
            </a:r>
            <a:r>
              <a:rPr lang="en-US" sz="1600" dirty="0">
                <a:solidFill>
                  <a:srgbClr val="CCCCCC"/>
                </a:solidFill>
                <a:latin typeface="Consolas"/>
              </a:rPr>
              <a:t>};</a:t>
            </a:r>
            <a:r>
              <a:rPr lang="en-US" sz="1600" dirty="0">
                <a:solidFill>
                  <a:srgbClr val="6A9955"/>
                </a:solidFill>
                <a:latin typeface="Consolas"/>
              </a:rPr>
              <a:t>             </a:t>
            </a:r>
            <a:r>
              <a:rPr lang="en-US" sz="1600" b="0" dirty="0">
                <a:solidFill>
                  <a:srgbClr val="6A9955"/>
                </a:solidFill>
                <a:effectLst/>
                <a:latin typeface="Consolas"/>
              </a:rPr>
              <a:t>// true, for any non-zero number!</a:t>
            </a:r>
            <a:r>
              <a:rPr lang="en-US" sz="1600" dirty="0">
                <a:solidFill>
                  <a:srgbClr val="6A9955"/>
                </a:solidFill>
                <a:latin typeface="Consolas"/>
              </a:rPr>
              <a:t> </a:t>
            </a:r>
            <a:endParaRPr lang="en-US" sz="1600"/>
          </a:p>
          <a:p>
            <a:endParaRPr lang="en-US" sz="1600" b="0" dirty="0">
              <a:solidFill>
                <a:srgbClr val="6A9955"/>
              </a:solidFill>
              <a:effectLst/>
              <a:latin typeface="Consolas" panose="020B0609020204030204" pitchFamily="49" charset="0"/>
            </a:endParaRPr>
          </a:p>
        </p:txBody>
      </p:sp>
      <p:sp>
        <p:nvSpPr>
          <p:cNvPr id="5" name="Slide Number Placeholder 4">
            <a:extLst>
              <a:ext uri="{FF2B5EF4-FFF2-40B4-BE49-F238E27FC236}">
                <a16:creationId xmlns:a16="http://schemas.microsoft.com/office/drawing/2014/main" id="{C6A5B272-AA8C-448D-E2C4-D280F8FCE22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031988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4308-BA1A-4171-AAEA-D4E92D40CC14}"/>
              </a:ext>
            </a:extLst>
          </p:cNvPr>
          <p:cNvSpPr>
            <a:spLocks noGrp="1"/>
          </p:cNvSpPr>
          <p:nvPr>
            <p:ph type="title"/>
          </p:nvPr>
        </p:nvSpPr>
        <p:spPr/>
        <p:txBody>
          <a:bodyPr/>
          <a:lstStyle/>
          <a:p>
            <a:r>
              <a:rPr lang="en-US"/>
              <a:t>Control Structures</a:t>
            </a:r>
          </a:p>
        </p:txBody>
      </p:sp>
      <p:sp>
        <p:nvSpPr>
          <p:cNvPr id="3" name="Content Placeholder 2">
            <a:extLst>
              <a:ext uri="{FF2B5EF4-FFF2-40B4-BE49-F238E27FC236}">
                <a16:creationId xmlns:a16="http://schemas.microsoft.com/office/drawing/2014/main" id="{B0E394A3-7E36-4608-BA35-17BB9AFB7F7A}"/>
              </a:ext>
            </a:extLst>
          </p:cNvPr>
          <p:cNvSpPr>
            <a:spLocks noGrp="1"/>
          </p:cNvSpPr>
          <p:nvPr>
            <p:ph idx="1"/>
          </p:nvPr>
        </p:nvSpPr>
        <p:spPr/>
        <p:txBody>
          <a:bodyPr vert="horz" lIns="91440" tIns="45720" rIns="91440" bIns="45720" rtlCol="0" anchor="t">
            <a:normAutofit/>
          </a:bodyPr>
          <a:lstStyle/>
          <a:p>
            <a:r>
              <a:rPr lang="en-US"/>
              <a:t>Every programming language provides a way to do different things under different conditions, or to assume a behavior while some condition holds true.</a:t>
            </a:r>
            <a:br>
              <a:rPr lang="en-US"/>
            </a:br>
            <a:endParaRPr lang="en-US"/>
          </a:p>
          <a:p>
            <a:r>
              <a:rPr lang="en-US"/>
              <a:t>These concepts are known as control structures. There are a number that exist, but for now we only care about the following two:</a:t>
            </a:r>
          </a:p>
          <a:p>
            <a:pPr lvl="1"/>
            <a:r>
              <a:rPr lang="en-US"/>
              <a:t>conditional-statement: perform some action if a given condition is true</a:t>
            </a:r>
          </a:p>
          <a:p>
            <a:pPr lvl="1"/>
            <a:r>
              <a:rPr lang="en-US"/>
              <a:t>while loop: perform some action </a:t>
            </a:r>
            <a:r>
              <a:rPr lang="en-US" i="1"/>
              <a:t>repeatedly</a:t>
            </a:r>
            <a:r>
              <a:rPr lang="en-US"/>
              <a:t> while some condition is true, until that condition is no longer true.</a:t>
            </a:r>
            <a:br>
              <a:rPr lang="en-US"/>
            </a:br>
            <a:endParaRPr lang="en-US"/>
          </a:p>
          <a:p>
            <a:r>
              <a:rPr lang="en-US"/>
              <a:t>Control structures are just constructions of logical statements and actions: </a:t>
            </a:r>
            <a:r>
              <a:rPr lang="en-US" i="1"/>
              <a:t>cause and effect</a:t>
            </a:r>
            <a:r>
              <a:rPr lang="en-US"/>
              <a:t>.</a:t>
            </a:r>
          </a:p>
        </p:txBody>
      </p:sp>
      <p:sp>
        <p:nvSpPr>
          <p:cNvPr id="5" name="Slide Number Placeholder 4">
            <a:extLst>
              <a:ext uri="{FF2B5EF4-FFF2-40B4-BE49-F238E27FC236}">
                <a16:creationId xmlns:a16="http://schemas.microsoft.com/office/drawing/2014/main" id="{EE043A27-7E11-CAD5-B7C9-92279A67D6D0}"/>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247653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8CC9-3CA3-4C37-A3C6-5F8063E6656D}"/>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6F26FAD9-DB89-4175-BC14-39919A7FA420}"/>
              </a:ext>
            </a:extLst>
          </p:cNvPr>
          <p:cNvSpPr>
            <a:spLocks noGrp="1"/>
          </p:cNvSpPr>
          <p:nvPr>
            <p:ph idx="1"/>
          </p:nvPr>
        </p:nvSpPr>
        <p:spPr/>
        <p:txBody>
          <a:bodyPr vert="horz" lIns="91440" tIns="45720" rIns="91440" bIns="45720" rtlCol="0" anchor="t">
            <a:normAutofit/>
          </a:bodyPr>
          <a:lstStyle/>
          <a:p>
            <a:r>
              <a:rPr lang="en-US" dirty="0"/>
              <a:t>Variables &amp; Memory</a:t>
            </a:r>
          </a:p>
          <a:p>
            <a:r>
              <a:rPr lang="en-US" dirty="0"/>
              <a:t>Logical Statements &amp; Control Structures</a:t>
            </a:r>
          </a:p>
          <a:p>
            <a:pPr lvl="1"/>
            <a:r>
              <a:rPr lang="en-US" dirty="0"/>
              <a:t>conditional blocks</a:t>
            </a:r>
          </a:p>
          <a:p>
            <a:pPr lvl="1"/>
            <a:r>
              <a:rPr lang="en-US" dirty="0"/>
              <a:t>while loops</a:t>
            </a:r>
          </a:p>
        </p:txBody>
      </p:sp>
      <p:sp>
        <p:nvSpPr>
          <p:cNvPr id="5" name="Slide Number Placeholder 4">
            <a:extLst>
              <a:ext uri="{FF2B5EF4-FFF2-40B4-BE49-F238E27FC236}">
                <a16:creationId xmlns:a16="http://schemas.microsoft.com/office/drawing/2014/main" id="{4FBCF30B-47B8-B137-2263-348A1CBA82F4}"/>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56935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23F9-BCC5-41EA-ACDE-F8CAAE5A7E7B}"/>
              </a:ext>
            </a:extLst>
          </p:cNvPr>
          <p:cNvSpPr>
            <a:spLocks noGrp="1"/>
          </p:cNvSpPr>
          <p:nvPr>
            <p:ph type="title"/>
          </p:nvPr>
        </p:nvSpPr>
        <p:spPr/>
        <p:txBody>
          <a:bodyPr/>
          <a:lstStyle/>
          <a:p>
            <a:r>
              <a:rPr lang="en-US"/>
              <a:t>Conditional Statements</a:t>
            </a:r>
          </a:p>
        </p:txBody>
      </p:sp>
      <p:sp>
        <p:nvSpPr>
          <p:cNvPr id="3" name="Content Placeholder 2">
            <a:extLst>
              <a:ext uri="{FF2B5EF4-FFF2-40B4-BE49-F238E27FC236}">
                <a16:creationId xmlns:a16="http://schemas.microsoft.com/office/drawing/2014/main" id="{9EEA8953-26AD-4381-979D-047FAE00FF1C}"/>
              </a:ext>
            </a:extLst>
          </p:cNvPr>
          <p:cNvSpPr>
            <a:spLocks noGrp="1"/>
          </p:cNvSpPr>
          <p:nvPr>
            <p:ph idx="1"/>
          </p:nvPr>
        </p:nvSpPr>
        <p:spPr/>
        <p:txBody>
          <a:bodyPr vert="horz" lIns="91440" tIns="45720" rIns="91440" bIns="45720" rtlCol="0" anchor="t">
            <a:normAutofit/>
          </a:bodyPr>
          <a:lstStyle/>
          <a:p>
            <a:r>
              <a:rPr lang="en-US"/>
              <a:t>At their core, these are just </a:t>
            </a:r>
            <a:r>
              <a:rPr lang="en-US" i="1"/>
              <a:t>if x … then y</a:t>
            </a:r>
            <a:r>
              <a:rPr lang="en-US"/>
              <a:t> statements.</a:t>
            </a:r>
          </a:p>
          <a:p>
            <a:pPr lvl="1"/>
            <a:r>
              <a:rPr lang="en-US"/>
              <a:t>If the altitude is less or equal to 0, reverse the y-velocity</a:t>
            </a:r>
          </a:p>
          <a:p>
            <a:pPr lvl="1"/>
            <a:r>
              <a:rPr lang="en-US"/>
              <a:t>If the rate of growth exceeds 10 meters per second, apply a reduction algorithm</a:t>
            </a:r>
          </a:p>
          <a:p>
            <a:pPr lvl="1"/>
            <a:r>
              <a:rPr lang="en-US"/>
              <a:t>If the fuel tank has less than an ounce of gasoline, stop driving.</a:t>
            </a:r>
          </a:p>
          <a:p>
            <a:pPr lvl="1"/>
            <a:endParaRPr lang="en-US"/>
          </a:p>
          <a:p>
            <a:r>
              <a:rPr lang="en-US"/>
              <a:t>C++ gives us a simple way to express a conditional statement:</a:t>
            </a:r>
          </a:p>
        </p:txBody>
      </p:sp>
      <p:sp>
        <p:nvSpPr>
          <p:cNvPr id="5" name="TextBox 4">
            <a:extLst>
              <a:ext uri="{FF2B5EF4-FFF2-40B4-BE49-F238E27FC236}">
                <a16:creationId xmlns:a16="http://schemas.microsoft.com/office/drawing/2014/main" id="{17A53C55-EE00-431F-B1FF-82AC65633251}"/>
              </a:ext>
            </a:extLst>
          </p:cNvPr>
          <p:cNvSpPr txBox="1"/>
          <p:nvPr/>
        </p:nvSpPr>
        <p:spPr>
          <a:xfrm>
            <a:off x="723901" y="4888923"/>
            <a:ext cx="9090314" cy="1323439"/>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569CD6"/>
                </a:solidFill>
                <a:latin typeface="Consolas"/>
              </a:rPr>
              <a:t>auto</a:t>
            </a:r>
            <a:r>
              <a:rPr lang="en-US" sz="1600" dirty="0">
                <a:solidFill>
                  <a:srgbClr val="D4D4D4"/>
                </a:solidFill>
                <a:latin typeface="Consolas"/>
              </a:rPr>
              <a:t> </a:t>
            </a:r>
            <a:r>
              <a:rPr lang="en-US" sz="1600" dirty="0" err="1">
                <a:solidFill>
                  <a:srgbClr val="D4D4D4"/>
                </a:solidFill>
                <a:latin typeface="Consolas"/>
              </a:rPr>
              <a:t>power</a:t>
            </a:r>
            <a:r>
              <a:rPr lang="en-US" sz="1600" b="0" dirty="0" err="1">
                <a:solidFill>
                  <a:srgbClr val="D4D4D4"/>
                </a:solidFill>
                <a:effectLst/>
                <a:latin typeface="Consolas"/>
              </a:rPr>
              <a:t>_level</a:t>
            </a:r>
            <a:r>
              <a:rPr lang="en-US" sz="1600" b="0" dirty="0">
                <a:solidFill>
                  <a:srgbClr val="D4D4D4"/>
                </a:solidFill>
                <a:effectLst/>
                <a:latin typeface="Consolas"/>
              </a:rPr>
              <a:t> = </a:t>
            </a:r>
            <a:r>
              <a:rPr lang="en-US" sz="1600" dirty="0">
                <a:solidFill>
                  <a:srgbClr val="569CD6"/>
                </a:solidFill>
                <a:latin typeface="Consolas"/>
              </a:rPr>
              <a:t>double</a:t>
            </a:r>
            <a:r>
              <a:rPr lang="en-US" sz="1600" dirty="0">
                <a:solidFill>
                  <a:srgbClr val="D4D4D4"/>
                </a:solidFill>
                <a:latin typeface="Consolas"/>
              </a:rPr>
              <a:t>{</a:t>
            </a:r>
            <a:r>
              <a:rPr lang="en-US" sz="1600" dirty="0">
                <a:solidFill>
                  <a:srgbClr val="B5CEA8"/>
                </a:solidFill>
                <a:latin typeface="Consolas"/>
              </a:rPr>
              <a:t>9000.0001</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C586C0"/>
                </a:solidFill>
                <a:effectLst/>
                <a:latin typeface="Consolas"/>
              </a:rPr>
              <a:t>if</a:t>
            </a:r>
            <a:r>
              <a:rPr lang="en-US" sz="1600" b="0" dirty="0">
                <a:solidFill>
                  <a:srgbClr val="D4D4D4"/>
                </a:solidFill>
                <a:effectLst/>
                <a:latin typeface="Consolas"/>
              </a:rPr>
              <a:t> (</a:t>
            </a:r>
            <a:r>
              <a:rPr lang="en-US" sz="1600" b="0" dirty="0" err="1">
                <a:solidFill>
                  <a:srgbClr val="D4D4D4"/>
                </a:solidFill>
                <a:effectLst/>
                <a:latin typeface="Consolas"/>
              </a:rPr>
              <a:t>power_level</a:t>
            </a:r>
            <a:r>
              <a:rPr lang="en-US" sz="1600" b="0" dirty="0">
                <a:solidFill>
                  <a:srgbClr val="D4D4D4"/>
                </a:solidFill>
                <a:effectLst/>
                <a:latin typeface="Consolas"/>
              </a:rPr>
              <a:t> &gt; </a:t>
            </a:r>
            <a:r>
              <a:rPr lang="en-US" sz="1600" b="0" dirty="0">
                <a:solidFill>
                  <a:srgbClr val="B5CEA8"/>
                </a:solidFill>
                <a:effectLst/>
                <a:latin typeface="Consolas"/>
              </a:rPr>
              <a:t>9000.0</a:t>
            </a:r>
            <a:r>
              <a:rPr lang="en-US" sz="1600" b="0" dirty="0">
                <a:solidFill>
                  <a:srgbClr val="D4D4D4"/>
                </a:solidFill>
                <a:effectLst/>
                <a:latin typeface="Consolas"/>
              </a:rPr>
              <a:t>)</a:t>
            </a: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"It is over 9000!"</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a:t>
            </a:r>
          </a:p>
        </p:txBody>
      </p:sp>
      <p:sp>
        <p:nvSpPr>
          <p:cNvPr id="6" name="Slide Number Placeholder 5">
            <a:extLst>
              <a:ext uri="{FF2B5EF4-FFF2-40B4-BE49-F238E27FC236}">
                <a16:creationId xmlns:a16="http://schemas.microsoft.com/office/drawing/2014/main" id="{DDDC7577-D621-2423-7747-CFF47354B98C}"/>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943202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23F9-BCC5-41EA-ACDE-F8CAAE5A7E7B}"/>
              </a:ext>
            </a:extLst>
          </p:cNvPr>
          <p:cNvSpPr>
            <a:spLocks noGrp="1"/>
          </p:cNvSpPr>
          <p:nvPr>
            <p:ph type="title"/>
          </p:nvPr>
        </p:nvSpPr>
        <p:spPr/>
        <p:txBody>
          <a:bodyPr/>
          <a:lstStyle/>
          <a:p>
            <a:r>
              <a:rPr lang="en-US"/>
              <a:t>Conditional Statements</a:t>
            </a:r>
          </a:p>
        </p:txBody>
      </p:sp>
      <p:sp>
        <p:nvSpPr>
          <p:cNvPr id="3" name="Content Placeholder 2">
            <a:extLst>
              <a:ext uri="{FF2B5EF4-FFF2-40B4-BE49-F238E27FC236}">
                <a16:creationId xmlns:a16="http://schemas.microsoft.com/office/drawing/2014/main" id="{9EEA8953-26AD-4381-979D-047FAE00FF1C}"/>
              </a:ext>
            </a:extLst>
          </p:cNvPr>
          <p:cNvSpPr>
            <a:spLocks noGrp="1"/>
          </p:cNvSpPr>
          <p:nvPr>
            <p:ph idx="1"/>
          </p:nvPr>
        </p:nvSpPr>
        <p:spPr>
          <a:xfrm>
            <a:off x="634039" y="3667271"/>
            <a:ext cx="8596668" cy="3040842"/>
          </a:xfrm>
        </p:spPr>
        <p:txBody>
          <a:bodyPr vert="horz" lIns="91440" tIns="45720" rIns="91440" bIns="45720" rtlCol="0" anchor="t">
            <a:normAutofit/>
          </a:bodyPr>
          <a:lstStyle/>
          <a:p>
            <a:r>
              <a:rPr lang="en-US">
                <a:latin typeface="Trebuchet MS"/>
              </a:rPr>
              <a:t>Conditions must ultimately be a </a:t>
            </a:r>
            <a:r>
              <a:rPr lang="en-US" b="1">
                <a:latin typeface="Trebuchet MS"/>
              </a:rPr>
              <a:t>bool </a:t>
            </a:r>
            <a:r>
              <a:rPr lang="en-US">
                <a:latin typeface="Trebuchet MS"/>
              </a:rPr>
              <a:t>(true or false). What value does the condition take in this example?</a:t>
            </a:r>
          </a:p>
          <a:p>
            <a:endParaRPr lang="en-US">
              <a:latin typeface="Trebuchet MS"/>
            </a:endParaRPr>
          </a:p>
          <a:p>
            <a:r>
              <a:rPr lang="en-US">
                <a:latin typeface="Trebuchet MS"/>
              </a:rPr>
              <a:t>Does the action get executed? Why or why not?</a:t>
            </a:r>
          </a:p>
        </p:txBody>
      </p:sp>
      <p:sp>
        <p:nvSpPr>
          <p:cNvPr id="4" name="TextBox 3">
            <a:extLst>
              <a:ext uri="{FF2B5EF4-FFF2-40B4-BE49-F238E27FC236}">
                <a16:creationId xmlns:a16="http://schemas.microsoft.com/office/drawing/2014/main" id="{E7F5B4E1-D26E-B8BA-1906-6F3A11E23731}"/>
              </a:ext>
            </a:extLst>
          </p:cNvPr>
          <p:cNvSpPr txBox="1"/>
          <p:nvPr/>
        </p:nvSpPr>
        <p:spPr>
          <a:xfrm>
            <a:off x="723901" y="1930400"/>
            <a:ext cx="9090314" cy="1323439"/>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569CD6"/>
                </a:solidFill>
                <a:latin typeface="Consolas"/>
              </a:rPr>
              <a:t>auto</a:t>
            </a:r>
            <a:r>
              <a:rPr lang="en-US" sz="1600" dirty="0">
                <a:solidFill>
                  <a:srgbClr val="D4D4D4"/>
                </a:solidFill>
                <a:latin typeface="Consolas"/>
              </a:rPr>
              <a:t> </a:t>
            </a:r>
            <a:r>
              <a:rPr lang="en-US" sz="1600" b="0" dirty="0" err="1">
                <a:solidFill>
                  <a:srgbClr val="D4D4D4"/>
                </a:solidFill>
                <a:effectLst/>
                <a:latin typeface="Consolas"/>
              </a:rPr>
              <a:t>power_level</a:t>
            </a:r>
            <a:r>
              <a:rPr lang="en-US" sz="1600" dirty="0">
                <a:solidFill>
                  <a:srgbClr val="D4D4D4"/>
                </a:solidFill>
                <a:latin typeface="Consolas"/>
              </a:rPr>
              <a:t> </a:t>
            </a:r>
            <a:r>
              <a:rPr lang="en-US" sz="1600" b="0" dirty="0">
                <a:solidFill>
                  <a:srgbClr val="D4D4D4"/>
                </a:solidFill>
                <a:effectLst/>
                <a:latin typeface="Consolas"/>
              </a:rPr>
              <a:t>=</a:t>
            </a:r>
            <a:r>
              <a:rPr lang="en-US" sz="1600" dirty="0">
                <a:solidFill>
                  <a:srgbClr val="D4D4D4"/>
                </a:solidFill>
                <a:latin typeface="Consolas"/>
              </a:rPr>
              <a:t> </a:t>
            </a:r>
            <a:r>
              <a:rPr lang="en-US" sz="1600" dirty="0">
                <a:solidFill>
                  <a:srgbClr val="569CD6"/>
                </a:solidFill>
                <a:latin typeface="Consolas"/>
              </a:rPr>
              <a:t>double</a:t>
            </a:r>
            <a:r>
              <a:rPr lang="en-US" sz="1600" dirty="0">
                <a:solidFill>
                  <a:srgbClr val="D4D4D4"/>
                </a:solidFill>
                <a:latin typeface="Consolas"/>
              </a:rPr>
              <a:t>{</a:t>
            </a:r>
            <a:r>
              <a:rPr lang="en-US" sz="1600" b="0" dirty="0">
                <a:solidFill>
                  <a:srgbClr val="B5CEA8"/>
                </a:solidFill>
                <a:effectLst/>
                <a:latin typeface="Consolas"/>
              </a:rPr>
              <a:t>9000.0001</a:t>
            </a:r>
            <a:r>
              <a:rPr lang="en-US" sz="1600" dirty="0">
                <a:solidFill>
                  <a:srgbClr val="D4D4D4"/>
                </a:solidFill>
                <a:latin typeface="Consolas"/>
              </a:rPr>
              <a:t>};</a:t>
            </a:r>
            <a:endParaRPr lang="en-US" sz="1600" dirty="0"/>
          </a:p>
          <a:p>
            <a:r>
              <a:rPr lang="en-US" sz="1600" b="0" dirty="0">
                <a:solidFill>
                  <a:srgbClr val="C586C0"/>
                </a:solidFill>
                <a:effectLst/>
                <a:latin typeface="Consolas"/>
              </a:rPr>
              <a:t>if</a:t>
            </a:r>
            <a:r>
              <a:rPr lang="en-US" sz="1600" b="0" dirty="0">
                <a:solidFill>
                  <a:srgbClr val="D4D4D4"/>
                </a:solidFill>
                <a:effectLst/>
                <a:latin typeface="Consolas"/>
              </a:rPr>
              <a:t> (</a:t>
            </a:r>
            <a:r>
              <a:rPr lang="en-US" sz="1600" b="0" dirty="0" err="1">
                <a:solidFill>
                  <a:srgbClr val="D4D4D4"/>
                </a:solidFill>
                <a:effectLst/>
                <a:latin typeface="Consolas"/>
              </a:rPr>
              <a:t>power_level</a:t>
            </a:r>
            <a:r>
              <a:rPr lang="en-US" sz="1600" b="0" dirty="0">
                <a:solidFill>
                  <a:srgbClr val="D4D4D4"/>
                </a:solidFill>
                <a:effectLst/>
                <a:latin typeface="Consolas"/>
              </a:rPr>
              <a:t> &gt; </a:t>
            </a:r>
            <a:r>
              <a:rPr lang="en-US" sz="1600" b="0" dirty="0">
                <a:solidFill>
                  <a:srgbClr val="B5CEA8"/>
                </a:solidFill>
                <a:effectLst/>
                <a:latin typeface="Consolas"/>
              </a:rPr>
              <a:t>9000.0</a:t>
            </a:r>
            <a:r>
              <a:rPr lang="en-US" sz="1600" b="0" dirty="0">
                <a:solidFill>
                  <a:srgbClr val="D4D4D4"/>
                </a:solidFill>
                <a:effectLst/>
                <a:latin typeface="Consolas"/>
              </a:rPr>
              <a:t>)</a:t>
            </a: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"It is over 9000!"</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a:t>
            </a:r>
          </a:p>
        </p:txBody>
      </p:sp>
      <p:sp>
        <p:nvSpPr>
          <p:cNvPr id="6" name="Slide Number Placeholder 5">
            <a:extLst>
              <a:ext uri="{FF2B5EF4-FFF2-40B4-BE49-F238E27FC236}">
                <a16:creationId xmlns:a16="http://schemas.microsoft.com/office/drawing/2014/main" id="{093A9DBE-B855-A859-E1B5-67A8A8F6C713}"/>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452680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23F9-BCC5-41EA-ACDE-F8CAAE5A7E7B}"/>
              </a:ext>
            </a:extLst>
          </p:cNvPr>
          <p:cNvSpPr>
            <a:spLocks noGrp="1"/>
          </p:cNvSpPr>
          <p:nvPr>
            <p:ph type="title"/>
          </p:nvPr>
        </p:nvSpPr>
        <p:spPr/>
        <p:txBody>
          <a:bodyPr/>
          <a:lstStyle/>
          <a:p>
            <a:r>
              <a:rPr lang="en-US"/>
              <a:t>Conditional Statements</a:t>
            </a:r>
          </a:p>
        </p:txBody>
      </p:sp>
      <p:sp>
        <p:nvSpPr>
          <p:cNvPr id="3" name="Content Placeholder 2">
            <a:extLst>
              <a:ext uri="{FF2B5EF4-FFF2-40B4-BE49-F238E27FC236}">
                <a16:creationId xmlns:a16="http://schemas.microsoft.com/office/drawing/2014/main" id="{9EEA8953-26AD-4381-979D-047FAE00FF1C}"/>
              </a:ext>
            </a:extLst>
          </p:cNvPr>
          <p:cNvSpPr>
            <a:spLocks noGrp="1"/>
          </p:cNvSpPr>
          <p:nvPr>
            <p:ph idx="1"/>
          </p:nvPr>
        </p:nvSpPr>
        <p:spPr>
          <a:xfrm>
            <a:off x="634039" y="3667271"/>
            <a:ext cx="8596668" cy="3040842"/>
          </a:xfrm>
        </p:spPr>
        <p:txBody>
          <a:bodyPr vert="horz" lIns="91440" tIns="45720" rIns="91440" bIns="45720" rtlCol="0" anchor="t">
            <a:normAutofit/>
          </a:bodyPr>
          <a:lstStyle/>
          <a:p>
            <a:r>
              <a:rPr lang="en-US"/>
              <a:t>Here the condition is:</a:t>
            </a:r>
            <a:br>
              <a:rPr lang="en-US"/>
            </a:br>
            <a:br>
              <a:rPr lang="en-US"/>
            </a:br>
            <a:r>
              <a:rPr lang="en-US" b="0">
                <a:solidFill>
                  <a:srgbClr val="D4D4D4"/>
                </a:solidFill>
                <a:effectLst/>
                <a:highlight>
                  <a:srgbClr val="000000"/>
                </a:highlight>
                <a:latin typeface="Consolas" panose="020B0609020204030204" pitchFamily="49" charset="0"/>
              </a:rPr>
              <a:t>power_level &gt; </a:t>
            </a:r>
            <a:r>
              <a:rPr lang="en-US" b="0">
                <a:solidFill>
                  <a:srgbClr val="B5CEA8"/>
                </a:solidFill>
                <a:effectLst/>
                <a:highlight>
                  <a:srgbClr val="000000"/>
                </a:highlight>
                <a:latin typeface="Consolas" panose="020B0609020204030204" pitchFamily="49" charset="0"/>
              </a:rPr>
              <a:t>9000.0</a:t>
            </a:r>
            <a:br>
              <a:rPr lang="en-US" b="0">
                <a:solidFill>
                  <a:srgbClr val="B5CEA8"/>
                </a:solidFill>
                <a:effectLst/>
                <a:latin typeface="Consolas" panose="020B0609020204030204" pitchFamily="49" charset="0"/>
              </a:rPr>
            </a:br>
            <a:endParaRPr lang="en-US"/>
          </a:p>
          <a:p>
            <a:r>
              <a:rPr lang="en-US"/>
              <a:t>Here the action is:</a:t>
            </a:r>
            <a:br>
              <a:rPr lang="en-US"/>
            </a:br>
            <a:br>
              <a:rPr lang="en-US"/>
            </a:br>
            <a:r>
              <a:rPr lang="en-US" b="0">
                <a:solidFill>
                  <a:srgbClr val="D4D4D4"/>
                </a:solidFill>
                <a:effectLst/>
                <a:highlight>
                  <a:srgbClr val="000000"/>
                </a:highlight>
                <a:latin typeface="Consolas" panose="020B0609020204030204" pitchFamily="49" charset="0"/>
              </a:rPr>
              <a:t>cout &lt;&lt; </a:t>
            </a:r>
            <a:r>
              <a:rPr lang="en-US" b="0">
                <a:solidFill>
                  <a:srgbClr val="CE9178"/>
                </a:solidFill>
                <a:effectLst/>
                <a:highlight>
                  <a:srgbClr val="000000"/>
                </a:highlight>
                <a:latin typeface="Consolas" panose="020B0609020204030204" pitchFamily="49" charset="0"/>
              </a:rPr>
              <a:t>"It is over 9000!"</a:t>
            </a:r>
            <a:r>
              <a:rPr lang="en-US" b="0">
                <a:solidFill>
                  <a:srgbClr val="D4D4D4"/>
                </a:solidFill>
                <a:effectLst/>
                <a:highlight>
                  <a:srgbClr val="000000"/>
                </a:highlight>
                <a:latin typeface="Consolas" panose="020B0609020204030204" pitchFamily="49" charset="0"/>
              </a:rPr>
              <a:t> &lt;&lt; endl;</a:t>
            </a:r>
            <a:endParaRPr lang="en-US">
              <a:highlight>
                <a:srgbClr val="000000"/>
              </a:highlight>
              <a:latin typeface="Consolas"/>
            </a:endParaRPr>
          </a:p>
        </p:txBody>
      </p:sp>
      <p:sp>
        <p:nvSpPr>
          <p:cNvPr id="4" name="TextBox 3">
            <a:extLst>
              <a:ext uri="{FF2B5EF4-FFF2-40B4-BE49-F238E27FC236}">
                <a16:creationId xmlns:a16="http://schemas.microsoft.com/office/drawing/2014/main" id="{9E06F48F-70BF-CA6D-FE7C-115FEF541F84}"/>
              </a:ext>
            </a:extLst>
          </p:cNvPr>
          <p:cNvSpPr txBox="1"/>
          <p:nvPr/>
        </p:nvSpPr>
        <p:spPr>
          <a:xfrm>
            <a:off x="723901" y="1930400"/>
            <a:ext cx="9090314" cy="1323439"/>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569CD6"/>
                </a:solidFill>
                <a:latin typeface="Consolas"/>
              </a:rPr>
              <a:t>auto</a:t>
            </a:r>
            <a:r>
              <a:rPr lang="en-US" sz="1600" dirty="0">
                <a:solidFill>
                  <a:srgbClr val="D4D4D4"/>
                </a:solidFill>
                <a:latin typeface="Consolas"/>
              </a:rPr>
              <a:t> </a:t>
            </a:r>
            <a:r>
              <a:rPr lang="en-US" sz="1600" b="0" dirty="0" err="1">
                <a:solidFill>
                  <a:srgbClr val="D4D4D4"/>
                </a:solidFill>
                <a:effectLst/>
                <a:latin typeface="Consolas"/>
              </a:rPr>
              <a:t>power_level</a:t>
            </a:r>
            <a:r>
              <a:rPr lang="en-US" sz="1600" dirty="0">
                <a:solidFill>
                  <a:srgbClr val="D4D4D4"/>
                </a:solidFill>
                <a:latin typeface="Consolas"/>
              </a:rPr>
              <a:t> </a:t>
            </a:r>
            <a:r>
              <a:rPr lang="en-US" sz="1600" b="0" dirty="0">
                <a:solidFill>
                  <a:srgbClr val="D4D4D4"/>
                </a:solidFill>
                <a:effectLst/>
                <a:latin typeface="Consolas"/>
              </a:rPr>
              <a:t>=</a:t>
            </a:r>
            <a:r>
              <a:rPr lang="en-US" sz="1600" dirty="0">
                <a:solidFill>
                  <a:srgbClr val="D4D4D4"/>
                </a:solidFill>
                <a:latin typeface="Consolas"/>
              </a:rPr>
              <a:t> </a:t>
            </a:r>
            <a:r>
              <a:rPr lang="en-US" sz="1600" dirty="0">
                <a:solidFill>
                  <a:srgbClr val="569CD6"/>
                </a:solidFill>
                <a:latin typeface="Consolas"/>
              </a:rPr>
              <a:t>double</a:t>
            </a:r>
            <a:r>
              <a:rPr lang="en-US" sz="1600" dirty="0">
                <a:solidFill>
                  <a:srgbClr val="D4D4D4"/>
                </a:solidFill>
                <a:latin typeface="Consolas"/>
              </a:rPr>
              <a:t>{</a:t>
            </a:r>
            <a:r>
              <a:rPr lang="en-US" sz="1600" b="0" dirty="0">
                <a:solidFill>
                  <a:srgbClr val="B5CEA8"/>
                </a:solidFill>
                <a:effectLst/>
                <a:latin typeface="Consolas"/>
              </a:rPr>
              <a:t>9000.0001</a:t>
            </a:r>
            <a:r>
              <a:rPr lang="en-US" sz="1600" dirty="0">
                <a:solidFill>
                  <a:srgbClr val="D4D4D4"/>
                </a:solidFill>
                <a:latin typeface="Consolas"/>
              </a:rPr>
              <a:t>};</a:t>
            </a:r>
            <a:endParaRPr lang="en-US" sz="1600" dirty="0"/>
          </a:p>
          <a:p>
            <a:r>
              <a:rPr lang="en-US" sz="1600" b="0" dirty="0">
                <a:solidFill>
                  <a:srgbClr val="C586C0"/>
                </a:solidFill>
                <a:effectLst/>
                <a:latin typeface="Consolas"/>
              </a:rPr>
              <a:t>if</a:t>
            </a:r>
            <a:r>
              <a:rPr lang="en-US" sz="1600" b="0" dirty="0">
                <a:solidFill>
                  <a:srgbClr val="D4D4D4"/>
                </a:solidFill>
                <a:effectLst/>
                <a:latin typeface="Consolas"/>
              </a:rPr>
              <a:t> (</a:t>
            </a:r>
            <a:r>
              <a:rPr lang="en-US" sz="1600" b="0" dirty="0" err="1">
                <a:solidFill>
                  <a:srgbClr val="D4D4D4"/>
                </a:solidFill>
                <a:effectLst/>
                <a:latin typeface="Consolas"/>
              </a:rPr>
              <a:t>power_level</a:t>
            </a:r>
            <a:r>
              <a:rPr lang="en-US" sz="1600" b="0" dirty="0">
                <a:solidFill>
                  <a:srgbClr val="D4D4D4"/>
                </a:solidFill>
                <a:effectLst/>
                <a:latin typeface="Consolas"/>
              </a:rPr>
              <a:t> &gt; </a:t>
            </a:r>
            <a:r>
              <a:rPr lang="en-US" sz="1600" b="0" dirty="0">
                <a:solidFill>
                  <a:srgbClr val="B5CEA8"/>
                </a:solidFill>
                <a:effectLst/>
                <a:latin typeface="Consolas"/>
              </a:rPr>
              <a:t>9000.0</a:t>
            </a:r>
            <a:r>
              <a:rPr lang="en-US" sz="1600" b="0" dirty="0">
                <a:solidFill>
                  <a:srgbClr val="D4D4D4"/>
                </a:solidFill>
                <a:effectLst/>
                <a:latin typeface="Consolas"/>
              </a:rPr>
              <a:t>)</a:t>
            </a: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"It is over 9000!"</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a:t>
            </a:r>
          </a:p>
        </p:txBody>
      </p:sp>
      <p:sp>
        <p:nvSpPr>
          <p:cNvPr id="6" name="Slide Number Placeholder 5">
            <a:extLst>
              <a:ext uri="{FF2B5EF4-FFF2-40B4-BE49-F238E27FC236}">
                <a16:creationId xmlns:a16="http://schemas.microsoft.com/office/drawing/2014/main" id="{A1A2CFF7-F7F1-9E2F-C83D-30AD2C018DB9}"/>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312464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23F9-BCC5-41EA-ACDE-F8CAAE5A7E7B}"/>
              </a:ext>
            </a:extLst>
          </p:cNvPr>
          <p:cNvSpPr>
            <a:spLocks noGrp="1"/>
          </p:cNvSpPr>
          <p:nvPr>
            <p:ph type="title"/>
          </p:nvPr>
        </p:nvSpPr>
        <p:spPr/>
        <p:txBody>
          <a:bodyPr/>
          <a:lstStyle/>
          <a:p>
            <a:r>
              <a:rPr lang="en-US"/>
              <a:t>Conditional Statements</a:t>
            </a:r>
          </a:p>
        </p:txBody>
      </p:sp>
      <p:sp>
        <p:nvSpPr>
          <p:cNvPr id="7" name="Content Placeholder 2">
            <a:extLst>
              <a:ext uri="{FF2B5EF4-FFF2-40B4-BE49-F238E27FC236}">
                <a16:creationId xmlns:a16="http://schemas.microsoft.com/office/drawing/2014/main" id="{064AC6C1-BC98-4D26-88A4-764D582920B2}"/>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en-US"/>
              <a:t>We will often need to support and check multiple conditions or provide alternatives when the initial conditional check is false.</a:t>
            </a:r>
          </a:p>
          <a:p>
            <a:endParaRPr lang="en-US"/>
          </a:p>
          <a:p>
            <a:r>
              <a:rPr lang="en-US"/>
              <a:t>This is done using </a:t>
            </a:r>
            <a:r>
              <a:rPr lang="en-US" i="1"/>
              <a:t>else </a:t>
            </a:r>
            <a:r>
              <a:rPr lang="en-US"/>
              <a:t>and</a:t>
            </a:r>
            <a:r>
              <a:rPr lang="en-US" i="1"/>
              <a:t> else if </a:t>
            </a:r>
            <a:r>
              <a:rPr lang="en-US"/>
              <a:t>blocks. This would read as:</a:t>
            </a:r>
            <a:br>
              <a:rPr lang="en-US"/>
            </a:br>
            <a:br>
              <a:rPr lang="en-US"/>
            </a:br>
            <a:r>
              <a:rPr lang="en-US"/>
              <a:t>"If X then do Y, else do Z"</a:t>
            </a:r>
            <a:br>
              <a:rPr lang="en-US"/>
            </a:br>
            <a:br>
              <a:rPr lang="en-US"/>
            </a:br>
            <a:r>
              <a:rPr lang="en-US"/>
              <a:t>or</a:t>
            </a:r>
            <a:br>
              <a:rPr lang="en-US"/>
            </a:br>
            <a:br>
              <a:rPr lang="en-US"/>
            </a:br>
            <a:r>
              <a:rPr lang="en-US"/>
              <a:t>"If X then do Y, else if A then do Z, else do B"</a:t>
            </a:r>
          </a:p>
        </p:txBody>
      </p:sp>
      <p:sp>
        <p:nvSpPr>
          <p:cNvPr id="4" name="Slide Number Placeholder 3">
            <a:extLst>
              <a:ext uri="{FF2B5EF4-FFF2-40B4-BE49-F238E27FC236}">
                <a16:creationId xmlns:a16="http://schemas.microsoft.com/office/drawing/2014/main" id="{FD980CA1-9344-6EA6-164F-361A9D1A95E9}"/>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3073316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23F9-BCC5-41EA-ACDE-F8CAAE5A7E7B}"/>
              </a:ext>
            </a:extLst>
          </p:cNvPr>
          <p:cNvSpPr>
            <a:spLocks noGrp="1"/>
          </p:cNvSpPr>
          <p:nvPr>
            <p:ph type="title"/>
          </p:nvPr>
        </p:nvSpPr>
        <p:spPr/>
        <p:txBody>
          <a:bodyPr/>
          <a:lstStyle/>
          <a:p>
            <a:r>
              <a:rPr lang="en-US"/>
              <a:t>Conditional Statements</a:t>
            </a:r>
          </a:p>
        </p:txBody>
      </p:sp>
      <p:sp>
        <p:nvSpPr>
          <p:cNvPr id="5" name="TextBox 4">
            <a:extLst>
              <a:ext uri="{FF2B5EF4-FFF2-40B4-BE49-F238E27FC236}">
                <a16:creationId xmlns:a16="http://schemas.microsoft.com/office/drawing/2014/main" id="{0777F9CC-09BE-4D3A-AE85-436DAA62806F}"/>
              </a:ext>
            </a:extLst>
          </p:cNvPr>
          <p:cNvSpPr txBox="1"/>
          <p:nvPr/>
        </p:nvSpPr>
        <p:spPr>
          <a:xfrm>
            <a:off x="723901" y="2225622"/>
            <a:ext cx="9090314" cy="3293209"/>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569CD6"/>
                </a:solidFill>
                <a:latin typeface="Consolas"/>
              </a:rPr>
              <a:t>auto </a:t>
            </a:r>
            <a:r>
              <a:rPr lang="en-US" sz="1600" dirty="0">
                <a:solidFill>
                  <a:srgbClr val="D4D4D4"/>
                </a:solidFill>
                <a:latin typeface="Consolas"/>
              </a:rPr>
              <a:t>distance</a:t>
            </a:r>
            <a:r>
              <a:rPr lang="en-US" sz="1600" b="0" dirty="0">
                <a:solidFill>
                  <a:srgbClr val="D4D4D4"/>
                </a:solidFill>
                <a:effectLst/>
                <a:latin typeface="Consolas"/>
              </a:rPr>
              <a:t> = </a:t>
            </a:r>
            <a:r>
              <a:rPr lang="en-US" sz="1600" dirty="0">
                <a:solidFill>
                  <a:srgbClr val="569CD6"/>
                </a:solidFill>
                <a:latin typeface="Consolas"/>
              </a:rPr>
              <a:t>int</a:t>
            </a:r>
            <a:r>
              <a:rPr lang="en-US" sz="1600" dirty="0">
                <a:solidFill>
                  <a:srgbClr val="D4D4D4"/>
                </a:solidFill>
                <a:latin typeface="Consolas"/>
              </a:rPr>
              <a:t>{</a:t>
            </a:r>
            <a:r>
              <a:rPr lang="en-US" sz="1600" dirty="0">
                <a:solidFill>
                  <a:srgbClr val="B5CEA8"/>
                </a:solidFill>
                <a:latin typeface="Consolas"/>
              </a:rPr>
              <a:t>10</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C586C0"/>
                </a:solidFill>
                <a:effectLst/>
                <a:latin typeface="Consolas"/>
              </a:rPr>
              <a:t>if</a:t>
            </a:r>
            <a:r>
              <a:rPr lang="en-US" sz="1600" b="0" dirty="0">
                <a:solidFill>
                  <a:srgbClr val="D4D4D4"/>
                </a:solidFill>
                <a:effectLst/>
                <a:latin typeface="Consolas"/>
              </a:rPr>
              <a:t> (distance &lt; </a:t>
            </a:r>
            <a:r>
              <a:rPr lang="en-US" sz="1600" b="0" dirty="0">
                <a:solidFill>
                  <a:srgbClr val="B5CEA8"/>
                </a:solidFill>
                <a:effectLst/>
                <a:latin typeface="Consolas"/>
              </a:rPr>
              <a:t>5</a:t>
            </a:r>
            <a:r>
              <a:rPr lang="en-US" sz="1600" b="0" dirty="0">
                <a:solidFill>
                  <a:srgbClr val="D4D4D4"/>
                </a:solidFill>
                <a:effectLst/>
                <a:latin typeface="Consolas"/>
              </a:rPr>
              <a:t>)</a:t>
            </a: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"too close!"</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a:t>
            </a:r>
          </a:p>
          <a:p>
            <a:r>
              <a:rPr lang="en-US" sz="1600" b="0" dirty="0">
                <a:solidFill>
                  <a:srgbClr val="C586C0"/>
                </a:solidFill>
                <a:effectLst/>
                <a:latin typeface="Consolas"/>
              </a:rPr>
              <a:t>else</a:t>
            </a:r>
            <a:r>
              <a:rPr lang="en-US" sz="1600" b="0" dirty="0">
                <a:solidFill>
                  <a:srgbClr val="D4D4D4"/>
                </a:solidFill>
                <a:effectLst/>
                <a:latin typeface="Consolas"/>
              </a:rPr>
              <a:t> </a:t>
            </a:r>
            <a:r>
              <a:rPr lang="en-US" sz="1600" b="0" dirty="0">
                <a:solidFill>
                  <a:srgbClr val="C586C0"/>
                </a:solidFill>
                <a:effectLst/>
                <a:latin typeface="Consolas"/>
              </a:rPr>
              <a:t>if</a:t>
            </a:r>
            <a:r>
              <a:rPr lang="en-US" sz="1600" b="0" dirty="0">
                <a:solidFill>
                  <a:srgbClr val="D4D4D4"/>
                </a:solidFill>
                <a:effectLst/>
                <a:latin typeface="Consolas"/>
              </a:rPr>
              <a:t> (distance &lt; </a:t>
            </a:r>
            <a:r>
              <a:rPr lang="en-US" sz="1600" b="0" dirty="0">
                <a:solidFill>
                  <a:srgbClr val="B5CEA8"/>
                </a:solidFill>
                <a:effectLst/>
                <a:latin typeface="Consolas"/>
              </a:rPr>
              <a:t>20</a:t>
            </a:r>
            <a:r>
              <a:rPr lang="en-US" sz="1600" b="0" dirty="0">
                <a:solidFill>
                  <a:srgbClr val="D4D4D4"/>
                </a:solidFill>
                <a:effectLst/>
                <a:latin typeface="Consolas"/>
              </a:rPr>
              <a:t>)</a:t>
            </a: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"just right!"</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a:t>
            </a:r>
          </a:p>
          <a:p>
            <a:r>
              <a:rPr lang="en-US" sz="1600" b="0" dirty="0">
                <a:solidFill>
                  <a:srgbClr val="C586C0"/>
                </a:solidFill>
                <a:effectLst/>
                <a:latin typeface="Consolas"/>
              </a:rPr>
              <a:t>else</a:t>
            </a:r>
            <a:endParaRPr lang="en-US" sz="1600" b="0" dirty="0">
              <a:solidFill>
                <a:srgbClr val="D4D4D4"/>
              </a:solidFill>
              <a:effectLst/>
              <a:latin typeface="Consolas"/>
            </a:endParaRP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"too far!"</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a:t>
            </a:r>
          </a:p>
        </p:txBody>
      </p:sp>
      <p:sp>
        <p:nvSpPr>
          <p:cNvPr id="4" name="Slide Number Placeholder 3">
            <a:extLst>
              <a:ext uri="{FF2B5EF4-FFF2-40B4-BE49-F238E27FC236}">
                <a16:creationId xmlns:a16="http://schemas.microsoft.com/office/drawing/2014/main" id="{74D67BB9-4511-0202-86D3-986D5ACA6513}"/>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913714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7D94-9A23-4DB7-8230-5F49CFF5A86A}"/>
              </a:ext>
            </a:extLst>
          </p:cNvPr>
          <p:cNvSpPr>
            <a:spLocks noGrp="1"/>
          </p:cNvSpPr>
          <p:nvPr>
            <p:ph type="title"/>
          </p:nvPr>
        </p:nvSpPr>
        <p:spPr/>
        <p:txBody>
          <a:bodyPr/>
          <a:lstStyle/>
          <a:p>
            <a:r>
              <a:rPr lang="en-US"/>
              <a:t>Improper Use of Conditional Statements</a:t>
            </a:r>
          </a:p>
        </p:txBody>
      </p:sp>
      <p:sp>
        <p:nvSpPr>
          <p:cNvPr id="4" name="Content Placeholder 2">
            <a:extLst>
              <a:ext uri="{FF2B5EF4-FFF2-40B4-BE49-F238E27FC236}">
                <a16:creationId xmlns:a16="http://schemas.microsoft.com/office/drawing/2014/main" id="{3EAEC559-A88A-4553-B756-45483ADA1D2D}"/>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a:t>What is wrong here?</a:t>
            </a:r>
          </a:p>
        </p:txBody>
      </p:sp>
      <p:sp>
        <p:nvSpPr>
          <p:cNvPr id="5" name="TextBox 4">
            <a:extLst>
              <a:ext uri="{FF2B5EF4-FFF2-40B4-BE49-F238E27FC236}">
                <a16:creationId xmlns:a16="http://schemas.microsoft.com/office/drawing/2014/main" id="{61239EB1-2227-4E85-A037-8474BFE69C52}"/>
              </a:ext>
            </a:extLst>
          </p:cNvPr>
          <p:cNvSpPr txBox="1"/>
          <p:nvPr/>
        </p:nvSpPr>
        <p:spPr>
          <a:xfrm>
            <a:off x="680605" y="2724151"/>
            <a:ext cx="9090314" cy="2308324"/>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dirty="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b="0" dirty="0">
                <a:solidFill>
                  <a:srgbClr val="C586C0"/>
                </a:solidFill>
                <a:effectLst/>
                <a:latin typeface="Consolas"/>
              </a:rPr>
              <a:t>if</a:t>
            </a:r>
            <a:r>
              <a:rPr lang="en-US" sz="1600" b="0" dirty="0">
                <a:solidFill>
                  <a:srgbClr val="D4D4D4"/>
                </a:solidFill>
                <a:effectLst/>
                <a:latin typeface="Consolas"/>
              </a:rPr>
              <a:t> (</a:t>
            </a:r>
            <a:r>
              <a:rPr lang="en-US" sz="1600" b="0" dirty="0">
                <a:solidFill>
                  <a:srgbClr val="569CD6"/>
                </a:solidFill>
                <a:effectLst/>
                <a:latin typeface="Consolas"/>
              </a:rPr>
              <a:t>false</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"Hello World!"</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a:t>
            </a:r>
          </a:p>
        </p:txBody>
      </p:sp>
      <p:sp>
        <p:nvSpPr>
          <p:cNvPr id="6" name="Slide Number Placeholder 5">
            <a:extLst>
              <a:ext uri="{FF2B5EF4-FFF2-40B4-BE49-F238E27FC236}">
                <a16:creationId xmlns:a16="http://schemas.microsoft.com/office/drawing/2014/main" id="{6D836B5C-089A-E59D-7C29-30A392408E71}"/>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26455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7D94-9A23-4DB7-8230-5F49CFF5A86A}"/>
              </a:ext>
            </a:extLst>
          </p:cNvPr>
          <p:cNvSpPr>
            <a:spLocks noGrp="1"/>
          </p:cNvSpPr>
          <p:nvPr>
            <p:ph type="title"/>
          </p:nvPr>
        </p:nvSpPr>
        <p:spPr/>
        <p:txBody>
          <a:bodyPr/>
          <a:lstStyle/>
          <a:p>
            <a:r>
              <a:rPr lang="en-US"/>
              <a:t>Improper Use of Conditional Statements</a:t>
            </a:r>
          </a:p>
        </p:txBody>
      </p:sp>
      <p:sp>
        <p:nvSpPr>
          <p:cNvPr id="4" name="Content Placeholder 2">
            <a:extLst>
              <a:ext uri="{FF2B5EF4-FFF2-40B4-BE49-F238E27FC236}">
                <a16:creationId xmlns:a16="http://schemas.microsoft.com/office/drawing/2014/main" id="{3EAEC559-A88A-4553-B756-45483ADA1D2D}"/>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a:t>What is wrong here?</a:t>
            </a:r>
          </a:p>
        </p:txBody>
      </p:sp>
      <p:sp>
        <p:nvSpPr>
          <p:cNvPr id="6" name="Content Placeholder 2">
            <a:extLst>
              <a:ext uri="{FF2B5EF4-FFF2-40B4-BE49-F238E27FC236}">
                <a16:creationId xmlns:a16="http://schemas.microsoft.com/office/drawing/2014/main" id="{58D82155-52A9-446D-BCC8-FD7FBB97558A}"/>
              </a:ext>
            </a:extLst>
          </p:cNvPr>
          <p:cNvSpPr txBox="1">
            <a:spLocks/>
          </p:cNvSpPr>
          <p:nvPr/>
        </p:nvSpPr>
        <p:spPr>
          <a:xfrm>
            <a:off x="677334" y="5544023"/>
            <a:ext cx="8596668" cy="1087596"/>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Our conditional statement is </a:t>
            </a:r>
            <a:r>
              <a:rPr lang="en-US" i="1"/>
              <a:t>always false</a:t>
            </a:r>
            <a:r>
              <a:rPr lang="en-US"/>
              <a:t>, and so we will never execute the code inside of the block!</a:t>
            </a:r>
          </a:p>
        </p:txBody>
      </p:sp>
      <p:sp>
        <p:nvSpPr>
          <p:cNvPr id="3" name="TextBox 2">
            <a:extLst>
              <a:ext uri="{FF2B5EF4-FFF2-40B4-BE49-F238E27FC236}">
                <a16:creationId xmlns:a16="http://schemas.microsoft.com/office/drawing/2014/main" id="{0A3D151D-5539-FA9F-E383-5F27BC9D7485}"/>
              </a:ext>
            </a:extLst>
          </p:cNvPr>
          <p:cNvSpPr txBox="1"/>
          <p:nvPr/>
        </p:nvSpPr>
        <p:spPr>
          <a:xfrm>
            <a:off x="680605" y="2724151"/>
            <a:ext cx="9090314" cy="2308324"/>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dirty="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b="0" dirty="0">
                <a:solidFill>
                  <a:srgbClr val="C586C0"/>
                </a:solidFill>
                <a:effectLst/>
                <a:latin typeface="Consolas"/>
              </a:rPr>
              <a:t>if</a:t>
            </a:r>
            <a:r>
              <a:rPr lang="en-US" sz="1600" b="0" dirty="0">
                <a:solidFill>
                  <a:srgbClr val="D4D4D4"/>
                </a:solidFill>
                <a:effectLst/>
                <a:latin typeface="Consolas"/>
              </a:rPr>
              <a:t> (</a:t>
            </a:r>
            <a:r>
              <a:rPr lang="en-US" sz="1600" b="0" dirty="0">
                <a:solidFill>
                  <a:srgbClr val="569CD6"/>
                </a:solidFill>
                <a:effectLst/>
                <a:latin typeface="Consolas"/>
              </a:rPr>
              <a:t>false</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"Hello World!"</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a:t>
            </a:r>
          </a:p>
        </p:txBody>
      </p:sp>
      <p:sp>
        <p:nvSpPr>
          <p:cNvPr id="7" name="Slide Number Placeholder 6">
            <a:extLst>
              <a:ext uri="{FF2B5EF4-FFF2-40B4-BE49-F238E27FC236}">
                <a16:creationId xmlns:a16="http://schemas.microsoft.com/office/drawing/2014/main" id="{7D220F90-8D1A-F3BD-6B4E-35B9C82F9B73}"/>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341005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7D94-9A23-4DB7-8230-5F49CFF5A86A}"/>
              </a:ext>
            </a:extLst>
          </p:cNvPr>
          <p:cNvSpPr>
            <a:spLocks noGrp="1"/>
          </p:cNvSpPr>
          <p:nvPr>
            <p:ph type="title"/>
          </p:nvPr>
        </p:nvSpPr>
        <p:spPr/>
        <p:txBody>
          <a:bodyPr/>
          <a:lstStyle/>
          <a:p>
            <a:r>
              <a:rPr lang="en-US"/>
              <a:t>Improper Use of Conditional Statements</a:t>
            </a:r>
          </a:p>
        </p:txBody>
      </p:sp>
      <p:sp>
        <p:nvSpPr>
          <p:cNvPr id="4" name="Content Placeholder 2">
            <a:extLst>
              <a:ext uri="{FF2B5EF4-FFF2-40B4-BE49-F238E27FC236}">
                <a16:creationId xmlns:a16="http://schemas.microsoft.com/office/drawing/2014/main" id="{3EAEC559-A88A-4553-B756-45483ADA1D2D}"/>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a:t>What is wrong here?</a:t>
            </a:r>
          </a:p>
        </p:txBody>
      </p:sp>
      <p:sp>
        <p:nvSpPr>
          <p:cNvPr id="5" name="TextBox 4">
            <a:extLst>
              <a:ext uri="{FF2B5EF4-FFF2-40B4-BE49-F238E27FC236}">
                <a16:creationId xmlns:a16="http://schemas.microsoft.com/office/drawing/2014/main" id="{61239EB1-2227-4E85-A037-8474BFE69C52}"/>
              </a:ext>
            </a:extLst>
          </p:cNvPr>
          <p:cNvSpPr txBox="1"/>
          <p:nvPr/>
        </p:nvSpPr>
        <p:spPr>
          <a:xfrm>
            <a:off x="680605" y="2724151"/>
            <a:ext cx="9090314" cy="280076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dirty="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569CD6"/>
                </a:solidFill>
                <a:latin typeface="Consolas"/>
              </a:rPr>
              <a:t>auto</a:t>
            </a:r>
            <a:r>
              <a:rPr lang="en-US" sz="1600" b="0" dirty="0">
                <a:solidFill>
                  <a:srgbClr val="D4D4D4"/>
                </a:solidFill>
                <a:effectLst/>
                <a:latin typeface="Consolas"/>
              </a:rPr>
              <a:t> a = </a:t>
            </a:r>
            <a:r>
              <a:rPr lang="en-US" sz="1600" dirty="0">
                <a:solidFill>
                  <a:srgbClr val="569CD6"/>
                </a:solidFill>
                <a:latin typeface="Consolas"/>
              </a:rPr>
              <a:t>int</a:t>
            </a:r>
            <a:r>
              <a:rPr lang="en-US" sz="1600" dirty="0">
                <a:solidFill>
                  <a:srgbClr val="D4D4D4"/>
                </a:solidFill>
                <a:latin typeface="Consolas"/>
              </a:rPr>
              <a:t>{</a:t>
            </a:r>
            <a:r>
              <a:rPr lang="en-US" sz="1600" dirty="0">
                <a:solidFill>
                  <a:srgbClr val="B5CEA8"/>
                </a:solidFill>
                <a:latin typeface="Consolas"/>
              </a:rPr>
              <a:t>0</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b="0" dirty="0" err="1">
                <a:solidFill>
                  <a:srgbClr val="D4D4D4"/>
                </a:solidFill>
                <a:effectLst/>
                <a:latin typeface="Consolas"/>
              </a:rPr>
              <a:t>cin</a:t>
            </a:r>
            <a:r>
              <a:rPr lang="en-US" sz="1600" b="0" dirty="0">
                <a:solidFill>
                  <a:srgbClr val="D4D4D4"/>
                </a:solidFill>
                <a:effectLst/>
                <a:latin typeface="Consolas"/>
              </a:rPr>
              <a:t> &gt;&gt; a;</a:t>
            </a:r>
          </a:p>
          <a:p>
            <a:r>
              <a:rPr lang="en-US" sz="1600" b="0" dirty="0">
                <a:solidFill>
                  <a:srgbClr val="D4D4D4"/>
                </a:solidFill>
                <a:effectLst/>
                <a:latin typeface="Consolas"/>
              </a:rPr>
              <a:t>    </a:t>
            </a:r>
            <a:r>
              <a:rPr lang="en-US" sz="1600" b="0" dirty="0">
                <a:solidFill>
                  <a:srgbClr val="C586C0"/>
                </a:solidFill>
                <a:effectLst/>
                <a:latin typeface="Consolas"/>
              </a:rPr>
              <a:t>if</a:t>
            </a:r>
            <a:r>
              <a:rPr lang="en-US" sz="1600" b="0" dirty="0">
                <a:solidFill>
                  <a:srgbClr val="D4D4D4"/>
                </a:solidFill>
                <a:effectLst/>
                <a:latin typeface="Consolas"/>
              </a:rPr>
              <a:t> (a = </a:t>
            </a:r>
            <a:r>
              <a:rPr lang="en-US" sz="1600" b="0" dirty="0">
                <a:solidFill>
                  <a:srgbClr val="B5CEA8"/>
                </a:solidFill>
                <a:effectLst/>
                <a:latin typeface="Consolas"/>
              </a:rPr>
              <a:t>20</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"Hello World!"</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a:t>
            </a:r>
          </a:p>
        </p:txBody>
      </p:sp>
      <p:sp>
        <p:nvSpPr>
          <p:cNvPr id="6" name="Slide Number Placeholder 5">
            <a:extLst>
              <a:ext uri="{FF2B5EF4-FFF2-40B4-BE49-F238E27FC236}">
                <a16:creationId xmlns:a16="http://schemas.microsoft.com/office/drawing/2014/main" id="{188CB719-8FCB-F319-F9A5-A3719CC3EEE9}"/>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053676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7D94-9A23-4DB7-8230-5F49CFF5A86A}"/>
              </a:ext>
            </a:extLst>
          </p:cNvPr>
          <p:cNvSpPr>
            <a:spLocks noGrp="1"/>
          </p:cNvSpPr>
          <p:nvPr>
            <p:ph type="title"/>
          </p:nvPr>
        </p:nvSpPr>
        <p:spPr/>
        <p:txBody>
          <a:bodyPr/>
          <a:lstStyle/>
          <a:p>
            <a:r>
              <a:rPr lang="en-US"/>
              <a:t>Improper Use of Conditional Statements</a:t>
            </a:r>
          </a:p>
        </p:txBody>
      </p:sp>
      <p:sp>
        <p:nvSpPr>
          <p:cNvPr id="4" name="Content Placeholder 2">
            <a:extLst>
              <a:ext uri="{FF2B5EF4-FFF2-40B4-BE49-F238E27FC236}">
                <a16:creationId xmlns:a16="http://schemas.microsoft.com/office/drawing/2014/main" id="{3EAEC559-A88A-4553-B756-45483ADA1D2D}"/>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a:t>What is wrong here?</a:t>
            </a:r>
          </a:p>
        </p:txBody>
      </p:sp>
      <p:sp>
        <p:nvSpPr>
          <p:cNvPr id="6" name="Content Placeholder 2">
            <a:extLst>
              <a:ext uri="{FF2B5EF4-FFF2-40B4-BE49-F238E27FC236}">
                <a16:creationId xmlns:a16="http://schemas.microsoft.com/office/drawing/2014/main" id="{58D82155-52A9-446D-BCC8-FD7FBB97558A}"/>
              </a:ext>
            </a:extLst>
          </p:cNvPr>
          <p:cNvSpPr txBox="1">
            <a:spLocks/>
          </p:cNvSpPr>
          <p:nvPr/>
        </p:nvSpPr>
        <p:spPr>
          <a:xfrm>
            <a:off x="677334" y="5863472"/>
            <a:ext cx="8596668" cy="79375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Here we are not comparing a against 20! We need to check for equality, which is ==. Instead, we are assigning 20 to a, and then using a as the bool!</a:t>
            </a:r>
          </a:p>
        </p:txBody>
      </p:sp>
      <p:sp>
        <p:nvSpPr>
          <p:cNvPr id="3" name="TextBox 2">
            <a:extLst>
              <a:ext uri="{FF2B5EF4-FFF2-40B4-BE49-F238E27FC236}">
                <a16:creationId xmlns:a16="http://schemas.microsoft.com/office/drawing/2014/main" id="{FA6620FE-9B97-2D13-2EEC-01BD94B36A3C}"/>
              </a:ext>
            </a:extLst>
          </p:cNvPr>
          <p:cNvSpPr txBox="1"/>
          <p:nvPr/>
        </p:nvSpPr>
        <p:spPr>
          <a:xfrm>
            <a:off x="680605" y="2724151"/>
            <a:ext cx="9090314" cy="280076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dirty="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569CD6"/>
                </a:solidFill>
                <a:latin typeface="Consolas"/>
              </a:rPr>
              <a:t>auto</a:t>
            </a:r>
            <a:r>
              <a:rPr lang="en-US" sz="1600" dirty="0">
                <a:solidFill>
                  <a:srgbClr val="D4D4D4"/>
                </a:solidFill>
                <a:latin typeface="Consolas"/>
              </a:rPr>
              <a:t> </a:t>
            </a:r>
            <a:r>
              <a:rPr lang="en-US" sz="1600" b="0" dirty="0">
                <a:solidFill>
                  <a:srgbClr val="D4D4D4"/>
                </a:solidFill>
                <a:effectLst/>
                <a:latin typeface="Consolas"/>
              </a:rPr>
              <a:t>a =</a:t>
            </a:r>
            <a:r>
              <a:rPr lang="en-US" sz="1600" dirty="0">
                <a:solidFill>
                  <a:srgbClr val="D4D4D4"/>
                </a:solidFill>
                <a:latin typeface="Consolas"/>
              </a:rPr>
              <a:t> </a:t>
            </a:r>
            <a:r>
              <a:rPr lang="en-US" sz="1600" dirty="0">
                <a:solidFill>
                  <a:srgbClr val="569CD6"/>
                </a:solidFill>
                <a:latin typeface="Consolas"/>
              </a:rPr>
              <a:t>int</a:t>
            </a:r>
            <a:r>
              <a:rPr lang="en-US" sz="1600" dirty="0">
                <a:solidFill>
                  <a:srgbClr val="D4D4D4"/>
                </a:solidFill>
                <a:latin typeface="Consolas"/>
              </a:rPr>
              <a:t>{</a:t>
            </a:r>
            <a:r>
              <a:rPr lang="en-US" sz="1600" b="0" dirty="0">
                <a:solidFill>
                  <a:srgbClr val="B5CEA8"/>
                </a:solidFill>
                <a:effectLst/>
                <a:latin typeface="Consolas"/>
              </a:rPr>
              <a:t>0</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b="0" dirty="0" err="1">
                <a:solidFill>
                  <a:srgbClr val="D4D4D4"/>
                </a:solidFill>
                <a:effectLst/>
                <a:latin typeface="Consolas"/>
              </a:rPr>
              <a:t>cin</a:t>
            </a:r>
            <a:r>
              <a:rPr lang="en-US" sz="1600" b="0" dirty="0">
                <a:solidFill>
                  <a:srgbClr val="D4D4D4"/>
                </a:solidFill>
                <a:effectLst/>
                <a:latin typeface="Consolas"/>
              </a:rPr>
              <a:t> &gt;&gt; a;</a:t>
            </a:r>
          </a:p>
          <a:p>
            <a:r>
              <a:rPr lang="en-US" sz="1600" b="0" dirty="0">
                <a:solidFill>
                  <a:srgbClr val="D4D4D4"/>
                </a:solidFill>
                <a:effectLst/>
                <a:latin typeface="Consolas"/>
              </a:rPr>
              <a:t>    </a:t>
            </a:r>
            <a:r>
              <a:rPr lang="en-US" sz="1600" b="0" dirty="0">
                <a:solidFill>
                  <a:srgbClr val="C586C0"/>
                </a:solidFill>
                <a:effectLst/>
                <a:latin typeface="Consolas"/>
              </a:rPr>
              <a:t>if</a:t>
            </a:r>
            <a:r>
              <a:rPr lang="en-US" sz="1600" b="0" dirty="0">
                <a:solidFill>
                  <a:srgbClr val="D4D4D4"/>
                </a:solidFill>
                <a:effectLst/>
                <a:latin typeface="Consolas"/>
              </a:rPr>
              <a:t> (a = </a:t>
            </a:r>
            <a:r>
              <a:rPr lang="en-US" sz="1600" b="0" dirty="0">
                <a:solidFill>
                  <a:srgbClr val="B5CEA8"/>
                </a:solidFill>
                <a:effectLst/>
                <a:latin typeface="Consolas"/>
              </a:rPr>
              <a:t>20</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"Hello World!"</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a:t>
            </a:r>
          </a:p>
        </p:txBody>
      </p:sp>
      <p:sp>
        <p:nvSpPr>
          <p:cNvPr id="7" name="Slide Number Placeholder 6">
            <a:extLst>
              <a:ext uri="{FF2B5EF4-FFF2-40B4-BE49-F238E27FC236}">
                <a16:creationId xmlns:a16="http://schemas.microsoft.com/office/drawing/2014/main" id="{A80CC8C5-DD58-FF8C-401A-684F7243009E}"/>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895369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7D94-9A23-4DB7-8230-5F49CFF5A86A}"/>
              </a:ext>
            </a:extLst>
          </p:cNvPr>
          <p:cNvSpPr>
            <a:spLocks noGrp="1"/>
          </p:cNvSpPr>
          <p:nvPr>
            <p:ph type="title"/>
          </p:nvPr>
        </p:nvSpPr>
        <p:spPr/>
        <p:txBody>
          <a:bodyPr/>
          <a:lstStyle/>
          <a:p>
            <a:r>
              <a:rPr lang="en-US"/>
              <a:t>Improper Use of Conditional Statements</a:t>
            </a:r>
          </a:p>
        </p:txBody>
      </p:sp>
      <p:sp>
        <p:nvSpPr>
          <p:cNvPr id="4" name="Content Placeholder 2">
            <a:extLst>
              <a:ext uri="{FF2B5EF4-FFF2-40B4-BE49-F238E27FC236}">
                <a16:creationId xmlns:a16="http://schemas.microsoft.com/office/drawing/2014/main" id="{3EAEC559-A88A-4553-B756-45483ADA1D2D}"/>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a:t>What is wrong here?</a:t>
            </a:r>
          </a:p>
        </p:txBody>
      </p:sp>
      <p:sp>
        <p:nvSpPr>
          <p:cNvPr id="5" name="TextBox 4">
            <a:extLst>
              <a:ext uri="{FF2B5EF4-FFF2-40B4-BE49-F238E27FC236}">
                <a16:creationId xmlns:a16="http://schemas.microsoft.com/office/drawing/2014/main" id="{61239EB1-2227-4E85-A037-8474BFE69C52}"/>
              </a:ext>
            </a:extLst>
          </p:cNvPr>
          <p:cNvSpPr txBox="1"/>
          <p:nvPr/>
        </p:nvSpPr>
        <p:spPr>
          <a:xfrm>
            <a:off x="680605" y="2724151"/>
            <a:ext cx="9090314" cy="255454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dirty="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569CD6"/>
                </a:solidFill>
                <a:latin typeface="Consolas"/>
              </a:rPr>
              <a:t>auto</a:t>
            </a:r>
            <a:r>
              <a:rPr lang="en-US" sz="1600" dirty="0">
                <a:solidFill>
                  <a:srgbClr val="D4D4D4"/>
                </a:solidFill>
                <a:latin typeface="Consolas"/>
              </a:rPr>
              <a:t> </a:t>
            </a:r>
            <a:r>
              <a:rPr lang="en-US" sz="1600" b="0" dirty="0">
                <a:solidFill>
                  <a:srgbClr val="D4D4D4"/>
                </a:solidFill>
                <a:effectLst/>
                <a:latin typeface="Consolas"/>
              </a:rPr>
              <a:t>a =</a:t>
            </a:r>
            <a:r>
              <a:rPr lang="en-US" sz="1600" dirty="0">
                <a:solidFill>
                  <a:srgbClr val="D4D4D4"/>
                </a:solidFill>
                <a:latin typeface="Consolas"/>
              </a:rPr>
              <a:t> </a:t>
            </a:r>
            <a:r>
              <a:rPr lang="en-US" sz="1600" dirty="0">
                <a:solidFill>
                  <a:srgbClr val="569CD6"/>
                </a:solidFill>
                <a:latin typeface="Consolas"/>
              </a:rPr>
              <a:t>int</a:t>
            </a:r>
            <a:r>
              <a:rPr lang="en-US" sz="1600" dirty="0">
                <a:solidFill>
                  <a:srgbClr val="D4D4D4"/>
                </a:solidFill>
                <a:latin typeface="Consolas"/>
              </a:rPr>
              <a:t>{1</a:t>
            </a:r>
            <a:r>
              <a:rPr lang="en-US" sz="1600" dirty="0">
                <a:solidFill>
                  <a:srgbClr val="B5CEA8"/>
                </a:solidFill>
                <a:latin typeface="Consolas"/>
              </a:rPr>
              <a:t>0</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b="0" dirty="0">
                <a:solidFill>
                  <a:srgbClr val="C586C0"/>
                </a:solidFill>
                <a:effectLst/>
                <a:latin typeface="Consolas"/>
              </a:rPr>
              <a:t>else</a:t>
            </a:r>
            <a:r>
              <a:rPr lang="en-US" sz="1600" b="0" dirty="0">
                <a:solidFill>
                  <a:srgbClr val="D4D4D4"/>
                </a:solidFill>
                <a:effectLst/>
                <a:latin typeface="Consolas"/>
              </a:rPr>
              <a:t> </a:t>
            </a:r>
            <a:r>
              <a:rPr lang="en-US" sz="1600" b="0" dirty="0">
                <a:solidFill>
                  <a:srgbClr val="C586C0"/>
                </a:solidFill>
                <a:effectLst/>
                <a:latin typeface="Consolas"/>
              </a:rPr>
              <a:t>if</a:t>
            </a:r>
            <a:r>
              <a:rPr lang="en-US" sz="1600" b="0" dirty="0">
                <a:solidFill>
                  <a:srgbClr val="D4D4D4"/>
                </a:solidFill>
                <a:effectLst/>
                <a:latin typeface="Consolas"/>
              </a:rPr>
              <a:t> (a &gt; </a:t>
            </a:r>
            <a:r>
              <a:rPr lang="en-US" sz="1600" b="0" dirty="0">
                <a:solidFill>
                  <a:srgbClr val="B5CEA8"/>
                </a:solidFill>
                <a:effectLst/>
                <a:latin typeface="Consolas"/>
              </a:rPr>
              <a:t>5</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"Hello World!"</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a:t>
            </a:r>
          </a:p>
        </p:txBody>
      </p:sp>
      <p:sp>
        <p:nvSpPr>
          <p:cNvPr id="6" name="Slide Number Placeholder 5">
            <a:extLst>
              <a:ext uri="{FF2B5EF4-FFF2-40B4-BE49-F238E27FC236}">
                <a16:creationId xmlns:a16="http://schemas.microsoft.com/office/drawing/2014/main" id="{38F388A0-AE02-01C4-5924-3E3C6A25A108}"/>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193976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9446-A9FB-4EBC-9B2C-40DEBD80B2C7}"/>
              </a:ext>
            </a:extLst>
          </p:cNvPr>
          <p:cNvSpPr>
            <a:spLocks noGrp="1"/>
          </p:cNvSpPr>
          <p:nvPr>
            <p:ph type="title"/>
          </p:nvPr>
        </p:nvSpPr>
        <p:spPr/>
        <p:txBody>
          <a:bodyPr/>
          <a:lstStyle/>
          <a:p>
            <a:r>
              <a:rPr lang="en-US"/>
              <a:t>Variables</a:t>
            </a:r>
          </a:p>
        </p:txBody>
      </p:sp>
      <p:sp>
        <p:nvSpPr>
          <p:cNvPr id="3" name="Content Placeholder 2">
            <a:extLst>
              <a:ext uri="{FF2B5EF4-FFF2-40B4-BE49-F238E27FC236}">
                <a16:creationId xmlns:a16="http://schemas.microsoft.com/office/drawing/2014/main" id="{1B28C26A-D5AF-4B5A-9141-7DAC5C27EAFF}"/>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en-US" dirty="0"/>
              <a:t>To better understand variables, we need to dive a little deeper into the basic memory layout your computer uses.</a:t>
            </a:r>
          </a:p>
          <a:p>
            <a:endParaRPr lang="en-US" dirty="0"/>
          </a:p>
          <a:p>
            <a:r>
              <a:rPr lang="en-US" dirty="0"/>
              <a:t>Data requires memory from the computer to store. The memory we are concerned about are RAM and cache memory.</a:t>
            </a:r>
          </a:p>
          <a:p>
            <a:endParaRPr lang="en-US" dirty="0"/>
          </a:p>
          <a:p>
            <a:r>
              <a:rPr lang="en-US" dirty="0"/>
              <a:t>Whenever you create a variable or load data, it is stored in the computer's memory and assigned an address.</a:t>
            </a:r>
          </a:p>
        </p:txBody>
      </p:sp>
      <p:sp>
        <p:nvSpPr>
          <p:cNvPr id="5" name="Slide Number Placeholder 4">
            <a:extLst>
              <a:ext uri="{FF2B5EF4-FFF2-40B4-BE49-F238E27FC236}">
                <a16:creationId xmlns:a16="http://schemas.microsoft.com/office/drawing/2014/main" id="{6C52278E-61D8-7E68-C470-C93CD1D3F62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533905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7D94-9A23-4DB7-8230-5F49CFF5A86A}"/>
              </a:ext>
            </a:extLst>
          </p:cNvPr>
          <p:cNvSpPr>
            <a:spLocks noGrp="1"/>
          </p:cNvSpPr>
          <p:nvPr>
            <p:ph type="title"/>
          </p:nvPr>
        </p:nvSpPr>
        <p:spPr/>
        <p:txBody>
          <a:bodyPr/>
          <a:lstStyle/>
          <a:p>
            <a:r>
              <a:rPr lang="en-US"/>
              <a:t>Improper Use of Conditional Statements</a:t>
            </a:r>
          </a:p>
        </p:txBody>
      </p:sp>
      <p:sp>
        <p:nvSpPr>
          <p:cNvPr id="4" name="Content Placeholder 2">
            <a:extLst>
              <a:ext uri="{FF2B5EF4-FFF2-40B4-BE49-F238E27FC236}">
                <a16:creationId xmlns:a16="http://schemas.microsoft.com/office/drawing/2014/main" id="{3EAEC559-A88A-4553-B756-45483ADA1D2D}"/>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a:t>What is wrong here?</a:t>
            </a:r>
          </a:p>
        </p:txBody>
      </p:sp>
      <p:sp>
        <p:nvSpPr>
          <p:cNvPr id="6" name="Content Placeholder 2">
            <a:extLst>
              <a:ext uri="{FF2B5EF4-FFF2-40B4-BE49-F238E27FC236}">
                <a16:creationId xmlns:a16="http://schemas.microsoft.com/office/drawing/2014/main" id="{58D82155-52A9-446D-BCC8-FD7FBB97558A}"/>
              </a:ext>
            </a:extLst>
          </p:cNvPr>
          <p:cNvSpPr txBox="1">
            <a:spLocks/>
          </p:cNvSpPr>
          <p:nvPr/>
        </p:nvSpPr>
        <p:spPr>
          <a:xfrm>
            <a:off x="677334" y="5863472"/>
            <a:ext cx="8596668" cy="689728"/>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We must start conditionals with an </a:t>
            </a:r>
            <a:r>
              <a:rPr lang="en-US">
                <a:solidFill>
                  <a:schemeClr val="accent2"/>
                </a:solidFill>
              </a:rPr>
              <a:t>if</a:t>
            </a:r>
            <a:r>
              <a:rPr lang="en-US"/>
              <a:t>!</a:t>
            </a:r>
          </a:p>
        </p:txBody>
      </p:sp>
      <p:sp>
        <p:nvSpPr>
          <p:cNvPr id="3" name="TextBox 2">
            <a:extLst>
              <a:ext uri="{FF2B5EF4-FFF2-40B4-BE49-F238E27FC236}">
                <a16:creationId xmlns:a16="http://schemas.microsoft.com/office/drawing/2014/main" id="{32D312E5-B378-1033-998B-E403ABA71E6F}"/>
              </a:ext>
            </a:extLst>
          </p:cNvPr>
          <p:cNvSpPr txBox="1"/>
          <p:nvPr/>
        </p:nvSpPr>
        <p:spPr>
          <a:xfrm>
            <a:off x="680605" y="2724151"/>
            <a:ext cx="9090314" cy="255454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dirty="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569CD6"/>
                </a:solidFill>
                <a:latin typeface="Consolas"/>
              </a:rPr>
              <a:t>auto</a:t>
            </a:r>
            <a:r>
              <a:rPr lang="en-US" sz="1600" dirty="0">
                <a:solidFill>
                  <a:srgbClr val="D4D4D4"/>
                </a:solidFill>
                <a:latin typeface="Consolas"/>
              </a:rPr>
              <a:t> </a:t>
            </a:r>
            <a:r>
              <a:rPr lang="en-US" sz="1600" b="0" dirty="0">
                <a:solidFill>
                  <a:srgbClr val="D4D4D4"/>
                </a:solidFill>
                <a:effectLst/>
                <a:latin typeface="Consolas"/>
              </a:rPr>
              <a:t>a =</a:t>
            </a:r>
            <a:r>
              <a:rPr lang="en-US" sz="1600" dirty="0">
                <a:solidFill>
                  <a:srgbClr val="D4D4D4"/>
                </a:solidFill>
                <a:latin typeface="Consolas"/>
              </a:rPr>
              <a:t> </a:t>
            </a:r>
            <a:r>
              <a:rPr lang="en-US" sz="1600" dirty="0">
                <a:solidFill>
                  <a:srgbClr val="569CD6"/>
                </a:solidFill>
                <a:latin typeface="Consolas"/>
              </a:rPr>
              <a:t>int</a:t>
            </a:r>
            <a:r>
              <a:rPr lang="en-US" sz="1600" dirty="0">
                <a:solidFill>
                  <a:srgbClr val="D4D4D4"/>
                </a:solidFill>
                <a:latin typeface="Consolas"/>
              </a:rPr>
              <a:t>{</a:t>
            </a:r>
            <a:r>
              <a:rPr lang="en-US" sz="1600" b="0" dirty="0">
                <a:solidFill>
                  <a:srgbClr val="D4D4D4"/>
                </a:solidFill>
                <a:effectLst/>
                <a:latin typeface="Consolas"/>
              </a:rPr>
              <a:t>1</a:t>
            </a:r>
            <a:r>
              <a:rPr lang="en-US" sz="1600" b="0" dirty="0">
                <a:solidFill>
                  <a:srgbClr val="B5CEA8"/>
                </a:solidFill>
                <a:effectLst/>
                <a:latin typeface="Consolas"/>
              </a:rPr>
              <a:t>0</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b="0" dirty="0">
                <a:solidFill>
                  <a:srgbClr val="C586C0"/>
                </a:solidFill>
                <a:effectLst/>
                <a:latin typeface="Consolas"/>
              </a:rPr>
              <a:t>else</a:t>
            </a:r>
            <a:r>
              <a:rPr lang="en-US" sz="1600" b="0" dirty="0">
                <a:solidFill>
                  <a:srgbClr val="D4D4D4"/>
                </a:solidFill>
                <a:effectLst/>
                <a:latin typeface="Consolas"/>
              </a:rPr>
              <a:t> </a:t>
            </a:r>
            <a:r>
              <a:rPr lang="en-US" sz="1600" b="0" dirty="0">
                <a:solidFill>
                  <a:srgbClr val="C586C0"/>
                </a:solidFill>
                <a:effectLst/>
                <a:latin typeface="Consolas"/>
              </a:rPr>
              <a:t>if</a:t>
            </a:r>
            <a:r>
              <a:rPr lang="en-US" sz="1600" b="0" dirty="0">
                <a:solidFill>
                  <a:srgbClr val="D4D4D4"/>
                </a:solidFill>
                <a:effectLst/>
                <a:latin typeface="Consolas"/>
              </a:rPr>
              <a:t> (a &gt; </a:t>
            </a:r>
            <a:r>
              <a:rPr lang="en-US" sz="1600" b="0" dirty="0">
                <a:solidFill>
                  <a:srgbClr val="B5CEA8"/>
                </a:solidFill>
                <a:effectLst/>
                <a:latin typeface="Consolas"/>
              </a:rPr>
              <a:t>5</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"Hello World!"</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a:t>
            </a:r>
          </a:p>
        </p:txBody>
      </p:sp>
      <p:sp>
        <p:nvSpPr>
          <p:cNvPr id="7" name="Slide Number Placeholder 6">
            <a:extLst>
              <a:ext uri="{FF2B5EF4-FFF2-40B4-BE49-F238E27FC236}">
                <a16:creationId xmlns:a16="http://schemas.microsoft.com/office/drawing/2014/main" id="{8E876306-6D17-29A8-07EA-51A134B1EF52}"/>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366980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7D94-9A23-4DB7-8230-5F49CFF5A86A}"/>
              </a:ext>
            </a:extLst>
          </p:cNvPr>
          <p:cNvSpPr>
            <a:spLocks noGrp="1"/>
          </p:cNvSpPr>
          <p:nvPr>
            <p:ph type="title"/>
          </p:nvPr>
        </p:nvSpPr>
        <p:spPr/>
        <p:txBody>
          <a:bodyPr/>
          <a:lstStyle/>
          <a:p>
            <a:r>
              <a:rPr lang="en-US"/>
              <a:t>Improper Use of Conditional Statements</a:t>
            </a:r>
          </a:p>
        </p:txBody>
      </p:sp>
      <p:sp>
        <p:nvSpPr>
          <p:cNvPr id="4" name="Content Placeholder 2">
            <a:extLst>
              <a:ext uri="{FF2B5EF4-FFF2-40B4-BE49-F238E27FC236}">
                <a16:creationId xmlns:a16="http://schemas.microsoft.com/office/drawing/2014/main" id="{3EAEC559-A88A-4553-B756-45483ADA1D2D}"/>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dirty="0"/>
              <a:t>What is wrong here?</a:t>
            </a:r>
          </a:p>
        </p:txBody>
      </p:sp>
      <p:sp>
        <p:nvSpPr>
          <p:cNvPr id="3" name="TextBox 2">
            <a:extLst>
              <a:ext uri="{FF2B5EF4-FFF2-40B4-BE49-F238E27FC236}">
                <a16:creationId xmlns:a16="http://schemas.microsoft.com/office/drawing/2014/main" id="{32D312E5-B378-1033-998B-E403ABA71E6F}"/>
              </a:ext>
            </a:extLst>
          </p:cNvPr>
          <p:cNvSpPr txBox="1"/>
          <p:nvPr/>
        </p:nvSpPr>
        <p:spPr>
          <a:xfrm>
            <a:off x="680605" y="2724151"/>
            <a:ext cx="9090314" cy="255454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dirty="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569CD6"/>
                </a:solidFill>
                <a:latin typeface="Consolas"/>
              </a:rPr>
              <a:t>auto</a:t>
            </a:r>
            <a:r>
              <a:rPr lang="en-US" sz="1600" dirty="0">
                <a:solidFill>
                  <a:srgbClr val="D4D4D4"/>
                </a:solidFill>
                <a:latin typeface="Consolas"/>
              </a:rPr>
              <a:t> </a:t>
            </a:r>
            <a:r>
              <a:rPr lang="en-US" sz="1600" b="0" dirty="0">
                <a:solidFill>
                  <a:srgbClr val="D4D4D4"/>
                </a:solidFill>
                <a:effectLst/>
                <a:latin typeface="Consolas"/>
              </a:rPr>
              <a:t>a =</a:t>
            </a:r>
            <a:r>
              <a:rPr lang="en-US" sz="1600" dirty="0">
                <a:solidFill>
                  <a:srgbClr val="D4D4D4"/>
                </a:solidFill>
                <a:latin typeface="Consolas"/>
              </a:rPr>
              <a:t> </a:t>
            </a:r>
            <a:r>
              <a:rPr lang="en-US" sz="1600" dirty="0">
                <a:solidFill>
                  <a:srgbClr val="569CD6"/>
                </a:solidFill>
                <a:latin typeface="Consolas"/>
              </a:rPr>
              <a:t>bool</a:t>
            </a:r>
            <a:r>
              <a:rPr lang="en-US" sz="1600" dirty="0">
                <a:solidFill>
                  <a:srgbClr val="D4D4D4"/>
                </a:solidFill>
                <a:latin typeface="Consolas"/>
              </a:rPr>
              <a:t>{</a:t>
            </a:r>
            <a:r>
              <a:rPr lang="en-US" sz="1600" dirty="0">
                <a:solidFill>
                  <a:srgbClr val="569CD6"/>
                </a:solidFill>
                <a:latin typeface="Consolas"/>
              </a:rPr>
              <a:t>true</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b="0" dirty="0">
                <a:solidFill>
                  <a:srgbClr val="C586C0"/>
                </a:solidFill>
                <a:effectLst/>
                <a:latin typeface="Consolas"/>
              </a:rPr>
              <a:t>if</a:t>
            </a:r>
            <a:r>
              <a:rPr lang="en-US" sz="1600" b="0" dirty="0">
                <a:solidFill>
                  <a:srgbClr val="D4D4D4"/>
                </a:solidFill>
                <a:effectLst/>
                <a:latin typeface="Consolas"/>
              </a:rPr>
              <a:t> (a </a:t>
            </a:r>
            <a:r>
              <a:rPr lang="en-US" sz="1600" dirty="0">
                <a:solidFill>
                  <a:srgbClr val="D4D4D4"/>
                </a:solidFill>
                <a:latin typeface="Consolas"/>
              </a:rPr>
              <a:t>== </a:t>
            </a:r>
            <a:r>
              <a:rPr lang="en-US" sz="1600" dirty="0">
                <a:solidFill>
                  <a:srgbClr val="569CD6"/>
                </a:solidFill>
                <a:latin typeface="Consolas"/>
              </a:rPr>
              <a:t>true</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"Hello World!"</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a:t>
            </a:r>
          </a:p>
        </p:txBody>
      </p:sp>
      <p:sp>
        <p:nvSpPr>
          <p:cNvPr id="6" name="Slide Number Placeholder 5">
            <a:extLst>
              <a:ext uri="{FF2B5EF4-FFF2-40B4-BE49-F238E27FC236}">
                <a16:creationId xmlns:a16="http://schemas.microsoft.com/office/drawing/2014/main" id="{12E45A7A-2EA3-DCA2-A0CA-83775800CFF2}"/>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443618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7D94-9A23-4DB7-8230-5F49CFF5A86A}"/>
              </a:ext>
            </a:extLst>
          </p:cNvPr>
          <p:cNvSpPr>
            <a:spLocks noGrp="1"/>
          </p:cNvSpPr>
          <p:nvPr>
            <p:ph type="title"/>
          </p:nvPr>
        </p:nvSpPr>
        <p:spPr/>
        <p:txBody>
          <a:bodyPr/>
          <a:lstStyle/>
          <a:p>
            <a:r>
              <a:rPr lang="en-US"/>
              <a:t>Improper Use of Conditional Statements</a:t>
            </a:r>
          </a:p>
        </p:txBody>
      </p:sp>
      <p:sp>
        <p:nvSpPr>
          <p:cNvPr id="4" name="Content Placeholder 2">
            <a:extLst>
              <a:ext uri="{FF2B5EF4-FFF2-40B4-BE49-F238E27FC236}">
                <a16:creationId xmlns:a16="http://schemas.microsoft.com/office/drawing/2014/main" id="{3EAEC559-A88A-4553-B756-45483ADA1D2D}"/>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dirty="0"/>
              <a:t>What is wrong here?</a:t>
            </a:r>
          </a:p>
        </p:txBody>
      </p:sp>
      <p:sp>
        <p:nvSpPr>
          <p:cNvPr id="3" name="TextBox 2">
            <a:extLst>
              <a:ext uri="{FF2B5EF4-FFF2-40B4-BE49-F238E27FC236}">
                <a16:creationId xmlns:a16="http://schemas.microsoft.com/office/drawing/2014/main" id="{32D312E5-B378-1033-998B-E403ABA71E6F}"/>
              </a:ext>
            </a:extLst>
          </p:cNvPr>
          <p:cNvSpPr txBox="1"/>
          <p:nvPr/>
        </p:nvSpPr>
        <p:spPr>
          <a:xfrm>
            <a:off x="680605" y="2724151"/>
            <a:ext cx="9090314" cy="255454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dirty="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569CD6"/>
                </a:solidFill>
                <a:latin typeface="Consolas"/>
              </a:rPr>
              <a:t>auto</a:t>
            </a:r>
            <a:r>
              <a:rPr lang="en-US" sz="1600" dirty="0">
                <a:solidFill>
                  <a:srgbClr val="D4D4D4"/>
                </a:solidFill>
                <a:latin typeface="Consolas"/>
              </a:rPr>
              <a:t> </a:t>
            </a:r>
            <a:r>
              <a:rPr lang="en-US" sz="1600" b="0" dirty="0">
                <a:solidFill>
                  <a:srgbClr val="D4D4D4"/>
                </a:solidFill>
                <a:effectLst/>
                <a:latin typeface="Consolas"/>
              </a:rPr>
              <a:t>a =</a:t>
            </a:r>
            <a:r>
              <a:rPr lang="en-US" sz="1600" dirty="0">
                <a:solidFill>
                  <a:srgbClr val="D4D4D4"/>
                </a:solidFill>
                <a:latin typeface="Consolas"/>
              </a:rPr>
              <a:t> </a:t>
            </a:r>
            <a:r>
              <a:rPr lang="en-US" sz="1600" dirty="0">
                <a:solidFill>
                  <a:srgbClr val="569CD6"/>
                </a:solidFill>
                <a:latin typeface="Consolas"/>
              </a:rPr>
              <a:t>bool</a:t>
            </a:r>
            <a:r>
              <a:rPr lang="en-US" sz="1600" dirty="0">
                <a:solidFill>
                  <a:srgbClr val="D4D4D4"/>
                </a:solidFill>
                <a:latin typeface="Consolas"/>
              </a:rPr>
              <a:t>{</a:t>
            </a:r>
            <a:r>
              <a:rPr lang="en-US" sz="1600" dirty="0">
                <a:solidFill>
                  <a:srgbClr val="569CD6"/>
                </a:solidFill>
                <a:latin typeface="Consolas"/>
              </a:rPr>
              <a:t>true</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b="0" dirty="0">
                <a:solidFill>
                  <a:srgbClr val="C586C0"/>
                </a:solidFill>
                <a:effectLst/>
                <a:latin typeface="Consolas"/>
              </a:rPr>
              <a:t>if</a:t>
            </a:r>
            <a:r>
              <a:rPr lang="en-US" sz="1600" b="0" dirty="0">
                <a:solidFill>
                  <a:srgbClr val="D4D4D4"/>
                </a:solidFill>
                <a:effectLst/>
                <a:latin typeface="Consolas"/>
              </a:rPr>
              <a:t> (a)</a:t>
            </a:r>
          </a:p>
          <a:p>
            <a:r>
              <a:rPr lang="en-US" sz="1600" b="0" dirty="0">
                <a:solidFill>
                  <a:srgbClr val="D4D4D4"/>
                </a:solidFill>
                <a:effectLst/>
                <a:latin typeface="Consolas"/>
              </a:rPr>
              <a:t>    {</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"Hello World!"</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a:t>
            </a:r>
          </a:p>
        </p:txBody>
      </p:sp>
      <p:sp>
        <p:nvSpPr>
          <p:cNvPr id="5" name="Content Placeholder 2">
            <a:extLst>
              <a:ext uri="{FF2B5EF4-FFF2-40B4-BE49-F238E27FC236}">
                <a16:creationId xmlns:a16="http://schemas.microsoft.com/office/drawing/2014/main" id="{E15D530B-15A4-BAB5-B605-CB639793479C}"/>
              </a:ext>
            </a:extLst>
          </p:cNvPr>
          <p:cNvSpPr txBox="1">
            <a:spLocks/>
          </p:cNvSpPr>
          <p:nvPr/>
        </p:nvSpPr>
        <p:spPr>
          <a:xfrm>
            <a:off x="682529" y="5274398"/>
            <a:ext cx="8596668" cy="142159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It is redundant to check the value of a bool in a conditional statement!</a:t>
            </a:r>
          </a:p>
          <a:p>
            <a:r>
              <a:rPr lang="en-US" dirty="0"/>
              <a:t>If you have a bool, just use the bool directly, </a:t>
            </a:r>
            <a:r>
              <a:rPr lang="en-US" b="1" i="1" u="sng" dirty="0"/>
              <a:t>do not compare the value</a:t>
            </a:r>
            <a:r>
              <a:rPr lang="en-US" dirty="0"/>
              <a:t>. </a:t>
            </a:r>
          </a:p>
        </p:txBody>
      </p:sp>
      <p:sp>
        <p:nvSpPr>
          <p:cNvPr id="7" name="Slide Number Placeholder 6">
            <a:extLst>
              <a:ext uri="{FF2B5EF4-FFF2-40B4-BE49-F238E27FC236}">
                <a16:creationId xmlns:a16="http://schemas.microsoft.com/office/drawing/2014/main" id="{99ACA6EB-BB1D-06AC-0B21-C4A3F4E6DB25}"/>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487984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5DF7-8C1A-68B1-8E9E-20F6A048FBEE}"/>
              </a:ext>
            </a:extLst>
          </p:cNvPr>
          <p:cNvSpPr>
            <a:spLocks noGrp="1"/>
          </p:cNvSpPr>
          <p:nvPr>
            <p:ph type="title"/>
          </p:nvPr>
        </p:nvSpPr>
        <p:spPr/>
        <p:txBody>
          <a:bodyPr/>
          <a:lstStyle/>
          <a:p>
            <a:r>
              <a:rPr lang="en-US" dirty="0"/>
              <a:t>Compound Conditionals</a:t>
            </a:r>
          </a:p>
        </p:txBody>
      </p:sp>
      <p:sp>
        <p:nvSpPr>
          <p:cNvPr id="3" name="Content Placeholder 2">
            <a:extLst>
              <a:ext uri="{FF2B5EF4-FFF2-40B4-BE49-F238E27FC236}">
                <a16:creationId xmlns:a16="http://schemas.microsoft.com/office/drawing/2014/main" id="{951AD23A-E902-4B59-08E4-55325FB9E25C}"/>
              </a:ext>
            </a:extLst>
          </p:cNvPr>
          <p:cNvSpPr>
            <a:spLocks noGrp="1"/>
          </p:cNvSpPr>
          <p:nvPr>
            <p:ph idx="1"/>
          </p:nvPr>
        </p:nvSpPr>
        <p:spPr/>
        <p:txBody>
          <a:bodyPr/>
          <a:lstStyle/>
          <a:p>
            <a:r>
              <a:rPr lang="en-US" dirty="0"/>
              <a:t>Lastly, we can join multiple conditionals together to form more complicated logical statements.</a:t>
            </a:r>
          </a:p>
          <a:p>
            <a:endParaRPr lang="en-US" dirty="0"/>
          </a:p>
          <a:p>
            <a:r>
              <a:rPr lang="en-US" dirty="0"/>
              <a:t>&amp;&amp; (</a:t>
            </a:r>
            <a:r>
              <a:rPr lang="en-US" i="1" dirty="0"/>
              <a:t>and)</a:t>
            </a:r>
            <a:r>
              <a:rPr lang="en-US" dirty="0"/>
              <a:t> can be used to check if two conditionals are true</a:t>
            </a:r>
          </a:p>
          <a:p>
            <a:endParaRPr lang="en-US" dirty="0"/>
          </a:p>
          <a:p>
            <a:r>
              <a:rPr lang="en-US" dirty="0"/>
              <a:t>|| (</a:t>
            </a:r>
            <a:r>
              <a:rPr lang="en-US" i="1" dirty="0"/>
              <a:t>or</a:t>
            </a:r>
            <a:r>
              <a:rPr lang="en-US" dirty="0"/>
              <a:t>) can be used to check if at least one conditional is true</a:t>
            </a:r>
          </a:p>
        </p:txBody>
      </p:sp>
      <p:sp>
        <p:nvSpPr>
          <p:cNvPr id="4" name="TextBox 3">
            <a:extLst>
              <a:ext uri="{FF2B5EF4-FFF2-40B4-BE49-F238E27FC236}">
                <a16:creationId xmlns:a16="http://schemas.microsoft.com/office/drawing/2014/main" id="{67869A40-5B40-561C-B9C6-D351799A3680}"/>
              </a:ext>
            </a:extLst>
          </p:cNvPr>
          <p:cNvSpPr txBox="1"/>
          <p:nvPr/>
        </p:nvSpPr>
        <p:spPr>
          <a:xfrm>
            <a:off x="680605" y="4578351"/>
            <a:ext cx="9090314" cy="2062103"/>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if</a:t>
            </a:r>
            <a:r>
              <a:rPr lang="en-US" sz="1600" b="0" dirty="0">
                <a:solidFill>
                  <a:srgbClr val="D4D4D4"/>
                </a:solidFill>
                <a:effectLst/>
                <a:latin typeface="Consolas"/>
              </a:rPr>
              <a:t> (a </a:t>
            </a:r>
            <a:r>
              <a:rPr lang="en-US" sz="1600" dirty="0">
                <a:solidFill>
                  <a:srgbClr val="D4D4D4"/>
                </a:solidFill>
                <a:latin typeface="Consolas"/>
              </a:rPr>
              <a:t>&gt;</a:t>
            </a:r>
            <a:r>
              <a:rPr lang="en-US" sz="1600" b="0" dirty="0">
                <a:solidFill>
                  <a:srgbClr val="D4D4D4"/>
                </a:solidFill>
                <a:effectLst/>
                <a:latin typeface="Consolas"/>
              </a:rPr>
              <a:t>= a &amp;&amp; a &lt;= 10) </a:t>
            </a:r>
            <a:r>
              <a:rPr lang="en-US" sz="1600" b="0" dirty="0">
                <a:solidFill>
                  <a:srgbClr val="6A9955"/>
                </a:solidFill>
                <a:effectLst/>
                <a:latin typeface="Consolas" panose="020B0609020204030204" pitchFamily="49" charset="0"/>
              </a:rPr>
              <a:t>// checks if a is in the closed range [0, 10]</a:t>
            </a:r>
            <a:endParaRPr lang="en-US" sz="1600" b="0" dirty="0">
              <a:solidFill>
                <a:srgbClr val="D4D4D4"/>
              </a:solidFill>
              <a:effectLst/>
              <a:latin typeface="Consolas"/>
            </a:endParaRPr>
          </a:p>
          <a:p>
            <a:r>
              <a:rPr lang="en-US" sz="1600" b="0" dirty="0">
                <a:solidFill>
                  <a:srgbClr val="D4D4D4"/>
                </a:solidFill>
                <a:effectLst/>
                <a:latin typeface="Consolas"/>
              </a:rPr>
              <a:t>{</a:t>
            </a:r>
          </a:p>
          <a:p>
            <a:endParaRPr lang="en-US" sz="1600" dirty="0">
              <a:solidFill>
                <a:srgbClr val="D4D4D4"/>
              </a:solidFill>
              <a:latin typeface="Consolas"/>
            </a:endParaRPr>
          </a:p>
          <a:p>
            <a:r>
              <a:rPr lang="en-US" sz="1600" b="0" dirty="0">
                <a:solidFill>
                  <a:srgbClr val="D4D4D4"/>
                </a:solidFill>
                <a:effectLst/>
                <a:latin typeface="Consolas"/>
              </a:rPr>
              <a:t>}</a:t>
            </a:r>
          </a:p>
          <a:p>
            <a:r>
              <a:rPr lang="en-US" sz="1600" b="0" dirty="0">
                <a:solidFill>
                  <a:srgbClr val="C586C0"/>
                </a:solidFill>
                <a:effectLst/>
                <a:latin typeface="Consolas"/>
              </a:rPr>
              <a:t>else if </a:t>
            </a:r>
            <a:r>
              <a:rPr lang="en-US" sz="1600" b="0" dirty="0">
                <a:solidFill>
                  <a:srgbClr val="D4D4D4"/>
                </a:solidFill>
                <a:effectLst/>
                <a:latin typeface="Consolas"/>
              </a:rPr>
              <a:t>(a &lt; 0 || a &gt; 10) </a:t>
            </a:r>
            <a:r>
              <a:rPr lang="en-US" sz="1600" b="0" dirty="0">
                <a:solidFill>
                  <a:srgbClr val="6A9955"/>
                </a:solidFill>
                <a:effectLst/>
                <a:latin typeface="Consolas" panose="020B0609020204030204" pitchFamily="49" charset="0"/>
              </a:rPr>
              <a:t>// chec</a:t>
            </a:r>
            <a:r>
              <a:rPr lang="en-US" sz="1600" dirty="0">
                <a:solidFill>
                  <a:srgbClr val="6A9955"/>
                </a:solidFill>
                <a:latin typeface="Consolas" panose="020B0609020204030204" pitchFamily="49" charset="0"/>
              </a:rPr>
              <a:t>k if a is not in the closed range </a:t>
            </a:r>
            <a:r>
              <a:rPr lang="en-US" sz="1600" b="0" dirty="0">
                <a:solidFill>
                  <a:srgbClr val="6A9955"/>
                </a:solidFill>
                <a:effectLst/>
                <a:latin typeface="Consolas" panose="020B0609020204030204" pitchFamily="49" charset="0"/>
              </a:rPr>
              <a:t>[0, 10]</a:t>
            </a:r>
            <a:endParaRPr lang="en-US" sz="1600" b="0" dirty="0">
              <a:solidFill>
                <a:srgbClr val="D4D4D4"/>
              </a:solidFill>
              <a:effectLst/>
              <a:latin typeface="Consolas"/>
            </a:endParaRPr>
          </a:p>
          <a:p>
            <a:r>
              <a:rPr lang="en-US" sz="1600" dirty="0">
                <a:solidFill>
                  <a:srgbClr val="D4D4D4"/>
                </a:solidFill>
                <a:latin typeface="Consolas"/>
              </a:rPr>
              <a:t>{</a:t>
            </a:r>
          </a:p>
          <a:p>
            <a:endParaRPr lang="en-US" sz="1600" b="0" dirty="0">
              <a:solidFill>
                <a:srgbClr val="D4D4D4"/>
              </a:solidFill>
              <a:effectLst/>
              <a:latin typeface="Consolas"/>
            </a:endParaRPr>
          </a:p>
          <a:p>
            <a:r>
              <a:rPr lang="en-US" sz="1600" dirty="0">
                <a:solidFill>
                  <a:srgbClr val="D4D4D4"/>
                </a:solidFill>
                <a:latin typeface="Consolas"/>
              </a:rPr>
              <a:t>}</a:t>
            </a:r>
            <a:endParaRPr lang="en-US" sz="1600" b="0" dirty="0">
              <a:solidFill>
                <a:srgbClr val="D4D4D4"/>
              </a:solidFill>
              <a:effectLst/>
              <a:latin typeface="Consolas"/>
            </a:endParaRPr>
          </a:p>
        </p:txBody>
      </p:sp>
      <p:sp>
        <p:nvSpPr>
          <p:cNvPr id="6" name="Slide Number Placeholder 5">
            <a:extLst>
              <a:ext uri="{FF2B5EF4-FFF2-40B4-BE49-F238E27FC236}">
                <a16:creationId xmlns:a16="http://schemas.microsoft.com/office/drawing/2014/main" id="{D9539418-5D60-B64C-20AC-6F11626432DE}"/>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861174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9AB8-1B3C-4804-8592-5F36104498A4}"/>
              </a:ext>
            </a:extLst>
          </p:cNvPr>
          <p:cNvSpPr>
            <a:spLocks noGrp="1"/>
          </p:cNvSpPr>
          <p:nvPr>
            <p:ph type="title"/>
          </p:nvPr>
        </p:nvSpPr>
        <p:spPr/>
        <p:txBody>
          <a:bodyPr/>
          <a:lstStyle/>
          <a:p>
            <a:r>
              <a:rPr lang="en-US"/>
              <a:t>While Loops</a:t>
            </a:r>
          </a:p>
        </p:txBody>
      </p:sp>
      <p:sp>
        <p:nvSpPr>
          <p:cNvPr id="3" name="Content Placeholder 2">
            <a:extLst>
              <a:ext uri="{FF2B5EF4-FFF2-40B4-BE49-F238E27FC236}">
                <a16:creationId xmlns:a16="http://schemas.microsoft.com/office/drawing/2014/main" id="{1FCFDBF7-014C-48C6-87A7-6446282FC909}"/>
              </a:ext>
            </a:extLst>
          </p:cNvPr>
          <p:cNvSpPr>
            <a:spLocks noGrp="1"/>
          </p:cNvSpPr>
          <p:nvPr>
            <p:ph idx="1"/>
          </p:nvPr>
        </p:nvSpPr>
        <p:spPr>
          <a:xfrm>
            <a:off x="677334" y="2160589"/>
            <a:ext cx="8596668" cy="538364"/>
          </a:xfrm>
        </p:spPr>
        <p:txBody>
          <a:bodyPr vert="horz" lIns="91440" tIns="45720" rIns="91440" bIns="45720" rtlCol="0" anchor="t">
            <a:normAutofit/>
          </a:bodyPr>
          <a:lstStyle/>
          <a:p>
            <a:r>
              <a:rPr lang="en-US"/>
              <a:t>Consider the following:</a:t>
            </a:r>
          </a:p>
        </p:txBody>
      </p:sp>
      <p:sp>
        <p:nvSpPr>
          <p:cNvPr id="4" name="TextBox 3">
            <a:extLst>
              <a:ext uri="{FF2B5EF4-FFF2-40B4-BE49-F238E27FC236}">
                <a16:creationId xmlns:a16="http://schemas.microsoft.com/office/drawing/2014/main" id="{CC77A404-9B5D-4623-8D86-255F87154F2D}"/>
              </a:ext>
            </a:extLst>
          </p:cNvPr>
          <p:cNvSpPr txBox="1"/>
          <p:nvPr/>
        </p:nvSpPr>
        <p:spPr>
          <a:xfrm>
            <a:off x="697922" y="2949286"/>
            <a:ext cx="8562109" cy="156966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569CD6"/>
                </a:solidFill>
                <a:latin typeface="Consolas"/>
              </a:rPr>
              <a:t>auto</a:t>
            </a:r>
            <a:r>
              <a:rPr lang="en-US" sz="1600" dirty="0">
                <a:solidFill>
                  <a:srgbClr val="D4D4D4"/>
                </a:solidFill>
                <a:latin typeface="Consolas"/>
              </a:rPr>
              <a:t> mass </a:t>
            </a:r>
            <a:r>
              <a:rPr lang="en-US" sz="1600" b="0" dirty="0">
                <a:solidFill>
                  <a:srgbClr val="D4D4D4"/>
                </a:solidFill>
                <a:effectLst/>
                <a:latin typeface="Consolas"/>
              </a:rPr>
              <a:t>=</a:t>
            </a:r>
            <a:r>
              <a:rPr lang="en-US" sz="1600" dirty="0">
                <a:solidFill>
                  <a:srgbClr val="D4D4D4"/>
                </a:solidFill>
                <a:latin typeface="Consolas"/>
              </a:rPr>
              <a:t> </a:t>
            </a:r>
            <a:r>
              <a:rPr lang="en-US" sz="1600" dirty="0">
                <a:solidFill>
                  <a:srgbClr val="569CD6"/>
                </a:solidFill>
                <a:latin typeface="Consolas"/>
              </a:rPr>
              <a:t>double</a:t>
            </a:r>
            <a:r>
              <a:rPr lang="en-US" sz="1600" dirty="0">
                <a:solidFill>
                  <a:srgbClr val="D4D4D4"/>
                </a:solidFill>
                <a:latin typeface="Consolas"/>
              </a:rPr>
              <a:t>{1</a:t>
            </a:r>
            <a:r>
              <a:rPr lang="en-US" sz="1600" dirty="0">
                <a:solidFill>
                  <a:srgbClr val="B5CEA8"/>
                </a:solidFill>
                <a:latin typeface="Consolas"/>
              </a:rPr>
              <a:t>00.0</a:t>
            </a:r>
            <a:r>
              <a:rPr lang="en-US" sz="1600" dirty="0">
                <a:solidFill>
                  <a:srgbClr val="D4D4D4"/>
                </a:solidFill>
                <a:latin typeface="Consolas"/>
              </a:rPr>
              <a:t>};</a:t>
            </a:r>
            <a:r>
              <a:rPr lang="en-US" sz="1600" b="0" dirty="0">
                <a:solidFill>
                  <a:srgbClr val="6A9955"/>
                </a:solidFill>
                <a:effectLst/>
                <a:latin typeface="Consolas"/>
              </a:rPr>
              <a:t>   // kilograms</a:t>
            </a:r>
            <a:endParaRPr lang="en-US" sz="1600" b="0" dirty="0">
              <a:solidFill>
                <a:srgbClr val="D4D4D4"/>
              </a:solidFill>
              <a:effectLst/>
              <a:latin typeface="Consolas"/>
            </a:endParaRPr>
          </a:p>
          <a:p>
            <a:r>
              <a:rPr lang="en-US" sz="1600" dirty="0">
                <a:solidFill>
                  <a:srgbClr val="569CD6"/>
                </a:solidFill>
                <a:latin typeface="Consolas"/>
              </a:rPr>
              <a:t>auto</a:t>
            </a:r>
            <a:r>
              <a:rPr lang="en-US" sz="1600" dirty="0">
                <a:solidFill>
                  <a:srgbClr val="D4D4D4"/>
                </a:solidFill>
                <a:latin typeface="Consolas"/>
              </a:rPr>
              <a:t> force = </a:t>
            </a:r>
            <a:r>
              <a:rPr lang="en-US" sz="1600" b="0" dirty="0">
                <a:solidFill>
                  <a:srgbClr val="569CD6"/>
                </a:solidFill>
                <a:effectLst/>
                <a:latin typeface="Consolas"/>
              </a:rPr>
              <a:t>double</a:t>
            </a:r>
            <a:r>
              <a:rPr lang="en-US" sz="1600" dirty="0">
                <a:solidFill>
                  <a:srgbClr val="D4D4D4"/>
                </a:solidFill>
                <a:latin typeface="Consolas"/>
              </a:rPr>
              <a:t>{761</a:t>
            </a:r>
            <a:r>
              <a:rPr lang="en-US" sz="1600" dirty="0">
                <a:solidFill>
                  <a:srgbClr val="B5CEA8"/>
                </a:solidFill>
                <a:latin typeface="Consolas"/>
              </a:rPr>
              <a:t>.0</a:t>
            </a:r>
            <a:r>
              <a:rPr lang="en-US" sz="1600" dirty="0">
                <a:solidFill>
                  <a:srgbClr val="D4D4D4"/>
                </a:solidFill>
                <a:latin typeface="Consolas"/>
              </a:rPr>
              <a:t>};</a:t>
            </a:r>
            <a:r>
              <a:rPr lang="en-US" sz="1600" b="0" dirty="0">
                <a:solidFill>
                  <a:srgbClr val="6A9955"/>
                </a:solidFill>
                <a:effectLst/>
                <a:latin typeface="Consolas"/>
              </a:rPr>
              <a:t>  // newtons</a:t>
            </a:r>
            <a:endParaRPr lang="en-US" sz="1600" b="0" dirty="0">
              <a:solidFill>
                <a:srgbClr val="D4D4D4"/>
              </a:solidFill>
              <a:effectLst/>
              <a:latin typeface="Consolas"/>
            </a:endParaRPr>
          </a:p>
          <a:p>
            <a:r>
              <a:rPr lang="en-US" sz="1600" b="0" dirty="0">
                <a:solidFill>
                  <a:srgbClr val="C586C0"/>
                </a:solidFill>
                <a:effectLst/>
                <a:latin typeface="Consolas"/>
              </a:rPr>
              <a:t>if</a:t>
            </a:r>
            <a:r>
              <a:rPr lang="en-US" sz="1600" b="0" dirty="0">
                <a:solidFill>
                  <a:srgbClr val="D4D4D4"/>
                </a:solidFill>
                <a:effectLst/>
                <a:latin typeface="Consolas"/>
              </a:rPr>
              <a:t> (force / mass == </a:t>
            </a:r>
            <a:r>
              <a:rPr lang="en-US" sz="1600" b="0" dirty="0">
                <a:solidFill>
                  <a:srgbClr val="B5CEA8"/>
                </a:solidFill>
                <a:effectLst/>
                <a:latin typeface="Consolas"/>
              </a:rPr>
              <a:t>9.81</a:t>
            </a:r>
            <a:r>
              <a:rPr lang="en-US" sz="1600" b="0" dirty="0">
                <a:solidFill>
                  <a:srgbClr val="D4D4D4"/>
                </a:solidFill>
                <a:effectLst/>
                <a:latin typeface="Consolas"/>
              </a:rPr>
              <a:t>)</a:t>
            </a: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"Object is in freefall"</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a:t>
            </a:r>
          </a:p>
        </p:txBody>
      </p:sp>
      <p:sp>
        <p:nvSpPr>
          <p:cNvPr id="6" name="Content Placeholder 2">
            <a:extLst>
              <a:ext uri="{FF2B5EF4-FFF2-40B4-BE49-F238E27FC236}">
                <a16:creationId xmlns:a16="http://schemas.microsoft.com/office/drawing/2014/main" id="{63074409-FE78-46AF-BDE9-E76D8E53B0EB}"/>
              </a:ext>
            </a:extLst>
          </p:cNvPr>
          <p:cNvSpPr txBox="1">
            <a:spLocks/>
          </p:cNvSpPr>
          <p:nvPr/>
        </p:nvSpPr>
        <p:spPr>
          <a:xfrm>
            <a:off x="682529" y="5274398"/>
            <a:ext cx="8596668" cy="142159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Our program will simply check if the force divided by the mass is equal to 9.81. If it is, this means the object is in freefall, and so we simply output that it is.</a:t>
            </a:r>
          </a:p>
        </p:txBody>
      </p:sp>
      <p:sp>
        <p:nvSpPr>
          <p:cNvPr id="7" name="Slide Number Placeholder 6">
            <a:extLst>
              <a:ext uri="{FF2B5EF4-FFF2-40B4-BE49-F238E27FC236}">
                <a16:creationId xmlns:a16="http://schemas.microsoft.com/office/drawing/2014/main" id="{861FCEF9-B4C1-E9A3-C483-6678E845B065}"/>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3860478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9AB8-1B3C-4804-8592-5F36104498A4}"/>
              </a:ext>
            </a:extLst>
          </p:cNvPr>
          <p:cNvSpPr>
            <a:spLocks noGrp="1"/>
          </p:cNvSpPr>
          <p:nvPr>
            <p:ph type="title"/>
          </p:nvPr>
        </p:nvSpPr>
        <p:spPr/>
        <p:txBody>
          <a:bodyPr/>
          <a:lstStyle/>
          <a:p>
            <a:r>
              <a:rPr lang="en-US"/>
              <a:t>While Loops</a:t>
            </a:r>
          </a:p>
        </p:txBody>
      </p:sp>
      <p:sp>
        <p:nvSpPr>
          <p:cNvPr id="3" name="Content Placeholder 2">
            <a:extLst>
              <a:ext uri="{FF2B5EF4-FFF2-40B4-BE49-F238E27FC236}">
                <a16:creationId xmlns:a16="http://schemas.microsoft.com/office/drawing/2014/main" id="{1FCFDBF7-014C-48C6-87A7-6446282FC909}"/>
              </a:ext>
            </a:extLst>
          </p:cNvPr>
          <p:cNvSpPr>
            <a:spLocks noGrp="1"/>
          </p:cNvSpPr>
          <p:nvPr>
            <p:ph idx="1"/>
          </p:nvPr>
        </p:nvSpPr>
        <p:spPr>
          <a:xfrm>
            <a:off x="677334" y="2160589"/>
            <a:ext cx="8596668" cy="4140545"/>
          </a:xfrm>
        </p:spPr>
        <p:txBody>
          <a:bodyPr vert="horz" lIns="91440" tIns="45720" rIns="91440" bIns="45720" rtlCol="0" anchor="t">
            <a:normAutofit/>
          </a:bodyPr>
          <a:lstStyle/>
          <a:p>
            <a:r>
              <a:rPr lang="en-US" dirty="0"/>
              <a:t>In many contexts we need to repeatedly check if some condition is holding true.</a:t>
            </a:r>
          </a:p>
          <a:p>
            <a:pPr lvl="1"/>
            <a:r>
              <a:rPr lang="en-US" dirty="0"/>
              <a:t>For example, you may need to check to make sure some threshold is breached. So while the threshold has not been breached, continue reprocessing.</a:t>
            </a:r>
            <a:endParaRPr lang="en-US" sz="1700" dirty="0"/>
          </a:p>
          <a:p>
            <a:pPr lvl="1"/>
            <a:r>
              <a:rPr lang="en-US" dirty="0"/>
              <a:t>This can be seen in the algorithm for the producing the Mandelbröt Set. In that algorithm we are constantly computing a complex number and checking if its magnitude is less than 2.0.</a:t>
            </a:r>
            <a:br>
              <a:rPr lang="en-US" dirty="0"/>
            </a:br>
            <a:endParaRPr lang="en-US" dirty="0"/>
          </a:p>
          <a:p>
            <a:r>
              <a:rPr lang="en-US" dirty="0"/>
              <a:t>A while loop accomplishes this: while some condition is true, execute some action. When the condition is no longer true, proceed with the rest of the program.</a:t>
            </a:r>
          </a:p>
        </p:txBody>
      </p:sp>
      <p:sp>
        <p:nvSpPr>
          <p:cNvPr id="5" name="Slide Number Placeholder 4">
            <a:extLst>
              <a:ext uri="{FF2B5EF4-FFF2-40B4-BE49-F238E27FC236}">
                <a16:creationId xmlns:a16="http://schemas.microsoft.com/office/drawing/2014/main" id="{B3D68C09-A5E3-914C-E27A-880041447469}"/>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5404461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9AB8-1B3C-4804-8592-5F36104498A4}"/>
              </a:ext>
            </a:extLst>
          </p:cNvPr>
          <p:cNvSpPr>
            <a:spLocks noGrp="1"/>
          </p:cNvSpPr>
          <p:nvPr>
            <p:ph type="title"/>
          </p:nvPr>
        </p:nvSpPr>
        <p:spPr/>
        <p:txBody>
          <a:bodyPr/>
          <a:lstStyle/>
          <a:p>
            <a:r>
              <a:rPr lang="en-US"/>
              <a:t>While Loops</a:t>
            </a:r>
          </a:p>
        </p:txBody>
      </p:sp>
      <p:sp>
        <p:nvSpPr>
          <p:cNvPr id="3" name="Content Placeholder 2">
            <a:extLst>
              <a:ext uri="{FF2B5EF4-FFF2-40B4-BE49-F238E27FC236}">
                <a16:creationId xmlns:a16="http://schemas.microsoft.com/office/drawing/2014/main" id="{1FCFDBF7-014C-48C6-87A7-6446282FC909}"/>
              </a:ext>
            </a:extLst>
          </p:cNvPr>
          <p:cNvSpPr>
            <a:spLocks noGrp="1"/>
          </p:cNvSpPr>
          <p:nvPr>
            <p:ph idx="1"/>
          </p:nvPr>
        </p:nvSpPr>
        <p:spPr>
          <a:xfrm>
            <a:off x="677334" y="2160589"/>
            <a:ext cx="8596668" cy="356523"/>
          </a:xfrm>
        </p:spPr>
        <p:txBody>
          <a:bodyPr vert="horz" lIns="91440" tIns="45720" rIns="91440" bIns="45720" rtlCol="0" anchor="t">
            <a:normAutofit lnSpcReduction="10000"/>
          </a:bodyPr>
          <a:lstStyle/>
          <a:p>
            <a:r>
              <a:rPr lang="en-US"/>
              <a:t>Example</a:t>
            </a:r>
          </a:p>
        </p:txBody>
      </p:sp>
      <p:sp>
        <p:nvSpPr>
          <p:cNvPr id="5" name="TextBox 4">
            <a:extLst>
              <a:ext uri="{FF2B5EF4-FFF2-40B4-BE49-F238E27FC236}">
                <a16:creationId xmlns:a16="http://schemas.microsoft.com/office/drawing/2014/main" id="{191CE9BD-5B67-4F89-BCD7-9C7F369474DD}"/>
              </a:ext>
            </a:extLst>
          </p:cNvPr>
          <p:cNvSpPr txBox="1"/>
          <p:nvPr/>
        </p:nvSpPr>
        <p:spPr>
          <a:xfrm>
            <a:off x="697922" y="2949286"/>
            <a:ext cx="8562109" cy="1323439"/>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569CD6"/>
                </a:solidFill>
                <a:latin typeface="Consolas"/>
              </a:rPr>
              <a:t>auto</a:t>
            </a:r>
            <a:r>
              <a:rPr lang="en-US" sz="1600" dirty="0">
                <a:solidFill>
                  <a:srgbClr val="D4D4D4"/>
                </a:solidFill>
                <a:latin typeface="Consolas"/>
              </a:rPr>
              <a:t> n = </a:t>
            </a:r>
            <a:r>
              <a:rPr lang="en-US" sz="1600" b="0" dirty="0">
                <a:solidFill>
                  <a:srgbClr val="569CD6"/>
                </a:solidFill>
                <a:effectLst/>
                <a:latin typeface="Consolas"/>
              </a:rPr>
              <a:t>int</a:t>
            </a:r>
            <a:r>
              <a:rPr lang="en-US" sz="1600" dirty="0">
                <a:solidFill>
                  <a:srgbClr val="D4D4D4"/>
                </a:solidFill>
                <a:latin typeface="Consolas"/>
              </a:rPr>
              <a:t>{</a:t>
            </a:r>
            <a:r>
              <a:rPr lang="en-US" sz="1600" dirty="0">
                <a:solidFill>
                  <a:srgbClr val="B5CEA8"/>
                </a:solidFill>
                <a:latin typeface="Consolas"/>
              </a:rPr>
              <a:t>0</a:t>
            </a:r>
            <a:r>
              <a:rPr lang="en-US" sz="1600" dirty="0">
                <a:solidFill>
                  <a:srgbClr val="D4D4D4"/>
                </a:solidFill>
                <a:latin typeface="Consolas"/>
              </a:rPr>
              <a:t>};</a:t>
            </a:r>
            <a:endParaRPr lang="en-US" dirty="0"/>
          </a:p>
          <a:p>
            <a:r>
              <a:rPr lang="pt-BR" sz="1600" b="0" dirty="0" err="1">
                <a:solidFill>
                  <a:srgbClr val="C586C0"/>
                </a:solidFill>
                <a:effectLst/>
                <a:latin typeface="Consolas"/>
              </a:rPr>
              <a:t>while</a:t>
            </a:r>
            <a:r>
              <a:rPr lang="pt-BR" sz="1600" b="0" dirty="0">
                <a:solidFill>
                  <a:srgbClr val="D4D4D4"/>
                </a:solidFill>
                <a:effectLst/>
                <a:latin typeface="Consolas"/>
              </a:rPr>
              <a:t> (n &lt; </a:t>
            </a:r>
            <a:r>
              <a:rPr lang="pt-BR" sz="1600" b="0" dirty="0">
                <a:solidFill>
                  <a:srgbClr val="B5CEA8"/>
                </a:solidFill>
                <a:effectLst/>
                <a:latin typeface="Consolas"/>
              </a:rPr>
              <a:t>10</a:t>
            </a:r>
            <a:r>
              <a:rPr lang="pt-BR" sz="1600" b="0" dirty="0">
                <a:solidFill>
                  <a:srgbClr val="D4D4D4"/>
                </a:solidFill>
                <a:effectLst/>
                <a:latin typeface="Consolas"/>
              </a:rPr>
              <a:t>)</a:t>
            </a:r>
          </a:p>
          <a:p>
            <a:r>
              <a:rPr lang="pt-BR" sz="1600" b="0" dirty="0">
                <a:solidFill>
                  <a:srgbClr val="D4D4D4"/>
                </a:solidFill>
                <a:effectLst/>
                <a:latin typeface="Consolas"/>
              </a:rPr>
              <a:t>{</a:t>
            </a:r>
          </a:p>
          <a:p>
            <a:r>
              <a:rPr lang="pt-BR" sz="1600" b="0" dirty="0">
                <a:solidFill>
                  <a:srgbClr val="D4D4D4"/>
                </a:solidFill>
                <a:effectLst/>
                <a:latin typeface="Consolas"/>
              </a:rPr>
              <a:t>    </a:t>
            </a:r>
            <a:r>
              <a:rPr lang="pt-BR" sz="1600" b="0" dirty="0" err="1">
                <a:solidFill>
                  <a:srgbClr val="D4D4D4"/>
                </a:solidFill>
                <a:effectLst/>
                <a:latin typeface="Consolas"/>
              </a:rPr>
              <a:t>cout</a:t>
            </a:r>
            <a:r>
              <a:rPr lang="pt-BR" sz="1600" b="0" dirty="0">
                <a:solidFill>
                  <a:srgbClr val="D4D4D4"/>
                </a:solidFill>
                <a:effectLst/>
                <a:latin typeface="Consolas"/>
              </a:rPr>
              <a:t> &lt;&lt; n &lt;&lt; </a:t>
            </a:r>
            <a:r>
              <a:rPr lang="pt-BR" sz="1600" b="0" dirty="0" err="1">
                <a:solidFill>
                  <a:srgbClr val="D4D4D4"/>
                </a:solidFill>
                <a:effectLst/>
                <a:latin typeface="Consolas"/>
              </a:rPr>
              <a:t>endl</a:t>
            </a:r>
            <a:r>
              <a:rPr lang="pt-BR" sz="1600" b="0" dirty="0">
                <a:solidFill>
                  <a:srgbClr val="D4D4D4"/>
                </a:solidFill>
                <a:effectLst/>
                <a:latin typeface="Consolas"/>
              </a:rPr>
              <a:t>;</a:t>
            </a:r>
          </a:p>
          <a:p>
            <a:r>
              <a:rPr lang="pt-BR" sz="1600" b="0" dirty="0">
                <a:solidFill>
                  <a:srgbClr val="D4D4D4"/>
                </a:solidFill>
                <a:effectLst/>
                <a:latin typeface="Consolas"/>
              </a:rPr>
              <a:t>}</a:t>
            </a:r>
          </a:p>
        </p:txBody>
      </p:sp>
      <p:sp>
        <p:nvSpPr>
          <p:cNvPr id="7" name="Content Placeholder 2">
            <a:extLst>
              <a:ext uri="{FF2B5EF4-FFF2-40B4-BE49-F238E27FC236}">
                <a16:creationId xmlns:a16="http://schemas.microsoft.com/office/drawing/2014/main" id="{FAF35083-26E4-4E4A-B59F-4424F8ED8A02}"/>
              </a:ext>
            </a:extLst>
          </p:cNvPr>
          <p:cNvSpPr txBox="1">
            <a:spLocks/>
          </p:cNvSpPr>
          <p:nvPr/>
        </p:nvSpPr>
        <p:spPr>
          <a:xfrm>
            <a:off x="677334" y="5373112"/>
            <a:ext cx="8596668" cy="356523"/>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What is this doing? What is the output?</a:t>
            </a:r>
          </a:p>
        </p:txBody>
      </p:sp>
      <p:sp>
        <p:nvSpPr>
          <p:cNvPr id="6" name="Slide Number Placeholder 5">
            <a:extLst>
              <a:ext uri="{FF2B5EF4-FFF2-40B4-BE49-F238E27FC236}">
                <a16:creationId xmlns:a16="http://schemas.microsoft.com/office/drawing/2014/main" id="{47D7E3AC-6CE7-87BA-2541-E2702E3DFAA6}"/>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3644078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9AB8-1B3C-4804-8592-5F36104498A4}"/>
              </a:ext>
            </a:extLst>
          </p:cNvPr>
          <p:cNvSpPr>
            <a:spLocks noGrp="1"/>
          </p:cNvSpPr>
          <p:nvPr>
            <p:ph type="title"/>
          </p:nvPr>
        </p:nvSpPr>
        <p:spPr/>
        <p:txBody>
          <a:bodyPr/>
          <a:lstStyle/>
          <a:p>
            <a:r>
              <a:rPr lang="en-US"/>
              <a:t>While Loops</a:t>
            </a:r>
          </a:p>
        </p:txBody>
      </p:sp>
      <p:sp>
        <p:nvSpPr>
          <p:cNvPr id="3" name="Content Placeholder 2">
            <a:extLst>
              <a:ext uri="{FF2B5EF4-FFF2-40B4-BE49-F238E27FC236}">
                <a16:creationId xmlns:a16="http://schemas.microsoft.com/office/drawing/2014/main" id="{1FCFDBF7-014C-48C6-87A7-6446282FC909}"/>
              </a:ext>
            </a:extLst>
          </p:cNvPr>
          <p:cNvSpPr>
            <a:spLocks noGrp="1"/>
          </p:cNvSpPr>
          <p:nvPr>
            <p:ph idx="1"/>
          </p:nvPr>
        </p:nvSpPr>
        <p:spPr>
          <a:xfrm>
            <a:off x="677334" y="2160589"/>
            <a:ext cx="8596668" cy="356523"/>
          </a:xfrm>
        </p:spPr>
        <p:txBody>
          <a:bodyPr vert="horz" lIns="91440" tIns="45720" rIns="91440" bIns="45720" rtlCol="0" anchor="t">
            <a:normAutofit lnSpcReduction="10000"/>
          </a:bodyPr>
          <a:lstStyle/>
          <a:p>
            <a:r>
              <a:rPr lang="en-US"/>
              <a:t>Example</a:t>
            </a:r>
          </a:p>
        </p:txBody>
      </p:sp>
      <p:sp>
        <p:nvSpPr>
          <p:cNvPr id="5" name="TextBox 4">
            <a:extLst>
              <a:ext uri="{FF2B5EF4-FFF2-40B4-BE49-F238E27FC236}">
                <a16:creationId xmlns:a16="http://schemas.microsoft.com/office/drawing/2014/main" id="{191CE9BD-5B67-4F89-BCD7-9C7F369474DD}"/>
              </a:ext>
            </a:extLst>
          </p:cNvPr>
          <p:cNvSpPr txBox="1"/>
          <p:nvPr/>
        </p:nvSpPr>
        <p:spPr>
          <a:xfrm>
            <a:off x="697922" y="2949286"/>
            <a:ext cx="8562109" cy="156966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569CD6"/>
                </a:solidFill>
                <a:latin typeface="Consolas"/>
              </a:rPr>
              <a:t>auto</a:t>
            </a:r>
            <a:r>
              <a:rPr lang="en-US" sz="1600" dirty="0">
                <a:solidFill>
                  <a:srgbClr val="D4D4D4"/>
                </a:solidFill>
                <a:latin typeface="Consolas"/>
              </a:rPr>
              <a:t> </a:t>
            </a:r>
            <a:r>
              <a:rPr lang="en-US" sz="1600" b="0" dirty="0">
                <a:solidFill>
                  <a:srgbClr val="D4D4D4"/>
                </a:solidFill>
                <a:effectLst/>
                <a:latin typeface="Consolas"/>
              </a:rPr>
              <a:t>n =</a:t>
            </a:r>
            <a:r>
              <a:rPr lang="en-US" sz="1600" dirty="0">
                <a:solidFill>
                  <a:srgbClr val="D4D4D4"/>
                </a:solidFill>
                <a:latin typeface="Consolas"/>
              </a:rPr>
              <a:t> </a:t>
            </a:r>
            <a:r>
              <a:rPr lang="en-US" sz="1600" dirty="0">
                <a:solidFill>
                  <a:srgbClr val="569CD6"/>
                </a:solidFill>
                <a:latin typeface="Consolas"/>
              </a:rPr>
              <a:t>int</a:t>
            </a:r>
            <a:r>
              <a:rPr lang="en-US" sz="1600" dirty="0">
                <a:solidFill>
                  <a:srgbClr val="D4D4D4"/>
                </a:solidFill>
                <a:latin typeface="Consolas"/>
              </a:rPr>
              <a:t>{</a:t>
            </a:r>
            <a:r>
              <a:rPr lang="en-US" sz="1600" b="0" dirty="0">
                <a:solidFill>
                  <a:srgbClr val="B5CEA8"/>
                </a:solidFill>
                <a:effectLst/>
                <a:latin typeface="Consolas"/>
              </a:rPr>
              <a:t>0</a:t>
            </a:r>
            <a:r>
              <a:rPr lang="en-US" sz="1600" dirty="0">
                <a:solidFill>
                  <a:srgbClr val="D4D4D4"/>
                </a:solidFill>
                <a:latin typeface="Consolas"/>
              </a:rPr>
              <a:t>};</a:t>
            </a:r>
            <a:endParaRPr lang="en-US" dirty="0"/>
          </a:p>
          <a:p>
            <a:r>
              <a:rPr lang="pt-BR" sz="1600" b="0" dirty="0" err="1">
                <a:solidFill>
                  <a:srgbClr val="C586C0"/>
                </a:solidFill>
                <a:effectLst/>
                <a:latin typeface="Consolas"/>
              </a:rPr>
              <a:t>while</a:t>
            </a:r>
            <a:r>
              <a:rPr lang="pt-BR" sz="1600" b="0" dirty="0">
                <a:solidFill>
                  <a:srgbClr val="D4D4D4"/>
                </a:solidFill>
                <a:effectLst/>
                <a:latin typeface="Consolas"/>
              </a:rPr>
              <a:t> (n &lt; </a:t>
            </a:r>
            <a:r>
              <a:rPr lang="pt-BR" sz="1600" b="0" dirty="0">
                <a:solidFill>
                  <a:srgbClr val="B5CEA8"/>
                </a:solidFill>
                <a:effectLst/>
                <a:latin typeface="Consolas"/>
              </a:rPr>
              <a:t>10</a:t>
            </a:r>
            <a:r>
              <a:rPr lang="pt-BR" sz="1600" b="0" dirty="0">
                <a:solidFill>
                  <a:srgbClr val="D4D4D4"/>
                </a:solidFill>
                <a:effectLst/>
                <a:latin typeface="Consolas"/>
              </a:rPr>
              <a:t>)</a:t>
            </a:r>
          </a:p>
          <a:p>
            <a:r>
              <a:rPr lang="pt-BR" sz="1600" b="0" dirty="0">
                <a:solidFill>
                  <a:srgbClr val="D4D4D4"/>
                </a:solidFill>
                <a:effectLst/>
                <a:latin typeface="Consolas"/>
              </a:rPr>
              <a:t>{</a:t>
            </a:r>
          </a:p>
          <a:p>
            <a:r>
              <a:rPr lang="pt-BR" sz="1600" b="0" dirty="0">
                <a:solidFill>
                  <a:srgbClr val="D4D4D4"/>
                </a:solidFill>
                <a:effectLst/>
                <a:latin typeface="Consolas"/>
              </a:rPr>
              <a:t>    </a:t>
            </a:r>
            <a:r>
              <a:rPr lang="pt-BR" sz="1600" b="0" dirty="0" err="1">
                <a:solidFill>
                  <a:srgbClr val="D4D4D4"/>
                </a:solidFill>
                <a:effectLst/>
                <a:latin typeface="Consolas"/>
              </a:rPr>
              <a:t>cout</a:t>
            </a:r>
            <a:r>
              <a:rPr lang="pt-BR" sz="1600" b="0" dirty="0">
                <a:solidFill>
                  <a:srgbClr val="D4D4D4"/>
                </a:solidFill>
                <a:effectLst/>
                <a:latin typeface="Consolas"/>
              </a:rPr>
              <a:t> &lt;&lt; n &lt;&lt; </a:t>
            </a:r>
            <a:r>
              <a:rPr lang="pt-BR" sz="1600" b="0" dirty="0" err="1">
                <a:solidFill>
                  <a:srgbClr val="D4D4D4"/>
                </a:solidFill>
                <a:effectLst/>
                <a:latin typeface="Consolas"/>
              </a:rPr>
              <a:t>endl</a:t>
            </a:r>
            <a:r>
              <a:rPr lang="pt-BR" sz="1600" b="0" dirty="0">
                <a:solidFill>
                  <a:srgbClr val="D4D4D4"/>
                </a:solidFill>
                <a:effectLst/>
                <a:latin typeface="Consolas"/>
              </a:rPr>
              <a:t>;</a:t>
            </a:r>
          </a:p>
          <a:p>
            <a:r>
              <a:rPr lang="pt-BR" sz="1600" b="0" dirty="0">
                <a:solidFill>
                  <a:srgbClr val="D4D4D4"/>
                </a:solidFill>
                <a:effectLst/>
                <a:latin typeface="Consolas"/>
              </a:rPr>
              <a:t>    n++;</a:t>
            </a:r>
          </a:p>
          <a:p>
            <a:r>
              <a:rPr lang="pt-BR" sz="1600" b="0" dirty="0">
                <a:solidFill>
                  <a:srgbClr val="D4D4D4"/>
                </a:solidFill>
                <a:effectLst/>
                <a:latin typeface="Consolas"/>
              </a:rPr>
              <a:t>}</a:t>
            </a:r>
          </a:p>
        </p:txBody>
      </p:sp>
      <p:sp>
        <p:nvSpPr>
          <p:cNvPr id="7" name="Content Placeholder 2">
            <a:extLst>
              <a:ext uri="{FF2B5EF4-FFF2-40B4-BE49-F238E27FC236}">
                <a16:creationId xmlns:a16="http://schemas.microsoft.com/office/drawing/2014/main" id="{FAF35083-26E4-4E4A-B59F-4424F8ED8A02}"/>
              </a:ext>
            </a:extLst>
          </p:cNvPr>
          <p:cNvSpPr txBox="1">
            <a:spLocks/>
          </p:cNvSpPr>
          <p:nvPr/>
        </p:nvSpPr>
        <p:spPr>
          <a:xfrm>
            <a:off x="677334" y="5373112"/>
            <a:ext cx="8596668" cy="356523"/>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What is this doing? What is the output?</a:t>
            </a:r>
          </a:p>
        </p:txBody>
      </p:sp>
      <p:sp>
        <p:nvSpPr>
          <p:cNvPr id="6" name="Slide Number Placeholder 5">
            <a:extLst>
              <a:ext uri="{FF2B5EF4-FFF2-40B4-BE49-F238E27FC236}">
                <a16:creationId xmlns:a16="http://schemas.microsoft.com/office/drawing/2014/main" id="{F00A5D6E-A141-96C4-CFDB-434755AC6DDE}"/>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420050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F9AB8-1B3C-4804-8592-5F36104498A4}"/>
              </a:ext>
            </a:extLst>
          </p:cNvPr>
          <p:cNvSpPr>
            <a:spLocks noGrp="1"/>
          </p:cNvSpPr>
          <p:nvPr>
            <p:ph type="title"/>
          </p:nvPr>
        </p:nvSpPr>
        <p:spPr/>
        <p:txBody>
          <a:bodyPr/>
          <a:lstStyle/>
          <a:p>
            <a:r>
              <a:rPr lang="en-US"/>
              <a:t>While Loops</a:t>
            </a:r>
          </a:p>
        </p:txBody>
      </p:sp>
      <p:sp>
        <p:nvSpPr>
          <p:cNvPr id="3" name="Content Placeholder 2">
            <a:extLst>
              <a:ext uri="{FF2B5EF4-FFF2-40B4-BE49-F238E27FC236}">
                <a16:creationId xmlns:a16="http://schemas.microsoft.com/office/drawing/2014/main" id="{1FCFDBF7-014C-48C6-87A7-6446282FC909}"/>
              </a:ext>
            </a:extLst>
          </p:cNvPr>
          <p:cNvSpPr>
            <a:spLocks noGrp="1"/>
          </p:cNvSpPr>
          <p:nvPr>
            <p:ph idx="1"/>
          </p:nvPr>
        </p:nvSpPr>
        <p:spPr>
          <a:xfrm>
            <a:off x="677334" y="2160589"/>
            <a:ext cx="8596668" cy="356523"/>
          </a:xfrm>
        </p:spPr>
        <p:txBody>
          <a:bodyPr vert="horz" lIns="91440" tIns="45720" rIns="91440" bIns="45720" rtlCol="0" anchor="t">
            <a:normAutofit lnSpcReduction="10000"/>
          </a:bodyPr>
          <a:lstStyle/>
          <a:p>
            <a:r>
              <a:rPr lang="en-US"/>
              <a:t>Example</a:t>
            </a:r>
          </a:p>
        </p:txBody>
      </p:sp>
      <p:sp>
        <p:nvSpPr>
          <p:cNvPr id="5" name="TextBox 4">
            <a:extLst>
              <a:ext uri="{FF2B5EF4-FFF2-40B4-BE49-F238E27FC236}">
                <a16:creationId xmlns:a16="http://schemas.microsoft.com/office/drawing/2014/main" id="{191CE9BD-5B67-4F89-BCD7-9C7F369474DD}"/>
              </a:ext>
            </a:extLst>
          </p:cNvPr>
          <p:cNvSpPr txBox="1"/>
          <p:nvPr/>
        </p:nvSpPr>
        <p:spPr>
          <a:xfrm>
            <a:off x="694095" y="2741468"/>
            <a:ext cx="8562109" cy="2062103"/>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569CD6"/>
                </a:solidFill>
                <a:latin typeface="Consolas"/>
              </a:rPr>
              <a:t>auto</a:t>
            </a:r>
            <a:r>
              <a:rPr lang="en-US" sz="1600" dirty="0">
                <a:solidFill>
                  <a:srgbClr val="D4D4D4"/>
                </a:solidFill>
                <a:latin typeface="Consolas"/>
              </a:rPr>
              <a:t> </a:t>
            </a:r>
            <a:r>
              <a:rPr lang="en-US" sz="1600" dirty="0" err="1">
                <a:solidFill>
                  <a:srgbClr val="D4D4D4"/>
                </a:solidFill>
                <a:latin typeface="Consolas"/>
              </a:rPr>
              <a:t>i</a:t>
            </a:r>
            <a:r>
              <a:rPr lang="en-US" sz="1600" dirty="0">
                <a:solidFill>
                  <a:srgbClr val="D4D4D4"/>
                </a:solidFill>
                <a:latin typeface="Consolas"/>
              </a:rPr>
              <a:t> = </a:t>
            </a:r>
            <a:r>
              <a:rPr lang="en-US" sz="1600" b="0" dirty="0">
                <a:solidFill>
                  <a:srgbClr val="569CD6"/>
                </a:solidFill>
                <a:effectLst/>
                <a:latin typeface="Consolas"/>
              </a:rPr>
              <a:t>int</a:t>
            </a:r>
            <a:r>
              <a:rPr lang="en-US" sz="1600" dirty="0">
                <a:solidFill>
                  <a:srgbClr val="D4D4D4"/>
                </a:solidFill>
                <a:latin typeface="Consolas"/>
              </a:rPr>
              <a:t>{1};</a:t>
            </a:r>
            <a:endParaRPr lang="en-US" dirty="0"/>
          </a:p>
          <a:p>
            <a:r>
              <a:rPr lang="en-US" sz="1600" dirty="0">
                <a:solidFill>
                  <a:srgbClr val="569CD6"/>
                </a:solidFill>
                <a:latin typeface="Consolas"/>
              </a:rPr>
              <a:t>auto</a:t>
            </a:r>
            <a:r>
              <a:rPr lang="en-US" sz="1600" dirty="0">
                <a:solidFill>
                  <a:srgbClr val="D4D4D4"/>
                </a:solidFill>
                <a:latin typeface="Consolas"/>
              </a:rPr>
              <a:t> n = </a:t>
            </a:r>
            <a:r>
              <a:rPr lang="en-US" sz="1600" dirty="0">
                <a:solidFill>
                  <a:srgbClr val="569CD6"/>
                </a:solidFill>
                <a:latin typeface="Consolas"/>
              </a:rPr>
              <a:t>int</a:t>
            </a:r>
            <a:r>
              <a:rPr lang="en-US" sz="1600" dirty="0">
                <a:solidFill>
                  <a:srgbClr val="D4D4D4"/>
                </a:solidFill>
                <a:latin typeface="Consolas"/>
              </a:rPr>
              <a:t>{10};</a:t>
            </a:r>
            <a:endParaRPr lang="pt-BR" dirty="0"/>
          </a:p>
          <a:p>
            <a:r>
              <a:rPr lang="pt-BR" sz="1600" b="0" dirty="0" err="1">
                <a:solidFill>
                  <a:srgbClr val="C586C0"/>
                </a:solidFill>
                <a:effectLst/>
                <a:latin typeface="Consolas"/>
              </a:rPr>
              <a:t>while</a:t>
            </a:r>
            <a:r>
              <a:rPr lang="pt-BR" sz="1600" b="0" dirty="0">
                <a:solidFill>
                  <a:srgbClr val="D4D4D4"/>
                </a:solidFill>
                <a:effectLst/>
                <a:latin typeface="Consolas"/>
              </a:rPr>
              <a:t> (n &gt; </a:t>
            </a:r>
            <a:r>
              <a:rPr lang="pt-BR" sz="1600" b="0" dirty="0">
                <a:solidFill>
                  <a:srgbClr val="B5CEA8"/>
                </a:solidFill>
                <a:effectLst/>
                <a:latin typeface="Consolas"/>
              </a:rPr>
              <a:t>1</a:t>
            </a:r>
            <a:r>
              <a:rPr lang="pt-BR" sz="1600" b="0" dirty="0">
                <a:solidFill>
                  <a:srgbClr val="D4D4D4"/>
                </a:solidFill>
                <a:effectLst/>
                <a:latin typeface="Consolas"/>
              </a:rPr>
              <a:t>)</a:t>
            </a:r>
          </a:p>
          <a:p>
            <a:r>
              <a:rPr lang="pt-BR" sz="1600" b="0" dirty="0">
                <a:solidFill>
                  <a:srgbClr val="D4D4D4"/>
                </a:solidFill>
                <a:effectLst/>
                <a:latin typeface="Consolas"/>
              </a:rPr>
              <a:t>{</a:t>
            </a:r>
          </a:p>
          <a:p>
            <a:r>
              <a:rPr lang="pt-BR" sz="1600" b="0" dirty="0">
                <a:solidFill>
                  <a:srgbClr val="D4D4D4"/>
                </a:solidFill>
                <a:effectLst/>
                <a:latin typeface="Consolas"/>
              </a:rPr>
              <a:t>    i = n * i;</a:t>
            </a:r>
          </a:p>
          <a:p>
            <a:r>
              <a:rPr lang="pt-BR" sz="1600" b="0" dirty="0">
                <a:solidFill>
                  <a:srgbClr val="D4D4D4"/>
                </a:solidFill>
                <a:effectLst/>
                <a:latin typeface="Consolas"/>
              </a:rPr>
              <a:t>    n = n - </a:t>
            </a:r>
            <a:r>
              <a:rPr lang="pt-BR" sz="1600" b="0" dirty="0">
                <a:solidFill>
                  <a:srgbClr val="B5CEA8"/>
                </a:solidFill>
                <a:effectLst/>
                <a:latin typeface="Consolas"/>
              </a:rPr>
              <a:t>1</a:t>
            </a:r>
            <a:r>
              <a:rPr lang="pt-BR" sz="1600" b="0" dirty="0">
                <a:solidFill>
                  <a:srgbClr val="D4D4D4"/>
                </a:solidFill>
                <a:effectLst/>
                <a:latin typeface="Consolas"/>
              </a:rPr>
              <a:t>;</a:t>
            </a:r>
          </a:p>
          <a:p>
            <a:r>
              <a:rPr lang="pt-BR" sz="1600" b="0" dirty="0">
                <a:solidFill>
                  <a:srgbClr val="D4D4D4"/>
                </a:solidFill>
                <a:effectLst/>
                <a:latin typeface="Consolas"/>
              </a:rPr>
              <a:t>}</a:t>
            </a:r>
          </a:p>
          <a:p>
            <a:r>
              <a:rPr lang="pt-BR" sz="1600" b="0" dirty="0" err="1">
                <a:solidFill>
                  <a:srgbClr val="D4D4D4"/>
                </a:solidFill>
                <a:effectLst/>
                <a:latin typeface="Consolas"/>
              </a:rPr>
              <a:t>cout</a:t>
            </a:r>
            <a:r>
              <a:rPr lang="pt-BR" sz="1600" b="0" dirty="0">
                <a:solidFill>
                  <a:srgbClr val="D4D4D4"/>
                </a:solidFill>
                <a:effectLst/>
                <a:latin typeface="Consolas"/>
              </a:rPr>
              <a:t> &lt;&lt; i &lt;&lt; </a:t>
            </a:r>
            <a:r>
              <a:rPr lang="pt-BR" sz="1600" b="0" dirty="0" err="1">
                <a:solidFill>
                  <a:srgbClr val="D4D4D4"/>
                </a:solidFill>
                <a:effectLst/>
                <a:latin typeface="Consolas"/>
              </a:rPr>
              <a:t>endl</a:t>
            </a:r>
            <a:r>
              <a:rPr lang="pt-BR" sz="1600" b="0" dirty="0">
                <a:solidFill>
                  <a:srgbClr val="D4D4D4"/>
                </a:solidFill>
                <a:effectLst/>
                <a:latin typeface="Consolas"/>
              </a:rPr>
              <a:t>;</a:t>
            </a:r>
          </a:p>
        </p:txBody>
      </p:sp>
      <p:sp>
        <p:nvSpPr>
          <p:cNvPr id="7" name="Content Placeholder 2">
            <a:extLst>
              <a:ext uri="{FF2B5EF4-FFF2-40B4-BE49-F238E27FC236}">
                <a16:creationId xmlns:a16="http://schemas.microsoft.com/office/drawing/2014/main" id="{FAF35083-26E4-4E4A-B59F-4424F8ED8A02}"/>
              </a:ext>
            </a:extLst>
          </p:cNvPr>
          <p:cNvSpPr txBox="1">
            <a:spLocks/>
          </p:cNvSpPr>
          <p:nvPr/>
        </p:nvSpPr>
        <p:spPr>
          <a:xfrm>
            <a:off x="677334" y="5373112"/>
            <a:ext cx="8596668" cy="356523"/>
          </a:xfrm>
          <a:prstGeom prst="rect">
            <a:avLst/>
          </a:prstGeom>
        </p:spPr>
        <p:txBody>
          <a:bodyPr vert="horz" lIns="91440" tIns="45720" rIns="91440" bIns="45720" rtlCol="0" anchor="t">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What is this doing? What is the output?</a:t>
            </a:r>
          </a:p>
        </p:txBody>
      </p:sp>
      <p:sp>
        <p:nvSpPr>
          <p:cNvPr id="6" name="Slide Number Placeholder 5">
            <a:extLst>
              <a:ext uri="{FF2B5EF4-FFF2-40B4-BE49-F238E27FC236}">
                <a16:creationId xmlns:a16="http://schemas.microsoft.com/office/drawing/2014/main" id="{C3107BE8-E83F-1065-0C93-B3A15684BC2A}"/>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3580896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7D94-9A23-4DB7-8230-5F49CFF5A86A}"/>
              </a:ext>
            </a:extLst>
          </p:cNvPr>
          <p:cNvSpPr>
            <a:spLocks noGrp="1"/>
          </p:cNvSpPr>
          <p:nvPr>
            <p:ph type="title"/>
          </p:nvPr>
        </p:nvSpPr>
        <p:spPr/>
        <p:txBody>
          <a:bodyPr/>
          <a:lstStyle/>
          <a:p>
            <a:r>
              <a:rPr lang="en-US"/>
              <a:t>Improper Use of While Loops</a:t>
            </a:r>
          </a:p>
        </p:txBody>
      </p:sp>
      <p:sp>
        <p:nvSpPr>
          <p:cNvPr id="4" name="Content Placeholder 2">
            <a:extLst>
              <a:ext uri="{FF2B5EF4-FFF2-40B4-BE49-F238E27FC236}">
                <a16:creationId xmlns:a16="http://schemas.microsoft.com/office/drawing/2014/main" id="{3EAEC559-A88A-4553-B756-45483ADA1D2D}"/>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a:t>What is wrong here?</a:t>
            </a:r>
          </a:p>
        </p:txBody>
      </p:sp>
      <p:sp>
        <p:nvSpPr>
          <p:cNvPr id="5" name="TextBox 4">
            <a:extLst>
              <a:ext uri="{FF2B5EF4-FFF2-40B4-BE49-F238E27FC236}">
                <a16:creationId xmlns:a16="http://schemas.microsoft.com/office/drawing/2014/main" id="{61239EB1-2227-4E85-A037-8474BFE69C52}"/>
              </a:ext>
            </a:extLst>
          </p:cNvPr>
          <p:cNvSpPr txBox="1"/>
          <p:nvPr/>
        </p:nvSpPr>
        <p:spPr>
          <a:xfrm>
            <a:off x="680605" y="2724151"/>
            <a:ext cx="9090314" cy="255454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dirty="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569CD6"/>
                </a:solidFill>
                <a:latin typeface="Consolas"/>
              </a:rPr>
              <a:t>auto</a:t>
            </a:r>
            <a:r>
              <a:rPr lang="en-US" sz="1600" dirty="0">
                <a:solidFill>
                  <a:srgbClr val="D4D4D4"/>
                </a:solidFill>
                <a:latin typeface="Consolas"/>
              </a:rPr>
              <a:t> a = </a:t>
            </a:r>
            <a:r>
              <a:rPr lang="en-US" sz="1600" b="0" dirty="0">
                <a:solidFill>
                  <a:srgbClr val="569CD6"/>
                </a:solidFill>
                <a:effectLst/>
                <a:latin typeface="Consolas"/>
              </a:rPr>
              <a:t>int</a:t>
            </a:r>
            <a:r>
              <a:rPr lang="en-US" sz="1600" dirty="0">
                <a:solidFill>
                  <a:srgbClr val="D4D4D4"/>
                </a:solidFill>
                <a:latin typeface="Consolas"/>
              </a:rPr>
              <a:t>{1</a:t>
            </a:r>
            <a:r>
              <a:rPr lang="en-US" sz="1600" dirty="0">
                <a:solidFill>
                  <a:srgbClr val="B5CEA8"/>
                </a:solidFill>
                <a:latin typeface="Consolas"/>
              </a:rPr>
              <a:t>0</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b="0" dirty="0">
                <a:solidFill>
                  <a:srgbClr val="C586C0"/>
                </a:solidFill>
                <a:effectLst/>
                <a:latin typeface="Consolas"/>
              </a:rPr>
              <a:t>while</a:t>
            </a:r>
            <a:r>
              <a:rPr lang="en-US" sz="1600" b="0" dirty="0">
                <a:solidFill>
                  <a:srgbClr val="D4D4D4"/>
                </a:solidFill>
                <a:effectLst/>
                <a:latin typeface="Consolas"/>
              </a:rPr>
              <a:t> (a &lt; </a:t>
            </a:r>
            <a:r>
              <a:rPr lang="en-US" sz="1600" b="0" dirty="0">
                <a:solidFill>
                  <a:srgbClr val="B5CEA8"/>
                </a:solidFill>
                <a:effectLst/>
                <a:latin typeface="Consolas"/>
              </a:rPr>
              <a:t>100</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"too small!"</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a:t>
            </a:r>
          </a:p>
        </p:txBody>
      </p:sp>
      <p:sp>
        <p:nvSpPr>
          <p:cNvPr id="6" name="Slide Number Placeholder 5">
            <a:extLst>
              <a:ext uri="{FF2B5EF4-FFF2-40B4-BE49-F238E27FC236}">
                <a16:creationId xmlns:a16="http://schemas.microsoft.com/office/drawing/2014/main" id="{28FC077F-945E-3FE3-AEEB-E5513D3F39C7}"/>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231484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D22E-3E46-4D4C-A173-E8B163498BA7}"/>
              </a:ext>
            </a:extLst>
          </p:cNvPr>
          <p:cNvSpPr>
            <a:spLocks noGrp="1"/>
          </p:cNvSpPr>
          <p:nvPr>
            <p:ph type="title"/>
          </p:nvPr>
        </p:nvSpPr>
        <p:spPr/>
        <p:txBody>
          <a:bodyPr/>
          <a:lstStyle/>
          <a:p>
            <a:r>
              <a:rPr lang="en-US"/>
              <a:t>Basic Memory Layout</a:t>
            </a:r>
          </a:p>
        </p:txBody>
      </p:sp>
      <p:sp>
        <p:nvSpPr>
          <p:cNvPr id="4" name="Rectangle 3">
            <a:extLst>
              <a:ext uri="{FF2B5EF4-FFF2-40B4-BE49-F238E27FC236}">
                <a16:creationId xmlns:a16="http://schemas.microsoft.com/office/drawing/2014/main" id="{3611134C-9A4A-4BF8-A0F5-467B4EBC9A48}"/>
              </a:ext>
            </a:extLst>
          </p:cNvPr>
          <p:cNvSpPr/>
          <p:nvPr/>
        </p:nvSpPr>
        <p:spPr>
          <a:xfrm>
            <a:off x="391391" y="1655618"/>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0x014</a:t>
            </a:r>
          </a:p>
        </p:txBody>
      </p:sp>
      <p:sp>
        <p:nvSpPr>
          <p:cNvPr id="5" name="Rectangle 4">
            <a:extLst>
              <a:ext uri="{FF2B5EF4-FFF2-40B4-BE49-F238E27FC236}">
                <a16:creationId xmlns:a16="http://schemas.microsoft.com/office/drawing/2014/main" id="{F3B0E29C-0AA2-405D-BD5C-752264D15401}"/>
              </a:ext>
            </a:extLst>
          </p:cNvPr>
          <p:cNvSpPr/>
          <p:nvPr/>
        </p:nvSpPr>
        <p:spPr>
          <a:xfrm>
            <a:off x="1309254" y="1655617"/>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0x015</a:t>
            </a:r>
          </a:p>
        </p:txBody>
      </p:sp>
      <p:sp>
        <p:nvSpPr>
          <p:cNvPr id="6" name="Rectangle 5">
            <a:extLst>
              <a:ext uri="{FF2B5EF4-FFF2-40B4-BE49-F238E27FC236}">
                <a16:creationId xmlns:a16="http://schemas.microsoft.com/office/drawing/2014/main" id="{95F433E1-795B-4334-B9FE-AF5B1E02F05C}"/>
              </a:ext>
            </a:extLst>
          </p:cNvPr>
          <p:cNvSpPr/>
          <p:nvPr/>
        </p:nvSpPr>
        <p:spPr>
          <a:xfrm>
            <a:off x="2227118" y="1655617"/>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0x016</a:t>
            </a:r>
          </a:p>
        </p:txBody>
      </p:sp>
      <p:sp>
        <p:nvSpPr>
          <p:cNvPr id="7" name="Rectangle 6">
            <a:extLst>
              <a:ext uri="{FF2B5EF4-FFF2-40B4-BE49-F238E27FC236}">
                <a16:creationId xmlns:a16="http://schemas.microsoft.com/office/drawing/2014/main" id="{01EF52E8-9EEC-4D99-8699-BFB29D8E7132}"/>
              </a:ext>
            </a:extLst>
          </p:cNvPr>
          <p:cNvSpPr/>
          <p:nvPr/>
        </p:nvSpPr>
        <p:spPr>
          <a:xfrm>
            <a:off x="3144981" y="1655616"/>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0x017</a:t>
            </a:r>
          </a:p>
        </p:txBody>
      </p:sp>
      <p:sp>
        <p:nvSpPr>
          <p:cNvPr id="8" name="Rectangle 7">
            <a:extLst>
              <a:ext uri="{FF2B5EF4-FFF2-40B4-BE49-F238E27FC236}">
                <a16:creationId xmlns:a16="http://schemas.microsoft.com/office/drawing/2014/main" id="{85AFEF49-B2B6-487B-BD2A-C338650808C4}"/>
              </a:ext>
            </a:extLst>
          </p:cNvPr>
          <p:cNvSpPr/>
          <p:nvPr/>
        </p:nvSpPr>
        <p:spPr>
          <a:xfrm>
            <a:off x="4062845" y="1655617"/>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0x018</a:t>
            </a:r>
          </a:p>
        </p:txBody>
      </p:sp>
      <p:sp>
        <p:nvSpPr>
          <p:cNvPr id="9" name="Rectangle 8">
            <a:extLst>
              <a:ext uri="{FF2B5EF4-FFF2-40B4-BE49-F238E27FC236}">
                <a16:creationId xmlns:a16="http://schemas.microsoft.com/office/drawing/2014/main" id="{569E1DBC-A683-40C4-8D6D-044D59CFD469}"/>
              </a:ext>
            </a:extLst>
          </p:cNvPr>
          <p:cNvSpPr/>
          <p:nvPr/>
        </p:nvSpPr>
        <p:spPr>
          <a:xfrm>
            <a:off x="4980708" y="1655616"/>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0x019</a:t>
            </a:r>
          </a:p>
        </p:txBody>
      </p:sp>
      <p:sp>
        <p:nvSpPr>
          <p:cNvPr id="10" name="Rectangle 9">
            <a:extLst>
              <a:ext uri="{FF2B5EF4-FFF2-40B4-BE49-F238E27FC236}">
                <a16:creationId xmlns:a16="http://schemas.microsoft.com/office/drawing/2014/main" id="{FB249D42-FCFA-45B4-9F4E-9CF1891143BF}"/>
              </a:ext>
            </a:extLst>
          </p:cNvPr>
          <p:cNvSpPr/>
          <p:nvPr/>
        </p:nvSpPr>
        <p:spPr>
          <a:xfrm>
            <a:off x="5898572" y="1655616"/>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0x01A</a:t>
            </a:r>
          </a:p>
        </p:txBody>
      </p:sp>
      <p:sp>
        <p:nvSpPr>
          <p:cNvPr id="11" name="Rectangle 10">
            <a:extLst>
              <a:ext uri="{FF2B5EF4-FFF2-40B4-BE49-F238E27FC236}">
                <a16:creationId xmlns:a16="http://schemas.microsoft.com/office/drawing/2014/main" id="{8D367977-7A00-40E2-ADDB-76DF50119023}"/>
              </a:ext>
            </a:extLst>
          </p:cNvPr>
          <p:cNvSpPr/>
          <p:nvPr/>
        </p:nvSpPr>
        <p:spPr>
          <a:xfrm>
            <a:off x="6816435" y="1655615"/>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0x01B</a:t>
            </a:r>
          </a:p>
        </p:txBody>
      </p:sp>
      <p:sp>
        <p:nvSpPr>
          <p:cNvPr id="12" name="Rectangle 11">
            <a:extLst>
              <a:ext uri="{FF2B5EF4-FFF2-40B4-BE49-F238E27FC236}">
                <a16:creationId xmlns:a16="http://schemas.microsoft.com/office/drawing/2014/main" id="{E10A09D5-BA71-4474-BEA3-236430876917}"/>
              </a:ext>
            </a:extLst>
          </p:cNvPr>
          <p:cNvSpPr/>
          <p:nvPr/>
        </p:nvSpPr>
        <p:spPr>
          <a:xfrm>
            <a:off x="7734299" y="1655615"/>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0x01C</a:t>
            </a:r>
          </a:p>
        </p:txBody>
      </p:sp>
      <p:sp>
        <p:nvSpPr>
          <p:cNvPr id="13" name="Rectangle 12">
            <a:extLst>
              <a:ext uri="{FF2B5EF4-FFF2-40B4-BE49-F238E27FC236}">
                <a16:creationId xmlns:a16="http://schemas.microsoft.com/office/drawing/2014/main" id="{4D7BA671-9214-4D38-BFFB-2E1C28EF34F0}"/>
              </a:ext>
            </a:extLst>
          </p:cNvPr>
          <p:cNvSpPr/>
          <p:nvPr/>
        </p:nvSpPr>
        <p:spPr>
          <a:xfrm>
            <a:off x="8652162" y="1655614"/>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0x01D</a:t>
            </a:r>
          </a:p>
        </p:txBody>
      </p:sp>
      <p:sp>
        <p:nvSpPr>
          <p:cNvPr id="24" name="Rectangle 23">
            <a:extLst>
              <a:ext uri="{FF2B5EF4-FFF2-40B4-BE49-F238E27FC236}">
                <a16:creationId xmlns:a16="http://schemas.microsoft.com/office/drawing/2014/main" id="{B6515586-FA95-4EDA-A9A8-B2C749F3231F}"/>
              </a:ext>
            </a:extLst>
          </p:cNvPr>
          <p:cNvSpPr/>
          <p:nvPr/>
        </p:nvSpPr>
        <p:spPr>
          <a:xfrm>
            <a:off x="391391" y="2573482"/>
            <a:ext cx="914400" cy="20054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x</a:t>
            </a:r>
          </a:p>
          <a:p>
            <a:pPr algn="ctr"/>
            <a:endParaRPr lang="en-US">
              <a:solidFill>
                <a:srgbClr val="000000"/>
              </a:solidFill>
            </a:endParaRPr>
          </a:p>
          <a:p>
            <a:pPr algn="ctr"/>
            <a:r>
              <a:rPr lang="en-US">
                <a:solidFill>
                  <a:srgbClr val="000000"/>
                </a:solidFill>
              </a:rPr>
              <a:t>=</a:t>
            </a:r>
          </a:p>
          <a:p>
            <a:pPr algn="ctr"/>
            <a:endParaRPr lang="en-US">
              <a:solidFill>
                <a:srgbClr val="000000"/>
              </a:solidFill>
            </a:endParaRPr>
          </a:p>
          <a:p>
            <a:pPr algn="ctr"/>
            <a:r>
              <a:rPr lang="en-US">
                <a:solidFill>
                  <a:srgbClr val="000000"/>
                </a:solidFill>
              </a:rPr>
              <a:t>'A'</a:t>
            </a:r>
          </a:p>
        </p:txBody>
      </p:sp>
      <p:sp>
        <p:nvSpPr>
          <p:cNvPr id="25" name="Rectangle 24">
            <a:extLst>
              <a:ext uri="{FF2B5EF4-FFF2-40B4-BE49-F238E27FC236}">
                <a16:creationId xmlns:a16="http://schemas.microsoft.com/office/drawing/2014/main" id="{E7ED2652-CA5B-4363-A5FE-2791BE3A0892}"/>
              </a:ext>
            </a:extLst>
          </p:cNvPr>
          <p:cNvSpPr/>
          <p:nvPr/>
        </p:nvSpPr>
        <p:spPr>
          <a:xfrm>
            <a:off x="1309253" y="2573481"/>
            <a:ext cx="7339446" cy="20054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y</a:t>
            </a:r>
            <a:endParaRPr lang="en-US"/>
          </a:p>
          <a:p>
            <a:pPr algn="ctr"/>
            <a:endParaRPr lang="en-US">
              <a:solidFill>
                <a:srgbClr val="000000"/>
              </a:solidFill>
            </a:endParaRPr>
          </a:p>
          <a:p>
            <a:pPr algn="ctr"/>
            <a:r>
              <a:rPr lang="en-US">
                <a:solidFill>
                  <a:srgbClr val="000000"/>
                </a:solidFill>
              </a:rPr>
              <a:t>=</a:t>
            </a:r>
          </a:p>
          <a:p>
            <a:pPr algn="ctr"/>
            <a:endParaRPr lang="en-US">
              <a:solidFill>
                <a:srgbClr val="000000"/>
              </a:solidFill>
            </a:endParaRPr>
          </a:p>
          <a:p>
            <a:pPr algn="ctr"/>
            <a:r>
              <a:rPr lang="en-US">
                <a:solidFill>
                  <a:srgbClr val="000000"/>
                </a:solidFill>
              </a:rPr>
              <a:t>9.81</a:t>
            </a:r>
          </a:p>
        </p:txBody>
      </p:sp>
      <p:sp>
        <p:nvSpPr>
          <p:cNvPr id="33" name="Rectangle 32">
            <a:extLst>
              <a:ext uri="{FF2B5EF4-FFF2-40B4-BE49-F238E27FC236}">
                <a16:creationId xmlns:a16="http://schemas.microsoft.com/office/drawing/2014/main" id="{F13C2CEF-B8F6-41F5-9188-3173CD040222}"/>
              </a:ext>
            </a:extLst>
          </p:cNvPr>
          <p:cNvSpPr/>
          <p:nvPr/>
        </p:nvSpPr>
        <p:spPr>
          <a:xfrm>
            <a:off x="8652162" y="2573478"/>
            <a:ext cx="914400" cy="20054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5" name="TextBox 44">
            <a:extLst>
              <a:ext uri="{FF2B5EF4-FFF2-40B4-BE49-F238E27FC236}">
                <a16:creationId xmlns:a16="http://schemas.microsoft.com/office/drawing/2014/main" id="{2897BDAA-82D8-4CC0-AB1C-66BCBF3F7331}"/>
              </a:ext>
            </a:extLst>
          </p:cNvPr>
          <p:cNvSpPr txBox="1"/>
          <p:nvPr/>
        </p:nvSpPr>
        <p:spPr>
          <a:xfrm>
            <a:off x="450273" y="4707081"/>
            <a:ext cx="8693727" cy="369332"/>
          </a:xfrm>
          <a:prstGeom prst="rect">
            <a:avLst/>
          </a:prstGeom>
        </p:spPr>
        <p:txBody>
          <a:bodyPr vert="horz" lIns="91440" tIns="45720" rIns="91440" bIns="45720" rtlCol="0" anchor="t">
            <a:normAutofit/>
          </a:bodyPr>
          <a:lstStyle/>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Consider the following variables</a:t>
            </a:r>
          </a:p>
        </p:txBody>
      </p:sp>
      <p:sp>
        <p:nvSpPr>
          <p:cNvPr id="46" name="TextBox 45">
            <a:extLst>
              <a:ext uri="{FF2B5EF4-FFF2-40B4-BE49-F238E27FC236}">
                <a16:creationId xmlns:a16="http://schemas.microsoft.com/office/drawing/2014/main" id="{ADAE765C-6639-4BEE-8EC9-D48C8FF3B092}"/>
              </a:ext>
            </a:extLst>
          </p:cNvPr>
          <p:cNvSpPr txBox="1"/>
          <p:nvPr/>
        </p:nvSpPr>
        <p:spPr>
          <a:xfrm>
            <a:off x="568037" y="5304560"/>
            <a:ext cx="9090314" cy="58477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569CD6"/>
                </a:solidFill>
                <a:latin typeface="Consolas"/>
              </a:rPr>
              <a:t>auto</a:t>
            </a:r>
            <a:r>
              <a:rPr lang="en-US" sz="1600" b="0" dirty="0">
                <a:solidFill>
                  <a:srgbClr val="D4D4D4"/>
                </a:solidFill>
                <a:effectLst/>
                <a:latin typeface="Consolas"/>
              </a:rPr>
              <a:t> x = </a:t>
            </a:r>
            <a:r>
              <a:rPr lang="en-US" sz="1600" dirty="0">
                <a:solidFill>
                  <a:srgbClr val="569CD6"/>
                </a:solidFill>
                <a:latin typeface="Consolas"/>
              </a:rPr>
              <a:t>char</a:t>
            </a:r>
            <a:r>
              <a:rPr lang="en-US" sz="1400" dirty="0">
                <a:solidFill>
                  <a:srgbClr val="CCCCCC"/>
                </a:solidFill>
                <a:latin typeface="Consolas"/>
              </a:rPr>
              <a:t>{</a:t>
            </a:r>
            <a:r>
              <a:rPr lang="en-US" sz="1600" dirty="0">
                <a:solidFill>
                  <a:srgbClr val="CE9178"/>
                </a:solidFill>
                <a:latin typeface="Consolas"/>
              </a:rPr>
              <a:t>'A'</a:t>
            </a:r>
            <a:r>
              <a:rPr lang="en-US" sz="1400" dirty="0">
                <a:solidFill>
                  <a:srgbClr val="CCCCCC"/>
                </a:solidFill>
                <a:latin typeface="Consolas"/>
              </a:rPr>
              <a:t>}</a:t>
            </a:r>
            <a:r>
              <a:rPr lang="en-US" sz="1600" dirty="0">
                <a:solidFill>
                  <a:srgbClr val="D4D4D4"/>
                </a:solidFill>
                <a:latin typeface="Consolas"/>
              </a:rPr>
              <a:t>;</a:t>
            </a:r>
            <a:r>
              <a:rPr lang="en-US" sz="1600" b="0" dirty="0">
                <a:solidFill>
                  <a:srgbClr val="6A9955"/>
                </a:solidFill>
                <a:effectLst/>
                <a:latin typeface="Consolas"/>
              </a:rPr>
              <a:t>     // a char is 1 byte</a:t>
            </a:r>
            <a:endParaRPr lang="en-US" sz="1600" b="0" dirty="0">
              <a:solidFill>
                <a:srgbClr val="D4D4D4"/>
              </a:solidFill>
              <a:effectLst/>
              <a:latin typeface="Consolas"/>
            </a:endParaRPr>
          </a:p>
          <a:p>
            <a:r>
              <a:rPr lang="en-US" sz="1600" dirty="0">
                <a:solidFill>
                  <a:srgbClr val="569CD6"/>
                </a:solidFill>
                <a:latin typeface="Consolas"/>
              </a:rPr>
              <a:t>auto </a:t>
            </a:r>
            <a:r>
              <a:rPr lang="en-US" sz="1600" b="0" dirty="0">
                <a:solidFill>
                  <a:srgbClr val="D4D4D4"/>
                </a:solidFill>
                <a:effectLst/>
                <a:latin typeface="Consolas"/>
              </a:rPr>
              <a:t>y = </a:t>
            </a:r>
            <a:r>
              <a:rPr lang="en-US" sz="1600" dirty="0">
                <a:solidFill>
                  <a:srgbClr val="569CD6"/>
                </a:solidFill>
                <a:latin typeface="Consolas"/>
              </a:rPr>
              <a:t>double</a:t>
            </a:r>
            <a:r>
              <a:rPr lang="en-US" sz="1400" dirty="0">
                <a:solidFill>
                  <a:srgbClr val="CCCCCC"/>
                </a:solidFill>
                <a:latin typeface="Consolas"/>
              </a:rPr>
              <a:t>{</a:t>
            </a:r>
            <a:r>
              <a:rPr lang="en-US" sz="1600" b="0" dirty="0">
                <a:solidFill>
                  <a:srgbClr val="B5CEA8"/>
                </a:solidFill>
                <a:effectLst/>
                <a:latin typeface="Consolas"/>
              </a:rPr>
              <a:t>9.81</a:t>
            </a:r>
            <a:r>
              <a:rPr lang="en-US" sz="1400" dirty="0">
                <a:solidFill>
                  <a:srgbClr val="CCCCCC"/>
                </a:solidFill>
                <a:latin typeface="Consolas"/>
              </a:rPr>
              <a:t>}</a:t>
            </a:r>
            <a:r>
              <a:rPr lang="en-US" sz="1600" dirty="0">
                <a:solidFill>
                  <a:srgbClr val="D4D4D4"/>
                </a:solidFill>
                <a:latin typeface="Consolas"/>
              </a:rPr>
              <a:t>;</a:t>
            </a:r>
            <a:r>
              <a:rPr lang="en-US" sz="1600" b="0" dirty="0">
                <a:solidFill>
                  <a:srgbClr val="6A9955"/>
                </a:solidFill>
                <a:effectLst/>
                <a:latin typeface="Consolas"/>
              </a:rPr>
              <a:t>  // a double is 8 bytes</a:t>
            </a:r>
            <a:endParaRPr lang="en-US" sz="1600" b="0" dirty="0">
              <a:solidFill>
                <a:srgbClr val="D4D4D4"/>
              </a:solidFill>
              <a:effectLst/>
              <a:latin typeface="Consolas"/>
            </a:endParaRPr>
          </a:p>
        </p:txBody>
      </p:sp>
      <p:sp>
        <p:nvSpPr>
          <p:cNvPr id="14" name="Slide Number Placeholder 13">
            <a:extLst>
              <a:ext uri="{FF2B5EF4-FFF2-40B4-BE49-F238E27FC236}">
                <a16:creationId xmlns:a16="http://schemas.microsoft.com/office/drawing/2014/main" id="{EDF03754-A333-D422-2E2A-F500EC5B358E}"/>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739774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7D94-9A23-4DB7-8230-5F49CFF5A86A}"/>
              </a:ext>
            </a:extLst>
          </p:cNvPr>
          <p:cNvSpPr>
            <a:spLocks noGrp="1"/>
          </p:cNvSpPr>
          <p:nvPr>
            <p:ph type="title"/>
          </p:nvPr>
        </p:nvSpPr>
        <p:spPr/>
        <p:txBody>
          <a:bodyPr/>
          <a:lstStyle/>
          <a:p>
            <a:r>
              <a:rPr lang="en-US"/>
              <a:t>Improper Use of While Loops</a:t>
            </a:r>
          </a:p>
        </p:txBody>
      </p:sp>
      <p:sp>
        <p:nvSpPr>
          <p:cNvPr id="4" name="Content Placeholder 2">
            <a:extLst>
              <a:ext uri="{FF2B5EF4-FFF2-40B4-BE49-F238E27FC236}">
                <a16:creationId xmlns:a16="http://schemas.microsoft.com/office/drawing/2014/main" id="{3EAEC559-A88A-4553-B756-45483ADA1D2D}"/>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a:t>What is wrong here?</a:t>
            </a:r>
          </a:p>
        </p:txBody>
      </p:sp>
      <p:sp>
        <p:nvSpPr>
          <p:cNvPr id="6" name="Content Placeholder 2">
            <a:extLst>
              <a:ext uri="{FF2B5EF4-FFF2-40B4-BE49-F238E27FC236}">
                <a16:creationId xmlns:a16="http://schemas.microsoft.com/office/drawing/2014/main" id="{58D82155-52A9-446D-BCC8-FD7FBB97558A}"/>
              </a:ext>
            </a:extLst>
          </p:cNvPr>
          <p:cNvSpPr txBox="1">
            <a:spLocks/>
          </p:cNvSpPr>
          <p:nvPr/>
        </p:nvSpPr>
        <p:spPr>
          <a:xfrm>
            <a:off x="677334" y="5863472"/>
            <a:ext cx="8596668" cy="746878"/>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Our loop will never end! Our variable a is </a:t>
            </a:r>
            <a:r>
              <a:rPr lang="en-US" i="1"/>
              <a:t>always</a:t>
            </a:r>
            <a:r>
              <a:rPr lang="en-US"/>
              <a:t> less than 100, and so the loop will run indefinitely!</a:t>
            </a:r>
          </a:p>
        </p:txBody>
      </p:sp>
      <p:sp>
        <p:nvSpPr>
          <p:cNvPr id="3" name="TextBox 2">
            <a:extLst>
              <a:ext uri="{FF2B5EF4-FFF2-40B4-BE49-F238E27FC236}">
                <a16:creationId xmlns:a16="http://schemas.microsoft.com/office/drawing/2014/main" id="{CEEB15A6-BC2F-36A3-2384-8DAF8FD60F3C}"/>
              </a:ext>
            </a:extLst>
          </p:cNvPr>
          <p:cNvSpPr txBox="1"/>
          <p:nvPr/>
        </p:nvSpPr>
        <p:spPr>
          <a:xfrm>
            <a:off x="680605" y="2724151"/>
            <a:ext cx="9090314" cy="2554545"/>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dirty="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569CD6"/>
                </a:solidFill>
                <a:latin typeface="Consolas"/>
              </a:rPr>
              <a:t>auto</a:t>
            </a:r>
            <a:r>
              <a:rPr lang="en-US" sz="1600" dirty="0">
                <a:solidFill>
                  <a:srgbClr val="D4D4D4"/>
                </a:solidFill>
                <a:latin typeface="Consolas"/>
              </a:rPr>
              <a:t> </a:t>
            </a:r>
            <a:r>
              <a:rPr lang="en-US" sz="1600" b="0" dirty="0">
                <a:solidFill>
                  <a:srgbClr val="D4D4D4"/>
                </a:solidFill>
                <a:effectLst/>
                <a:latin typeface="Consolas"/>
              </a:rPr>
              <a:t>a =</a:t>
            </a:r>
            <a:r>
              <a:rPr lang="en-US" sz="1600" dirty="0">
                <a:solidFill>
                  <a:srgbClr val="D4D4D4"/>
                </a:solidFill>
                <a:latin typeface="Consolas"/>
              </a:rPr>
              <a:t> </a:t>
            </a:r>
            <a:r>
              <a:rPr lang="en-US" sz="1600" dirty="0">
                <a:solidFill>
                  <a:srgbClr val="569CD6"/>
                </a:solidFill>
                <a:latin typeface="Consolas"/>
              </a:rPr>
              <a:t>int</a:t>
            </a:r>
            <a:r>
              <a:rPr lang="en-US" sz="1600" dirty="0">
                <a:solidFill>
                  <a:srgbClr val="D4D4D4"/>
                </a:solidFill>
                <a:latin typeface="Consolas"/>
              </a:rPr>
              <a:t>{</a:t>
            </a:r>
            <a:r>
              <a:rPr lang="en-US" sz="1600" b="0" dirty="0">
                <a:solidFill>
                  <a:srgbClr val="D4D4D4"/>
                </a:solidFill>
                <a:effectLst/>
                <a:latin typeface="Consolas"/>
              </a:rPr>
              <a:t>1</a:t>
            </a:r>
            <a:r>
              <a:rPr lang="en-US" sz="1600" b="0" dirty="0">
                <a:solidFill>
                  <a:srgbClr val="B5CEA8"/>
                </a:solidFill>
                <a:effectLst/>
                <a:latin typeface="Consolas"/>
              </a:rPr>
              <a:t>0</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b="0" dirty="0">
                <a:solidFill>
                  <a:srgbClr val="C586C0"/>
                </a:solidFill>
                <a:effectLst/>
                <a:latin typeface="Consolas"/>
              </a:rPr>
              <a:t>while</a:t>
            </a:r>
            <a:r>
              <a:rPr lang="en-US" sz="1600" b="0" dirty="0">
                <a:solidFill>
                  <a:srgbClr val="D4D4D4"/>
                </a:solidFill>
                <a:effectLst/>
                <a:latin typeface="Consolas"/>
              </a:rPr>
              <a:t> (a &lt; </a:t>
            </a:r>
            <a:r>
              <a:rPr lang="en-US" sz="1600" b="0" dirty="0">
                <a:solidFill>
                  <a:srgbClr val="B5CEA8"/>
                </a:solidFill>
                <a:effectLst/>
                <a:latin typeface="Consolas"/>
              </a:rPr>
              <a:t>100</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"too small!"</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a:t>
            </a:r>
          </a:p>
        </p:txBody>
      </p:sp>
      <p:sp>
        <p:nvSpPr>
          <p:cNvPr id="7" name="Slide Number Placeholder 6">
            <a:extLst>
              <a:ext uri="{FF2B5EF4-FFF2-40B4-BE49-F238E27FC236}">
                <a16:creationId xmlns:a16="http://schemas.microsoft.com/office/drawing/2014/main" id="{B83DC78E-D931-B5C7-FDDB-791BC38E20D8}"/>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1096616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7D94-9A23-4DB7-8230-5F49CFF5A86A}"/>
              </a:ext>
            </a:extLst>
          </p:cNvPr>
          <p:cNvSpPr>
            <a:spLocks noGrp="1"/>
          </p:cNvSpPr>
          <p:nvPr>
            <p:ph type="title"/>
          </p:nvPr>
        </p:nvSpPr>
        <p:spPr/>
        <p:txBody>
          <a:bodyPr/>
          <a:lstStyle/>
          <a:p>
            <a:r>
              <a:rPr lang="en-US"/>
              <a:t>Improper Use of While Loops</a:t>
            </a:r>
          </a:p>
        </p:txBody>
      </p:sp>
      <p:sp>
        <p:nvSpPr>
          <p:cNvPr id="4" name="Content Placeholder 2">
            <a:extLst>
              <a:ext uri="{FF2B5EF4-FFF2-40B4-BE49-F238E27FC236}">
                <a16:creationId xmlns:a16="http://schemas.microsoft.com/office/drawing/2014/main" id="{3EAEC559-A88A-4553-B756-45483ADA1D2D}"/>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a:t>This is better...</a:t>
            </a:r>
          </a:p>
        </p:txBody>
      </p:sp>
      <p:sp>
        <p:nvSpPr>
          <p:cNvPr id="5" name="TextBox 4">
            <a:extLst>
              <a:ext uri="{FF2B5EF4-FFF2-40B4-BE49-F238E27FC236}">
                <a16:creationId xmlns:a16="http://schemas.microsoft.com/office/drawing/2014/main" id="{61239EB1-2227-4E85-A037-8474BFE69C52}"/>
              </a:ext>
            </a:extLst>
          </p:cNvPr>
          <p:cNvSpPr txBox="1"/>
          <p:nvPr/>
        </p:nvSpPr>
        <p:spPr>
          <a:xfrm>
            <a:off x="680605" y="2724151"/>
            <a:ext cx="9090314" cy="280076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dirty="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endParaRPr lang="en-US" sz="1600" dirty="0"/>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dirty="0">
                <a:solidFill>
                  <a:srgbClr val="569CD6"/>
                </a:solidFill>
                <a:latin typeface="Consolas"/>
              </a:rPr>
              <a:t>auto</a:t>
            </a:r>
            <a:r>
              <a:rPr lang="en-US" sz="1600" dirty="0">
                <a:solidFill>
                  <a:srgbClr val="D4D4D4"/>
                </a:solidFill>
                <a:latin typeface="Consolas"/>
              </a:rPr>
              <a:t> </a:t>
            </a:r>
            <a:r>
              <a:rPr lang="en-US" sz="1600" b="0" dirty="0">
                <a:solidFill>
                  <a:srgbClr val="D4D4D4"/>
                </a:solidFill>
                <a:effectLst/>
                <a:latin typeface="Consolas"/>
              </a:rPr>
              <a:t>a =</a:t>
            </a:r>
            <a:r>
              <a:rPr lang="en-US" sz="1600" dirty="0">
                <a:solidFill>
                  <a:srgbClr val="D4D4D4"/>
                </a:solidFill>
                <a:latin typeface="Consolas"/>
              </a:rPr>
              <a:t> </a:t>
            </a:r>
            <a:r>
              <a:rPr lang="en-US" sz="1600" dirty="0">
                <a:solidFill>
                  <a:srgbClr val="569CD6"/>
                </a:solidFill>
                <a:latin typeface="Consolas"/>
              </a:rPr>
              <a:t>int</a:t>
            </a:r>
            <a:r>
              <a:rPr lang="en-US" sz="1600" dirty="0">
                <a:solidFill>
                  <a:srgbClr val="D4D4D4"/>
                </a:solidFill>
                <a:latin typeface="Consolas"/>
              </a:rPr>
              <a:t>{</a:t>
            </a:r>
            <a:r>
              <a:rPr lang="en-US" sz="1600" b="0" dirty="0">
                <a:solidFill>
                  <a:srgbClr val="D4D4D4"/>
                </a:solidFill>
                <a:effectLst/>
                <a:latin typeface="Consolas"/>
              </a:rPr>
              <a:t>1</a:t>
            </a:r>
            <a:r>
              <a:rPr lang="en-US" sz="1600" b="0" dirty="0">
                <a:solidFill>
                  <a:srgbClr val="B5CEA8"/>
                </a:solidFill>
                <a:effectLst/>
                <a:latin typeface="Consolas"/>
              </a:rPr>
              <a:t>0</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D4D4D4"/>
                </a:solidFill>
                <a:effectLst/>
                <a:latin typeface="Consolas"/>
              </a:rPr>
              <a:t>    </a:t>
            </a:r>
            <a:r>
              <a:rPr lang="en-US" sz="1600" b="0" dirty="0">
                <a:solidFill>
                  <a:srgbClr val="C586C0"/>
                </a:solidFill>
                <a:effectLst/>
                <a:latin typeface="Consolas"/>
              </a:rPr>
              <a:t>while</a:t>
            </a:r>
            <a:r>
              <a:rPr lang="en-US" sz="1600" b="0" dirty="0">
                <a:solidFill>
                  <a:srgbClr val="D4D4D4"/>
                </a:solidFill>
                <a:effectLst/>
                <a:latin typeface="Consolas"/>
              </a:rPr>
              <a:t> (a &lt; </a:t>
            </a:r>
            <a:r>
              <a:rPr lang="en-US" sz="1600" b="0" dirty="0">
                <a:solidFill>
                  <a:srgbClr val="B5CEA8"/>
                </a:solidFill>
                <a:effectLst/>
                <a:latin typeface="Consolas"/>
              </a:rPr>
              <a:t>100</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a:t>
            </a:r>
            <a:r>
              <a:rPr lang="en-US" sz="1600" b="0" dirty="0">
                <a:solidFill>
                  <a:srgbClr val="CE9178"/>
                </a:solidFill>
                <a:effectLst/>
                <a:latin typeface="Consolas"/>
              </a:rPr>
              <a:t>"too small!"</a:t>
            </a:r>
            <a:r>
              <a:rPr lang="en-US" sz="1600" b="0" dirty="0">
                <a:solidFill>
                  <a:srgbClr val="D4D4D4"/>
                </a:solidFill>
                <a:effectLst/>
                <a:latin typeface="Consolas"/>
              </a:rPr>
              <a:t>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        a = a + </a:t>
            </a:r>
            <a:r>
              <a:rPr lang="en-US" sz="1600" b="0" dirty="0">
                <a:solidFill>
                  <a:srgbClr val="B5CEA8"/>
                </a:solidFill>
                <a:effectLst/>
                <a:latin typeface="Consolas"/>
              </a:rPr>
              <a:t>25</a:t>
            </a:r>
            <a:r>
              <a:rPr lang="en-US" sz="1600" b="0" dirty="0">
                <a:solidFill>
                  <a:srgbClr val="D4D4D4"/>
                </a:solidFill>
                <a:effectLst/>
                <a:latin typeface="Consolas"/>
              </a:rPr>
              <a:t>;</a:t>
            </a:r>
          </a:p>
          <a:p>
            <a:r>
              <a:rPr lang="en-US" sz="1600" b="0" dirty="0">
                <a:solidFill>
                  <a:srgbClr val="D4D4D4"/>
                </a:solidFill>
                <a:effectLst/>
                <a:latin typeface="Consolas"/>
              </a:rPr>
              <a:t>    }</a:t>
            </a:r>
          </a:p>
          <a:p>
            <a:r>
              <a:rPr lang="en-US" sz="1600" b="0" dirty="0">
                <a:solidFill>
                  <a:srgbClr val="D4D4D4"/>
                </a:solidFill>
                <a:effectLst/>
                <a:latin typeface="Consolas"/>
              </a:rPr>
              <a:t>}</a:t>
            </a:r>
          </a:p>
        </p:txBody>
      </p:sp>
      <p:sp>
        <p:nvSpPr>
          <p:cNvPr id="6" name="Content Placeholder 2">
            <a:extLst>
              <a:ext uri="{FF2B5EF4-FFF2-40B4-BE49-F238E27FC236}">
                <a16:creationId xmlns:a16="http://schemas.microsoft.com/office/drawing/2014/main" id="{58D82155-52A9-446D-BCC8-FD7FBB97558A}"/>
              </a:ext>
            </a:extLst>
          </p:cNvPr>
          <p:cNvSpPr txBox="1">
            <a:spLocks/>
          </p:cNvSpPr>
          <p:nvPr/>
        </p:nvSpPr>
        <p:spPr>
          <a:xfrm>
            <a:off x="677334" y="5863472"/>
            <a:ext cx="8596668" cy="79375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t>Now a grows by 25 until it is no longer less than 100! How many times does the cout statement get executed? What is a's final value?</a:t>
            </a:r>
          </a:p>
        </p:txBody>
      </p:sp>
      <p:sp>
        <p:nvSpPr>
          <p:cNvPr id="7" name="Slide Number Placeholder 6">
            <a:extLst>
              <a:ext uri="{FF2B5EF4-FFF2-40B4-BE49-F238E27FC236}">
                <a16:creationId xmlns:a16="http://schemas.microsoft.com/office/drawing/2014/main" id="{509D9402-CD56-CA07-15D7-00DBC505239D}"/>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355908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D22E-3E46-4D4C-A173-E8B163498BA7}"/>
              </a:ext>
            </a:extLst>
          </p:cNvPr>
          <p:cNvSpPr>
            <a:spLocks noGrp="1"/>
          </p:cNvSpPr>
          <p:nvPr>
            <p:ph type="title"/>
          </p:nvPr>
        </p:nvSpPr>
        <p:spPr/>
        <p:txBody>
          <a:bodyPr/>
          <a:lstStyle/>
          <a:p>
            <a:r>
              <a:rPr lang="en-US"/>
              <a:t>Basic Memory Layout</a:t>
            </a:r>
          </a:p>
        </p:txBody>
      </p:sp>
      <p:sp>
        <p:nvSpPr>
          <p:cNvPr id="4" name="Rectangle 3">
            <a:extLst>
              <a:ext uri="{FF2B5EF4-FFF2-40B4-BE49-F238E27FC236}">
                <a16:creationId xmlns:a16="http://schemas.microsoft.com/office/drawing/2014/main" id="{3611134C-9A4A-4BF8-A0F5-467B4EBC9A48}"/>
              </a:ext>
            </a:extLst>
          </p:cNvPr>
          <p:cNvSpPr/>
          <p:nvPr/>
        </p:nvSpPr>
        <p:spPr>
          <a:xfrm>
            <a:off x="391391" y="1655618"/>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0x014</a:t>
            </a:r>
          </a:p>
        </p:txBody>
      </p:sp>
      <p:sp>
        <p:nvSpPr>
          <p:cNvPr id="5" name="Rectangle 4">
            <a:extLst>
              <a:ext uri="{FF2B5EF4-FFF2-40B4-BE49-F238E27FC236}">
                <a16:creationId xmlns:a16="http://schemas.microsoft.com/office/drawing/2014/main" id="{F3B0E29C-0AA2-405D-BD5C-752264D15401}"/>
              </a:ext>
            </a:extLst>
          </p:cNvPr>
          <p:cNvSpPr/>
          <p:nvPr/>
        </p:nvSpPr>
        <p:spPr>
          <a:xfrm>
            <a:off x="1309254" y="1655617"/>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0x015</a:t>
            </a:r>
          </a:p>
        </p:txBody>
      </p:sp>
      <p:sp>
        <p:nvSpPr>
          <p:cNvPr id="6" name="Rectangle 5">
            <a:extLst>
              <a:ext uri="{FF2B5EF4-FFF2-40B4-BE49-F238E27FC236}">
                <a16:creationId xmlns:a16="http://schemas.microsoft.com/office/drawing/2014/main" id="{95F433E1-795B-4334-B9FE-AF5B1E02F05C}"/>
              </a:ext>
            </a:extLst>
          </p:cNvPr>
          <p:cNvSpPr/>
          <p:nvPr/>
        </p:nvSpPr>
        <p:spPr>
          <a:xfrm>
            <a:off x="2227118" y="1655617"/>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0x016</a:t>
            </a:r>
          </a:p>
        </p:txBody>
      </p:sp>
      <p:sp>
        <p:nvSpPr>
          <p:cNvPr id="7" name="Rectangle 6">
            <a:extLst>
              <a:ext uri="{FF2B5EF4-FFF2-40B4-BE49-F238E27FC236}">
                <a16:creationId xmlns:a16="http://schemas.microsoft.com/office/drawing/2014/main" id="{01EF52E8-9EEC-4D99-8699-BFB29D8E7132}"/>
              </a:ext>
            </a:extLst>
          </p:cNvPr>
          <p:cNvSpPr/>
          <p:nvPr/>
        </p:nvSpPr>
        <p:spPr>
          <a:xfrm>
            <a:off x="3144981" y="1655616"/>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0x017</a:t>
            </a:r>
          </a:p>
        </p:txBody>
      </p:sp>
      <p:sp>
        <p:nvSpPr>
          <p:cNvPr id="8" name="Rectangle 7">
            <a:extLst>
              <a:ext uri="{FF2B5EF4-FFF2-40B4-BE49-F238E27FC236}">
                <a16:creationId xmlns:a16="http://schemas.microsoft.com/office/drawing/2014/main" id="{85AFEF49-B2B6-487B-BD2A-C338650808C4}"/>
              </a:ext>
            </a:extLst>
          </p:cNvPr>
          <p:cNvSpPr/>
          <p:nvPr/>
        </p:nvSpPr>
        <p:spPr>
          <a:xfrm>
            <a:off x="4062845" y="1655617"/>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0x018</a:t>
            </a:r>
          </a:p>
        </p:txBody>
      </p:sp>
      <p:sp>
        <p:nvSpPr>
          <p:cNvPr id="9" name="Rectangle 8">
            <a:extLst>
              <a:ext uri="{FF2B5EF4-FFF2-40B4-BE49-F238E27FC236}">
                <a16:creationId xmlns:a16="http://schemas.microsoft.com/office/drawing/2014/main" id="{569E1DBC-A683-40C4-8D6D-044D59CFD469}"/>
              </a:ext>
            </a:extLst>
          </p:cNvPr>
          <p:cNvSpPr/>
          <p:nvPr/>
        </p:nvSpPr>
        <p:spPr>
          <a:xfrm>
            <a:off x="4980708" y="1655616"/>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0x019</a:t>
            </a:r>
          </a:p>
        </p:txBody>
      </p:sp>
      <p:sp>
        <p:nvSpPr>
          <p:cNvPr id="10" name="Rectangle 9">
            <a:extLst>
              <a:ext uri="{FF2B5EF4-FFF2-40B4-BE49-F238E27FC236}">
                <a16:creationId xmlns:a16="http://schemas.microsoft.com/office/drawing/2014/main" id="{FB249D42-FCFA-45B4-9F4E-9CF1891143BF}"/>
              </a:ext>
            </a:extLst>
          </p:cNvPr>
          <p:cNvSpPr/>
          <p:nvPr/>
        </p:nvSpPr>
        <p:spPr>
          <a:xfrm>
            <a:off x="5898572" y="1655616"/>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0x01A</a:t>
            </a:r>
          </a:p>
        </p:txBody>
      </p:sp>
      <p:sp>
        <p:nvSpPr>
          <p:cNvPr id="11" name="Rectangle 10">
            <a:extLst>
              <a:ext uri="{FF2B5EF4-FFF2-40B4-BE49-F238E27FC236}">
                <a16:creationId xmlns:a16="http://schemas.microsoft.com/office/drawing/2014/main" id="{8D367977-7A00-40E2-ADDB-76DF50119023}"/>
              </a:ext>
            </a:extLst>
          </p:cNvPr>
          <p:cNvSpPr/>
          <p:nvPr/>
        </p:nvSpPr>
        <p:spPr>
          <a:xfrm>
            <a:off x="6816435" y="1655615"/>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0x01B</a:t>
            </a:r>
          </a:p>
        </p:txBody>
      </p:sp>
      <p:sp>
        <p:nvSpPr>
          <p:cNvPr id="12" name="Rectangle 11">
            <a:extLst>
              <a:ext uri="{FF2B5EF4-FFF2-40B4-BE49-F238E27FC236}">
                <a16:creationId xmlns:a16="http://schemas.microsoft.com/office/drawing/2014/main" id="{E10A09D5-BA71-4474-BEA3-236430876917}"/>
              </a:ext>
            </a:extLst>
          </p:cNvPr>
          <p:cNvSpPr/>
          <p:nvPr/>
        </p:nvSpPr>
        <p:spPr>
          <a:xfrm>
            <a:off x="7734299" y="1655615"/>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0x01C</a:t>
            </a:r>
          </a:p>
        </p:txBody>
      </p:sp>
      <p:sp>
        <p:nvSpPr>
          <p:cNvPr id="13" name="Rectangle 12">
            <a:extLst>
              <a:ext uri="{FF2B5EF4-FFF2-40B4-BE49-F238E27FC236}">
                <a16:creationId xmlns:a16="http://schemas.microsoft.com/office/drawing/2014/main" id="{4D7BA671-9214-4D38-BFFB-2E1C28EF34F0}"/>
              </a:ext>
            </a:extLst>
          </p:cNvPr>
          <p:cNvSpPr/>
          <p:nvPr/>
        </p:nvSpPr>
        <p:spPr>
          <a:xfrm>
            <a:off x="8652162" y="1655614"/>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0x01D</a:t>
            </a:r>
          </a:p>
        </p:txBody>
      </p:sp>
      <p:sp>
        <p:nvSpPr>
          <p:cNvPr id="24" name="Rectangle 23">
            <a:extLst>
              <a:ext uri="{FF2B5EF4-FFF2-40B4-BE49-F238E27FC236}">
                <a16:creationId xmlns:a16="http://schemas.microsoft.com/office/drawing/2014/main" id="{B6515586-FA95-4EDA-A9A8-B2C749F3231F}"/>
              </a:ext>
            </a:extLst>
          </p:cNvPr>
          <p:cNvSpPr/>
          <p:nvPr/>
        </p:nvSpPr>
        <p:spPr>
          <a:xfrm>
            <a:off x="391391" y="2573482"/>
            <a:ext cx="914400" cy="20054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x</a:t>
            </a:r>
          </a:p>
          <a:p>
            <a:pPr algn="ctr"/>
            <a:endParaRPr lang="en-US">
              <a:solidFill>
                <a:srgbClr val="000000"/>
              </a:solidFill>
            </a:endParaRPr>
          </a:p>
          <a:p>
            <a:pPr algn="ctr"/>
            <a:r>
              <a:rPr lang="en-US">
                <a:solidFill>
                  <a:srgbClr val="000000"/>
                </a:solidFill>
              </a:rPr>
              <a:t>=</a:t>
            </a:r>
          </a:p>
          <a:p>
            <a:pPr algn="ctr"/>
            <a:endParaRPr lang="en-US">
              <a:solidFill>
                <a:srgbClr val="000000"/>
              </a:solidFill>
            </a:endParaRPr>
          </a:p>
          <a:p>
            <a:pPr algn="ctr"/>
            <a:r>
              <a:rPr lang="en-US">
                <a:solidFill>
                  <a:srgbClr val="000000"/>
                </a:solidFill>
              </a:rPr>
              <a:t>'A'</a:t>
            </a:r>
          </a:p>
        </p:txBody>
      </p:sp>
      <p:sp>
        <p:nvSpPr>
          <p:cNvPr id="25" name="Rectangle 24">
            <a:extLst>
              <a:ext uri="{FF2B5EF4-FFF2-40B4-BE49-F238E27FC236}">
                <a16:creationId xmlns:a16="http://schemas.microsoft.com/office/drawing/2014/main" id="{E7ED2652-CA5B-4363-A5FE-2791BE3A0892}"/>
              </a:ext>
            </a:extLst>
          </p:cNvPr>
          <p:cNvSpPr/>
          <p:nvPr/>
        </p:nvSpPr>
        <p:spPr>
          <a:xfrm>
            <a:off x="1309253" y="2573481"/>
            <a:ext cx="7339445" cy="20054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y</a:t>
            </a:r>
            <a:endParaRPr lang="en-US"/>
          </a:p>
          <a:p>
            <a:pPr algn="ctr"/>
            <a:endParaRPr lang="en-US">
              <a:solidFill>
                <a:srgbClr val="000000"/>
              </a:solidFill>
            </a:endParaRPr>
          </a:p>
          <a:p>
            <a:pPr algn="ctr"/>
            <a:r>
              <a:rPr lang="en-US">
                <a:solidFill>
                  <a:srgbClr val="000000"/>
                </a:solidFill>
              </a:rPr>
              <a:t>=</a:t>
            </a:r>
          </a:p>
          <a:p>
            <a:pPr algn="ctr"/>
            <a:endParaRPr lang="en-US">
              <a:solidFill>
                <a:srgbClr val="000000"/>
              </a:solidFill>
            </a:endParaRPr>
          </a:p>
          <a:p>
            <a:pPr algn="ctr"/>
            <a:r>
              <a:rPr lang="en-US">
                <a:solidFill>
                  <a:srgbClr val="000000"/>
                </a:solidFill>
              </a:rPr>
              <a:t>9.81</a:t>
            </a:r>
          </a:p>
        </p:txBody>
      </p:sp>
      <p:sp>
        <p:nvSpPr>
          <p:cNvPr id="33" name="Rectangle 32">
            <a:extLst>
              <a:ext uri="{FF2B5EF4-FFF2-40B4-BE49-F238E27FC236}">
                <a16:creationId xmlns:a16="http://schemas.microsoft.com/office/drawing/2014/main" id="{F13C2CEF-B8F6-41F5-9188-3173CD040222}"/>
              </a:ext>
            </a:extLst>
          </p:cNvPr>
          <p:cNvSpPr/>
          <p:nvPr/>
        </p:nvSpPr>
        <p:spPr>
          <a:xfrm>
            <a:off x="8652162" y="2573478"/>
            <a:ext cx="914400" cy="20054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5" name="TextBox 44">
            <a:extLst>
              <a:ext uri="{FF2B5EF4-FFF2-40B4-BE49-F238E27FC236}">
                <a16:creationId xmlns:a16="http://schemas.microsoft.com/office/drawing/2014/main" id="{2897BDAA-82D8-4CC0-AB1C-66BCBF3F7331}"/>
              </a:ext>
            </a:extLst>
          </p:cNvPr>
          <p:cNvSpPr txBox="1"/>
          <p:nvPr/>
        </p:nvSpPr>
        <p:spPr>
          <a:xfrm>
            <a:off x="450273" y="4707081"/>
            <a:ext cx="8693727" cy="2049195"/>
          </a:xfrm>
          <a:prstGeom prst="rect">
            <a:avLst/>
          </a:prstGeom>
        </p:spPr>
        <p:txBody>
          <a:bodyPr vert="horz" lIns="91440" tIns="45720" rIns="91440" bIns="45720" rtlCol="0" anchor="t">
            <a:normAutofit/>
          </a:bodyPr>
          <a:lstStyle/>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The green row represents memory addresses. Each byte in memory is given a unique hexadecimal address.</a:t>
            </a:r>
          </a:p>
          <a:p>
            <a:pPr marL="285750" indent="-285750">
              <a:spcBef>
                <a:spcPts val="1000"/>
              </a:spcBef>
              <a:buClr>
                <a:schemeClr val="accent1"/>
              </a:buClr>
              <a:buSzPct val="80000"/>
              <a:buFont typeface="Wingdings 3" charset="2"/>
              <a:buChar char=""/>
            </a:pPr>
            <a:endParaRPr lang="en-US">
              <a:solidFill>
                <a:schemeClr val="tx1">
                  <a:lumMod val="75000"/>
                  <a:lumOff val="25000"/>
                </a:schemeClr>
              </a:solidFill>
            </a:endParaRPr>
          </a:p>
          <a:p>
            <a:pPr marL="285750" indent="-285750">
              <a:spcBef>
                <a:spcPts val="1000"/>
              </a:spcBef>
              <a:buClr>
                <a:schemeClr val="accent1"/>
              </a:buClr>
              <a:buSzPct val="80000"/>
              <a:buFont typeface="Wingdings 3" charset="2"/>
              <a:buChar char=""/>
            </a:pPr>
            <a:r>
              <a:rPr lang="en-US">
                <a:solidFill>
                  <a:schemeClr val="tx1">
                    <a:lumMod val="75000"/>
                    <a:lumOff val="25000"/>
                  </a:schemeClr>
                </a:solidFill>
              </a:rPr>
              <a:t>The grey boxes are the actual memory blocks/data. Note that some data is larger than others, and so they take up more than one address!</a:t>
            </a:r>
          </a:p>
        </p:txBody>
      </p:sp>
      <p:sp>
        <p:nvSpPr>
          <p:cNvPr id="14" name="Slide Number Placeholder 13">
            <a:extLst>
              <a:ext uri="{FF2B5EF4-FFF2-40B4-BE49-F238E27FC236}">
                <a16:creationId xmlns:a16="http://schemas.microsoft.com/office/drawing/2014/main" id="{B874D336-4CC1-FFCA-7DCE-D12D91D474F6}"/>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015365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D22E-3E46-4D4C-A173-E8B163498BA7}"/>
              </a:ext>
            </a:extLst>
          </p:cNvPr>
          <p:cNvSpPr>
            <a:spLocks noGrp="1"/>
          </p:cNvSpPr>
          <p:nvPr>
            <p:ph type="title"/>
          </p:nvPr>
        </p:nvSpPr>
        <p:spPr/>
        <p:txBody>
          <a:bodyPr/>
          <a:lstStyle/>
          <a:p>
            <a:r>
              <a:rPr lang="en-US"/>
              <a:t>Basic Memory Layout</a:t>
            </a:r>
          </a:p>
        </p:txBody>
      </p:sp>
      <p:sp>
        <p:nvSpPr>
          <p:cNvPr id="4" name="Rectangle 3">
            <a:extLst>
              <a:ext uri="{FF2B5EF4-FFF2-40B4-BE49-F238E27FC236}">
                <a16:creationId xmlns:a16="http://schemas.microsoft.com/office/drawing/2014/main" id="{3611134C-9A4A-4BF8-A0F5-467B4EBC9A48}"/>
              </a:ext>
            </a:extLst>
          </p:cNvPr>
          <p:cNvSpPr/>
          <p:nvPr/>
        </p:nvSpPr>
        <p:spPr>
          <a:xfrm>
            <a:off x="391391" y="1655618"/>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0x014</a:t>
            </a:r>
          </a:p>
        </p:txBody>
      </p:sp>
      <p:sp>
        <p:nvSpPr>
          <p:cNvPr id="5" name="Rectangle 4">
            <a:extLst>
              <a:ext uri="{FF2B5EF4-FFF2-40B4-BE49-F238E27FC236}">
                <a16:creationId xmlns:a16="http://schemas.microsoft.com/office/drawing/2014/main" id="{F3B0E29C-0AA2-405D-BD5C-752264D15401}"/>
              </a:ext>
            </a:extLst>
          </p:cNvPr>
          <p:cNvSpPr/>
          <p:nvPr/>
        </p:nvSpPr>
        <p:spPr>
          <a:xfrm>
            <a:off x="1309254" y="1655617"/>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0x015</a:t>
            </a:r>
          </a:p>
        </p:txBody>
      </p:sp>
      <p:sp>
        <p:nvSpPr>
          <p:cNvPr id="6" name="Rectangle 5">
            <a:extLst>
              <a:ext uri="{FF2B5EF4-FFF2-40B4-BE49-F238E27FC236}">
                <a16:creationId xmlns:a16="http://schemas.microsoft.com/office/drawing/2014/main" id="{95F433E1-795B-4334-B9FE-AF5B1E02F05C}"/>
              </a:ext>
            </a:extLst>
          </p:cNvPr>
          <p:cNvSpPr/>
          <p:nvPr/>
        </p:nvSpPr>
        <p:spPr>
          <a:xfrm>
            <a:off x="2227118" y="1655617"/>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0x016</a:t>
            </a:r>
          </a:p>
        </p:txBody>
      </p:sp>
      <p:sp>
        <p:nvSpPr>
          <p:cNvPr id="7" name="Rectangle 6">
            <a:extLst>
              <a:ext uri="{FF2B5EF4-FFF2-40B4-BE49-F238E27FC236}">
                <a16:creationId xmlns:a16="http://schemas.microsoft.com/office/drawing/2014/main" id="{01EF52E8-9EEC-4D99-8699-BFB29D8E7132}"/>
              </a:ext>
            </a:extLst>
          </p:cNvPr>
          <p:cNvSpPr/>
          <p:nvPr/>
        </p:nvSpPr>
        <p:spPr>
          <a:xfrm>
            <a:off x="3144981" y="1655616"/>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0x017</a:t>
            </a:r>
          </a:p>
        </p:txBody>
      </p:sp>
      <p:sp>
        <p:nvSpPr>
          <p:cNvPr id="8" name="Rectangle 7">
            <a:extLst>
              <a:ext uri="{FF2B5EF4-FFF2-40B4-BE49-F238E27FC236}">
                <a16:creationId xmlns:a16="http://schemas.microsoft.com/office/drawing/2014/main" id="{85AFEF49-B2B6-487B-BD2A-C338650808C4}"/>
              </a:ext>
            </a:extLst>
          </p:cNvPr>
          <p:cNvSpPr/>
          <p:nvPr/>
        </p:nvSpPr>
        <p:spPr>
          <a:xfrm>
            <a:off x="4062845" y="1655617"/>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0x018</a:t>
            </a:r>
          </a:p>
        </p:txBody>
      </p:sp>
      <p:sp>
        <p:nvSpPr>
          <p:cNvPr id="9" name="Rectangle 8">
            <a:extLst>
              <a:ext uri="{FF2B5EF4-FFF2-40B4-BE49-F238E27FC236}">
                <a16:creationId xmlns:a16="http://schemas.microsoft.com/office/drawing/2014/main" id="{569E1DBC-A683-40C4-8D6D-044D59CFD469}"/>
              </a:ext>
            </a:extLst>
          </p:cNvPr>
          <p:cNvSpPr/>
          <p:nvPr/>
        </p:nvSpPr>
        <p:spPr>
          <a:xfrm>
            <a:off x="4980708" y="1655616"/>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0x019</a:t>
            </a:r>
          </a:p>
        </p:txBody>
      </p:sp>
      <p:sp>
        <p:nvSpPr>
          <p:cNvPr id="10" name="Rectangle 9">
            <a:extLst>
              <a:ext uri="{FF2B5EF4-FFF2-40B4-BE49-F238E27FC236}">
                <a16:creationId xmlns:a16="http://schemas.microsoft.com/office/drawing/2014/main" id="{FB249D42-FCFA-45B4-9F4E-9CF1891143BF}"/>
              </a:ext>
            </a:extLst>
          </p:cNvPr>
          <p:cNvSpPr/>
          <p:nvPr/>
        </p:nvSpPr>
        <p:spPr>
          <a:xfrm>
            <a:off x="5898572" y="1655616"/>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0x01A</a:t>
            </a:r>
          </a:p>
        </p:txBody>
      </p:sp>
      <p:sp>
        <p:nvSpPr>
          <p:cNvPr id="11" name="Rectangle 10">
            <a:extLst>
              <a:ext uri="{FF2B5EF4-FFF2-40B4-BE49-F238E27FC236}">
                <a16:creationId xmlns:a16="http://schemas.microsoft.com/office/drawing/2014/main" id="{8D367977-7A00-40E2-ADDB-76DF50119023}"/>
              </a:ext>
            </a:extLst>
          </p:cNvPr>
          <p:cNvSpPr/>
          <p:nvPr/>
        </p:nvSpPr>
        <p:spPr>
          <a:xfrm>
            <a:off x="6816435" y="1655615"/>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0x01B</a:t>
            </a:r>
          </a:p>
        </p:txBody>
      </p:sp>
      <p:sp>
        <p:nvSpPr>
          <p:cNvPr id="12" name="Rectangle 11">
            <a:extLst>
              <a:ext uri="{FF2B5EF4-FFF2-40B4-BE49-F238E27FC236}">
                <a16:creationId xmlns:a16="http://schemas.microsoft.com/office/drawing/2014/main" id="{E10A09D5-BA71-4474-BEA3-236430876917}"/>
              </a:ext>
            </a:extLst>
          </p:cNvPr>
          <p:cNvSpPr/>
          <p:nvPr/>
        </p:nvSpPr>
        <p:spPr>
          <a:xfrm>
            <a:off x="7734299" y="1655615"/>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0x01C</a:t>
            </a:r>
          </a:p>
        </p:txBody>
      </p:sp>
      <p:sp>
        <p:nvSpPr>
          <p:cNvPr id="13" name="Rectangle 12">
            <a:extLst>
              <a:ext uri="{FF2B5EF4-FFF2-40B4-BE49-F238E27FC236}">
                <a16:creationId xmlns:a16="http://schemas.microsoft.com/office/drawing/2014/main" id="{4D7BA671-9214-4D38-BFFB-2E1C28EF34F0}"/>
              </a:ext>
            </a:extLst>
          </p:cNvPr>
          <p:cNvSpPr/>
          <p:nvPr/>
        </p:nvSpPr>
        <p:spPr>
          <a:xfrm>
            <a:off x="8652162" y="1655614"/>
            <a:ext cx="914400" cy="9144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0x01D</a:t>
            </a:r>
          </a:p>
        </p:txBody>
      </p:sp>
      <p:sp>
        <p:nvSpPr>
          <p:cNvPr id="24" name="Rectangle 23">
            <a:extLst>
              <a:ext uri="{FF2B5EF4-FFF2-40B4-BE49-F238E27FC236}">
                <a16:creationId xmlns:a16="http://schemas.microsoft.com/office/drawing/2014/main" id="{B6515586-FA95-4EDA-A9A8-B2C749F3231F}"/>
              </a:ext>
            </a:extLst>
          </p:cNvPr>
          <p:cNvSpPr/>
          <p:nvPr/>
        </p:nvSpPr>
        <p:spPr>
          <a:xfrm>
            <a:off x="391391" y="2573482"/>
            <a:ext cx="914400" cy="20054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x</a:t>
            </a:r>
          </a:p>
          <a:p>
            <a:pPr algn="ctr"/>
            <a:endParaRPr lang="en-US">
              <a:solidFill>
                <a:srgbClr val="000000"/>
              </a:solidFill>
            </a:endParaRPr>
          </a:p>
          <a:p>
            <a:pPr algn="ctr"/>
            <a:r>
              <a:rPr lang="en-US">
                <a:solidFill>
                  <a:srgbClr val="000000"/>
                </a:solidFill>
              </a:rPr>
              <a:t>=</a:t>
            </a:r>
          </a:p>
          <a:p>
            <a:pPr algn="ctr"/>
            <a:endParaRPr lang="en-US">
              <a:solidFill>
                <a:srgbClr val="000000"/>
              </a:solidFill>
            </a:endParaRPr>
          </a:p>
          <a:p>
            <a:pPr algn="ctr"/>
            <a:r>
              <a:rPr lang="en-US">
                <a:solidFill>
                  <a:srgbClr val="000000"/>
                </a:solidFill>
              </a:rPr>
              <a:t>'A'</a:t>
            </a:r>
          </a:p>
        </p:txBody>
      </p:sp>
      <p:sp>
        <p:nvSpPr>
          <p:cNvPr id="45" name="TextBox 44">
            <a:extLst>
              <a:ext uri="{FF2B5EF4-FFF2-40B4-BE49-F238E27FC236}">
                <a16:creationId xmlns:a16="http://schemas.microsoft.com/office/drawing/2014/main" id="{2897BDAA-82D8-4CC0-AB1C-66BCBF3F7331}"/>
              </a:ext>
            </a:extLst>
          </p:cNvPr>
          <p:cNvSpPr txBox="1"/>
          <p:nvPr/>
        </p:nvSpPr>
        <p:spPr>
          <a:xfrm>
            <a:off x="450273" y="4707081"/>
            <a:ext cx="8693727" cy="369332"/>
          </a:xfrm>
          <a:prstGeom prst="rect">
            <a:avLst/>
          </a:prstGeom>
        </p:spPr>
        <p:txBody>
          <a:bodyPr vert="horz" lIns="91440" tIns="45720" rIns="91440" bIns="45720" rtlCol="0" anchor="t">
            <a:normAutofit/>
          </a:bodyPr>
          <a:lstStyle/>
          <a:p>
            <a:pPr marL="285750" indent="-285750">
              <a:spcBef>
                <a:spcPts val="1000"/>
              </a:spcBef>
              <a:buClr>
                <a:schemeClr val="accent1"/>
              </a:buClr>
              <a:buSzPct val="80000"/>
              <a:buFont typeface="Wingdings 3" charset="2"/>
              <a:buChar char=""/>
            </a:pPr>
            <a:r>
              <a:rPr lang="en-US" dirty="0">
                <a:solidFill>
                  <a:schemeClr val="tx1">
                    <a:lumMod val="75000"/>
                    <a:lumOff val="25000"/>
                  </a:schemeClr>
                </a:solidFill>
              </a:rPr>
              <a:t>When we add another variable, the following blocks are consumed.</a:t>
            </a:r>
          </a:p>
        </p:txBody>
      </p:sp>
      <p:sp>
        <p:nvSpPr>
          <p:cNvPr id="3" name="Rectangle 2">
            <a:extLst>
              <a:ext uri="{FF2B5EF4-FFF2-40B4-BE49-F238E27FC236}">
                <a16:creationId xmlns:a16="http://schemas.microsoft.com/office/drawing/2014/main" id="{1A2596C8-D964-4FAD-9C8A-CF1B1129D9E6}"/>
              </a:ext>
            </a:extLst>
          </p:cNvPr>
          <p:cNvSpPr/>
          <p:nvPr/>
        </p:nvSpPr>
        <p:spPr>
          <a:xfrm>
            <a:off x="1309253" y="2573481"/>
            <a:ext cx="7339445" cy="20054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y</a:t>
            </a:r>
            <a:endParaRPr lang="en-US"/>
          </a:p>
          <a:p>
            <a:pPr algn="ctr"/>
            <a:endParaRPr lang="en-US">
              <a:solidFill>
                <a:srgbClr val="000000"/>
              </a:solidFill>
            </a:endParaRPr>
          </a:p>
          <a:p>
            <a:pPr algn="ctr"/>
            <a:r>
              <a:rPr lang="en-US">
                <a:solidFill>
                  <a:srgbClr val="000000"/>
                </a:solidFill>
              </a:rPr>
              <a:t>=</a:t>
            </a:r>
          </a:p>
          <a:p>
            <a:pPr algn="ctr"/>
            <a:endParaRPr lang="en-US">
              <a:solidFill>
                <a:srgbClr val="000000"/>
              </a:solidFill>
            </a:endParaRPr>
          </a:p>
          <a:p>
            <a:pPr algn="ctr"/>
            <a:r>
              <a:rPr lang="en-US">
                <a:solidFill>
                  <a:srgbClr val="000000"/>
                </a:solidFill>
              </a:rPr>
              <a:t>9.81</a:t>
            </a:r>
          </a:p>
        </p:txBody>
      </p:sp>
      <p:sp>
        <p:nvSpPr>
          <p:cNvPr id="14" name="Rectangle 13">
            <a:extLst>
              <a:ext uri="{FF2B5EF4-FFF2-40B4-BE49-F238E27FC236}">
                <a16:creationId xmlns:a16="http://schemas.microsoft.com/office/drawing/2014/main" id="{9B98A35D-1956-4807-BC18-299F018F3691}"/>
              </a:ext>
            </a:extLst>
          </p:cNvPr>
          <p:cNvSpPr/>
          <p:nvPr/>
        </p:nvSpPr>
        <p:spPr>
          <a:xfrm>
            <a:off x="8652162" y="2573478"/>
            <a:ext cx="914400" cy="200544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rPr>
              <a:t>z</a:t>
            </a:r>
            <a:br>
              <a:rPr lang="en-US">
                <a:solidFill>
                  <a:srgbClr val="000000"/>
                </a:solidFill>
              </a:rPr>
            </a:br>
            <a:br>
              <a:rPr lang="en-US">
                <a:solidFill>
                  <a:srgbClr val="000000"/>
                </a:solidFill>
              </a:rPr>
            </a:br>
            <a:r>
              <a:rPr lang="en-US">
                <a:solidFill>
                  <a:srgbClr val="000000"/>
                </a:solidFill>
              </a:rPr>
              <a:t>=</a:t>
            </a:r>
            <a:br>
              <a:rPr lang="en-US">
                <a:solidFill>
                  <a:srgbClr val="000000"/>
                </a:solidFill>
              </a:rPr>
            </a:br>
            <a:br>
              <a:rPr lang="en-US">
                <a:solidFill>
                  <a:srgbClr val="000000"/>
                </a:solidFill>
              </a:rPr>
            </a:br>
            <a:r>
              <a:rPr lang="en-US">
                <a:solidFill>
                  <a:srgbClr val="000000"/>
                </a:solidFill>
              </a:rPr>
              <a:t>true</a:t>
            </a:r>
          </a:p>
        </p:txBody>
      </p:sp>
      <p:sp>
        <p:nvSpPr>
          <p:cNvPr id="16" name="TextBox 15">
            <a:extLst>
              <a:ext uri="{FF2B5EF4-FFF2-40B4-BE49-F238E27FC236}">
                <a16:creationId xmlns:a16="http://schemas.microsoft.com/office/drawing/2014/main" id="{FB064582-F34E-5918-B2A6-46DCA491FFD1}"/>
              </a:ext>
            </a:extLst>
          </p:cNvPr>
          <p:cNvSpPr txBox="1"/>
          <p:nvPr/>
        </p:nvSpPr>
        <p:spPr>
          <a:xfrm>
            <a:off x="568037" y="5304560"/>
            <a:ext cx="9090314" cy="861774"/>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569CD6"/>
                </a:solidFill>
                <a:latin typeface="Consolas"/>
              </a:rPr>
              <a:t>auto</a:t>
            </a:r>
            <a:r>
              <a:rPr lang="en-US" sz="1600" b="0" dirty="0">
                <a:solidFill>
                  <a:srgbClr val="D4D4D4"/>
                </a:solidFill>
                <a:effectLst/>
                <a:latin typeface="Consolas"/>
              </a:rPr>
              <a:t> x = </a:t>
            </a:r>
            <a:r>
              <a:rPr lang="en-US" sz="1600" dirty="0">
                <a:solidFill>
                  <a:srgbClr val="569CD6"/>
                </a:solidFill>
                <a:latin typeface="Consolas"/>
              </a:rPr>
              <a:t>char</a:t>
            </a:r>
            <a:r>
              <a:rPr lang="en-US" sz="1400" dirty="0">
                <a:solidFill>
                  <a:srgbClr val="CCCCCC"/>
                </a:solidFill>
                <a:latin typeface="Consolas"/>
              </a:rPr>
              <a:t>{</a:t>
            </a:r>
            <a:r>
              <a:rPr lang="en-US" sz="1600" dirty="0">
                <a:solidFill>
                  <a:srgbClr val="CE9178"/>
                </a:solidFill>
                <a:latin typeface="Consolas"/>
              </a:rPr>
              <a:t>'A'</a:t>
            </a:r>
            <a:r>
              <a:rPr lang="en-US" sz="1400" dirty="0">
                <a:solidFill>
                  <a:srgbClr val="CCCCCC"/>
                </a:solidFill>
                <a:latin typeface="Consolas"/>
              </a:rPr>
              <a:t>}</a:t>
            </a:r>
            <a:r>
              <a:rPr lang="en-US" sz="1600" dirty="0">
                <a:solidFill>
                  <a:srgbClr val="D4D4D4"/>
                </a:solidFill>
                <a:latin typeface="Consolas"/>
              </a:rPr>
              <a:t>;</a:t>
            </a:r>
            <a:r>
              <a:rPr lang="en-US" sz="1600" b="0" dirty="0">
                <a:solidFill>
                  <a:srgbClr val="6A9955"/>
                </a:solidFill>
                <a:effectLst/>
                <a:latin typeface="Consolas"/>
              </a:rPr>
              <a:t>     // a char is 1 byte</a:t>
            </a:r>
            <a:endParaRPr lang="en-US" sz="1600" b="0" dirty="0">
              <a:solidFill>
                <a:srgbClr val="D4D4D4"/>
              </a:solidFill>
              <a:effectLst/>
              <a:latin typeface="Consolas"/>
            </a:endParaRPr>
          </a:p>
          <a:p>
            <a:r>
              <a:rPr lang="en-US" sz="1600" dirty="0">
                <a:solidFill>
                  <a:srgbClr val="569CD6"/>
                </a:solidFill>
                <a:latin typeface="Consolas"/>
              </a:rPr>
              <a:t>auto </a:t>
            </a:r>
            <a:r>
              <a:rPr lang="en-US" sz="1600" b="0" dirty="0">
                <a:solidFill>
                  <a:srgbClr val="D4D4D4"/>
                </a:solidFill>
                <a:effectLst/>
                <a:latin typeface="Consolas"/>
              </a:rPr>
              <a:t>y =</a:t>
            </a:r>
            <a:r>
              <a:rPr lang="en-US" sz="1600" dirty="0">
                <a:solidFill>
                  <a:srgbClr val="D4D4D4"/>
                </a:solidFill>
                <a:latin typeface="Consolas"/>
              </a:rPr>
              <a:t> </a:t>
            </a:r>
            <a:r>
              <a:rPr lang="en-US" sz="1600" dirty="0">
                <a:solidFill>
                  <a:srgbClr val="569CD6"/>
                </a:solidFill>
                <a:latin typeface="Consolas"/>
              </a:rPr>
              <a:t>double</a:t>
            </a:r>
            <a:r>
              <a:rPr lang="en-US" sz="1400" dirty="0">
                <a:solidFill>
                  <a:srgbClr val="CCCCCC"/>
                </a:solidFill>
                <a:latin typeface="Consolas"/>
              </a:rPr>
              <a:t>{</a:t>
            </a:r>
            <a:r>
              <a:rPr lang="en-US" sz="1600" b="0" dirty="0">
                <a:solidFill>
                  <a:srgbClr val="B5CEA8"/>
                </a:solidFill>
                <a:effectLst/>
                <a:latin typeface="Consolas"/>
              </a:rPr>
              <a:t>9.81</a:t>
            </a:r>
            <a:r>
              <a:rPr lang="en-US" sz="1400" dirty="0">
                <a:solidFill>
                  <a:srgbClr val="CCCCCC"/>
                </a:solidFill>
                <a:latin typeface="Consolas"/>
              </a:rPr>
              <a:t>}</a:t>
            </a:r>
            <a:r>
              <a:rPr lang="en-US" sz="1600" dirty="0">
                <a:solidFill>
                  <a:srgbClr val="D4D4D4"/>
                </a:solidFill>
                <a:latin typeface="Consolas"/>
              </a:rPr>
              <a:t>;</a:t>
            </a:r>
            <a:r>
              <a:rPr lang="en-US" sz="1600" b="0" dirty="0">
                <a:solidFill>
                  <a:srgbClr val="6A9955"/>
                </a:solidFill>
                <a:effectLst/>
                <a:latin typeface="Consolas"/>
              </a:rPr>
              <a:t>  // a double is 8 bytes</a:t>
            </a:r>
            <a:endParaRPr lang="en-US" sz="1600" dirty="0">
              <a:solidFill>
                <a:srgbClr val="6A9955"/>
              </a:solidFill>
              <a:latin typeface="Consolas"/>
            </a:endParaRPr>
          </a:p>
          <a:p>
            <a:r>
              <a:rPr lang="en-US" sz="1600" dirty="0">
                <a:solidFill>
                  <a:srgbClr val="569CD6"/>
                </a:solidFill>
                <a:latin typeface="Consolas"/>
              </a:rPr>
              <a:t>auto </a:t>
            </a:r>
            <a:r>
              <a:rPr lang="en-US" sz="1600" dirty="0">
                <a:solidFill>
                  <a:srgbClr val="D4D4D4"/>
                </a:solidFill>
                <a:latin typeface="Consolas"/>
              </a:rPr>
              <a:t>z = </a:t>
            </a:r>
            <a:r>
              <a:rPr lang="en-US" sz="1600" dirty="0">
                <a:solidFill>
                  <a:srgbClr val="569CD6"/>
                </a:solidFill>
                <a:latin typeface="Consolas"/>
              </a:rPr>
              <a:t>bool</a:t>
            </a:r>
            <a:r>
              <a:rPr lang="en-US" sz="1400" dirty="0">
                <a:solidFill>
                  <a:srgbClr val="CCCCCC"/>
                </a:solidFill>
                <a:latin typeface="Consolas"/>
              </a:rPr>
              <a:t>{</a:t>
            </a:r>
            <a:r>
              <a:rPr lang="en-US" sz="1600" dirty="0">
                <a:solidFill>
                  <a:srgbClr val="569CD6"/>
                </a:solidFill>
                <a:latin typeface="Consolas"/>
              </a:rPr>
              <a:t>true</a:t>
            </a:r>
            <a:r>
              <a:rPr lang="en-US" sz="1400" dirty="0">
                <a:solidFill>
                  <a:srgbClr val="CCCCCC"/>
                </a:solidFill>
                <a:latin typeface="Consolas"/>
              </a:rPr>
              <a:t>}</a:t>
            </a:r>
            <a:r>
              <a:rPr lang="en-US" sz="1600" dirty="0">
                <a:solidFill>
                  <a:srgbClr val="D4D4D4"/>
                </a:solidFill>
                <a:latin typeface="Consolas"/>
              </a:rPr>
              <a:t>;</a:t>
            </a:r>
            <a:r>
              <a:rPr lang="en-US" sz="1600" dirty="0">
                <a:solidFill>
                  <a:srgbClr val="6A9955"/>
                </a:solidFill>
                <a:latin typeface="Consolas"/>
              </a:rPr>
              <a:t>    // a bool is 1 byte</a:t>
            </a:r>
          </a:p>
        </p:txBody>
      </p:sp>
      <p:sp>
        <p:nvSpPr>
          <p:cNvPr id="17" name="Slide Number Placeholder 16">
            <a:extLst>
              <a:ext uri="{FF2B5EF4-FFF2-40B4-BE49-F238E27FC236}">
                <a16:creationId xmlns:a16="http://schemas.microsoft.com/office/drawing/2014/main" id="{5FE8E307-5D3C-33C7-72A4-8DF0AC06A4A3}"/>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298216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37968-4D5E-42F6-BE2A-9D186A8CDA64}"/>
              </a:ext>
            </a:extLst>
          </p:cNvPr>
          <p:cNvSpPr>
            <a:spLocks noGrp="1"/>
          </p:cNvSpPr>
          <p:nvPr>
            <p:ph type="title"/>
          </p:nvPr>
        </p:nvSpPr>
        <p:spPr/>
        <p:txBody>
          <a:bodyPr/>
          <a:lstStyle/>
          <a:p>
            <a:r>
              <a:rPr lang="en-US"/>
              <a:t>Variables &amp; Memory</a:t>
            </a:r>
          </a:p>
        </p:txBody>
      </p:sp>
      <p:sp>
        <p:nvSpPr>
          <p:cNvPr id="3" name="Content Placeholder 2">
            <a:extLst>
              <a:ext uri="{FF2B5EF4-FFF2-40B4-BE49-F238E27FC236}">
                <a16:creationId xmlns:a16="http://schemas.microsoft.com/office/drawing/2014/main" id="{68355AC4-B2AF-46E6-8B88-BF3AEAF245D9}"/>
              </a:ext>
            </a:extLst>
          </p:cNvPr>
          <p:cNvSpPr>
            <a:spLocks noGrp="1"/>
          </p:cNvSpPr>
          <p:nvPr>
            <p:ph idx="1"/>
          </p:nvPr>
        </p:nvSpPr>
        <p:spPr/>
        <p:txBody>
          <a:bodyPr vert="horz" lIns="91440" tIns="45720" rIns="91440" bIns="45720" rtlCol="0" anchor="t">
            <a:normAutofit fontScale="92500" lnSpcReduction="10000"/>
          </a:bodyPr>
          <a:lstStyle/>
          <a:p>
            <a:r>
              <a:rPr lang="en-US" dirty="0"/>
              <a:t>Variables are generally small in memory.</a:t>
            </a:r>
          </a:p>
          <a:p>
            <a:pPr lvl="1"/>
            <a:r>
              <a:rPr lang="en-US" dirty="0"/>
              <a:t>An int is 4 bytes; our phones nowadays hold up to 32 gigabytes, that is 32 billion bytes!</a:t>
            </a:r>
          </a:p>
          <a:p>
            <a:r>
              <a:rPr lang="en-US" dirty="0"/>
              <a:t>This does not mean that variables are free! There are costs outside of the raw memory they consume:</a:t>
            </a:r>
          </a:p>
          <a:p>
            <a:pPr lvl="1"/>
            <a:r>
              <a:rPr lang="en-US" dirty="0"/>
              <a:t>The CPU needs to find a place in memory to store the new variable</a:t>
            </a:r>
          </a:p>
          <a:p>
            <a:pPr lvl="1"/>
            <a:r>
              <a:rPr lang="en-US" dirty="0"/>
              <a:t>Then the memory needs to be reserved (allocated)</a:t>
            </a:r>
          </a:p>
          <a:p>
            <a:pPr lvl="1"/>
            <a:r>
              <a:rPr lang="en-US" dirty="0"/>
              <a:t>Then the memory needs to be cleaned up when it is no longer used</a:t>
            </a:r>
          </a:p>
          <a:p>
            <a:r>
              <a:rPr lang="en-US" dirty="0"/>
              <a:t>It you are careless in managing your memory, you can create bottlenecks and micro-inefficiencies that can build up to something substantial over time!</a:t>
            </a:r>
          </a:p>
          <a:p>
            <a:pPr lvl="1"/>
            <a:r>
              <a:rPr lang="en-US" dirty="0"/>
              <a:t>1 second may not sound like a lot of time, but compound that over 100,000 runs of your program, and you are now waiting an extra day for everything to complete!</a:t>
            </a:r>
          </a:p>
          <a:p>
            <a:r>
              <a:rPr lang="en-US" dirty="0"/>
              <a:t>Memory layout strategies change from system to system.</a:t>
            </a:r>
          </a:p>
        </p:txBody>
      </p:sp>
      <p:sp>
        <p:nvSpPr>
          <p:cNvPr id="5" name="Slide Number Placeholder 4">
            <a:extLst>
              <a:ext uri="{FF2B5EF4-FFF2-40B4-BE49-F238E27FC236}">
                <a16:creationId xmlns:a16="http://schemas.microsoft.com/office/drawing/2014/main" id="{75E7E572-9D0C-9270-B49B-5F995C45BE24}"/>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33350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BEA9-BA44-41F2-B9C9-6747210560F1}"/>
              </a:ext>
            </a:extLst>
          </p:cNvPr>
          <p:cNvSpPr>
            <a:spLocks noGrp="1"/>
          </p:cNvSpPr>
          <p:nvPr>
            <p:ph type="title"/>
          </p:nvPr>
        </p:nvSpPr>
        <p:spPr/>
        <p:txBody>
          <a:bodyPr/>
          <a:lstStyle/>
          <a:p>
            <a:r>
              <a:rPr lang="en-US"/>
              <a:t>Overwriting Variables</a:t>
            </a:r>
          </a:p>
        </p:txBody>
      </p:sp>
      <p:sp>
        <p:nvSpPr>
          <p:cNvPr id="3" name="Content Placeholder 2">
            <a:extLst>
              <a:ext uri="{FF2B5EF4-FFF2-40B4-BE49-F238E27FC236}">
                <a16:creationId xmlns:a16="http://schemas.microsoft.com/office/drawing/2014/main" id="{7F1F0974-8245-4A2C-B9F4-61F41C203348}"/>
              </a:ext>
            </a:extLst>
          </p:cNvPr>
          <p:cNvSpPr>
            <a:spLocks noGrp="1"/>
          </p:cNvSpPr>
          <p:nvPr>
            <p:ph idx="1"/>
          </p:nvPr>
        </p:nvSpPr>
        <p:spPr/>
        <p:txBody>
          <a:bodyPr vert="horz" lIns="91440" tIns="45720" rIns="91440" bIns="45720" rtlCol="0" anchor="t">
            <a:normAutofit/>
          </a:bodyPr>
          <a:lstStyle/>
          <a:p>
            <a:r>
              <a:rPr lang="en-US"/>
              <a:t>Once we have a variable, we can change its value. In many cases it is because we no longer care about the old value. It is then more efficient to just reuse the variable rather than create a brand new one.</a:t>
            </a:r>
          </a:p>
        </p:txBody>
      </p:sp>
      <p:sp>
        <p:nvSpPr>
          <p:cNvPr id="5" name="TextBox 4">
            <a:extLst>
              <a:ext uri="{FF2B5EF4-FFF2-40B4-BE49-F238E27FC236}">
                <a16:creationId xmlns:a16="http://schemas.microsoft.com/office/drawing/2014/main" id="{155BA2CB-5579-4E97-B3E7-B30C7EEEC93E}"/>
              </a:ext>
            </a:extLst>
          </p:cNvPr>
          <p:cNvSpPr txBox="1"/>
          <p:nvPr/>
        </p:nvSpPr>
        <p:spPr>
          <a:xfrm>
            <a:off x="602673" y="3183083"/>
            <a:ext cx="9090314" cy="1354217"/>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569CD6"/>
                </a:solidFill>
                <a:latin typeface="Consolas"/>
              </a:rPr>
              <a:t>auto</a:t>
            </a:r>
            <a:r>
              <a:rPr lang="en-US" sz="1600" b="0" dirty="0">
                <a:solidFill>
                  <a:srgbClr val="D4D4D4"/>
                </a:solidFill>
                <a:effectLst/>
                <a:latin typeface="Consolas"/>
              </a:rPr>
              <a:t> </a:t>
            </a:r>
            <a:r>
              <a:rPr lang="en-US" sz="1600" b="0" dirty="0" err="1">
                <a:solidFill>
                  <a:srgbClr val="D4D4D4"/>
                </a:solidFill>
                <a:effectLst/>
                <a:latin typeface="Consolas"/>
              </a:rPr>
              <a:t>velocity_x</a:t>
            </a:r>
            <a:r>
              <a:rPr lang="en-US" sz="1600" b="0" dirty="0">
                <a:solidFill>
                  <a:srgbClr val="D4D4D4"/>
                </a:solidFill>
                <a:effectLst/>
                <a:latin typeface="Consolas"/>
              </a:rPr>
              <a:t> = </a:t>
            </a:r>
            <a:r>
              <a:rPr lang="en-US" sz="1600" dirty="0">
                <a:solidFill>
                  <a:srgbClr val="569CD6"/>
                </a:solidFill>
                <a:latin typeface="Consolas"/>
              </a:rPr>
              <a:t>float</a:t>
            </a:r>
            <a:r>
              <a:rPr lang="en-US" sz="1400" dirty="0">
                <a:solidFill>
                  <a:srgbClr val="CCCCCC"/>
                </a:solidFill>
                <a:latin typeface="Consolas"/>
              </a:rPr>
              <a:t>{</a:t>
            </a:r>
            <a:r>
              <a:rPr lang="en-US" sz="1600" dirty="0">
                <a:solidFill>
                  <a:srgbClr val="B5CEA8"/>
                </a:solidFill>
                <a:latin typeface="Consolas"/>
              </a:rPr>
              <a:t>100.0</a:t>
            </a:r>
            <a:r>
              <a:rPr lang="en-US" sz="1400" dirty="0">
                <a:solidFill>
                  <a:srgbClr val="CCCCCC"/>
                </a:solidFill>
                <a:latin typeface="Consolas"/>
              </a:rPr>
              <a:t>}</a:t>
            </a:r>
            <a:r>
              <a:rPr lang="en-US" sz="1600" dirty="0">
                <a:solidFill>
                  <a:srgbClr val="D4D4D4"/>
                </a:solidFill>
                <a:latin typeface="Consolas"/>
              </a:rPr>
              <a:t>;</a:t>
            </a:r>
            <a:endParaRPr lang="en-US" sz="1600" b="0" dirty="0">
              <a:solidFill>
                <a:srgbClr val="D4D4D4"/>
              </a:solidFill>
              <a:effectLst/>
              <a:latin typeface="Consolas"/>
            </a:endParaRPr>
          </a:p>
          <a:p>
            <a:r>
              <a:rPr lang="en-US" sz="1600" b="0" dirty="0">
                <a:solidFill>
                  <a:srgbClr val="C586C0"/>
                </a:solidFill>
                <a:effectLst/>
                <a:latin typeface="Consolas"/>
              </a:rPr>
              <a:t>if</a:t>
            </a:r>
            <a:r>
              <a:rPr lang="en-US" sz="1600" b="0" dirty="0">
                <a:solidFill>
                  <a:srgbClr val="D4D4D4"/>
                </a:solidFill>
                <a:effectLst/>
                <a:latin typeface="Consolas"/>
              </a:rPr>
              <a:t> (boost)</a:t>
            </a:r>
          </a:p>
          <a:p>
            <a:r>
              <a:rPr lang="en-US" sz="1600" b="0" dirty="0">
                <a:solidFill>
                  <a:srgbClr val="D4D4D4"/>
                </a:solidFill>
                <a:effectLst/>
                <a:latin typeface="Consolas"/>
              </a:rPr>
              <a:t>{</a:t>
            </a:r>
          </a:p>
          <a:p>
            <a:r>
              <a:rPr lang="en-US" sz="1600" b="0" dirty="0">
                <a:solidFill>
                  <a:srgbClr val="D4D4D4"/>
                </a:solidFill>
                <a:effectLst/>
                <a:latin typeface="Consolas"/>
              </a:rPr>
              <a:t>    </a:t>
            </a:r>
            <a:r>
              <a:rPr lang="en-US" sz="1600" b="0" dirty="0" err="1">
                <a:solidFill>
                  <a:srgbClr val="D4D4D4"/>
                </a:solidFill>
                <a:effectLst/>
                <a:latin typeface="Consolas"/>
              </a:rPr>
              <a:t>velocity_x</a:t>
            </a:r>
            <a:r>
              <a:rPr lang="en-US" sz="1600" b="0" dirty="0">
                <a:solidFill>
                  <a:srgbClr val="D4D4D4"/>
                </a:solidFill>
                <a:effectLst/>
                <a:latin typeface="Consolas"/>
              </a:rPr>
              <a:t> = </a:t>
            </a:r>
            <a:r>
              <a:rPr lang="en-US" sz="1600" b="0" dirty="0">
                <a:solidFill>
                  <a:srgbClr val="B5CEA8"/>
                </a:solidFill>
                <a:effectLst/>
                <a:latin typeface="Consolas"/>
              </a:rPr>
              <a:t>343.0</a:t>
            </a:r>
            <a:r>
              <a:rPr lang="en-US" sz="1600" b="0" dirty="0">
                <a:solidFill>
                  <a:srgbClr val="D4D4D4"/>
                </a:solidFill>
                <a:effectLst/>
                <a:latin typeface="Consolas"/>
              </a:rPr>
              <a:t>;</a:t>
            </a:r>
            <a:r>
              <a:rPr lang="en-US" sz="1600" b="0" dirty="0">
                <a:solidFill>
                  <a:srgbClr val="6A9955"/>
                </a:solidFill>
                <a:effectLst/>
                <a:latin typeface="Consolas"/>
              </a:rPr>
              <a:t> // this is much better than creating a new</a:t>
            </a:r>
            <a:endParaRPr lang="en-US" sz="1600" b="0" dirty="0">
              <a:solidFill>
                <a:srgbClr val="D4D4D4"/>
              </a:solidFill>
              <a:effectLst/>
              <a:latin typeface="Consolas"/>
            </a:endParaRPr>
          </a:p>
          <a:p>
            <a:r>
              <a:rPr lang="en-US" sz="1600" b="0" dirty="0">
                <a:solidFill>
                  <a:srgbClr val="D4D4D4"/>
                </a:solidFill>
                <a:effectLst/>
                <a:latin typeface="Consolas"/>
              </a:rPr>
              <a:t>}</a:t>
            </a:r>
            <a:r>
              <a:rPr lang="en-US" sz="1600" b="0" dirty="0">
                <a:solidFill>
                  <a:srgbClr val="6A9955"/>
                </a:solidFill>
                <a:effectLst/>
                <a:latin typeface="Consolas"/>
              </a:rPr>
              <a:t>                       // variable named </a:t>
            </a:r>
            <a:r>
              <a:rPr lang="en-US" sz="1600" b="0" dirty="0" err="1">
                <a:solidFill>
                  <a:srgbClr val="6A9955"/>
                </a:solidFill>
                <a:effectLst/>
                <a:latin typeface="Consolas"/>
              </a:rPr>
              <a:t>boosted_velocity_x</a:t>
            </a:r>
            <a:endParaRPr lang="en-US" sz="1600" dirty="0">
              <a:solidFill>
                <a:srgbClr val="D4D4D4"/>
              </a:solidFill>
              <a:latin typeface="Consolas"/>
            </a:endParaRPr>
          </a:p>
        </p:txBody>
      </p:sp>
      <p:sp>
        <p:nvSpPr>
          <p:cNvPr id="9" name="Rectangle 8">
            <a:extLst>
              <a:ext uri="{FF2B5EF4-FFF2-40B4-BE49-F238E27FC236}">
                <a16:creationId xmlns:a16="http://schemas.microsoft.com/office/drawing/2014/main" id="{AE6228AB-998D-4111-8BD3-80FCEA76EEEA}"/>
              </a:ext>
            </a:extLst>
          </p:cNvPr>
          <p:cNvSpPr/>
          <p:nvPr/>
        </p:nvSpPr>
        <p:spPr>
          <a:xfrm>
            <a:off x="677141" y="5214503"/>
            <a:ext cx="914400" cy="420832"/>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0x015</a:t>
            </a:r>
          </a:p>
        </p:txBody>
      </p:sp>
      <p:sp>
        <p:nvSpPr>
          <p:cNvPr id="11" name="Rectangle 10">
            <a:extLst>
              <a:ext uri="{FF2B5EF4-FFF2-40B4-BE49-F238E27FC236}">
                <a16:creationId xmlns:a16="http://schemas.microsoft.com/office/drawing/2014/main" id="{01652905-7D92-413E-AB34-466681C4E058}"/>
              </a:ext>
            </a:extLst>
          </p:cNvPr>
          <p:cNvSpPr/>
          <p:nvPr/>
        </p:nvSpPr>
        <p:spPr>
          <a:xfrm>
            <a:off x="1595005" y="5214503"/>
            <a:ext cx="914400" cy="420832"/>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0x016</a:t>
            </a:r>
          </a:p>
        </p:txBody>
      </p:sp>
      <p:sp>
        <p:nvSpPr>
          <p:cNvPr id="13" name="Rectangle 12">
            <a:extLst>
              <a:ext uri="{FF2B5EF4-FFF2-40B4-BE49-F238E27FC236}">
                <a16:creationId xmlns:a16="http://schemas.microsoft.com/office/drawing/2014/main" id="{541E9A73-CFBB-4934-940C-3590FC85CFB5}"/>
              </a:ext>
            </a:extLst>
          </p:cNvPr>
          <p:cNvSpPr/>
          <p:nvPr/>
        </p:nvSpPr>
        <p:spPr>
          <a:xfrm>
            <a:off x="2512868" y="5214502"/>
            <a:ext cx="914400" cy="420832"/>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0x017</a:t>
            </a:r>
          </a:p>
        </p:txBody>
      </p:sp>
      <p:sp>
        <p:nvSpPr>
          <p:cNvPr id="15" name="Rectangle 14">
            <a:extLst>
              <a:ext uri="{FF2B5EF4-FFF2-40B4-BE49-F238E27FC236}">
                <a16:creationId xmlns:a16="http://schemas.microsoft.com/office/drawing/2014/main" id="{520F05C7-3226-4DB2-A238-D231E860A83A}"/>
              </a:ext>
            </a:extLst>
          </p:cNvPr>
          <p:cNvSpPr/>
          <p:nvPr/>
        </p:nvSpPr>
        <p:spPr>
          <a:xfrm>
            <a:off x="3430732" y="5214503"/>
            <a:ext cx="914400" cy="420832"/>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0x018</a:t>
            </a:r>
          </a:p>
        </p:txBody>
      </p:sp>
      <p:sp>
        <p:nvSpPr>
          <p:cNvPr id="34" name="Rectangle 33">
            <a:extLst>
              <a:ext uri="{FF2B5EF4-FFF2-40B4-BE49-F238E27FC236}">
                <a16:creationId xmlns:a16="http://schemas.microsoft.com/office/drawing/2014/main" id="{8EC70BAE-3903-42E8-8FCA-D209BC116AEA}"/>
              </a:ext>
            </a:extLst>
          </p:cNvPr>
          <p:cNvSpPr/>
          <p:nvPr/>
        </p:nvSpPr>
        <p:spPr>
          <a:xfrm>
            <a:off x="5716732" y="5197184"/>
            <a:ext cx="914400" cy="420832"/>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0x015</a:t>
            </a:r>
          </a:p>
        </p:txBody>
      </p:sp>
      <p:sp>
        <p:nvSpPr>
          <p:cNvPr id="35" name="Rectangle 34">
            <a:extLst>
              <a:ext uri="{FF2B5EF4-FFF2-40B4-BE49-F238E27FC236}">
                <a16:creationId xmlns:a16="http://schemas.microsoft.com/office/drawing/2014/main" id="{40B33161-77A8-4EAD-81B6-7FF5745A1180}"/>
              </a:ext>
            </a:extLst>
          </p:cNvPr>
          <p:cNvSpPr/>
          <p:nvPr/>
        </p:nvSpPr>
        <p:spPr>
          <a:xfrm>
            <a:off x="6634596" y="5197184"/>
            <a:ext cx="914400" cy="420832"/>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0x016</a:t>
            </a:r>
          </a:p>
        </p:txBody>
      </p:sp>
      <p:sp>
        <p:nvSpPr>
          <p:cNvPr id="36" name="Rectangle 35">
            <a:extLst>
              <a:ext uri="{FF2B5EF4-FFF2-40B4-BE49-F238E27FC236}">
                <a16:creationId xmlns:a16="http://schemas.microsoft.com/office/drawing/2014/main" id="{CAA532E2-87C2-4945-9DE9-EBF49D64FE9F}"/>
              </a:ext>
            </a:extLst>
          </p:cNvPr>
          <p:cNvSpPr/>
          <p:nvPr/>
        </p:nvSpPr>
        <p:spPr>
          <a:xfrm>
            <a:off x="7552459" y="5197183"/>
            <a:ext cx="914400" cy="420832"/>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0x017</a:t>
            </a:r>
          </a:p>
        </p:txBody>
      </p:sp>
      <p:sp>
        <p:nvSpPr>
          <p:cNvPr id="37" name="Rectangle 36">
            <a:extLst>
              <a:ext uri="{FF2B5EF4-FFF2-40B4-BE49-F238E27FC236}">
                <a16:creationId xmlns:a16="http://schemas.microsoft.com/office/drawing/2014/main" id="{985A10F0-F1E8-437F-903C-BC7BF4C73EC1}"/>
              </a:ext>
            </a:extLst>
          </p:cNvPr>
          <p:cNvSpPr/>
          <p:nvPr/>
        </p:nvSpPr>
        <p:spPr>
          <a:xfrm>
            <a:off x="8470323" y="5197184"/>
            <a:ext cx="914400" cy="420832"/>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0x018</a:t>
            </a:r>
          </a:p>
        </p:txBody>
      </p:sp>
      <p:sp>
        <p:nvSpPr>
          <p:cNvPr id="38" name="Rectangle 37">
            <a:extLst>
              <a:ext uri="{FF2B5EF4-FFF2-40B4-BE49-F238E27FC236}">
                <a16:creationId xmlns:a16="http://schemas.microsoft.com/office/drawing/2014/main" id="{6AFC7206-7304-4B07-8917-F815E763418B}"/>
              </a:ext>
            </a:extLst>
          </p:cNvPr>
          <p:cNvSpPr/>
          <p:nvPr/>
        </p:nvSpPr>
        <p:spPr>
          <a:xfrm>
            <a:off x="5716732" y="5630139"/>
            <a:ext cx="3667990" cy="914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rgbClr val="000000"/>
                </a:solidFill>
              </a:rPr>
              <a:t>velocity_x</a:t>
            </a:r>
            <a:r>
              <a:rPr lang="en-US">
                <a:solidFill>
                  <a:srgbClr val="000000"/>
                </a:solidFill>
              </a:rPr>
              <a:t> = 340.0</a:t>
            </a:r>
            <a:endParaRPr lang="en-US">
              <a:solidFill>
                <a:srgbClr val="FFFFFF"/>
              </a:solidFill>
            </a:endParaRPr>
          </a:p>
        </p:txBody>
      </p:sp>
      <p:sp>
        <p:nvSpPr>
          <p:cNvPr id="6" name="TextBox 5">
            <a:extLst>
              <a:ext uri="{FF2B5EF4-FFF2-40B4-BE49-F238E27FC236}">
                <a16:creationId xmlns:a16="http://schemas.microsoft.com/office/drawing/2014/main" id="{A995C4D4-FA20-DA0A-BF61-3AD4B84B289F}"/>
              </a:ext>
            </a:extLst>
          </p:cNvPr>
          <p:cNvSpPr txBox="1"/>
          <p:nvPr/>
        </p:nvSpPr>
        <p:spPr>
          <a:xfrm>
            <a:off x="602673" y="4815728"/>
            <a:ext cx="6100010" cy="369332"/>
          </a:xfrm>
          <a:prstGeom prst="rect">
            <a:avLst/>
          </a:prstGeom>
          <a:noFill/>
        </p:spPr>
        <p:txBody>
          <a:bodyPr wrap="square">
            <a:spAutoFit/>
          </a:bodyPr>
          <a:lstStyle/>
          <a:p>
            <a:r>
              <a:rPr lang="en-US">
                <a:latin typeface="Consolas"/>
              </a:rPr>
              <a:t>Before                                  After</a:t>
            </a:r>
          </a:p>
        </p:txBody>
      </p:sp>
      <p:sp>
        <p:nvSpPr>
          <p:cNvPr id="7" name="Slide Number Placeholder 6">
            <a:extLst>
              <a:ext uri="{FF2B5EF4-FFF2-40B4-BE49-F238E27FC236}">
                <a16:creationId xmlns:a16="http://schemas.microsoft.com/office/drawing/2014/main" id="{BCF36585-2417-97F1-7F28-2E234C2D052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29" name="Rectangle 28">
            <a:extLst>
              <a:ext uri="{FF2B5EF4-FFF2-40B4-BE49-F238E27FC236}">
                <a16:creationId xmlns:a16="http://schemas.microsoft.com/office/drawing/2014/main" id="{EDF8E626-D97B-424E-84AE-BA7EBF0557F4}"/>
              </a:ext>
            </a:extLst>
          </p:cNvPr>
          <p:cNvSpPr/>
          <p:nvPr/>
        </p:nvSpPr>
        <p:spPr>
          <a:xfrm>
            <a:off x="677141" y="5647458"/>
            <a:ext cx="3667990" cy="914400"/>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solidFill>
                  <a:srgbClr val="000000"/>
                </a:solidFill>
              </a:rPr>
              <a:t>velocity_x</a:t>
            </a:r>
            <a:r>
              <a:rPr lang="en-US">
                <a:solidFill>
                  <a:srgbClr val="000000"/>
                </a:solidFill>
              </a:rPr>
              <a:t> = 100.0</a:t>
            </a:r>
            <a:endParaRPr lang="en-US">
              <a:solidFill>
                <a:srgbClr val="FFFFFF"/>
              </a:solidFill>
            </a:endParaRPr>
          </a:p>
        </p:txBody>
      </p:sp>
    </p:spTree>
    <p:extLst>
      <p:ext uri="{BB962C8B-B14F-4D97-AF65-F5344CB8AC3E}">
        <p14:creationId xmlns:p14="http://schemas.microsoft.com/office/powerpoint/2010/main" val="435616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078E7-04CE-4B64-AC1D-F31F5BAFFCC8}"/>
              </a:ext>
            </a:extLst>
          </p:cNvPr>
          <p:cNvSpPr>
            <a:spLocks noGrp="1"/>
          </p:cNvSpPr>
          <p:nvPr>
            <p:ph type="title"/>
          </p:nvPr>
        </p:nvSpPr>
        <p:spPr/>
        <p:txBody>
          <a:bodyPr/>
          <a:lstStyle/>
          <a:p>
            <a:r>
              <a:rPr lang="en-US"/>
              <a:t>Improper Use of Variables</a:t>
            </a:r>
          </a:p>
        </p:txBody>
      </p:sp>
      <p:sp>
        <p:nvSpPr>
          <p:cNvPr id="9" name="Content Placeholder 2">
            <a:extLst>
              <a:ext uri="{FF2B5EF4-FFF2-40B4-BE49-F238E27FC236}">
                <a16:creationId xmlns:a16="http://schemas.microsoft.com/office/drawing/2014/main" id="{CCDAA62A-D1BC-4FB1-8BE6-069327AFA1D9}"/>
              </a:ext>
            </a:extLst>
          </p:cNvPr>
          <p:cNvSpPr>
            <a:spLocks noGrp="1"/>
          </p:cNvSpPr>
          <p:nvPr>
            <p:ph idx="1"/>
          </p:nvPr>
        </p:nvSpPr>
        <p:spPr>
          <a:xfrm>
            <a:off x="677334" y="2177907"/>
            <a:ext cx="8596668" cy="408478"/>
          </a:xfrm>
        </p:spPr>
        <p:txBody>
          <a:bodyPr vert="horz" lIns="91440" tIns="45720" rIns="91440" bIns="45720" rtlCol="0" anchor="t">
            <a:normAutofit/>
          </a:bodyPr>
          <a:lstStyle/>
          <a:p>
            <a:r>
              <a:rPr lang="en-US"/>
              <a:t>What is wrong here?</a:t>
            </a:r>
          </a:p>
        </p:txBody>
      </p:sp>
      <p:sp>
        <p:nvSpPr>
          <p:cNvPr id="11" name="TextBox 10">
            <a:extLst>
              <a:ext uri="{FF2B5EF4-FFF2-40B4-BE49-F238E27FC236}">
                <a16:creationId xmlns:a16="http://schemas.microsoft.com/office/drawing/2014/main" id="{F9F43150-299C-438E-A1DB-4A34343CF458}"/>
              </a:ext>
            </a:extLst>
          </p:cNvPr>
          <p:cNvSpPr txBox="1"/>
          <p:nvPr/>
        </p:nvSpPr>
        <p:spPr>
          <a:xfrm>
            <a:off x="680605" y="2724151"/>
            <a:ext cx="9090314" cy="156966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0" dirty="0">
                <a:solidFill>
                  <a:srgbClr val="C586C0"/>
                </a:solidFill>
                <a:effectLst/>
                <a:latin typeface="Consolas"/>
              </a:rPr>
              <a:t>#include</a:t>
            </a:r>
            <a:r>
              <a:rPr lang="en-US" sz="1600" b="0" dirty="0">
                <a:solidFill>
                  <a:srgbClr val="569CD6"/>
                </a:solidFill>
                <a:effectLst/>
                <a:latin typeface="Consolas"/>
              </a:rPr>
              <a:t> </a:t>
            </a:r>
            <a:r>
              <a:rPr lang="en-US" sz="1600" b="0" dirty="0">
                <a:solidFill>
                  <a:srgbClr val="CE9178"/>
                </a:solidFill>
                <a:effectLst/>
                <a:latin typeface="Consolas"/>
              </a:rPr>
              <a:t>&lt;iostream&gt;</a:t>
            </a:r>
            <a:endParaRPr lang="en-US" sz="1600" b="0" dirty="0">
              <a:solidFill>
                <a:srgbClr val="D4D4D4"/>
              </a:solidFill>
              <a:effectLst/>
              <a:latin typeface="Consolas"/>
            </a:endParaRPr>
          </a:p>
          <a:p>
            <a:r>
              <a:rPr lang="en-US" sz="1600" b="0" dirty="0">
                <a:solidFill>
                  <a:srgbClr val="C586C0"/>
                </a:solidFill>
                <a:effectLst/>
                <a:latin typeface="Consolas"/>
              </a:rPr>
              <a:t>using</a:t>
            </a:r>
            <a:r>
              <a:rPr lang="en-US" sz="1600" b="0" dirty="0">
                <a:solidFill>
                  <a:srgbClr val="D4D4D4"/>
                </a:solidFill>
                <a:effectLst/>
                <a:latin typeface="Consolas"/>
              </a:rPr>
              <a:t> </a:t>
            </a:r>
            <a:r>
              <a:rPr lang="en-US" sz="1600" b="0" dirty="0">
                <a:solidFill>
                  <a:srgbClr val="569CD6"/>
                </a:solidFill>
                <a:effectLst/>
                <a:latin typeface="Consolas"/>
              </a:rPr>
              <a:t>namespace</a:t>
            </a:r>
            <a:r>
              <a:rPr lang="en-US" sz="1600" b="0" dirty="0">
                <a:solidFill>
                  <a:srgbClr val="D4D4D4"/>
                </a:solidFill>
                <a:effectLst/>
                <a:latin typeface="Consolas"/>
              </a:rPr>
              <a:t> </a:t>
            </a:r>
            <a:r>
              <a:rPr lang="en-US" sz="1600" b="0" dirty="0">
                <a:solidFill>
                  <a:srgbClr val="4EC9B0"/>
                </a:solidFill>
                <a:effectLst/>
                <a:latin typeface="Consolas"/>
              </a:rPr>
              <a:t>std</a:t>
            </a:r>
            <a:r>
              <a:rPr lang="en-US" sz="1600" b="0" dirty="0">
                <a:solidFill>
                  <a:srgbClr val="D4D4D4"/>
                </a:solidFill>
                <a:effectLst/>
                <a:latin typeface="Consolas"/>
              </a:rPr>
              <a:t>;</a:t>
            </a:r>
          </a:p>
          <a:p>
            <a:r>
              <a:rPr lang="en-US" sz="1600" dirty="0">
                <a:solidFill>
                  <a:srgbClr val="569CD6"/>
                </a:solidFill>
                <a:latin typeface="Consolas"/>
              </a:rPr>
              <a:t>auto </a:t>
            </a:r>
            <a:r>
              <a:rPr lang="en-US" sz="1600" b="0" dirty="0">
                <a:solidFill>
                  <a:srgbClr val="DCDCAA"/>
                </a:solidFill>
                <a:effectLst/>
                <a:latin typeface="Consolas"/>
              </a:rPr>
              <a:t>main</a:t>
            </a:r>
            <a:r>
              <a:rPr lang="en-US" sz="1600" b="0" dirty="0">
                <a:solidFill>
                  <a:srgbClr val="D4D4D4"/>
                </a:solidFill>
                <a:effectLst/>
                <a:latin typeface="Consolas"/>
              </a:rPr>
              <a:t>()</a:t>
            </a:r>
            <a:r>
              <a:rPr lang="en-US" sz="1600" dirty="0">
                <a:solidFill>
                  <a:srgbClr val="D4D4D4"/>
                </a:solidFill>
                <a:latin typeface="Consolas"/>
              </a:rPr>
              <a:t> -&gt; </a:t>
            </a:r>
            <a:r>
              <a:rPr lang="en-US" sz="1600" dirty="0">
                <a:solidFill>
                  <a:srgbClr val="569CD6"/>
                </a:solidFill>
                <a:latin typeface="Consolas"/>
              </a:rPr>
              <a:t>int</a:t>
            </a:r>
            <a:r>
              <a:rPr lang="en-US" sz="1600" dirty="0">
                <a:solidFill>
                  <a:srgbClr val="CCCCCC"/>
                </a:solidFill>
                <a:latin typeface="Consolas"/>
              </a:rPr>
              <a:t> </a:t>
            </a:r>
            <a:endParaRPr lang="en-US" sz="1600" dirty="0">
              <a:solidFill>
                <a:srgbClr val="000000"/>
              </a:solidFill>
              <a:latin typeface="Trebuchet MS" panose="020B0603020202020204"/>
            </a:endParaRPr>
          </a:p>
          <a:p>
            <a:r>
              <a:rPr lang="en-US" sz="1600" dirty="0">
                <a:solidFill>
                  <a:srgbClr val="CCCCCC"/>
                </a:solidFill>
                <a:latin typeface="Consolas"/>
              </a:rPr>
              <a:t>{</a:t>
            </a:r>
            <a:endParaRPr lang="en-US" sz="1600" dirty="0"/>
          </a:p>
          <a:p>
            <a:r>
              <a:rPr lang="en-US" sz="1600" b="0" dirty="0">
                <a:solidFill>
                  <a:srgbClr val="D4D4D4"/>
                </a:solidFill>
                <a:effectLst/>
                <a:latin typeface="Consolas"/>
              </a:rPr>
              <a:t>    </a:t>
            </a:r>
            <a:r>
              <a:rPr lang="en-US" sz="1600" b="0" dirty="0" err="1">
                <a:solidFill>
                  <a:srgbClr val="D4D4D4"/>
                </a:solidFill>
                <a:effectLst/>
                <a:latin typeface="Consolas"/>
              </a:rPr>
              <a:t>cout</a:t>
            </a:r>
            <a:r>
              <a:rPr lang="en-US" sz="1600" b="0" dirty="0">
                <a:solidFill>
                  <a:srgbClr val="D4D4D4"/>
                </a:solidFill>
                <a:effectLst/>
                <a:latin typeface="Consolas"/>
              </a:rPr>
              <a:t> &lt;&lt; x &lt;&lt; </a:t>
            </a:r>
            <a:r>
              <a:rPr lang="en-US" sz="1600" b="0" dirty="0" err="1">
                <a:solidFill>
                  <a:srgbClr val="D4D4D4"/>
                </a:solidFill>
                <a:effectLst/>
                <a:latin typeface="Consolas"/>
              </a:rPr>
              <a:t>endl</a:t>
            </a:r>
            <a:r>
              <a:rPr lang="en-US" sz="1600" b="0" dirty="0">
                <a:solidFill>
                  <a:srgbClr val="D4D4D4"/>
                </a:solidFill>
                <a:effectLst/>
                <a:latin typeface="Consolas"/>
              </a:rPr>
              <a:t>;</a:t>
            </a:r>
          </a:p>
          <a:p>
            <a:r>
              <a:rPr lang="en-US" sz="1600" b="0" dirty="0">
                <a:solidFill>
                  <a:srgbClr val="D4D4D4"/>
                </a:solidFill>
                <a:effectLst/>
                <a:latin typeface="Consolas"/>
              </a:rPr>
              <a:t>}</a:t>
            </a:r>
          </a:p>
        </p:txBody>
      </p:sp>
      <p:sp>
        <p:nvSpPr>
          <p:cNvPr id="4" name="Slide Number Placeholder 3">
            <a:extLst>
              <a:ext uri="{FF2B5EF4-FFF2-40B4-BE49-F238E27FC236}">
                <a16:creationId xmlns:a16="http://schemas.microsoft.com/office/drawing/2014/main" id="{5683DBE7-EF49-6B52-2994-7700906F6D9E}"/>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7473685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TotalTime>
  <Words>3003</Words>
  <Application>Microsoft Office PowerPoint</Application>
  <PresentationFormat>Widescreen</PresentationFormat>
  <Paragraphs>511</Paragraphs>
  <Slides>41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Consolas</vt:lpstr>
      <vt:lpstr>Trebuchet MS</vt:lpstr>
      <vt:lpstr>Wingdings 3</vt:lpstr>
      <vt:lpstr>Facet</vt:lpstr>
      <vt:lpstr>Class 02</vt:lpstr>
      <vt:lpstr>Outline</vt:lpstr>
      <vt:lpstr>Variables</vt:lpstr>
      <vt:lpstr>Basic Memory Layout</vt:lpstr>
      <vt:lpstr>Basic Memory Layout</vt:lpstr>
      <vt:lpstr>Basic Memory Layout</vt:lpstr>
      <vt:lpstr>Variables &amp; Memory</vt:lpstr>
      <vt:lpstr>Overwriting Variables</vt:lpstr>
      <vt:lpstr>Improper Use of Variables</vt:lpstr>
      <vt:lpstr>Improper Use of Variables</vt:lpstr>
      <vt:lpstr>Improper Use of Variables</vt:lpstr>
      <vt:lpstr>Improper Use of Variables</vt:lpstr>
      <vt:lpstr>Improper Use of Variables</vt:lpstr>
      <vt:lpstr>Improper Use of Variables</vt:lpstr>
      <vt:lpstr>Improper Use of Variables</vt:lpstr>
      <vt:lpstr>Logical Statements</vt:lpstr>
      <vt:lpstr>Logical Statements</vt:lpstr>
      <vt:lpstr>Logical Statements</vt:lpstr>
      <vt:lpstr>Control Structures</vt:lpstr>
      <vt:lpstr>Conditional Statements</vt:lpstr>
      <vt:lpstr>Conditional Statements</vt:lpstr>
      <vt:lpstr>Conditional Statements</vt:lpstr>
      <vt:lpstr>Conditional Statements</vt:lpstr>
      <vt:lpstr>Conditional Statements</vt:lpstr>
      <vt:lpstr>Improper Use of Conditional Statements</vt:lpstr>
      <vt:lpstr>Improper Use of Conditional Statements</vt:lpstr>
      <vt:lpstr>Improper Use of Conditional Statements</vt:lpstr>
      <vt:lpstr>Improper Use of Conditional Statements</vt:lpstr>
      <vt:lpstr>Improper Use of Conditional Statements</vt:lpstr>
      <vt:lpstr>Improper Use of Conditional Statements</vt:lpstr>
      <vt:lpstr>Improper Use of Conditional Statements</vt:lpstr>
      <vt:lpstr>Improper Use of Conditional Statements</vt:lpstr>
      <vt:lpstr>Compound Conditionals</vt:lpstr>
      <vt:lpstr>While Loops</vt:lpstr>
      <vt:lpstr>While Loops</vt:lpstr>
      <vt:lpstr>While Loops</vt:lpstr>
      <vt:lpstr>While Loops</vt:lpstr>
      <vt:lpstr>While Loops</vt:lpstr>
      <vt:lpstr>Improper Use of While Loops</vt:lpstr>
      <vt:lpstr>Improper Use of While Loops</vt:lpstr>
      <vt:lpstr>Improper Use of While Loops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Sanchirico</dc:creator>
  <cp:lastModifiedBy>Nicholas Sanchirico</cp:lastModifiedBy>
  <cp:revision>153</cp:revision>
  <dcterms:modified xsi:type="dcterms:W3CDTF">2024-01-29T04:27:21Z</dcterms:modified>
</cp:coreProperties>
</file>