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50"/>
  </p:notesMasterIdLst>
  <p:sldIdLst>
    <p:sldId id="256" r:id="rId2"/>
    <p:sldId id="257" r:id="rId3"/>
    <p:sldId id="306" r:id="rId4"/>
    <p:sldId id="311" r:id="rId5"/>
    <p:sldId id="308" r:id="rId6"/>
    <p:sldId id="307" r:id="rId7"/>
    <p:sldId id="309" r:id="rId8"/>
    <p:sldId id="310" r:id="rId9"/>
    <p:sldId id="313" r:id="rId10"/>
    <p:sldId id="314" r:id="rId11"/>
    <p:sldId id="315" r:id="rId12"/>
    <p:sldId id="316" r:id="rId13"/>
    <p:sldId id="317" r:id="rId14"/>
    <p:sldId id="318" r:id="rId15"/>
    <p:sldId id="290" r:id="rId16"/>
    <p:sldId id="292" r:id="rId17"/>
    <p:sldId id="293" r:id="rId18"/>
    <p:sldId id="344" r:id="rId19"/>
    <p:sldId id="296" r:id="rId20"/>
    <p:sldId id="304" r:id="rId21"/>
    <p:sldId id="305" r:id="rId22"/>
    <p:sldId id="319" r:id="rId23"/>
    <p:sldId id="320" r:id="rId24"/>
    <p:sldId id="321" r:id="rId25"/>
    <p:sldId id="322" r:id="rId26"/>
    <p:sldId id="323" r:id="rId27"/>
    <p:sldId id="325" r:id="rId28"/>
    <p:sldId id="326" r:id="rId29"/>
    <p:sldId id="333" r:id="rId30"/>
    <p:sldId id="334" r:id="rId31"/>
    <p:sldId id="295" r:id="rId32"/>
    <p:sldId id="297" r:id="rId33"/>
    <p:sldId id="298" r:id="rId34"/>
    <p:sldId id="300" r:id="rId35"/>
    <p:sldId id="301" r:id="rId36"/>
    <p:sldId id="302" r:id="rId37"/>
    <p:sldId id="335" r:id="rId38"/>
    <p:sldId id="337" r:id="rId39"/>
    <p:sldId id="336" r:id="rId40"/>
    <p:sldId id="338" r:id="rId41"/>
    <p:sldId id="342" r:id="rId42"/>
    <p:sldId id="341" r:id="rId43"/>
    <p:sldId id="340" r:id="rId44"/>
    <p:sldId id="343" r:id="rId45"/>
    <p:sldId id="345" r:id="rId46"/>
    <p:sldId id="347" r:id="rId47"/>
    <p:sldId id="348" r:id="rId48"/>
    <p:sldId id="34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1621B-1E6F-4C7B-8C62-80E06FBF122F}" v="2" dt="2024-02-01T16:40:34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369B-9757-47DD-A743-0F9941B06C2E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3986-AD34-47A6-9776-C037BD338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44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19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Operators, For-Loops, Functions</a:t>
            </a:r>
            <a:br>
              <a:rPr lang="en-US" dirty="0"/>
            </a:br>
            <a:r>
              <a:rPr lang="en-US" dirty="0"/>
              <a:t>Introduction to Simulations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E0DC-631D-46A3-85BA-1AAF98F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FD33-9A48-4565-99CD-CA81AA11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What is wrong here?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19C81-97F4-4399-BD24-56A0143FD77F}"/>
              </a:ext>
            </a:extLst>
          </p:cNvPr>
          <p:cNvSpPr txBox="1"/>
          <p:nvPr/>
        </p:nvSpPr>
        <p:spPr>
          <a:xfrm>
            <a:off x="677334" y="2838142"/>
            <a:ext cx="960331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{1 += 2};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52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E0DC-631D-46A3-85BA-1AAF98F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FD33-9A48-4565-99CD-CA81AA11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What is wrong here?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DB1E96-3E14-48DD-B589-B315FB144416}"/>
              </a:ext>
            </a:extLst>
          </p:cNvPr>
          <p:cNvSpPr txBox="1">
            <a:spLocks/>
          </p:cNvSpPr>
          <p:nvPr/>
        </p:nvSpPr>
        <p:spPr>
          <a:xfrm>
            <a:off x="677334" y="4947814"/>
            <a:ext cx="8596668" cy="108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cannot use += without a variable! Specifically, the left-hand side of the += needs to be a variable, since += wants to modify the source of the data!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72253-AF23-6E7B-A9D8-8A92A3BED04E}"/>
              </a:ext>
            </a:extLst>
          </p:cNvPr>
          <p:cNvSpPr txBox="1"/>
          <p:nvPr/>
        </p:nvSpPr>
        <p:spPr>
          <a:xfrm>
            <a:off x="677334" y="2838142"/>
            <a:ext cx="960331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 += 2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16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E0DC-631D-46A3-85BA-1AAF98F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FD33-9A48-4565-99CD-CA81AA11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What is wrong here?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5B3E1-CC40-311A-1D7F-545482F37D0C}"/>
              </a:ext>
            </a:extLst>
          </p:cNvPr>
          <p:cNvSpPr txBox="1"/>
          <p:nvPr/>
        </p:nvSpPr>
        <p:spPr>
          <a:xfrm>
            <a:off x="677334" y="2838142"/>
            <a:ext cx="9565216" cy="184665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19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/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a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53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E0DC-631D-46A3-85BA-1AAF98F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FD33-9A48-4565-99CD-CA81AA11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What is wrong here?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3C8D05-C403-4B11-B38E-69E8F61C30F1}"/>
              </a:ext>
            </a:extLst>
          </p:cNvPr>
          <p:cNvSpPr txBox="1">
            <a:spLocks/>
          </p:cNvSpPr>
          <p:nvPr/>
        </p:nvSpPr>
        <p:spPr>
          <a:xfrm>
            <a:off x="677334" y="4947814"/>
            <a:ext cx="8596668" cy="108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valid C++, but what is the value of a? It is a double, but its value is just 6. This is because the division is integer division, C++ does not care that you are assigning that value to a double.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AB2E-B49A-7061-9F41-4626B8879ADF}"/>
              </a:ext>
            </a:extLst>
          </p:cNvPr>
          <p:cNvSpPr txBox="1"/>
          <p:nvPr/>
        </p:nvSpPr>
        <p:spPr>
          <a:xfrm>
            <a:off x="677334" y="2838142"/>
            <a:ext cx="9565216" cy="1815882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 a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3699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E0DC-631D-46A3-85BA-1AAF98F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FD33-9A48-4565-99CD-CA81AA11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What is wrong here?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19C81-97F4-4399-BD24-56A0143FD77F}"/>
              </a:ext>
            </a:extLst>
          </p:cNvPr>
          <p:cNvSpPr txBox="1"/>
          <p:nvPr/>
        </p:nvSpPr>
        <p:spPr>
          <a:xfrm>
            <a:off x="677334" y="2838142"/>
            <a:ext cx="9571566" cy="206210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19.0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 a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3C8D05-C403-4B11-B38E-69E8F61C30F1}"/>
              </a:ext>
            </a:extLst>
          </p:cNvPr>
          <p:cNvSpPr txBox="1">
            <a:spLocks/>
          </p:cNvSpPr>
          <p:nvPr/>
        </p:nvSpPr>
        <p:spPr>
          <a:xfrm>
            <a:off x="677334" y="4947814"/>
            <a:ext cx="8596668" cy="1834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valid C++, but what is the value of a? It is a double, but its value is just 6. This is because the division is integer division, C++ does not care that you are assigning that value to a double.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at least one operand is a floating point it will be considered as standard division.</a:t>
            </a:r>
          </a:p>
        </p:txBody>
      </p:sp>
    </p:spTree>
    <p:extLst>
      <p:ext uri="{BB962C8B-B14F-4D97-AF65-F5344CB8AC3E}">
        <p14:creationId xmlns:p14="http://schemas.microsoft.com/office/powerpoint/2010/main" val="283582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9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common pattern for a while loop is to use some counter; give the counter an initial value, and while that counter is less than some limit, perform some actions and then increment the counter.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3209059"/>
            <a:ext cx="954462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sum 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{0};</a:t>
            </a:r>
            <a:endParaRPr lang="en-US" dirty="0"/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sum += i;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i++;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 &lt;&lt; sum &lt;&lt; endl;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08006B-389B-4FA2-B59B-83F7213426C6}"/>
              </a:ext>
            </a:extLst>
          </p:cNvPr>
          <p:cNvSpPr txBox="1">
            <a:spLocks/>
          </p:cNvSpPr>
          <p:nvPr/>
        </p:nvSpPr>
        <p:spPr>
          <a:xfrm>
            <a:off x="699848" y="5620762"/>
            <a:ext cx="8596668" cy="919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i is our counter, starting at 1 and incremented every iteration by 1 until 101. During each iteration, we add i to the sum. Once the loop is over, we print the sum.</a:t>
            </a:r>
          </a:p>
        </p:txBody>
      </p:sp>
    </p:spTree>
    <p:extLst>
      <p:ext uri="{BB962C8B-B14F-4D97-AF65-F5344CB8AC3E}">
        <p14:creationId xmlns:p14="http://schemas.microsoft.com/office/powerpoint/2010/main" val="82522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9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common pattern for a while loop is to use some counter; give the counter an initial value, and while that counter is less than some limit, perform some actions and then increment the counter.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3209059"/>
            <a:ext cx="955097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sum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nn-NO" dirty="0"/>
          </a:p>
          <a:p>
            <a:r>
              <a:rPr lang="nn-NO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(i &lt; 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    sum </a:t>
            </a:r>
            <a:r>
              <a:rPr lang="nn-NO" dirty="0">
                <a:solidFill>
                  <a:srgbClr val="D4D4D4"/>
                </a:solidFill>
                <a:latin typeface="Consolas"/>
              </a:rPr>
              <a:t>+=</a:t>
            </a:r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 i;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    i </a:t>
            </a:r>
            <a:r>
              <a:rPr lang="nn-NO" dirty="0">
                <a:solidFill>
                  <a:srgbClr val="D4D4D4"/>
                </a:solidFill>
                <a:latin typeface="Consolas"/>
              </a:rPr>
              <a:t>+= </a:t>
            </a:r>
            <a:r>
              <a:rPr lang="nn-NO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 &lt;&lt; sum &lt;&lt; endl;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08006B-389B-4FA2-B59B-83F7213426C6}"/>
              </a:ext>
            </a:extLst>
          </p:cNvPr>
          <p:cNvSpPr txBox="1">
            <a:spLocks/>
          </p:cNvSpPr>
          <p:nvPr/>
        </p:nvSpPr>
        <p:spPr>
          <a:xfrm>
            <a:off x="699848" y="5620762"/>
            <a:ext cx="8596668" cy="9193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i is our counter, starting at 1 and incremented every iteration by 1 until 101. During each iteration, we add i to the sum. Once the loop is over, we print the sum.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5EC80-17B7-47CB-BCE1-25CEE6EBD57B}"/>
              </a:ext>
            </a:extLst>
          </p:cNvPr>
          <p:cNvSpPr txBox="1"/>
          <p:nvPr/>
        </p:nvSpPr>
        <p:spPr>
          <a:xfrm>
            <a:off x="5053444" y="3209058"/>
            <a:ext cx="5045976" cy="172354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sum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dirty="0"/>
          </a:p>
          <a:p>
            <a:r>
              <a:rPr lang="nn-NO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</a:t>
            </a:r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; i &lt; </a:t>
            </a:r>
            <a:r>
              <a:rPr lang="nn-NO" b="0" dirty="0">
                <a:solidFill>
                  <a:srgbClr val="B5CEA8"/>
                </a:solidFill>
                <a:effectLst/>
                <a:latin typeface="Consolas"/>
              </a:rPr>
              <a:t>101</a:t>
            </a:r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; ++i)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    sum </a:t>
            </a:r>
            <a:r>
              <a:rPr lang="nn-NO" dirty="0">
                <a:solidFill>
                  <a:srgbClr val="D4D4D4"/>
                </a:solidFill>
                <a:latin typeface="Consolas"/>
              </a:rPr>
              <a:t>+=</a:t>
            </a:r>
            <a:r>
              <a:rPr lang="nn-NO" b="0" dirty="0">
                <a:solidFill>
                  <a:srgbClr val="D4D4D4"/>
                </a:solidFill>
                <a:effectLst/>
                <a:latin typeface="Consolas"/>
              </a:rPr>
              <a:t> i;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 &lt;&lt; sum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40288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9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loops use the following structure: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2828059"/>
            <a:ext cx="9550978" cy="120032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b="0" dirty="0">
                <a:solidFill>
                  <a:srgbClr val="FF0000"/>
                </a:solidFill>
                <a:effectLst/>
                <a:latin typeface="Consolas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; </a:t>
            </a:r>
            <a:r>
              <a:rPr lang="en-US" b="0" dirty="0">
                <a:solidFill>
                  <a:srgbClr val="00B050"/>
                </a:solidFill>
                <a:effectLst/>
                <a:latin typeface="Consolas"/>
              </a:rPr>
              <a:t>condition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; </a:t>
            </a:r>
            <a:r>
              <a:rPr lang="en-US" b="0" dirty="0">
                <a:solidFill>
                  <a:srgbClr val="0070C0"/>
                </a:solidFill>
                <a:effectLst/>
                <a:latin typeface="Consolas"/>
              </a:rPr>
              <a:t>post-action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b="0" dirty="0">
                <a:solidFill>
                  <a:srgbClr val="FFFF00"/>
                </a:solidFill>
                <a:effectLst/>
                <a:latin typeface="Consolas"/>
              </a:rPr>
              <a:t>action(s)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25387C-387A-441A-B361-7401C3E08AF3}"/>
              </a:ext>
            </a:extLst>
          </p:cNvPr>
          <p:cNvSpPr txBox="1">
            <a:spLocks/>
          </p:cNvSpPr>
          <p:nvPr/>
        </p:nvSpPr>
        <p:spPr>
          <a:xfrm>
            <a:off x="699848" y="4278602"/>
            <a:ext cx="8596668" cy="2388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see later just how useful this structure is for expressing certain algorithms.</a:t>
            </a:r>
          </a:p>
          <a:p>
            <a:endParaRPr lang="en-US" dirty="0"/>
          </a:p>
          <a:p>
            <a:r>
              <a:rPr lang="en-US" dirty="0"/>
              <a:t>Do note though that for loops are just specialized while loops, and so anything you can express one you can do so with the other.</a:t>
            </a:r>
          </a:p>
        </p:txBody>
      </p:sp>
    </p:spTree>
    <p:extLst>
      <p:ext uri="{BB962C8B-B14F-4D97-AF65-F5344CB8AC3E}">
        <p14:creationId xmlns:p14="http://schemas.microsoft.com/office/powerpoint/2010/main" val="116091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9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2828059"/>
            <a:ext cx="9570028" cy="2308324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b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dirty="0"/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auto </a:t>
            </a:r>
            <a:r>
              <a:rPr lang="en-US" sz="1600" b="0" err="1">
                <a:solidFill>
                  <a:srgbClr val="FF0000"/>
                </a:solidFill>
                <a:effectLst/>
                <a:latin typeface="Consolas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int{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err="1">
                <a:solidFill>
                  <a:srgbClr val="00B050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00B050"/>
                </a:solidFill>
                <a:effectLst/>
                <a:latin typeface="Consolas"/>
              </a:rPr>
              <a:t> &lt; 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</a:t>
            </a:r>
            <a:r>
              <a:rPr lang="en-US" sz="1600" b="0" dirty="0">
                <a:solidFill>
                  <a:srgbClr val="0070C0"/>
                </a:solidFill>
                <a:effectLst/>
                <a:latin typeface="Consolas"/>
              </a:rPr>
              <a:t>++i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FFF00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FFFF00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FFFF00"/>
                </a:solidFill>
                <a:effectLst/>
                <a:latin typeface="Consolas"/>
              </a:rPr>
              <a:t> c = a + b;</a:t>
            </a:r>
          </a:p>
          <a:p>
            <a:r>
              <a:rPr lang="en-US" sz="1600" b="0" dirty="0">
                <a:solidFill>
                  <a:srgbClr val="FFFF00"/>
                </a:solidFill>
                <a:effectLst/>
                <a:latin typeface="Consolas"/>
              </a:rPr>
              <a:t>    a = b;</a:t>
            </a:r>
          </a:p>
          <a:p>
            <a:r>
              <a:rPr lang="en-US" sz="1600" b="0" dirty="0">
                <a:solidFill>
                  <a:srgbClr val="FFFF00"/>
                </a:solidFill>
                <a:effectLst/>
                <a:latin typeface="Consolas"/>
              </a:rPr>
              <a:t>    b = c;</a:t>
            </a:r>
          </a:p>
          <a:p>
            <a:r>
              <a:rPr lang="en-US" sz="1600" b="0" dirty="0">
                <a:solidFill>
                  <a:srgbClr val="FFFF00"/>
                </a:solidFill>
                <a:effectLst/>
                <a:latin typeface="Consolas"/>
              </a:rPr>
              <a:t>    cout &lt;&lt; c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23AAD5-8D35-487E-81D3-E2E69D110EF4}"/>
              </a:ext>
            </a:extLst>
          </p:cNvPr>
          <p:cNvSpPr txBox="1">
            <a:spLocks/>
          </p:cNvSpPr>
          <p:nvPr/>
        </p:nvSpPr>
        <p:spPr>
          <a:xfrm>
            <a:off x="677334" y="5754112"/>
            <a:ext cx="8596668" cy="35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this doing? What is the output?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63852-A9B0-EAE4-8102-FE0A2CD1276F}"/>
              </a:ext>
            </a:extLst>
          </p:cNvPr>
          <p:cNvSpPr txBox="1"/>
          <p:nvPr/>
        </p:nvSpPr>
        <p:spPr>
          <a:xfrm>
            <a:off x="2980944" y="2097024"/>
            <a:ext cx="4559808" cy="64633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Starting with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0,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if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10,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do something,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then increment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 by 1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and repeat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99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9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2828059"/>
            <a:ext cx="957002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a 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{0};</a:t>
            </a:r>
            <a:endParaRPr lang="en-US" sz="1600"/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b 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/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{0};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c = a + b;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note we are omitting the {}; this is ok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a = b;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b = c;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cout &lt;&lt; c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23AAD5-8D35-487E-81D3-E2E69D110EF4}"/>
              </a:ext>
            </a:extLst>
          </p:cNvPr>
          <p:cNvSpPr txBox="1">
            <a:spLocks/>
          </p:cNvSpPr>
          <p:nvPr/>
        </p:nvSpPr>
        <p:spPr>
          <a:xfrm>
            <a:off x="677334" y="5754112"/>
            <a:ext cx="8596668" cy="356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this doing? 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41588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CC9-3CA3-4C37-A3C6-5F8063E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FAD9-DB89-4175-BC14-39919A7F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Operators</a:t>
            </a:r>
          </a:p>
          <a:p>
            <a:r>
              <a:rPr lang="en-US" dirty="0"/>
              <a:t>For Loops</a:t>
            </a:r>
          </a:p>
          <a:p>
            <a:r>
              <a:rPr lang="en-US" dirty="0"/>
              <a:t>Functions</a:t>
            </a:r>
          </a:p>
          <a:p>
            <a:r>
              <a:rPr lang="en-US"/>
              <a:t>Introduction </a:t>
            </a:r>
            <a:r>
              <a:rPr lang="en-US" dirty="0"/>
              <a:t>to Simulations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9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3" y="2828059"/>
            <a:ext cx="426142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b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dirty="0"/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c = a + b;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 = b;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 = c;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c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23AAD5-8D35-487E-81D3-E2E69D110EF4}"/>
              </a:ext>
            </a:extLst>
          </p:cNvPr>
          <p:cNvSpPr txBox="1">
            <a:spLocks/>
          </p:cNvSpPr>
          <p:nvPr/>
        </p:nvSpPr>
        <p:spPr>
          <a:xfrm>
            <a:off x="5095782" y="2160589"/>
            <a:ext cx="4935985" cy="46219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is generating the first 10 elements of Fibonacci! While the 0 and 1 are not printed, we do produce the following sequence: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13</a:t>
            </a:r>
          </a:p>
          <a:p>
            <a:pPr marL="0" indent="0">
              <a:buNone/>
            </a:pPr>
            <a:r>
              <a:rPr lang="en-US" dirty="0"/>
              <a:t>21</a:t>
            </a:r>
          </a:p>
          <a:p>
            <a:pPr marL="0" indent="0">
              <a:buNone/>
            </a:pPr>
            <a:r>
              <a:rPr lang="en-US" dirty="0"/>
              <a:t>34</a:t>
            </a:r>
          </a:p>
          <a:p>
            <a:pPr marL="0" indent="0">
              <a:buNone/>
            </a:pPr>
            <a:r>
              <a:rPr lang="en-US" dirty="0"/>
              <a:t>55</a:t>
            </a:r>
          </a:p>
          <a:p>
            <a:pPr marL="0" indent="0">
              <a:buNone/>
            </a:pPr>
            <a:r>
              <a:rPr lang="en-US" dirty="0"/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77351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919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2828059"/>
            <a:ext cx="9589078" cy="147732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data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= vector&lt;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9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/>
          </a:p>
          <a:p>
            <a:r>
              <a:rPr lang="en-US" dirty="0">
                <a:solidFill>
                  <a:srgbClr val="C586C0"/>
                </a:solidFill>
                <a:latin typeface="Consolas"/>
              </a:rPr>
              <a:t>for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pos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/>
              </a:rPr>
              <a:t>size_t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};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pos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(); ++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pos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&lt;&lt;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[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pos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] &lt;&lt;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23AAD5-8D35-487E-81D3-E2E69D110EF4}"/>
              </a:ext>
            </a:extLst>
          </p:cNvPr>
          <p:cNvSpPr txBox="1">
            <a:spLocks/>
          </p:cNvSpPr>
          <p:nvPr/>
        </p:nvSpPr>
        <p:spPr>
          <a:xfrm>
            <a:off x="677334" y="4859329"/>
            <a:ext cx="8596668" cy="12709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assume </a:t>
            </a:r>
            <a:r>
              <a:rPr lang="en-US" b="1" dirty="0"/>
              <a:t>data</a:t>
            </a:r>
            <a:r>
              <a:rPr lang="en-US" dirty="0"/>
              <a:t> is a list of numbers, and we can access elements of the list using their position of the list. </a:t>
            </a:r>
            <a:r>
              <a:rPr lang="en-US" i="1" dirty="0" err="1"/>
              <a:t>size_t</a:t>
            </a:r>
            <a:r>
              <a:rPr lang="en-US" dirty="0"/>
              <a:t> is a special integer type for representing the length of the list.</a:t>
            </a:r>
            <a:br>
              <a:rPr lang="en-US" dirty="0"/>
            </a:br>
            <a:br>
              <a:rPr lang="en-US" dirty="0"/>
            </a:br>
            <a:endParaRPr lang="en-US"/>
          </a:p>
          <a:p>
            <a:r>
              <a:rPr lang="en-US" dirty="0"/>
              <a:t>What is this doing? 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4226035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2828059"/>
            <a:ext cx="956367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a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a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38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559272-414B-4A99-B450-EA1CDAA3A4D8}"/>
              </a:ext>
            </a:extLst>
          </p:cNvPr>
          <p:cNvSpPr txBox="1">
            <a:spLocks/>
          </p:cNvSpPr>
          <p:nvPr/>
        </p:nvSpPr>
        <p:spPr>
          <a:xfrm>
            <a:off x="697922" y="5659870"/>
            <a:ext cx="8596668" cy="502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not declaring the type of a! This is incredibly odd looking as is...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1CB1-E7B4-6AA1-3CA3-BE0A1ACC0E08}"/>
              </a:ext>
            </a:extLst>
          </p:cNvPr>
          <p:cNvSpPr txBox="1"/>
          <p:nvPr/>
        </p:nvSpPr>
        <p:spPr>
          <a:xfrm>
            <a:off x="697922" y="2828059"/>
            <a:ext cx="956367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a 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++a)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 a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264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2828059"/>
            <a:ext cx="9563678" cy="233910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a =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{0};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++a)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a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EAB4B-605A-4723-9DD6-8B9A78F457C5}"/>
              </a:ext>
            </a:extLst>
          </p:cNvPr>
          <p:cNvSpPr txBox="1">
            <a:spLocks/>
          </p:cNvSpPr>
          <p:nvPr/>
        </p:nvSpPr>
        <p:spPr>
          <a:xfrm>
            <a:off x="697922" y="5659870"/>
            <a:ext cx="8596668" cy="502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better!</a:t>
            </a:r>
          </a:p>
        </p:txBody>
      </p:sp>
    </p:spTree>
    <p:extLst>
      <p:ext uri="{BB962C8B-B14F-4D97-AF65-F5344CB8AC3E}">
        <p14:creationId xmlns:p14="http://schemas.microsoft.com/office/powerpoint/2010/main" val="132152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 We defined the type of 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9F3FA-E776-7B46-C0C2-78D4515C538B}"/>
              </a:ext>
            </a:extLst>
          </p:cNvPr>
          <p:cNvSpPr txBox="1"/>
          <p:nvPr/>
        </p:nvSpPr>
        <p:spPr>
          <a:xfrm>
            <a:off x="697922" y="2828059"/>
            <a:ext cx="956367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{100};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++a)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 a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7348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 We defined the type of a!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2EAB4B-605A-4723-9DD6-8B9A78F457C5}"/>
              </a:ext>
            </a:extLst>
          </p:cNvPr>
          <p:cNvSpPr txBox="1">
            <a:spLocks/>
          </p:cNvSpPr>
          <p:nvPr/>
        </p:nvSpPr>
        <p:spPr>
          <a:xfrm>
            <a:off x="697922" y="5659870"/>
            <a:ext cx="8596668" cy="502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never enter this loop, because a is already greater than 10!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838BA-E99B-3CBB-047A-2FB12D34F830}"/>
              </a:ext>
            </a:extLst>
          </p:cNvPr>
          <p:cNvSpPr txBox="1"/>
          <p:nvPr/>
        </p:nvSpPr>
        <p:spPr>
          <a:xfrm>
            <a:off x="697922" y="2828059"/>
            <a:ext cx="957002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++a)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&lt;&lt; a &lt;&lt;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9784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 We defined the type of a and we </a:t>
            </a:r>
            <a:r>
              <a:rPr lang="en-US" b="1" i="1" dirty="0"/>
              <a:t>will</a:t>
            </a:r>
            <a:r>
              <a:rPr lang="en-US" dirty="0"/>
              <a:t> enter the loop!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2828059"/>
            <a:ext cx="957002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{100};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--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&lt;&lt; a &lt;&lt;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4971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 We defined the type of a and we </a:t>
            </a:r>
            <a:r>
              <a:rPr lang="en-US" b="1" i="1" dirty="0"/>
              <a:t>will</a:t>
            </a:r>
            <a:r>
              <a:rPr lang="en-US" dirty="0"/>
              <a:t> enter the loop!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2C5B8-66E3-4B2C-834C-2BFF8D1CD4ED}"/>
              </a:ext>
            </a:extLst>
          </p:cNvPr>
          <p:cNvSpPr txBox="1">
            <a:spLocks/>
          </p:cNvSpPr>
          <p:nvPr/>
        </p:nvSpPr>
        <p:spPr>
          <a:xfrm>
            <a:off x="697922" y="5659870"/>
            <a:ext cx="8596668" cy="502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an infinite loop, as a will always be less than 10!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38203-DAE4-3724-F994-73F23BF98900}"/>
              </a:ext>
            </a:extLst>
          </p:cNvPr>
          <p:cNvSpPr txBox="1"/>
          <p:nvPr/>
        </p:nvSpPr>
        <p:spPr>
          <a:xfrm>
            <a:off x="697922" y="2828059"/>
            <a:ext cx="9570028" cy="2585323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{100};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--a)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&lt;&lt; a &lt;&lt;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65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91B9-7A96-4B24-926A-FA4BAFE8A614}"/>
              </a:ext>
            </a:extLst>
          </p:cNvPr>
          <p:cNvSpPr txBox="1"/>
          <p:nvPr/>
        </p:nvSpPr>
        <p:spPr>
          <a:xfrm>
            <a:off x="697922" y="2828059"/>
            <a:ext cx="9570028" cy="255454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a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a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39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493E-D0ED-4A90-AE1C-3CD05CF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5801-82DE-41F6-9E07-0BE04E8E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3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already seen some basic operators (=, +, -, </a:t>
            </a:r>
            <a:r>
              <a:rPr lang="en-US" dirty="0">
                <a:ea typeface="+mn-lt"/>
                <a:cs typeface="+mn-lt"/>
              </a:rPr>
              <a:t>*, /, </a:t>
            </a:r>
            <a:r>
              <a:rPr lang="en-US" dirty="0"/>
              <a:t>&lt;&lt;, &gt;&gt;) as well as some comparison operators (==, !=, &lt;, &gt;, &lt;=, &gt;=).</a:t>
            </a:r>
          </a:p>
          <a:p>
            <a:endParaRPr lang="en-US" dirty="0"/>
          </a:p>
          <a:p>
            <a:r>
              <a:rPr lang="en-US" dirty="0"/>
              <a:t>Operators take one or more pieces of data and transform them, either producing a new value and leaving the original(s) intact or mutating the original (dropping the old value).</a:t>
            </a:r>
          </a:p>
          <a:p>
            <a:pPr lvl="1"/>
            <a:r>
              <a:rPr lang="en-US" dirty="0"/>
              <a:t>e.g. </a:t>
            </a:r>
            <a:r>
              <a:rPr lang="en-US" sz="1200" dirty="0">
                <a:solidFill>
                  <a:schemeClr val="accent2"/>
                </a:solidFill>
                <a:latin typeface="Consolas"/>
              </a:rPr>
              <a:t>auto </a:t>
            </a:r>
            <a:r>
              <a:rPr lang="en-US" sz="1200" dirty="0">
                <a:latin typeface="Consolas"/>
              </a:rPr>
              <a:t>a = b + c; 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dirty="0"/>
              <a:t>There are many more operators in C++! Here are a few more we want to learn about:</a:t>
            </a:r>
          </a:p>
          <a:p>
            <a:pPr lvl="1"/>
            <a:r>
              <a:rPr lang="en-US" dirty="0"/>
              <a:t>%</a:t>
            </a:r>
          </a:p>
          <a:p>
            <a:pPr lvl="1"/>
            <a:r>
              <a:rPr lang="en-US" dirty="0"/>
              <a:t>++, --</a:t>
            </a:r>
          </a:p>
          <a:p>
            <a:pPr lvl="1"/>
            <a:r>
              <a:rPr lang="en-US" dirty="0"/>
              <a:t>+=, -=, *=, /=, %=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05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ED34-EAD7-42BD-8469-9FF5BBA8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EF59-7421-4C3C-8255-6E921971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D2C5B8-66E3-4B2C-834C-2BFF8D1CD4ED}"/>
              </a:ext>
            </a:extLst>
          </p:cNvPr>
          <p:cNvSpPr txBox="1">
            <a:spLocks/>
          </p:cNvSpPr>
          <p:nvPr/>
        </p:nvSpPr>
        <p:spPr>
          <a:xfrm>
            <a:off x="697922" y="5659870"/>
            <a:ext cx="8596668" cy="11049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valid code but avoid doing this in C++. Those with a C background do this </a:t>
            </a:r>
            <a:r>
              <a:rPr lang="en-US" i="1" dirty="0"/>
              <a:t>all the time</a:t>
            </a:r>
            <a:r>
              <a:rPr lang="en-US" dirty="0"/>
              <a:t>, and it is not </a:t>
            </a:r>
            <a:r>
              <a:rPr lang="en-US" i="1" dirty="0"/>
              <a:t>good C++</a:t>
            </a:r>
            <a:r>
              <a:rPr lang="en-US" dirty="0"/>
              <a:t>. Not only is a being declared without an initial value, but there is no reason to not declare it within the for-loop.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81C7B-89DB-695E-8B6E-483C10711E6A}"/>
              </a:ext>
            </a:extLst>
          </p:cNvPr>
          <p:cNvSpPr txBox="1"/>
          <p:nvPr/>
        </p:nvSpPr>
        <p:spPr>
          <a:xfrm>
            <a:off x="697922" y="2828059"/>
            <a:ext cx="9550978" cy="255454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a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a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102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are </a:t>
            </a:r>
            <a:r>
              <a:rPr lang="en-US" i="1" dirty="0"/>
              <a:t>callable</a:t>
            </a:r>
            <a:r>
              <a:rPr lang="en-US" dirty="0"/>
              <a:t> pieces of code that perform some set of actions.</a:t>
            </a:r>
          </a:p>
          <a:p>
            <a:endParaRPr lang="en-US" dirty="0"/>
          </a:p>
          <a:p>
            <a:r>
              <a:rPr lang="en-US" dirty="0"/>
              <a:t>Functions in C++ are very analogous to functions in mathematics. Consider: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f(x) = 2x + 3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function takes in some input x, performs a multiplication and addition, and then returns a new number. E.g. f(4) = 2 * 4 + 3 = 11</a:t>
            </a:r>
          </a:p>
        </p:txBody>
      </p:sp>
    </p:spTree>
    <p:extLst>
      <p:ext uri="{BB962C8B-B14F-4D97-AF65-F5344CB8AC3E}">
        <p14:creationId xmlns:p14="http://schemas.microsoft.com/office/powerpoint/2010/main" val="8561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E6192-449A-4062-8CC0-87E8B72CA8B5}"/>
              </a:ext>
            </a:extLst>
          </p:cNvPr>
          <p:cNvSpPr/>
          <p:nvPr/>
        </p:nvSpPr>
        <p:spPr>
          <a:xfrm>
            <a:off x="3889664" y="2668732"/>
            <a:ext cx="2403764" cy="191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27188A0-EB28-4051-B3B9-EF8A4CB47F41}"/>
              </a:ext>
            </a:extLst>
          </p:cNvPr>
          <p:cNvSpPr/>
          <p:nvPr/>
        </p:nvSpPr>
        <p:spPr>
          <a:xfrm>
            <a:off x="1560368" y="3170959"/>
            <a:ext cx="1052945" cy="105294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EDCA5711-66E2-4DCB-B301-34C8DE5B7EB3}"/>
              </a:ext>
            </a:extLst>
          </p:cNvPr>
          <p:cNvSpPr/>
          <p:nvPr/>
        </p:nvSpPr>
        <p:spPr>
          <a:xfrm>
            <a:off x="7708322" y="3170958"/>
            <a:ext cx="1052945" cy="105294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91F7C49-CA04-479D-92A1-601040E3AB8B}"/>
              </a:ext>
            </a:extLst>
          </p:cNvPr>
          <p:cNvSpPr/>
          <p:nvPr/>
        </p:nvSpPr>
        <p:spPr>
          <a:xfrm>
            <a:off x="2792591" y="34551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B506A3-96A6-4072-A22A-771F2D1FCD46}"/>
              </a:ext>
            </a:extLst>
          </p:cNvPr>
          <p:cNvSpPr/>
          <p:nvPr/>
        </p:nvSpPr>
        <p:spPr>
          <a:xfrm>
            <a:off x="6567954" y="34551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F1E616-BCC9-46EC-B822-84EA6DE9FBD9}"/>
              </a:ext>
            </a:extLst>
          </p:cNvPr>
          <p:cNvSpPr txBox="1"/>
          <p:nvPr/>
        </p:nvSpPr>
        <p:spPr>
          <a:xfrm>
            <a:off x="1321377" y="5226627"/>
            <a:ext cx="147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DF87A-7E2B-47EA-B85F-02FAD87D0A67}"/>
              </a:ext>
            </a:extLst>
          </p:cNvPr>
          <p:cNvSpPr txBox="1"/>
          <p:nvPr/>
        </p:nvSpPr>
        <p:spPr>
          <a:xfrm>
            <a:off x="4395354" y="5295899"/>
            <a:ext cx="147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2x+3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AA8B6-8FEF-4EAF-A17F-FC6286501682}"/>
              </a:ext>
            </a:extLst>
          </p:cNvPr>
          <p:cNvSpPr txBox="1"/>
          <p:nvPr/>
        </p:nvSpPr>
        <p:spPr>
          <a:xfrm>
            <a:off x="7538604" y="5295898"/>
            <a:ext cx="147897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A1F1388-5FAE-4AC0-94D8-9DACCC328C36}"/>
              </a:ext>
            </a:extLst>
          </p:cNvPr>
          <p:cNvSpPr/>
          <p:nvPr/>
        </p:nvSpPr>
        <p:spPr>
          <a:xfrm>
            <a:off x="2801250" y="52215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62AB38-5988-4298-AAD5-8C8073891395}"/>
              </a:ext>
            </a:extLst>
          </p:cNvPr>
          <p:cNvSpPr/>
          <p:nvPr/>
        </p:nvSpPr>
        <p:spPr>
          <a:xfrm>
            <a:off x="6576613" y="52215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14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use functions to encapsulate and separate commonly executed code.</a:t>
            </a:r>
          </a:p>
          <a:p>
            <a:endParaRPr lang="en-US" dirty="0"/>
          </a:p>
          <a:p>
            <a:r>
              <a:rPr lang="en-US" dirty="0"/>
              <a:t>Functions can perform computations, log data, and/or anything we need it to do.</a:t>
            </a:r>
          </a:p>
          <a:p>
            <a:endParaRPr lang="en-US" dirty="0"/>
          </a:p>
          <a:p>
            <a:r>
              <a:rPr lang="en-US" dirty="0"/>
              <a:t>Functions in C++ differ from mathematical functions in that mathematical functions always have inputs and outputs, whereas in C++ they are optional.</a:t>
            </a:r>
          </a:p>
          <a:p>
            <a:endParaRPr lang="en-US" dirty="0"/>
          </a:p>
          <a:p>
            <a:r>
              <a:rPr lang="en-US" dirty="0"/>
              <a:t>When functions </a:t>
            </a:r>
            <a:r>
              <a:rPr lang="en-US" i="1" dirty="0"/>
              <a:t>return</a:t>
            </a:r>
            <a:r>
              <a:rPr lang="en-US" dirty="0"/>
              <a:t> something, we need to explicitly do something with that data! Otherwise it will just get tossed out by the computer.</a:t>
            </a:r>
          </a:p>
        </p:txBody>
      </p:sp>
    </p:spTree>
    <p:extLst>
      <p:ext uri="{BB962C8B-B14F-4D97-AF65-F5344CB8AC3E}">
        <p14:creationId xmlns:p14="http://schemas.microsoft.com/office/powerpoint/2010/main" val="1736711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2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take the following 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EF00A-041F-4470-B7A3-E0B3D6580E2B}"/>
              </a:ext>
            </a:extLst>
          </p:cNvPr>
          <p:cNvSpPr txBox="1"/>
          <p:nvPr/>
        </p:nvSpPr>
        <p:spPr>
          <a:xfrm>
            <a:off x="697922" y="2845815"/>
            <a:ext cx="9576378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function_name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inputs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 err="1">
                <a:solidFill>
                  <a:srgbClr val="4EC9B0"/>
                </a:solidFill>
                <a:latin typeface="Consolas"/>
              </a:rPr>
              <a:t>return_type</a:t>
            </a:r>
            <a:endParaRPr lang="en-US" sz="16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action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(s);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    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optional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output;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optional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A27AE-C99F-4732-8816-119AF8A88AF0}"/>
              </a:ext>
            </a:extLst>
          </p:cNvPr>
          <p:cNvSpPr txBox="1">
            <a:spLocks/>
          </p:cNvSpPr>
          <p:nvPr/>
        </p:nvSpPr>
        <p:spPr>
          <a:xfrm>
            <a:off x="699848" y="4668262"/>
            <a:ext cx="8596668" cy="18372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function_name</a:t>
            </a:r>
            <a:r>
              <a:rPr lang="en-US" dirty="0"/>
              <a:t>: name of the function, can by anything</a:t>
            </a:r>
          </a:p>
          <a:p>
            <a:r>
              <a:rPr lang="en-US" dirty="0" err="1"/>
              <a:t>return_type</a:t>
            </a:r>
            <a:r>
              <a:rPr lang="en-US" dirty="0"/>
              <a:t>: the type of data the function returns, e.g. int, double, void</a:t>
            </a:r>
          </a:p>
          <a:p>
            <a:r>
              <a:rPr lang="en-US" dirty="0">
                <a:ea typeface="+mn-lt"/>
                <a:cs typeface="+mn-lt"/>
              </a:rPr>
              <a:t>inputs:</a:t>
            </a:r>
            <a:r>
              <a:rPr lang="en-US" dirty="0"/>
              <a:t> variables (with their type) input to the function, if any</a:t>
            </a:r>
          </a:p>
          <a:p>
            <a:r>
              <a:rPr lang="en-US" dirty="0">
                <a:ea typeface="+mn-lt"/>
                <a:cs typeface="+mn-lt"/>
              </a:rPr>
              <a:t>action(s): any number of actions to take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output: the data to return from the function</a:t>
            </a:r>
            <a:r>
              <a:rPr lang="en-US" dirty="0"/>
              <a:t>, if any.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60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2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EF00A-041F-4470-B7A3-E0B3D6580E2B}"/>
              </a:ext>
            </a:extLst>
          </p:cNvPr>
          <p:cNvSpPr txBox="1"/>
          <p:nvPr/>
        </p:nvSpPr>
        <p:spPr>
          <a:xfrm>
            <a:off x="697922" y="2828059"/>
            <a:ext cx="955097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x +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2x+3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107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2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EF00A-041F-4470-B7A3-E0B3D6580E2B}"/>
              </a:ext>
            </a:extLst>
          </p:cNvPr>
          <p:cNvSpPr txBox="1"/>
          <p:nvPr/>
        </p:nvSpPr>
        <p:spPr>
          <a:xfrm>
            <a:off x="697922" y="2828059"/>
            <a:ext cx="957637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compute_factorial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f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{2};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&lt;= x; 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f *= i;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f;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57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2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EF00A-041F-4470-B7A3-E0B3D6580E2B}"/>
              </a:ext>
            </a:extLst>
          </p:cNvPr>
          <p:cNvSpPr txBox="1"/>
          <p:nvPr/>
        </p:nvSpPr>
        <p:spPr>
          <a:xfrm>
            <a:off x="679634" y="2602507"/>
            <a:ext cx="9544628" cy="353943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&lt;numbers&gt;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compute_sphere_surface_area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radius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600" b="0" dirty="0">
              <a:solidFill>
                <a:srgbClr val="569CD6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pi * radius * radius;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compute_sphere_surface_area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203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2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EF00A-041F-4470-B7A3-E0B3D6580E2B}"/>
              </a:ext>
            </a:extLst>
          </p:cNvPr>
          <p:cNvSpPr txBox="1"/>
          <p:nvPr/>
        </p:nvSpPr>
        <p:spPr>
          <a:xfrm>
            <a:off x="679634" y="2602507"/>
            <a:ext cx="9550978" cy="378565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&lt;numbers&gt;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compute_sphere_surface_area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radius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4.0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* pi * radius * radius;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sa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compute_sphere_surface_area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omit the {} and deduce type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831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2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BAF4B-BB53-B208-4395-0CD073B3F651}"/>
              </a:ext>
            </a:extLst>
          </p:cNvPr>
          <p:cNvSpPr txBox="1"/>
          <p:nvPr/>
        </p:nvSpPr>
        <p:spPr>
          <a:xfrm>
            <a:off x="682752" y="2602992"/>
            <a:ext cx="9582912" cy="39703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/>
              </a:rPr>
              <a:t>&lt;iostream&gt;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/>
              </a:rPr>
              <a:t>&lt;numbers&gt;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400" dirty="0">
                <a:solidFill>
                  <a:srgbClr val="4EC9B0"/>
                </a:solidFill>
                <a:latin typeface="Consolas"/>
              </a:rPr>
              <a:t>numbers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400" dirty="0" err="1">
                <a:solidFill>
                  <a:srgbClr val="DCDCAA"/>
                </a:solidFill>
                <a:latin typeface="Consolas"/>
              </a:rPr>
              <a:t>compute_sphere_surface_area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/>
              </a:rPr>
              <a:t>radius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double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400" dirty="0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/>
              </a:rPr>
              <a:t>4.0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* pi * radius * radius;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() -&gt; 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int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4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auto 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radius = 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400" dirty="0">
                <a:solidFill>
                  <a:srgbClr val="B5CEA8"/>
                </a:solidFill>
                <a:latin typeface="Consolas"/>
              </a:rPr>
              <a:t>1.0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}; radius &lt;= </a:t>
            </a:r>
            <a:r>
              <a:rPr lang="en-US" sz="1400" dirty="0">
                <a:solidFill>
                  <a:srgbClr val="B5CEA8"/>
                </a:solidFill>
                <a:latin typeface="Consolas"/>
              </a:rPr>
              <a:t>100.0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; radius *= </a:t>
            </a:r>
            <a:r>
              <a:rPr lang="en-US" sz="1400" dirty="0">
                <a:solidFill>
                  <a:srgbClr val="B5CEA8"/>
                </a:solidFill>
                <a:latin typeface="Consolas"/>
              </a:rPr>
              <a:t>10.0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   {</a:t>
            </a:r>
            <a:endParaRPr lang="en-US" sz="1400" dirty="0"/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       </a:t>
            </a:r>
            <a:r>
              <a:rPr lang="en-US" sz="14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/>
              </a:rPr>
              <a:t>sa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= </a:t>
            </a:r>
            <a:r>
              <a:rPr lang="en-US" sz="1400" dirty="0" err="1">
                <a:solidFill>
                  <a:srgbClr val="DCDCAA"/>
                </a:solidFill>
                <a:latin typeface="Consolas"/>
              </a:rPr>
              <a:t>compute_sphere_surface_area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(radius);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       </a:t>
            </a:r>
            <a:r>
              <a:rPr lang="en-US" sz="1400" dirty="0" err="1">
                <a:solidFill>
                  <a:srgbClr val="D4D4D4"/>
                </a:solidFill>
                <a:latin typeface="Consolas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 &lt;&lt; </a:t>
            </a:r>
            <a:r>
              <a:rPr lang="en-US" sz="1400" dirty="0" err="1">
                <a:solidFill>
                  <a:srgbClr val="D4D4D4"/>
                </a:solidFill>
                <a:latin typeface="Consolas"/>
              </a:rPr>
              <a:t>sa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 &lt;&lt; </a:t>
            </a:r>
            <a:r>
              <a:rPr lang="en-US" sz="1400" dirty="0" err="1">
                <a:solidFill>
                  <a:srgbClr val="D4D4D4"/>
                </a:solidFill>
                <a:latin typeface="Consolas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    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94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493E-D0ED-4A90-AE1C-3CD05CF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5801-82DE-41F6-9E07-0BE04E8E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31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Division is usually straightforward, but there is something we need to be aware of: there are two kinds of division!</a:t>
            </a:r>
          </a:p>
          <a:p>
            <a:pPr lvl="1"/>
            <a:r>
              <a:rPr lang="en-US" dirty="0"/>
              <a:t>division and integer division</a:t>
            </a:r>
          </a:p>
          <a:p>
            <a:pPr lvl="1"/>
            <a:endParaRPr lang="en-US" dirty="0"/>
          </a:p>
          <a:p>
            <a:r>
              <a:rPr lang="en-US" dirty="0"/>
              <a:t>The first division is the division that we know and love.</a:t>
            </a:r>
          </a:p>
          <a:p>
            <a:pPr lvl="1"/>
            <a:r>
              <a:rPr lang="en-US" dirty="0"/>
              <a:t>e.g. 5 / 2 is 2.5</a:t>
            </a:r>
          </a:p>
          <a:p>
            <a:pPr lvl="1"/>
            <a:r>
              <a:rPr lang="en-US" dirty="0"/>
              <a:t>e.g. 100 / 25 is 4</a:t>
            </a:r>
          </a:p>
          <a:p>
            <a:pPr lvl="1"/>
            <a:endParaRPr lang="en-US" dirty="0"/>
          </a:p>
          <a:p>
            <a:r>
              <a:rPr lang="en-US" i="1" dirty="0"/>
              <a:t>Integer division </a:t>
            </a:r>
            <a:r>
              <a:rPr lang="en-US" dirty="0"/>
              <a:t>is the division that is used when we are working with integers in C++. This is the division that we learn in grade school before we learn about decimal values.</a:t>
            </a:r>
          </a:p>
          <a:p>
            <a:pPr lvl="1"/>
            <a:r>
              <a:rPr lang="en-US" dirty="0"/>
              <a:t>e.g. 10 / 3 = 3</a:t>
            </a:r>
          </a:p>
          <a:p>
            <a:pPr lvl="1"/>
            <a:r>
              <a:rPr lang="en-US" dirty="0"/>
              <a:t>e.g. 50 / 17 =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4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D184-9FCE-F50A-299E-D2C29F38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6D86-07D0-418C-94A5-1B85091DA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5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Simulations are replications of (sometimes real)</a:t>
            </a:r>
            <a:r>
              <a:rPr lang="en-US" b="1" dirty="0"/>
              <a:t> systems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Systems in our reality can be described by mathematical formula.</a:t>
            </a:r>
          </a:p>
          <a:p>
            <a:endParaRPr lang="en-US" dirty="0"/>
          </a:p>
          <a:p>
            <a:r>
              <a:rPr lang="en-US" dirty="0"/>
              <a:t>Simulations have </a:t>
            </a:r>
            <a:r>
              <a:rPr lang="en-US" i="1" dirty="0"/>
              <a:t>entities</a:t>
            </a:r>
            <a:r>
              <a:rPr lang="en-US" dirty="0"/>
              <a:t>, or objects, within the simulated world that experience the simulated world, affect the simulated world, or both.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17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1FD-F726-AA68-3F97-F4EAA53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D977-33CB-1102-A512-6DDF3F3A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Entities have spatial components that align them with the space of the simulated world.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Entities have temporal components that align them with the time of the simulated world.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Entities also have behavioral components that dictate how they experience and affect the simulated world.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i="1" dirty="0">
                <a:ea typeface="+mn-lt"/>
                <a:cs typeface="+mn-lt"/>
              </a:rPr>
              <a:t>state of an entity </a:t>
            </a:r>
            <a:r>
              <a:rPr lang="en-US" dirty="0">
                <a:ea typeface="+mn-lt"/>
                <a:cs typeface="+mn-lt"/>
              </a:rPr>
              <a:t>aligns their spatial and behavioral components with the temporal component. As time evolves, so does the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61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2B3D-222A-8DBE-A558-62AF1706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BA84-BF79-3DF6-CB9D-1A068135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Spatial components are components that exist within a space, following the properties and rules of that space.</a:t>
            </a:r>
          </a:p>
          <a:p>
            <a:pPr lvl="1"/>
            <a:r>
              <a:rPr lang="en-US" dirty="0"/>
              <a:t>Coordinate planes, grids, </a:t>
            </a:r>
            <a:r>
              <a:rPr lang="en-US" dirty="0" err="1"/>
              <a:t>hexgrids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Euclidean space with Euclidean distance</a:t>
            </a:r>
          </a:p>
          <a:p>
            <a:pPr lvl="1"/>
            <a:endParaRPr lang="en-US" dirty="0"/>
          </a:p>
          <a:p>
            <a:r>
              <a:rPr lang="en-US" dirty="0"/>
              <a:t>We will simulate components within 2D (and 3D space later, too).</a:t>
            </a:r>
          </a:p>
          <a:p>
            <a:endParaRPr lang="en-US" dirty="0"/>
          </a:p>
          <a:p>
            <a:r>
              <a:rPr lang="en-US" dirty="0"/>
              <a:t>These components will have positions, and later this semester shape and orientation.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16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57DA-BE70-BCA9-4B5F-E3C011C7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69E3-FF12-BE0D-5A57-8DA1263BE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Temporal components are components that experience </a:t>
            </a:r>
            <a:r>
              <a:rPr lang="en-US" i="1" dirty="0"/>
              <a:t>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will simulate basic notions of time by "keeping time" within our programs.</a:t>
            </a:r>
          </a:p>
          <a:p>
            <a:endParaRPr lang="en-US" dirty="0"/>
          </a:p>
          <a:p>
            <a:r>
              <a:rPr lang="en-US" dirty="0"/>
              <a:t>This usually takes the form of a single variable that we increment repeatedly. A side effect of trying to represent temporal components (which is largely unavoidable no matter what we try) is that we are explicitly working with discrete time, rather than continuous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1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57DA-BE70-BCA9-4B5F-E3C011C7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69E3-FF12-BE0D-5A57-8DA1263B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53740" cy="399050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Behavioral components are components that define </a:t>
            </a:r>
            <a:r>
              <a:rPr lang="en-US" i="1" dirty="0"/>
              <a:t>how</a:t>
            </a:r>
            <a:r>
              <a:rPr lang="en-US" dirty="0"/>
              <a:t> an entity evolves within the simulated world.</a:t>
            </a:r>
            <a:endParaRPr lang="en-US" i="1" dirty="0"/>
          </a:p>
          <a:p>
            <a:pPr lvl="1"/>
            <a:r>
              <a:rPr lang="en-US" dirty="0"/>
              <a:t>e.g. an entity experiencing gravity</a:t>
            </a:r>
          </a:p>
          <a:p>
            <a:pPr lvl="2"/>
            <a:r>
              <a:rPr lang="en-US" dirty="0"/>
              <a:t>This affects the entity's spatial components, always pulling it downward</a:t>
            </a:r>
          </a:p>
          <a:p>
            <a:pPr lvl="1"/>
            <a:r>
              <a:rPr lang="en-US" dirty="0"/>
              <a:t>e.g. an entity passing on a disease to another entity</a:t>
            </a:r>
          </a:p>
          <a:p>
            <a:pPr lvl="2"/>
            <a:r>
              <a:rPr lang="en-US" dirty="0"/>
              <a:t>This affects the (other) entity's behavioral state, it can also now spread disease</a:t>
            </a:r>
          </a:p>
          <a:p>
            <a:pPr lvl="2"/>
            <a:endParaRPr lang="en-US" dirty="0"/>
          </a:p>
          <a:p>
            <a:r>
              <a:rPr lang="en-US" dirty="0"/>
              <a:t>Many complexity problems in simulations arise here.</a:t>
            </a:r>
          </a:p>
          <a:p>
            <a:pPr lvl="1"/>
            <a:r>
              <a:rPr lang="en-US" dirty="0"/>
              <a:t>e.g. Consider a biologically and physically accurate simulation of an ant colony. We would need to simulate (not limited to):</a:t>
            </a:r>
          </a:p>
          <a:p>
            <a:pPr lvl="2"/>
            <a:r>
              <a:rPr lang="en-US" dirty="0"/>
              <a:t>biological systems of the ants (e.g. pheromones, reproduction)</a:t>
            </a:r>
          </a:p>
          <a:p>
            <a:pPr lvl="2"/>
            <a:r>
              <a:rPr lang="en-US" dirty="0"/>
              <a:t>colony representation (e.g. demographics)</a:t>
            </a:r>
          </a:p>
          <a:p>
            <a:pPr lvl="2"/>
            <a:r>
              <a:rPr lang="en-US" dirty="0"/>
              <a:t>physical constraints (e.g. collision detection)</a:t>
            </a:r>
          </a:p>
          <a:p>
            <a:pPr lvl="2"/>
            <a:r>
              <a:rPr lang="en-US" dirty="0"/>
              <a:t>environmental effects (e.g. weather conditions, soil conditions, food security, predators)</a:t>
            </a:r>
          </a:p>
          <a:p>
            <a:pPr lvl="2"/>
            <a:r>
              <a:rPr lang="en-US" dirty="0"/>
              <a:t>Hundreds of thousands/millions of ants per colony!</a:t>
            </a:r>
          </a:p>
          <a:p>
            <a:endParaRPr lang="en-US" dirty="0"/>
          </a:p>
          <a:p>
            <a:r>
              <a:rPr lang="en-US" dirty="0"/>
              <a:t>We will simulate basic behaviors and systems, often oversimplifying them 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3259564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96EA-987F-9B22-CC23-CF1748C3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BA45-38E9-04A0-9E44-01ADDEB2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While we experience reality (time) continuously, it is not possible for us to simulate time in the same way.</a:t>
            </a:r>
          </a:p>
          <a:p>
            <a:endParaRPr lang="en-US" dirty="0"/>
          </a:p>
          <a:p>
            <a:r>
              <a:rPr lang="en-US" dirty="0"/>
              <a:t>Via our software we will present time as a single (floating-point) number that we can increment to advance it.</a:t>
            </a:r>
          </a:p>
          <a:p>
            <a:pPr lvl="1"/>
            <a:r>
              <a:rPr lang="en-US" dirty="0"/>
              <a:t>E.g. we can start at time=0.0, and repeatedly increment it by 0.1s. As time advances, we instruct our entities and world to move forward in time </a:t>
            </a:r>
            <a:r>
              <a:rPr lang="en-US" b="1" dirty="0"/>
              <a:t>by the same incremen</a:t>
            </a:r>
            <a:r>
              <a:rPr lang="en-US" dirty="0"/>
              <a:t>t.</a:t>
            </a:r>
          </a:p>
          <a:p>
            <a:pPr lvl="1"/>
            <a:endParaRPr lang="en-US" dirty="0"/>
          </a:p>
          <a:p>
            <a:r>
              <a:rPr lang="en-US" dirty="0"/>
              <a:t>This means that our simulations are going to be </a:t>
            </a:r>
            <a:r>
              <a:rPr lang="en-US" i="1" u="sng" dirty="0"/>
              <a:t>discrete-time simulations</a:t>
            </a:r>
            <a:r>
              <a:rPr lang="en-US" i="1" dirty="0"/>
              <a:t>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Whenever we advance the time of our simulations, we will make </a:t>
            </a:r>
            <a:r>
              <a:rPr lang="en-US" i="1" dirty="0"/>
              <a:t>observations.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2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AC16-9A44-6354-0B17-1FB00954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91C0-CB71-10C0-5DE8-BEE76C50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35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o</a:t>
            </a:r>
            <a:r>
              <a:rPr lang="en-US" i="1" dirty="0"/>
              <a:t>bservation</a:t>
            </a:r>
            <a:r>
              <a:rPr lang="en-US" dirty="0"/>
              <a:t> is a </a:t>
            </a:r>
            <a:r>
              <a:rPr lang="en-US" i="1" dirty="0"/>
              <a:t>recording</a:t>
            </a:r>
            <a:r>
              <a:rPr lang="en-US" dirty="0"/>
              <a:t> of the state of the simulation at a specific time.</a:t>
            </a:r>
          </a:p>
          <a:p>
            <a:pPr lvl="1"/>
            <a:r>
              <a:rPr lang="en-US" dirty="0"/>
              <a:t>Where are all the entities? What are they currently doing? What does the world look like?</a:t>
            </a:r>
          </a:p>
          <a:p>
            <a:pPr lvl="1"/>
            <a:endParaRPr lang="en-US" dirty="0"/>
          </a:p>
          <a:p>
            <a:r>
              <a:rPr lang="en-US" dirty="0"/>
              <a:t>Obviously, there are infinite observations we can make with arbitrarily small increments of time.</a:t>
            </a:r>
          </a:p>
          <a:p>
            <a:pPr lvl="1"/>
            <a:r>
              <a:rPr lang="en-US" dirty="0"/>
              <a:t>How many values of time are between 0.0 and 1.0? Infinite! (well maybe ~</a:t>
            </a:r>
            <a:r>
              <a:rPr lang="en-US" b="0" i="0" dirty="0">
                <a:solidFill>
                  <a:srgbClr val="202122"/>
                </a:solidFill>
                <a:effectLst/>
              </a:rPr>
              <a:t>5.4×10</a:t>
            </a:r>
            <a:r>
              <a:rPr lang="en-US" b="0" i="0" baseline="30000" dirty="0">
                <a:solidFill>
                  <a:srgbClr val="202122"/>
                </a:solidFill>
                <a:effectLst/>
              </a:rPr>
              <a:t>44 </a:t>
            </a:r>
            <a:r>
              <a:rPr lang="en-US" dirty="0">
                <a:solidFill>
                  <a:srgbClr val="202122"/>
                </a:solidFill>
              </a:rPr>
              <a:t>if you are Max Planck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Continuous time looks like: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Discrete time looks like: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Note the gaps in our timeline – this is lost information!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3457FE-8A96-3424-3916-E160EDA8526F}"/>
              </a:ext>
            </a:extLst>
          </p:cNvPr>
          <p:cNvCxnSpPr/>
          <p:nvPr/>
        </p:nvCxnSpPr>
        <p:spPr>
          <a:xfrm>
            <a:off x="1136650" y="4768850"/>
            <a:ext cx="763905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5B1278-E7ED-C9CC-DB01-BFA9DBE897C7}"/>
              </a:ext>
            </a:extLst>
          </p:cNvPr>
          <p:cNvCxnSpPr/>
          <p:nvPr/>
        </p:nvCxnSpPr>
        <p:spPr>
          <a:xfrm>
            <a:off x="1136650" y="5543550"/>
            <a:ext cx="7639050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51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002D-61BE-9895-4ACD-A66A8BF3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D970-B715-9C30-CA87-249BDB13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more observations we make, the more CPU and memory (and maybe disk space!) are needed to make them.</a:t>
            </a:r>
          </a:p>
          <a:p>
            <a:pPr lvl="1"/>
            <a:r>
              <a:rPr lang="en-US" dirty="0"/>
              <a:t>Recording a single observation of 4 doubles, logged with a precision of 8 decimals and 4 leading characters requires ~13 bytes.</a:t>
            </a:r>
          </a:p>
          <a:p>
            <a:pPr lvl="1"/>
            <a:r>
              <a:rPr lang="en-US" dirty="0"/>
              <a:t>Recording the same four doubles over 1 million observation requires 13 million bytes, or 13Mb.</a:t>
            </a:r>
          </a:p>
          <a:p>
            <a:pPr lvl="2"/>
            <a:r>
              <a:rPr lang="en-US" dirty="0"/>
              <a:t>This could be a 1.0s simulation with a time delta of 0.000001</a:t>
            </a:r>
            <a:endParaRPr lang="en-US" baseline="30000" dirty="0">
              <a:solidFill>
                <a:srgbClr val="202122"/>
              </a:solidFill>
            </a:endParaRPr>
          </a:p>
          <a:p>
            <a:pPr lvl="2"/>
            <a:r>
              <a:rPr lang="en-US" dirty="0"/>
              <a:t>This could be a 1000.0s simulation with a time delta of 0.001</a:t>
            </a:r>
          </a:p>
          <a:p>
            <a:endParaRPr lang="en-US" dirty="0"/>
          </a:p>
          <a:p>
            <a:r>
              <a:rPr lang="en-US" dirty="0"/>
              <a:t>More observations means having more information about the system, but there are </a:t>
            </a:r>
            <a:r>
              <a:rPr lang="en-US" b="1" dirty="0"/>
              <a:t>diminishing returns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Making more observations is only useful if the simulation is of a high enough </a:t>
            </a:r>
            <a:r>
              <a:rPr lang="en-US" i="1" dirty="0"/>
              <a:t>fidelity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34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52E-B5CD-9A3D-417B-FAD4F66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- Example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9B85B0-D01A-E606-57B8-36E16EF01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55605"/>
              </p:ext>
            </p:extLst>
          </p:nvPr>
        </p:nvGraphicFramePr>
        <p:xfrm>
          <a:off x="677334" y="2478616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99146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66896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72370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0341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X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2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7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3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4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1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3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3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9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6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493E-D0ED-4A90-AE1C-3CD05CF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5801-82DE-41F6-9E07-0BE04E8E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58961"/>
          </a:xfrm>
        </p:spPr>
        <p:txBody>
          <a:bodyPr/>
          <a:lstStyle/>
          <a:p>
            <a:r>
              <a:rPr lang="en-US" dirty="0"/>
              <a:t>% is called the modulus operator. This takes two numbers and returns the remainder after performing integer division.</a:t>
            </a:r>
          </a:p>
          <a:p>
            <a:endParaRPr lang="en-US" dirty="0"/>
          </a:p>
          <a:p>
            <a:r>
              <a:rPr lang="en-US" dirty="0"/>
              <a:t>Modulus only works with integers, so you cannot use this operator with floating point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F0D6D-8AEF-0903-E602-C1553F7AC4B1}"/>
              </a:ext>
            </a:extLst>
          </p:cNvPr>
          <p:cNvSpPr txBox="1"/>
          <p:nvPr/>
        </p:nvSpPr>
        <p:spPr>
          <a:xfrm>
            <a:off x="677334" y="4117112"/>
            <a:ext cx="9571566" cy="83099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a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20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%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here a is assigned the value 6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b 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8 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%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here b is assigned the value 2</a:t>
            </a:r>
            <a:endParaRPr lang="en-US" sz="1600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c =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3.314 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% 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 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ERROR! cannot compute modulus of floats/doubles</a:t>
            </a:r>
            <a:endParaRPr lang="en-US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088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493E-D0ED-4A90-AE1C-3CD05CF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5801-82DE-41F6-9E07-0BE04E8E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074861"/>
          </a:xfrm>
        </p:spPr>
        <p:txBody>
          <a:bodyPr>
            <a:normAutofit/>
          </a:bodyPr>
          <a:lstStyle/>
          <a:p>
            <a:r>
              <a:rPr lang="en-US" dirty="0"/>
              <a:t>++ and -- are called the increment operators. These operators work specifically on </a:t>
            </a:r>
            <a:r>
              <a:rPr lang="en-US" i="1" dirty="0"/>
              <a:t>variables</a:t>
            </a:r>
            <a:r>
              <a:rPr lang="en-US" dirty="0"/>
              <a:t> and respectively increase the value of the variable by 1 or decrease the value of the variable by 1.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Again, these only work on variables! This is because they </a:t>
            </a:r>
            <a:r>
              <a:rPr lang="en-US" i="1" dirty="0"/>
              <a:t>modify the source data.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279C6-908F-18C2-EFCD-0F758AB6B1E2}"/>
              </a:ext>
            </a:extLst>
          </p:cNvPr>
          <p:cNvSpPr txBox="1"/>
          <p:nvPr/>
        </p:nvSpPr>
        <p:spPr>
          <a:xfrm>
            <a:off x="677334" y="4590961"/>
            <a:ext cx="9577916" cy="83099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{10};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a++;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 // a is now 11!</a:t>
            </a:r>
          </a:p>
          <a:p>
            <a:r>
              <a:rPr lang="en-US" sz="1600" dirty="0">
                <a:solidFill>
                  <a:srgbClr val="B5CEA8"/>
                </a:solidFill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++; 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ERROR! 10 is not a variable, and so we cannot ++ it!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9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493E-D0ED-4A90-AE1C-3CD05CF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5801-82DE-41F6-9E07-0BE04E8E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638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already seen the basic assignment operator (=), but there are a handful of others that work a little differently.</a:t>
            </a:r>
          </a:p>
          <a:p>
            <a:endParaRPr lang="en-US"/>
          </a:p>
          <a:p>
            <a:r>
              <a:rPr lang="en-US" dirty="0"/>
              <a:t>+=, -=, *=, /=, %= are also assignment operators. They assign a new value to an existing variable, performing an additional operation with the input.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/>
              <a:t>These also </a:t>
            </a:r>
            <a:r>
              <a:rPr lang="en-US" b="1" u="sng" dirty="0"/>
              <a:t>only work</a:t>
            </a:r>
            <a:r>
              <a:rPr lang="en-US" dirty="0"/>
              <a:t> on variables! This is because they </a:t>
            </a:r>
            <a:r>
              <a:rPr lang="en-US" i="1" dirty="0"/>
              <a:t>modify the source data. </a:t>
            </a:r>
            <a:r>
              <a:rPr lang="en-US" dirty="0"/>
              <a:t>The operator "before" the = tells us how the data is modified.</a:t>
            </a:r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24626-3F9F-3212-1B4B-9ABFF913DEE1}"/>
              </a:ext>
            </a:extLst>
          </p:cNvPr>
          <p:cNvSpPr txBox="1"/>
          <p:nvPr/>
        </p:nvSpPr>
        <p:spPr>
          <a:xfrm>
            <a:off x="677334" y="5124450"/>
            <a:ext cx="9590616" cy="83099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*=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  // a is now 1230!</a:t>
            </a:r>
            <a:br>
              <a:rPr lang="en-US" sz="1600" dirty="0">
                <a:solidFill>
                  <a:srgbClr val="6A9955"/>
                </a:solidFill>
                <a:latin typeface="Consolas"/>
              </a:rPr>
            </a:br>
            <a:r>
              <a:rPr lang="en-US" sz="1600" dirty="0">
                <a:solidFill>
                  <a:srgbClr val="B5CEA8"/>
                </a:solidFill>
                <a:latin typeface="Consolas"/>
              </a:rPr>
              <a:t>10 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*=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 123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    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ERROR! 10 is not a variable, and so we cannot *= it!</a:t>
            </a:r>
            <a:endParaRPr lang="en-US" sz="1600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46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E0DC-631D-46A3-85BA-1AAF98F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FD33-9A48-4565-99CD-CA81AA11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What is wrong here?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19C81-97F4-4399-BD24-56A0143FD77F}"/>
              </a:ext>
            </a:extLst>
          </p:cNvPr>
          <p:cNvSpPr txBox="1"/>
          <p:nvPr/>
        </p:nvSpPr>
        <p:spPr>
          <a:xfrm>
            <a:off x="677334" y="2838142"/>
            <a:ext cx="9565216" cy="206210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b 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{100};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 + b;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44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E0DC-631D-46A3-85BA-1AAF98F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FD33-9A48-4565-99CD-CA81AA11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24863"/>
            <a:ext cx="8596668" cy="1089001"/>
          </a:xfrm>
        </p:spPr>
        <p:txBody>
          <a:bodyPr>
            <a:normAutofit/>
          </a:bodyPr>
          <a:lstStyle/>
          <a:p>
            <a:r>
              <a:rPr lang="en-US" dirty="0"/>
              <a:t>The code is valid, but the operation performed on a and b is lost, because we never do anything with the new value it produced!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28C2AF-3A60-4484-A1C3-3DE889993197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52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wrong here?</a:t>
            </a:r>
          </a:p>
          <a:p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7DADF-8C90-0F62-0771-E7BB8F8DBC64}"/>
              </a:ext>
            </a:extLst>
          </p:cNvPr>
          <p:cNvSpPr txBox="1"/>
          <p:nvPr/>
        </p:nvSpPr>
        <p:spPr>
          <a:xfrm>
            <a:off x="677334" y="2838142"/>
            <a:ext cx="9565216" cy="206210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a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b =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100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a + b;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3714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9102</TotalTime>
  <Words>3757</Words>
  <Application>Microsoft Office PowerPoint</Application>
  <PresentationFormat>Widescreen</PresentationFormat>
  <Paragraphs>522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Trebuchet MS</vt:lpstr>
      <vt:lpstr>Wingdings 3</vt:lpstr>
      <vt:lpstr>Facet</vt:lpstr>
      <vt:lpstr>Class 03</vt:lpstr>
      <vt:lpstr>Outline</vt:lpstr>
      <vt:lpstr>Operators</vt:lpstr>
      <vt:lpstr>Operators - Division</vt:lpstr>
      <vt:lpstr>Operators - Modulus</vt:lpstr>
      <vt:lpstr>Operators - Increment</vt:lpstr>
      <vt:lpstr>Operators – Assignment</vt:lpstr>
      <vt:lpstr>Improper use of operators</vt:lpstr>
      <vt:lpstr>Improper use of operators</vt:lpstr>
      <vt:lpstr>Improper use of operators</vt:lpstr>
      <vt:lpstr>Improper use of operators</vt:lpstr>
      <vt:lpstr>Improper use of operators</vt:lpstr>
      <vt:lpstr>Improper use of operators</vt:lpstr>
      <vt:lpstr>Improper use of operators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Improper Use of For Loops</vt:lpstr>
      <vt:lpstr>Improper Use of For Loops</vt:lpstr>
      <vt:lpstr>Improper Use of For Loops</vt:lpstr>
      <vt:lpstr>Improper Use of For Loops</vt:lpstr>
      <vt:lpstr>Improper Use of For Loops</vt:lpstr>
      <vt:lpstr>Improper Use of For Loops</vt:lpstr>
      <vt:lpstr>Improper Use of For Loops</vt:lpstr>
      <vt:lpstr>Improper Use of For Loops</vt:lpstr>
      <vt:lpstr>Improper Use of For Loops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Introduction to Simulations</vt:lpstr>
      <vt:lpstr>Entities</vt:lpstr>
      <vt:lpstr>Spatial Components</vt:lpstr>
      <vt:lpstr>Temporal Components</vt:lpstr>
      <vt:lpstr>Behavioral Components</vt:lpstr>
      <vt:lpstr>Observations</vt:lpstr>
      <vt:lpstr>Observations</vt:lpstr>
      <vt:lpstr>Observations</vt:lpstr>
      <vt:lpstr>Observations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Sanchirico</dc:creator>
  <cp:lastModifiedBy>Nicholas Sanchirico</cp:lastModifiedBy>
  <cp:revision>1572</cp:revision>
  <dcterms:modified xsi:type="dcterms:W3CDTF">2024-02-05T22:01:07Z</dcterms:modified>
</cp:coreProperties>
</file>