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51"/>
  </p:notesMasterIdLst>
  <p:sldIdLst>
    <p:sldId id="256" r:id="rId2"/>
    <p:sldId id="257" r:id="rId3"/>
    <p:sldId id="332" r:id="rId4"/>
    <p:sldId id="333" r:id="rId5"/>
    <p:sldId id="280" r:id="rId6"/>
    <p:sldId id="325" r:id="rId7"/>
    <p:sldId id="300" r:id="rId8"/>
    <p:sldId id="281" r:id="rId9"/>
    <p:sldId id="326" r:id="rId10"/>
    <p:sldId id="301" r:id="rId11"/>
    <p:sldId id="327" r:id="rId12"/>
    <p:sldId id="302" r:id="rId13"/>
    <p:sldId id="328" r:id="rId14"/>
    <p:sldId id="303" r:id="rId15"/>
    <p:sldId id="329" r:id="rId16"/>
    <p:sldId id="304" r:id="rId17"/>
    <p:sldId id="305" r:id="rId18"/>
    <p:sldId id="307" r:id="rId19"/>
    <p:sldId id="306" r:id="rId20"/>
    <p:sldId id="311" r:id="rId21"/>
    <p:sldId id="313" r:id="rId22"/>
    <p:sldId id="334" r:id="rId23"/>
    <p:sldId id="314" r:id="rId24"/>
    <p:sldId id="315" r:id="rId25"/>
    <p:sldId id="316" r:id="rId26"/>
    <p:sldId id="317" r:id="rId27"/>
    <p:sldId id="318" r:id="rId28"/>
    <p:sldId id="259" r:id="rId29"/>
    <p:sldId id="261" r:id="rId30"/>
    <p:sldId id="319" r:id="rId31"/>
    <p:sldId id="324" r:id="rId32"/>
    <p:sldId id="320" r:id="rId33"/>
    <p:sldId id="264" r:id="rId34"/>
    <p:sldId id="263" r:id="rId35"/>
    <p:sldId id="265" r:id="rId36"/>
    <p:sldId id="322" r:id="rId37"/>
    <p:sldId id="266" r:id="rId38"/>
    <p:sldId id="262" r:id="rId39"/>
    <p:sldId id="271" r:id="rId40"/>
    <p:sldId id="272" r:id="rId41"/>
    <p:sldId id="339" r:id="rId42"/>
    <p:sldId id="274" r:id="rId43"/>
    <p:sldId id="340" r:id="rId44"/>
    <p:sldId id="269" r:id="rId45"/>
    <p:sldId id="268" r:id="rId46"/>
    <p:sldId id="323" r:id="rId47"/>
    <p:sldId id="335" r:id="rId48"/>
    <p:sldId id="338" r:id="rId49"/>
    <p:sldId id="337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7E1A7-684C-4C9D-9F9C-EC0E720725D2}" v="890" dt="2024-02-12T21:36:2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369B-9757-47DD-A743-0F9941B06C2E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3986-AD34-47A6-9776-C037BD338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2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9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9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88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1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38-E76C-40C6-89DA-D43AD6A08CC8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8040" y="131012"/>
            <a:ext cx="683339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995-479A-405C-964B-5B9B9D5A9D17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50A241-1EC7-4355-8C2A-D90950A59C4E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0CEB-05DE-4DE1-A82A-516234B544F9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C78CC7-6F42-4554-8F7F-78B1E0081811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D969-19C6-493F-831F-A9964351C957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F76E47-936E-4264-A671-13BE55D9F94C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303C-499B-446A-B331-7F0AF8A6B2B0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BD80B60-9450-4D83-AB78-F8E9AFBCF7BF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9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2C6-9FD8-4904-8395-B30CA3F6B7C7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3DBEE1-6E8D-4A1F-B7AE-A496DA681933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1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0114-066D-4551-A87D-0F5E1CB8EC9B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B5BC53-E9CE-4B39-AB9A-DD0D5A3E7C37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5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65BC-5F34-436F-9424-BA4CD4A46B56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5444E8-31AF-4BC3-997C-1CDC17BE0E3F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68D-A8AF-4048-91FA-3356E152BBB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129380"/>
            <a:ext cx="683339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E49-CBE7-49C8-855E-439194E83B88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1C9B7F-8660-45B3-A692-12FBCA5D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129380"/>
            <a:ext cx="683339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2331-2F7F-4CE1-A93E-CB9C3B9A4C0C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75F601-2E6C-46C2-BA16-518A0031BC69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7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D0F9-64BE-4DC3-B0C1-246A7357EF7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927D6E-A94A-4C13-9686-1601B51788C1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A5A9-A04E-4FCF-AC30-6D6A643D31F0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46DA-708A-4D22-9E3F-512F8452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129380"/>
            <a:ext cx="683339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4D78-7943-43F1-8E2E-927D8BB3E5E2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8A97E8-04AE-432C-AE68-D2691758877D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0E91-0109-4081-B113-9B01FBA01A4E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B91EB3-6257-4420-813C-FB944C5C2A3D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E3C-8862-43DA-BE9C-9AE01700A87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5E068F-4E57-49A7-B885-EE258CD66091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B377-4CFB-4EEA-8111-3C41A1596523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on Functions &amp; Intro to STL Containers</a:t>
            </a:r>
          </a:p>
          <a:p>
            <a:r>
              <a:rPr lang="en-US" dirty="0"/>
              <a:t>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4E10-CC6A-4F12-9288-F19E6833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D77-2F69-45BC-B272-BE238E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9C8C-006E-4BE1-BD95-F26A8F6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Example. What is it doing? What is the signature (return type, name, inputs)?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3F48-6453-4F78-9B91-6BA15BD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1734D-4573-42EA-B4C0-2B51DC6B91D3}"/>
              </a:ext>
            </a:extLst>
          </p:cNvPr>
          <p:cNvSpPr txBox="1"/>
          <p:nvPr/>
        </p:nvSpPr>
        <p:spPr>
          <a:xfrm>
            <a:off x="697922" y="2828059"/>
            <a:ext cx="953827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is_even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bool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%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654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D77-2F69-45BC-B272-BE238E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9C8C-006E-4BE1-BD95-F26A8F6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Example. What is it doing? What is the signature (return type, name, inputs)?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3F48-6453-4F78-9B91-6BA15BD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A78155-DEFE-489D-A3B9-203C12185A77}"/>
              </a:ext>
            </a:extLst>
          </p:cNvPr>
          <p:cNvSpPr txBox="1">
            <a:spLocks/>
          </p:cNvSpPr>
          <p:nvPr/>
        </p:nvSpPr>
        <p:spPr>
          <a:xfrm>
            <a:off x="697922" y="4398256"/>
            <a:ext cx="8596668" cy="2330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function checks if the input int is even. It returns true when it is, and false otherwise</a:t>
            </a:r>
          </a:p>
          <a:p>
            <a:endParaRPr lang="en-US" dirty="0"/>
          </a:p>
          <a:p>
            <a:r>
              <a:rPr lang="en-US" dirty="0"/>
              <a:t>Its signature is: 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/>
              </a:rPr>
              <a:t>is_even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bool</a:t>
            </a:r>
          </a:p>
          <a:p>
            <a:pPr lvl="1"/>
            <a:r>
              <a:rPr lang="en-US" dirty="0">
                <a:latin typeface="Consolas"/>
              </a:rPr>
              <a:t>Function name – is_even</a:t>
            </a:r>
          </a:p>
          <a:p>
            <a:pPr lvl="1"/>
            <a:r>
              <a:rPr lang="en-US" dirty="0">
                <a:latin typeface="Consolas"/>
              </a:rPr>
              <a:t>Return type – bool</a:t>
            </a:r>
          </a:p>
          <a:p>
            <a:pPr lvl="1"/>
            <a:r>
              <a:rPr lang="en-US" dirty="0">
                <a:latin typeface="Consolas"/>
              </a:rPr>
              <a:t>Inputs – int x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78C61F-52BA-3327-2AFF-6B0BB37293C8}"/>
              </a:ext>
            </a:extLst>
          </p:cNvPr>
          <p:cNvSpPr txBox="1"/>
          <p:nvPr/>
        </p:nvSpPr>
        <p:spPr>
          <a:xfrm>
            <a:off x="697922" y="2828059"/>
            <a:ext cx="953827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is_even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bool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%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02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D77-2F69-45BC-B272-BE238E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9C8C-006E-4BE1-BD95-F26A8F6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Example. What is it doing? What is the signature (return type, name, inputs)?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3F48-6453-4F78-9B91-6BA15BD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1734D-4573-42EA-B4C0-2B51DC6B91D3}"/>
              </a:ext>
            </a:extLst>
          </p:cNvPr>
          <p:cNvSpPr txBox="1"/>
          <p:nvPr/>
        </p:nvSpPr>
        <p:spPr>
          <a:xfrm>
            <a:off x="697922" y="2828059"/>
            <a:ext cx="9557328" cy="184665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n-NO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n-NO" sz="1600" dirty="0" err="1">
                <a:solidFill>
                  <a:srgbClr val="DCDCAA"/>
                </a:solidFill>
                <a:effectLst/>
                <a:latin typeface="Consolas"/>
              </a:rPr>
              <a:t>factorial</a:t>
            </a:r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n-NO" sz="1600" dirty="0" err="1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n-NO" sz="1600" dirty="0">
                <a:solidFill>
                  <a:srgbClr val="9CDCFE"/>
                </a:solidFill>
                <a:effectLst/>
                <a:latin typeface="Consolas"/>
              </a:rPr>
              <a:t>y</a:t>
            </a:r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nn-NO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nn-NO" sz="1600" dirty="0" err="1">
                <a:solidFill>
                  <a:srgbClr val="569CD6"/>
                </a:solidFill>
                <a:latin typeface="Consolas"/>
              </a:rPr>
              <a:t>int</a:t>
            </a:r>
            <a:endParaRPr lang="nn-NO" sz="1600" dirty="0" err="1">
              <a:solidFill>
                <a:srgbClr val="D4D4D4"/>
              </a:solidFill>
              <a:latin typeface="Consolas"/>
            </a:endParaRPr>
          </a:p>
          <a:p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n-NO" sz="160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nn-NO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nn-NO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i = </a:t>
            </a:r>
            <a:r>
              <a:rPr lang="nn-NO" sz="1600" dirty="0">
                <a:solidFill>
                  <a:srgbClr val="D4D4D4"/>
                </a:solidFill>
                <a:latin typeface="Consolas"/>
              </a:rPr>
              <a:t>y - 1;</a:t>
            </a:r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 i &gt; </a:t>
            </a:r>
            <a:r>
              <a:rPr lang="nn-NO" sz="160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n-NO" sz="1600" dirty="0">
                <a:solidFill>
                  <a:srgbClr val="D4D4D4"/>
                </a:solidFill>
                <a:effectLst/>
                <a:latin typeface="Consolas"/>
              </a:rPr>
              <a:t>; --i) {</a:t>
            </a:r>
          </a:p>
          <a:p>
            <a:r>
              <a:rPr lang="nn-NO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y *= i;</a:t>
            </a:r>
          </a:p>
          <a:p>
            <a:r>
              <a:rPr lang="nn-NO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n-NO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60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n-NO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nn-NO" sz="160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71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D77-2F69-45BC-B272-BE238E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9C8C-006E-4BE1-BD95-F26A8F6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Example. What is it doing? What is the signature (return type, name, inputs)?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3F48-6453-4F78-9B91-6BA15BD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C86D5A-4528-44FB-BE26-63C1196159D2}"/>
              </a:ext>
            </a:extLst>
          </p:cNvPr>
          <p:cNvSpPr txBox="1">
            <a:spLocks/>
          </p:cNvSpPr>
          <p:nvPr/>
        </p:nvSpPr>
        <p:spPr>
          <a:xfrm>
            <a:off x="697922" y="4859384"/>
            <a:ext cx="8596668" cy="1869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function computes the factorial of the input integer</a:t>
            </a:r>
          </a:p>
          <a:p>
            <a:endParaRPr lang="en-US" dirty="0"/>
          </a:p>
          <a:p>
            <a:r>
              <a:rPr lang="en-US" dirty="0"/>
              <a:t>Its signature is: </a:t>
            </a:r>
            <a:r>
              <a:rPr lang="nn-NO" sz="18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nn-NO" sz="18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n-NO" sz="1800" b="0" dirty="0">
                <a:solidFill>
                  <a:srgbClr val="DCDCAA"/>
                </a:solidFill>
                <a:effectLst/>
                <a:latin typeface="Consolas"/>
              </a:rPr>
              <a:t>factorial</a:t>
            </a:r>
            <a:r>
              <a:rPr lang="nn-NO" sz="18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n-NO" sz="18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nn-NO" sz="18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n-NO" sz="1800" b="0" dirty="0">
                <a:solidFill>
                  <a:srgbClr val="9CDCFE"/>
                </a:solidFill>
                <a:effectLst/>
                <a:latin typeface="Consolas"/>
              </a:rPr>
              <a:t>y</a:t>
            </a:r>
            <a:r>
              <a:rPr lang="nn-NO" sz="18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nn-NO" sz="18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800" dirty="0"/>
          </a:p>
          <a:p>
            <a:pPr lvl="1"/>
            <a:r>
              <a:rPr lang="en-US" dirty="0">
                <a:latin typeface="Consolas"/>
              </a:rPr>
              <a:t>Function name – factorial</a:t>
            </a:r>
          </a:p>
          <a:p>
            <a:pPr lvl="1"/>
            <a:r>
              <a:rPr lang="en-US" dirty="0">
                <a:latin typeface="Consolas"/>
              </a:rPr>
              <a:t>Return type – int</a:t>
            </a:r>
          </a:p>
          <a:p>
            <a:pPr lvl="1"/>
            <a:r>
              <a:rPr lang="en-US" dirty="0">
                <a:latin typeface="Consolas"/>
              </a:rPr>
              <a:t>Inputs – int 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34AF7-5C6D-C488-54C1-443E3589EC30}"/>
              </a:ext>
            </a:extLst>
          </p:cNvPr>
          <p:cNvSpPr txBox="1"/>
          <p:nvPr/>
        </p:nvSpPr>
        <p:spPr>
          <a:xfrm>
            <a:off x="697922" y="2828059"/>
            <a:ext cx="9557328" cy="184665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n-NO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n-NO" sz="1600" b="0" dirty="0" err="1">
                <a:solidFill>
                  <a:srgbClr val="DCDCAA"/>
                </a:solidFill>
                <a:effectLst/>
                <a:latin typeface="Consolas"/>
              </a:rPr>
              <a:t>factorial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nn-NO" sz="1600" b="0" dirty="0" err="1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nn-NO" sz="1600" b="0" dirty="0">
                <a:solidFill>
                  <a:srgbClr val="9CDCFE"/>
                </a:solidFill>
                <a:effectLst/>
                <a:latin typeface="Consolas"/>
              </a:rPr>
              <a:t>y</a:t>
            </a:r>
            <a:r>
              <a:rPr lang="nn-NO" sz="16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nn-NO" sz="1600" dirty="0" err="1">
                <a:solidFill>
                  <a:srgbClr val="569CD6"/>
                </a:solidFill>
                <a:latin typeface="Consolas"/>
              </a:rPr>
              <a:t>int</a:t>
            </a:r>
            <a:endParaRPr lang="en-US" sz="1600" dirty="0" err="1"/>
          </a:p>
          <a:p>
            <a:r>
              <a:rPr lang="nn-NO" sz="1600" dirty="0">
                <a:solidFill>
                  <a:srgbClr val="D4D4D4"/>
                </a:solidFill>
                <a:latin typeface="Consolas"/>
              </a:rPr>
              <a:t>{</a:t>
            </a:r>
            <a:endParaRPr lang="nn-NO" sz="1600" dirty="0"/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nn-NO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nn-NO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nn-NO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/>
              </a:rPr>
              <a:t>i =</a:t>
            </a:r>
            <a:r>
              <a:rPr lang="nn-NO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/>
              </a:rPr>
              <a:t>y - 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n-NO" sz="1600" dirty="0">
                <a:solidFill>
                  <a:srgbClr val="D4D4D4"/>
                </a:solidFill>
                <a:latin typeface="Consolas"/>
              </a:rPr>
              <a:t>;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/>
              </a:rPr>
              <a:t> i &gt; 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/>
              </a:rPr>
              <a:t>; --i) {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y *= i;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534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D77-2F69-45BC-B272-BE238E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9C8C-006E-4BE1-BD95-F26A8F6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Example. What is it doing? What is the signature (return type, name, inputs)?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3F48-6453-4F78-9B91-6BA15BD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1734D-4573-42EA-B4C0-2B51DC6B91D3}"/>
              </a:ext>
            </a:extLst>
          </p:cNvPr>
          <p:cNvSpPr txBox="1"/>
          <p:nvPr/>
        </p:nvSpPr>
        <p:spPr>
          <a:xfrm>
            <a:off x="697922" y="2828059"/>
            <a:ext cx="950652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multiply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* y;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312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D77-2F69-45BC-B272-BE238E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9C8C-006E-4BE1-BD95-F26A8F6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Example. What is it doing? What is the signature (return type, name, inputs)?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3F48-6453-4F78-9B91-6BA15BD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BE814D-6326-4521-ABB3-35DE0F2E6012}"/>
              </a:ext>
            </a:extLst>
          </p:cNvPr>
          <p:cNvSpPr txBox="1">
            <a:spLocks/>
          </p:cNvSpPr>
          <p:nvPr/>
        </p:nvSpPr>
        <p:spPr>
          <a:xfrm>
            <a:off x="697922" y="4288861"/>
            <a:ext cx="8596668" cy="18692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function computes the product of two doubles. This sort of function is not necessary to write however, as we can just do the multiplication using * to begin with.</a:t>
            </a:r>
          </a:p>
          <a:p>
            <a:endParaRPr lang="en-US" dirty="0"/>
          </a:p>
          <a:p>
            <a:r>
              <a:rPr lang="en-US" dirty="0"/>
              <a:t>Its signature is: 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/>
              </a:rPr>
              <a:t>multiply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/>
              </a:rPr>
              <a:t>y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double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/>
              </a:rPr>
              <a:t>Function name – multiply</a:t>
            </a:r>
          </a:p>
          <a:p>
            <a:pPr lvl="1"/>
            <a:r>
              <a:rPr lang="en-US" dirty="0">
                <a:latin typeface="Consolas"/>
              </a:rPr>
              <a:t>Return type – double</a:t>
            </a:r>
          </a:p>
          <a:p>
            <a:pPr lvl="1"/>
            <a:r>
              <a:rPr lang="en-US" dirty="0">
                <a:latin typeface="Consolas"/>
              </a:rPr>
              <a:t>Inputs – double x, double 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77502-5598-BEC5-9C09-81D76113A095}"/>
              </a:ext>
            </a:extLst>
          </p:cNvPr>
          <p:cNvSpPr txBox="1"/>
          <p:nvPr/>
        </p:nvSpPr>
        <p:spPr>
          <a:xfrm>
            <a:off x="697922" y="2828059"/>
            <a:ext cx="950652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multiply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* y;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69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C8DF-2541-4D5B-85AE-5FDE3C3B8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1030"/>
          </a:xfrm>
        </p:spPr>
        <p:txBody>
          <a:bodyPr/>
          <a:lstStyle/>
          <a:p>
            <a:r>
              <a:rPr lang="en-US" dirty="0"/>
              <a:t>To use a function, it must be </a:t>
            </a:r>
            <a:r>
              <a:rPr lang="en-US" i="1" u="sng" dirty="0"/>
              <a:t>declared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This is just like using variables – we cannot use a variable until it has been </a:t>
            </a:r>
            <a:r>
              <a:rPr lang="en-US" i="1" u="sng" dirty="0"/>
              <a:t>defined</a:t>
            </a:r>
            <a:r>
              <a:rPr lang="en-US" dirty="0"/>
              <a:t>!</a:t>
            </a:r>
          </a:p>
          <a:p>
            <a:pPr lvl="1"/>
            <a:endParaRPr lang="en-US" dirty="0"/>
          </a:p>
          <a:p>
            <a:r>
              <a:rPr lang="en-US" dirty="0"/>
              <a:t>Functions are always </a:t>
            </a:r>
            <a:r>
              <a:rPr lang="en-US" i="1" u="sng" dirty="0"/>
              <a:t>declared</a:t>
            </a:r>
            <a:r>
              <a:rPr lang="en-US" dirty="0"/>
              <a:t> </a:t>
            </a:r>
            <a:r>
              <a:rPr lang="en-US" i="1" dirty="0"/>
              <a:t>outside and above</a:t>
            </a:r>
            <a:r>
              <a:rPr lang="en-US" dirty="0"/>
              <a:t> of the main function.</a:t>
            </a:r>
          </a:p>
          <a:p>
            <a:endParaRPr lang="en-US" dirty="0"/>
          </a:p>
          <a:p>
            <a:r>
              <a:rPr lang="en-US" dirty="0"/>
              <a:t>Functions can be </a:t>
            </a:r>
            <a:r>
              <a:rPr lang="en-US" i="1" u="sng" dirty="0"/>
              <a:t>defined</a:t>
            </a:r>
            <a:r>
              <a:rPr lang="en-US" dirty="0"/>
              <a:t> separately from their declaration.</a:t>
            </a:r>
          </a:p>
          <a:p>
            <a:pPr lvl="1"/>
            <a:r>
              <a:rPr lang="en-US" dirty="0"/>
              <a:t>This means we can declare a function above main but define it somewhere else!</a:t>
            </a:r>
          </a:p>
          <a:p>
            <a:pPr lvl="1"/>
            <a:r>
              <a:rPr lang="en-US" dirty="0"/>
              <a:t>When we do this, it is called a </a:t>
            </a:r>
            <a:r>
              <a:rPr lang="en-US" i="1" u="sng" dirty="0"/>
              <a:t>forward declaration</a:t>
            </a:r>
            <a:r>
              <a:rPr lang="en-US" dirty="0"/>
              <a:t>, as the declaration is "in front" of the definition.</a:t>
            </a:r>
          </a:p>
          <a:p>
            <a:pPr lvl="1"/>
            <a:endParaRPr lang="en-US" dirty="0"/>
          </a:p>
          <a:p>
            <a:r>
              <a:rPr lang="en-US" dirty="0"/>
              <a:t>When we declare a function, we only specify its </a:t>
            </a:r>
            <a:r>
              <a:rPr lang="en-US" i="1" u="sng" dirty="0"/>
              <a:t>signature</a:t>
            </a:r>
            <a:r>
              <a:rPr lang="en-US" dirty="0"/>
              <a:t> (the name , return type, and inputs).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8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BBB7-6A25-4845-9C74-266D38574EA6}"/>
              </a:ext>
            </a:extLst>
          </p:cNvPr>
          <p:cNvSpPr txBox="1"/>
          <p:nvPr/>
        </p:nvSpPr>
        <p:spPr>
          <a:xfrm>
            <a:off x="697922" y="2828059"/>
            <a:ext cx="9563678" cy="338554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celsius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endParaRPr lang="en-US" sz="16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"Converting to Celsius..."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(f –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5595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with forward declaration.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BBB7-6A25-4845-9C74-266D38574EA6}"/>
              </a:ext>
            </a:extLst>
          </p:cNvPr>
          <p:cNvSpPr txBox="1"/>
          <p:nvPr/>
        </p:nvSpPr>
        <p:spPr>
          <a:xfrm>
            <a:off x="697922" y="2828059"/>
            <a:ext cx="9550978" cy="378565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celsius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f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// this is the forward declaration!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celsius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100.0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dirty="0">
              <a:latin typeface="Consolas"/>
            </a:endParaRP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celsius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"Converting to Celsius..."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(f –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*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/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9.0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1362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What's wrong here (assume we have the proper includes and a main function)?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BBB7-6A25-4845-9C74-266D38574EA6}"/>
              </a:ext>
            </a:extLst>
          </p:cNvPr>
          <p:cNvSpPr txBox="1"/>
          <p:nvPr/>
        </p:nvSpPr>
        <p:spPr>
          <a:xfrm>
            <a:off x="697922" y="2828059"/>
            <a:ext cx="953192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</a:t>
            </a:r>
            <a:endParaRPr lang="en-US" sz="1600" dirty="0"/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x +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268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8CC9-3CA3-4C37-A3C6-5F8063E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FAD9-DB89-4175-BC14-39919A7F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Announcements/Discussion</a:t>
            </a:r>
          </a:p>
          <a:p>
            <a:pPr lvl="1"/>
            <a:r>
              <a:rPr lang="en-US" dirty="0"/>
              <a:t>Assignment-01/Grades</a:t>
            </a:r>
          </a:p>
          <a:p>
            <a:r>
              <a:rPr lang="en-US" dirty="0"/>
              <a:t>More on Functions</a:t>
            </a:r>
          </a:p>
          <a:p>
            <a:pPr lvl="1"/>
            <a:r>
              <a:rPr lang="en-US" dirty="0"/>
              <a:t>Return Types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Usage</a:t>
            </a:r>
          </a:p>
          <a:p>
            <a:r>
              <a:rPr lang="en-US" dirty="0"/>
              <a:t>Intro to STL</a:t>
            </a:r>
          </a:p>
          <a:p>
            <a:pPr lvl="1"/>
            <a:r>
              <a:rPr lang="en-US" dirty="0"/>
              <a:t>std::vector</a:t>
            </a:r>
          </a:p>
          <a:p>
            <a:pPr lvl="1"/>
            <a:r>
              <a:rPr lang="en-US" dirty="0"/>
              <a:t>Inserting, Indexing, Looping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E0BE0-CFC2-4CA5-940C-D45749F0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What's wrong here (assume we have the proper includes and a main function)?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BBB7-6A25-4845-9C74-266D38574EA6}"/>
              </a:ext>
            </a:extLst>
          </p:cNvPr>
          <p:cNvSpPr txBox="1"/>
          <p:nvPr/>
        </p:nvSpPr>
        <p:spPr>
          <a:xfrm>
            <a:off x="697922" y="2828059"/>
            <a:ext cx="953827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x +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5F855-D268-4C30-91E5-BDB84E19397A}"/>
              </a:ext>
            </a:extLst>
          </p:cNvPr>
          <p:cNvSpPr txBox="1">
            <a:spLocks/>
          </p:cNvSpPr>
          <p:nvPr/>
        </p:nvSpPr>
        <p:spPr>
          <a:xfrm>
            <a:off x="697922" y="4344065"/>
            <a:ext cx="8596668" cy="1818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function is not valid – it is missing a return type!</a:t>
            </a:r>
          </a:p>
        </p:txBody>
      </p:sp>
    </p:spTree>
    <p:extLst>
      <p:ext uri="{BB962C8B-B14F-4D97-AF65-F5344CB8AC3E}">
        <p14:creationId xmlns:p14="http://schemas.microsoft.com/office/powerpoint/2010/main" val="94988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What's wrong here (assume we have the proper includes and a main function)?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EBBB7-6A25-4845-9C74-266D38574EA6}"/>
              </a:ext>
            </a:extLst>
          </p:cNvPr>
          <p:cNvSpPr txBox="1"/>
          <p:nvPr/>
        </p:nvSpPr>
        <p:spPr>
          <a:xfrm>
            <a:off x="697922" y="2828059"/>
            <a:ext cx="953192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endParaRPr lang="en-US" sz="1600" dirty="0"/>
          </a:p>
          <a:p>
            <a:r>
              <a:rPr lang="fr-FR" sz="16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 y =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/>
              </a:rPr>
              <a:t>2.0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 * x +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/>
              </a:rPr>
              <a:t>3.0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0324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CB382-C3F8-C65B-6FEB-425DA9DA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D8D1-301E-6656-E2E2-B05A1185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0302C-8F8D-5482-A91D-04D6127A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8F3E9-93C5-6027-57AA-7D45E178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What's wrong here (assume we have the proper includes and a main function)?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5D32E-1637-5DB2-CA3A-CDE5CACD1DDC}"/>
              </a:ext>
            </a:extLst>
          </p:cNvPr>
          <p:cNvSpPr txBox="1"/>
          <p:nvPr/>
        </p:nvSpPr>
        <p:spPr>
          <a:xfrm>
            <a:off x="697922" y="2828059"/>
            <a:ext cx="9531928" cy="135421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sz="1600" b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y =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/>
              </a:rPr>
              <a:t>2.0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* x +</a:t>
            </a:r>
            <a:r>
              <a:rPr lang="fr-FR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/>
              </a:rPr>
              <a:t>3.0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y;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ECDFB7-D2DF-1442-D9B0-62BAB3E44E32}"/>
              </a:ext>
            </a:extLst>
          </p:cNvPr>
          <p:cNvSpPr txBox="1">
            <a:spLocks/>
          </p:cNvSpPr>
          <p:nvPr/>
        </p:nvSpPr>
        <p:spPr>
          <a:xfrm>
            <a:off x="697922" y="4344065"/>
            <a:ext cx="8596668" cy="1818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function is not valid – while it has a return type, we are not returning anything!</a:t>
            </a:r>
          </a:p>
        </p:txBody>
      </p:sp>
    </p:spTree>
    <p:extLst>
      <p:ext uri="{BB962C8B-B14F-4D97-AF65-F5344CB8AC3E}">
        <p14:creationId xmlns:p14="http://schemas.microsoft.com/office/powerpoint/2010/main" val="309362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9175F-5943-49D7-9134-BB9377ACE9A5}"/>
              </a:ext>
            </a:extLst>
          </p:cNvPr>
          <p:cNvSpPr txBox="1"/>
          <p:nvPr/>
        </p:nvSpPr>
        <p:spPr>
          <a:xfrm>
            <a:off x="697922" y="2828059"/>
            <a:ext cx="9570028" cy="304698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 </a:t>
            </a:r>
            <a:r>
              <a:rPr lang="en-US" sz="1600">
                <a:solidFill>
                  <a:srgbClr val="569CD6"/>
                </a:solidFill>
                <a:latin typeface="Consolas"/>
              </a:rPr>
              <a:t>int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>
                <a:solidFill>
                  <a:srgbClr val="DCDCAA"/>
                </a:solidFill>
                <a:effectLst/>
                <a:latin typeface="Consolas"/>
              </a:rPr>
              <a:t>volume</a:t>
            </a:r>
            <a:r>
              <a:rPr lang="en-US" sz="1600" b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/>
              </a:rPr>
              <a:t>h</a:t>
            </a:r>
            <a:r>
              <a:rPr lang="en-US" sz="16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/>
              </a:rPr>
              <a:t>w</a:t>
            </a:r>
            <a:r>
              <a:rPr lang="en-US" sz="1600" b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>
                <a:solidFill>
                  <a:srgbClr val="9CDCFE"/>
                </a:solidFill>
                <a:effectLst/>
                <a:latin typeface="Consolas"/>
              </a:rPr>
              <a:t>l</a:t>
            </a:r>
            <a:r>
              <a:rPr lang="en-US" sz="1600" b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-&gt; </a:t>
            </a:r>
            <a:r>
              <a:rPr lang="en-US" sz="1600">
                <a:solidFill>
                  <a:srgbClr val="569CD6"/>
                </a:solidFill>
                <a:latin typeface="Consolas"/>
              </a:rPr>
              <a:t>double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  <a:endParaRPr lang="en-US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 * w * 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0179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9175F-5943-49D7-9134-BB9377ACE9A5}"/>
              </a:ext>
            </a:extLst>
          </p:cNvPr>
          <p:cNvSpPr txBox="1"/>
          <p:nvPr/>
        </p:nvSpPr>
        <p:spPr>
          <a:xfrm>
            <a:off x="697922" y="2828059"/>
            <a:ext cx="9570028" cy="304698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br>
              <a:rPr lang="en-US" sz="1600" b="0" dirty="0">
                <a:effectLst/>
                <a:latin typeface="Consolas" panose="020B0609020204030204" pitchFamily="49" charset="0"/>
              </a:rPr>
            </a:b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&lt;&lt; 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volume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2.0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3.0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&lt;&lt; 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endl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// what is volume?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volume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h * w * 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>
              <a:latin typeface="Consola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18370-E3EB-47B7-8814-2D9E366AD294}"/>
              </a:ext>
            </a:extLst>
          </p:cNvPr>
          <p:cNvSpPr txBox="1">
            <a:spLocks/>
          </p:cNvSpPr>
          <p:nvPr/>
        </p:nvSpPr>
        <p:spPr>
          <a:xfrm>
            <a:off x="697922" y="5948741"/>
            <a:ext cx="8596668" cy="553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attempting to use the volume function before it has been declared!</a:t>
            </a:r>
          </a:p>
        </p:txBody>
      </p:sp>
    </p:spTree>
    <p:extLst>
      <p:ext uri="{BB962C8B-B14F-4D97-AF65-F5344CB8AC3E}">
        <p14:creationId xmlns:p14="http://schemas.microsoft.com/office/powerpoint/2010/main" val="1185870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9175F-5943-49D7-9134-BB9377ACE9A5}"/>
              </a:ext>
            </a:extLst>
          </p:cNvPr>
          <p:cNvSpPr txBox="1"/>
          <p:nvPr/>
        </p:nvSpPr>
        <p:spPr>
          <a:xfrm>
            <a:off x="697922" y="2828059"/>
            <a:ext cx="9550978" cy="2092881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volume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236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9175F-5943-49D7-9134-BB9377ACE9A5}"/>
              </a:ext>
            </a:extLst>
          </p:cNvPr>
          <p:cNvSpPr txBox="1"/>
          <p:nvPr/>
        </p:nvSpPr>
        <p:spPr>
          <a:xfrm>
            <a:off x="697922" y="2828059"/>
            <a:ext cx="9557328" cy="233910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volume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&lt;&lt; endl;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I have volume...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                         // but what does it do?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18370-E3EB-47B7-8814-2D9E366AD294}"/>
              </a:ext>
            </a:extLst>
          </p:cNvPr>
          <p:cNvSpPr txBox="1">
            <a:spLocks/>
          </p:cNvSpPr>
          <p:nvPr/>
        </p:nvSpPr>
        <p:spPr>
          <a:xfrm>
            <a:off x="697922" y="5413382"/>
            <a:ext cx="8576080" cy="897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we have declared the volume function, we have not defined it... but this code is </a:t>
            </a:r>
            <a:r>
              <a:rPr lang="en-US" i="1" dirty="0"/>
              <a:t>perfectly valid</a:t>
            </a:r>
            <a:r>
              <a:rPr lang="en-US" dirty="0"/>
              <a:t> though! Let's see what happens...</a:t>
            </a:r>
          </a:p>
        </p:txBody>
      </p:sp>
    </p:spTree>
    <p:extLst>
      <p:ext uri="{BB962C8B-B14F-4D97-AF65-F5344CB8AC3E}">
        <p14:creationId xmlns:p14="http://schemas.microsoft.com/office/powerpoint/2010/main" val="2856021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AC02-BBAC-4FF9-BDEC-8F68E644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7F5B7-1C8C-46F0-883F-3FDDE8E7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709E3-F4C7-467A-A94D-B37004ED5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517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What's wrong 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9175F-5943-49D7-9134-BB9377ACE9A5}"/>
              </a:ext>
            </a:extLst>
          </p:cNvPr>
          <p:cNvSpPr txBox="1"/>
          <p:nvPr/>
        </p:nvSpPr>
        <p:spPr>
          <a:xfrm>
            <a:off x="697922" y="2828059"/>
            <a:ext cx="9563678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volume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l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volume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I have volume...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                                           // but what does it do?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218370-E3EB-47B7-8814-2D9E366AD294}"/>
              </a:ext>
            </a:extLst>
          </p:cNvPr>
          <p:cNvSpPr txBox="1">
            <a:spLocks/>
          </p:cNvSpPr>
          <p:nvPr/>
        </p:nvSpPr>
        <p:spPr>
          <a:xfrm>
            <a:off x="697922" y="5413382"/>
            <a:ext cx="8576080" cy="1818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Remember from Class-01 when talking about building C++ programs that there are two steps: Compiling and Linking. This code will </a:t>
            </a:r>
            <a:r>
              <a:rPr lang="en-US" i="1" dirty="0"/>
              <a:t>compile</a:t>
            </a:r>
            <a:r>
              <a:rPr lang="en-US" dirty="0"/>
              <a:t>, but it will not </a:t>
            </a:r>
            <a:r>
              <a:rPr lang="en-US" i="1" dirty="0"/>
              <a:t>link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989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D3E4-3B0A-4823-8406-CFFE26FF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8BF-99DF-4DFD-AEC6-7CA704659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STL stands for </a:t>
            </a:r>
            <a:r>
              <a:rPr lang="en-US" b="1" u="sng" dirty="0"/>
              <a:t>S</a:t>
            </a:r>
            <a:r>
              <a:rPr lang="en-US" dirty="0"/>
              <a:t>tandard </a:t>
            </a:r>
            <a:r>
              <a:rPr lang="en-US" b="1" u="sng" dirty="0"/>
              <a:t>T</a:t>
            </a:r>
            <a:r>
              <a:rPr lang="en-US" dirty="0"/>
              <a:t>emplate </a:t>
            </a:r>
            <a:r>
              <a:rPr lang="en-US" b="1" u="sng" dirty="0"/>
              <a:t>L</a:t>
            </a:r>
            <a:r>
              <a:rPr lang="en-US" dirty="0"/>
              <a:t>ibrary. It is a collection of containers and algorithms that provide developers with common structures and algorithms.</a:t>
            </a:r>
          </a:p>
          <a:p>
            <a:endParaRPr lang="en-US" dirty="0"/>
          </a:p>
          <a:p>
            <a:r>
              <a:rPr lang="en-US" dirty="0"/>
              <a:t>Collections are types (like double, int) that represent more than one instance of some type. We can have collections of doubles, ints, and even other collections (a collection of collections!).</a:t>
            </a:r>
          </a:p>
          <a:p>
            <a:pPr lvl="1"/>
            <a:r>
              <a:rPr lang="en-US" dirty="0"/>
              <a:t>There are quite a few different types of collections that all have different implications when it comes to speed, memory consumption, and usability.</a:t>
            </a:r>
          </a:p>
          <a:p>
            <a:endParaRPr lang="en-US" dirty="0"/>
          </a:p>
          <a:p>
            <a:r>
              <a:rPr lang="en-US" dirty="0"/>
              <a:t>The algorithms that the STL provides are all meant to work with STL collections, and provide functionality like searching, sorting, and slicing (among other things).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FE85-2EA1-4977-B1F3-1EA34104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6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167A-EBBA-45B7-A58A-446ECD28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DF97-1199-4291-AABD-6A331F9D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vector container is a STL container that provides the following:</a:t>
            </a:r>
          </a:p>
          <a:p>
            <a:pPr lvl="1"/>
            <a:r>
              <a:rPr lang="en-US" dirty="0"/>
              <a:t>Every element is adjacent in memory</a:t>
            </a:r>
          </a:p>
          <a:p>
            <a:pPr lvl="1"/>
            <a:r>
              <a:rPr lang="en-US" dirty="0"/>
              <a:t>It is resizable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amortized </a:t>
            </a:r>
            <a:r>
              <a:rPr lang="en-US" dirty="0"/>
              <a:t>complexity to insert something into the vector is O(1)</a:t>
            </a:r>
          </a:p>
          <a:p>
            <a:pPr lvl="2"/>
            <a:r>
              <a:rPr lang="en-US" dirty="0"/>
              <a:t>This is not complex at all!</a:t>
            </a:r>
          </a:p>
          <a:p>
            <a:pPr lvl="1"/>
            <a:r>
              <a:rPr lang="en-US" dirty="0"/>
              <a:t>It can manage only a single type at a time.</a:t>
            </a:r>
          </a:p>
          <a:p>
            <a:pPr lvl="2"/>
            <a:r>
              <a:rPr lang="en-US" dirty="0"/>
              <a:t>e.g. a vector cannot contain doubles, chars, and floats simultaneously</a:t>
            </a:r>
          </a:p>
          <a:p>
            <a:pPr lvl="1"/>
            <a:r>
              <a:rPr lang="en-US" dirty="0"/>
              <a:t>Size and capacity are differentiated:</a:t>
            </a:r>
          </a:p>
          <a:p>
            <a:pPr lvl="2"/>
            <a:r>
              <a:rPr lang="en-US" dirty="0"/>
              <a:t>size – how many elements are in the vector currently</a:t>
            </a:r>
          </a:p>
          <a:p>
            <a:pPr lvl="2"/>
            <a:r>
              <a:rPr lang="en-US" dirty="0"/>
              <a:t>capacity – how many elements can fit in the vector before it is full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701E-1D7A-409C-8F54-CA1F49A4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0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4A7C-ED37-BD8C-EE5D-A34E1571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Assignment-01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B15B-BEB5-3615-EE25-09BB276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distributing feedback is being updated, by tomorrow night everyone will have all point deductions detailed.</a:t>
            </a:r>
          </a:p>
          <a:p>
            <a:endParaRPr lang="en-US" dirty="0"/>
          </a:p>
          <a:p>
            <a:r>
              <a:rPr lang="en-US" b="1" dirty="0"/>
              <a:t>Some of you still had uninitialized numeric variables. Womp.</a:t>
            </a:r>
          </a:p>
          <a:p>
            <a:endParaRPr lang="en-US" dirty="0"/>
          </a:p>
          <a:p>
            <a:r>
              <a:rPr lang="en-US" dirty="0"/>
              <a:t>For the first time since I have started giving this assignment (~5 years)</a:t>
            </a:r>
          </a:p>
          <a:p>
            <a:pPr lvl="1"/>
            <a:r>
              <a:rPr lang="en-US" u="sng" dirty="0"/>
              <a:t>No one used the pow function.</a:t>
            </a:r>
            <a:endParaRPr lang="en-US" dirty="0"/>
          </a:p>
          <a:p>
            <a:pPr lvl="1"/>
            <a:r>
              <a:rPr lang="en-US" u="sng" dirty="0"/>
              <a:t>No one used printf.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Every </a:t>
            </a:r>
            <a:r>
              <a:rPr lang="en-US" dirty="0"/>
              <a:t>infraction is worth -2.5 points.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152C9-A1FA-9993-1024-DCF8DF12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42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167A-EBBA-45B7-A58A-446ECD28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DF97-1199-4291-AABD-6A331F9D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514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vector object contains functions </a:t>
            </a:r>
            <a:r>
              <a:rPr lang="en-US" i="1" dirty="0"/>
              <a:t>inside of it</a:t>
            </a:r>
            <a:r>
              <a:rPr lang="en-US" dirty="0"/>
              <a:t> that we can access using the </a:t>
            </a:r>
            <a:r>
              <a:rPr lang="en-US" i="1" dirty="0"/>
              <a:t>access operator</a:t>
            </a:r>
            <a:r>
              <a:rPr lang="en-US" dirty="0"/>
              <a:t>, which is just a single </a:t>
            </a:r>
            <a:r>
              <a:rPr lang="en-US" i="1" dirty="0"/>
              <a:t>period</a:t>
            </a:r>
            <a:r>
              <a:rPr lang="en-US" dirty="0"/>
              <a:t>.</a:t>
            </a:r>
          </a:p>
          <a:p>
            <a:r>
              <a:rPr lang="en-US" dirty="0"/>
              <a:t>Of these functions are methods for adding elements to the vector and getting the size of the vector (how many objects are in it).</a:t>
            </a:r>
          </a:p>
          <a:p>
            <a:pPr lvl="1"/>
            <a:r>
              <a:rPr lang="en-US" dirty="0"/>
              <a:t>push_back</a:t>
            </a:r>
          </a:p>
          <a:p>
            <a:pPr lvl="1"/>
            <a:r>
              <a:rPr lang="en-US" dirty="0"/>
              <a:t>size</a:t>
            </a:r>
          </a:p>
          <a:p>
            <a:r>
              <a:rPr lang="en-US" dirty="0"/>
              <a:t>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701E-1D7A-409C-8F54-CA1F49A4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71933-D127-4CA1-B4EA-DF89E285536D}"/>
              </a:ext>
            </a:extLst>
          </p:cNvPr>
          <p:cNvSpPr txBox="1"/>
          <p:nvPr/>
        </p:nvSpPr>
        <p:spPr>
          <a:xfrm>
            <a:off x="711893" y="4675368"/>
            <a:ext cx="9543357" cy="135421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my_numbers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= vector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&gt;{};</a:t>
            </a:r>
            <a:endParaRPr lang="en-US" sz="1600" dirty="0"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 &lt;&lt;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&lt;&lt; endl;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prints 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my_numbers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1337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 &lt;&lt;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my_numbers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&lt;&lt; endl;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prints 1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56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167A-EBBA-45B7-A58A-446ECD28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std::vector::size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DF97-1199-4291-AABD-6A331F9D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4558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 note about the size method</a:t>
            </a:r>
          </a:p>
          <a:p>
            <a:pPr lvl="1"/>
            <a:r>
              <a:rPr lang="en-US" dirty="0"/>
              <a:t>This function returns an </a:t>
            </a:r>
            <a:r>
              <a:rPr lang="en-US" i="1" dirty="0">
                <a:solidFill>
                  <a:schemeClr val="accent2"/>
                </a:solidFill>
              </a:rPr>
              <a:t>unsigned int</a:t>
            </a:r>
            <a:r>
              <a:rPr lang="en-US" dirty="0"/>
              <a:t>, not an </a:t>
            </a:r>
            <a:r>
              <a:rPr lang="en-US" i="1" dirty="0">
                <a:solidFill>
                  <a:schemeClr val="accent2"/>
                </a:solidFill>
              </a:rPr>
              <a:t>int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This means when we get the size of a vector, we must ensure that we are using it as an </a:t>
            </a:r>
            <a:r>
              <a:rPr lang="en-US" dirty="0">
                <a:solidFill>
                  <a:schemeClr val="accent2"/>
                </a:solidFill>
              </a:rPr>
              <a:t>unsigned int</a:t>
            </a:r>
            <a:r>
              <a:rPr lang="en-US" dirty="0"/>
              <a:t> and not an </a:t>
            </a:r>
            <a:r>
              <a:rPr lang="en-US" dirty="0">
                <a:solidFill>
                  <a:schemeClr val="accent2"/>
                </a:solidFill>
              </a:rPr>
              <a:t>int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There is a special type to use here called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</a:rPr>
              <a:t>that we will use instead.</a:t>
            </a:r>
            <a:endParaRPr lang="en-US" dirty="0"/>
          </a:p>
          <a:p>
            <a:pPr lvl="1"/>
            <a:r>
              <a:rPr lang="en-US" dirty="0"/>
              <a:t>It is not valid to compare an integer and an unsigned integer (</a:t>
            </a:r>
            <a:r>
              <a:rPr lang="en-US" dirty="0" err="1"/>
              <a:t>size_t</a:t>
            </a:r>
            <a:r>
              <a:rPr lang="en-US" dirty="0"/>
              <a:t>)!</a:t>
            </a:r>
          </a:p>
          <a:p>
            <a:pPr lvl="1"/>
            <a:endParaRPr lang="en-US" dirty="0"/>
          </a:p>
          <a:p>
            <a:r>
              <a:rPr lang="en-US" dirty="0"/>
              <a:t>E.g.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701E-1D7A-409C-8F54-CA1F49A4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AA359-273D-4648-A316-69DD1ECD32CF}"/>
              </a:ext>
            </a:extLst>
          </p:cNvPr>
          <p:cNvSpPr txBox="1"/>
          <p:nvPr/>
        </p:nvSpPr>
        <p:spPr>
          <a:xfrm>
            <a:off x="711893" y="4616390"/>
            <a:ext cx="9537007" cy="86177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assume we have some vector named data</a:t>
            </a:r>
            <a:endParaRPr lang="en-US" sz="1600" b="0" dirty="0">
              <a:effectLst/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number_of_items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 err="1">
                <a:solidFill>
                  <a:srgbClr val="9CDCFE"/>
                </a:solidFill>
                <a:latin typeface="Consolas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()};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  // bad!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number_of_items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correct!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4597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167A-EBBA-45B7-A58A-446ECD28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of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DF97-1199-4291-AABD-6A331F9DE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2636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Once our vector has data inside of it, we can access its content using the </a:t>
            </a:r>
            <a:r>
              <a:rPr lang="en-US" i="1" dirty="0"/>
              <a:t>subscript operator,</a:t>
            </a:r>
            <a:r>
              <a:rPr lang="en-US" dirty="0"/>
              <a:t> which is represented by square brackets [ and ]. </a:t>
            </a:r>
          </a:p>
          <a:p>
            <a:endParaRPr lang="en-US" dirty="0"/>
          </a:p>
          <a:p>
            <a:r>
              <a:rPr lang="en-US" dirty="0"/>
              <a:t>Each element of the vector has a position, also known as an </a:t>
            </a:r>
            <a:r>
              <a:rPr lang="en-US" i="1" dirty="0"/>
              <a:t>index</a:t>
            </a:r>
            <a:r>
              <a:rPr lang="en-US" dirty="0"/>
              <a:t>. This index represent the order of the elements and starts counting at 0 (not 1!).</a:t>
            </a:r>
          </a:p>
          <a:p>
            <a:pPr lvl="1"/>
            <a:r>
              <a:rPr lang="en-US" dirty="0"/>
              <a:t>e.g. index 0 is the 1</a:t>
            </a:r>
            <a:r>
              <a:rPr lang="en-US" baseline="30000" dirty="0"/>
              <a:t>st</a:t>
            </a:r>
            <a:r>
              <a:rPr lang="en-US" dirty="0"/>
              <a:t> position, index 1 is the 2</a:t>
            </a:r>
            <a:r>
              <a:rPr lang="en-US" baseline="30000" dirty="0"/>
              <a:t>nd</a:t>
            </a:r>
            <a:r>
              <a:rPr lang="en-US" dirty="0"/>
              <a:t> position, index 2 is the 3</a:t>
            </a:r>
            <a:r>
              <a:rPr lang="en-US" baseline="30000" dirty="0"/>
              <a:t>rd</a:t>
            </a:r>
            <a:r>
              <a:rPr lang="en-US" dirty="0"/>
              <a:t> position, etc.</a:t>
            </a:r>
          </a:p>
          <a:p>
            <a:pPr lvl="1"/>
            <a:r>
              <a:rPr lang="en-US" dirty="0"/>
              <a:t>For a vector with N elements in it, the last index is N-1</a:t>
            </a:r>
          </a:p>
          <a:p>
            <a:pPr lvl="1"/>
            <a:endParaRPr lang="en-US" dirty="0"/>
          </a:p>
          <a:p>
            <a:r>
              <a:rPr lang="en-US" dirty="0"/>
              <a:t>Example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701E-1D7A-409C-8F54-CA1F49A4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71933-D127-4CA1-B4EA-DF89E285536D}"/>
              </a:ext>
            </a:extLst>
          </p:cNvPr>
          <p:cNvSpPr txBox="1"/>
          <p:nvPr/>
        </p:nvSpPr>
        <p:spPr>
          <a:xfrm>
            <a:off x="711893" y="5424256"/>
            <a:ext cx="9549707" cy="86177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my_numbers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4.0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9.0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16.0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25.0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sz="1600"/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first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my_numbers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];</a:t>
            </a:r>
            <a:endParaRPr lang="en-US" sz="1600"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last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my_numbers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];</a:t>
            </a:r>
            <a:endParaRPr lang="en-US" sz="16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836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CC46-DCB8-47A1-9355-9DD0F21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430C-B256-4CB8-91DA-28082C52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B20E-B5CC-4100-B711-9BC825304C1A}"/>
              </a:ext>
            </a:extLst>
          </p:cNvPr>
          <p:cNvSpPr txBox="1"/>
          <p:nvPr/>
        </p:nvSpPr>
        <p:spPr>
          <a:xfrm>
            <a:off x="680604" y="3087832"/>
            <a:ext cx="9580996" cy="289310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numbers = 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&gt;{};</a:t>
            </a: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 ++i)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i);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A7FC0-2EF6-4470-85A1-1124454A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72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CC46-DCB8-47A1-9355-9DD0F218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430C-B256-4CB8-91DA-28082C52B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02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2B20E-B5CC-4100-B711-9BC825304C1A}"/>
              </a:ext>
            </a:extLst>
          </p:cNvPr>
          <p:cNvSpPr txBox="1"/>
          <p:nvPr/>
        </p:nvSpPr>
        <p:spPr>
          <a:xfrm>
            <a:off x="680604" y="3087832"/>
            <a:ext cx="9587346" cy="304698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    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xs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 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endParaRPr lang="en-US" dirty="0"/>
          </a:p>
          <a:p>
            <a:r>
              <a:rPr lang="en-US" sz="1600" dirty="0">
                <a:solidFill>
                  <a:srgbClr val="D4D4D4"/>
                </a:solidFill>
                <a:latin typeface="Consolas"/>
              </a:rPr>
              <a:t>   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/>
              </a:rPr>
              <a:t>ys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 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xs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(); 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471E7-9440-4CE2-81F8-10323D7FE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82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ADC7-ADF1-40E2-A03D-CEA41287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FC78-B101-4EDE-A979-6F060100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02712"/>
          </a:xfrm>
        </p:spPr>
        <p:txBody>
          <a:bodyPr/>
          <a:lstStyle/>
          <a:p>
            <a:r>
              <a:rPr lang="en-US" dirty="0"/>
              <a:t>What's wrong 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ED270-0EDB-4EEA-9AC9-BED6F483C128}"/>
              </a:ext>
            </a:extLst>
          </p:cNvPr>
          <p:cNvSpPr txBox="1"/>
          <p:nvPr/>
        </p:nvSpPr>
        <p:spPr>
          <a:xfrm>
            <a:off x="680604" y="3087832"/>
            <a:ext cx="9574646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 =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data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61486-ED75-41D6-809F-14B99746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02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ADC7-ADF1-40E2-A03D-CEA41287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1FC78-B101-4EDE-A979-6F060100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502712"/>
          </a:xfrm>
        </p:spPr>
        <p:txBody>
          <a:bodyPr/>
          <a:lstStyle/>
          <a:p>
            <a:r>
              <a:rPr lang="en-US" dirty="0"/>
              <a:t>What's wrong here?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ED270-0EDB-4EEA-9AC9-BED6F483C128}"/>
              </a:ext>
            </a:extLst>
          </p:cNvPr>
          <p:cNvSpPr txBox="1"/>
          <p:nvPr/>
        </p:nvSpPr>
        <p:spPr>
          <a:xfrm>
            <a:off x="680604" y="3087832"/>
            <a:ext cx="9580996" cy="230832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&lt;vector&gt;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 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 data &lt;&lt;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61486-ED75-41D6-809F-14B99746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FEAAA1-56F8-4663-9848-7D5F0CA76E64}"/>
              </a:ext>
            </a:extLst>
          </p:cNvPr>
          <p:cNvSpPr txBox="1">
            <a:spLocks/>
          </p:cNvSpPr>
          <p:nvPr/>
        </p:nvSpPr>
        <p:spPr>
          <a:xfrm>
            <a:off x="677334" y="5846328"/>
            <a:ext cx="8596668" cy="8822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C++ does not know what it means to print a vector! There are so many ways to do this, so C++ assumes </a:t>
            </a:r>
            <a:r>
              <a:rPr lang="en-US" b="1" i="1" dirty="0"/>
              <a:t>you </a:t>
            </a:r>
            <a:r>
              <a:rPr lang="en-US" dirty="0"/>
              <a:t>will tell it how.</a:t>
            </a:r>
          </a:p>
        </p:txBody>
      </p:sp>
    </p:spTree>
    <p:extLst>
      <p:ext uri="{BB962C8B-B14F-4D97-AF65-F5344CB8AC3E}">
        <p14:creationId xmlns:p14="http://schemas.microsoft.com/office/powerpoint/2010/main" val="2901352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32BA-A7DF-4F0A-B560-D246A85B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Use of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061A-8AF9-4B6F-856B-1F69159D0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76079"/>
          </a:xfrm>
        </p:spPr>
        <p:txBody>
          <a:bodyPr/>
          <a:lstStyle/>
          <a:p>
            <a:r>
              <a:rPr lang="en-US" dirty="0"/>
              <a:t>This is </a:t>
            </a:r>
            <a:r>
              <a:rPr lang="en-US" i="1" dirty="0"/>
              <a:t>one</a:t>
            </a:r>
            <a:r>
              <a:rPr lang="en-US" dirty="0"/>
              <a:t> way to do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D1FD2-26DE-40E3-9B47-19796B423156}"/>
              </a:ext>
            </a:extLst>
          </p:cNvPr>
          <p:cNvSpPr txBox="1"/>
          <p:nvPr/>
        </p:nvSpPr>
        <p:spPr>
          <a:xfrm>
            <a:off x="677256" y="3087832"/>
            <a:ext cx="8596746" cy="304698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 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sz="1600" dirty="0">
              <a:latin typeface="Consolas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};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(); 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cout &lt;&lt;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C5B6E-593B-421F-BAAB-AB16AA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448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EDB3-1614-4BFB-BD77-5AB6B4AF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10F6B3-561E-41E8-9E12-BF1624CE646A}"/>
              </a:ext>
            </a:extLst>
          </p:cNvPr>
          <p:cNvSpPr/>
          <p:nvPr/>
        </p:nvSpPr>
        <p:spPr>
          <a:xfrm>
            <a:off x="646834" y="3807402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0xB1C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5285E8-38BB-48FC-AB69-C591242C0467}"/>
              </a:ext>
            </a:extLst>
          </p:cNvPr>
          <p:cNvSpPr/>
          <p:nvPr/>
        </p:nvSpPr>
        <p:spPr>
          <a:xfrm>
            <a:off x="1564697" y="3807401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6C3D6B-1F57-4C4F-92F6-80639A01BE12}"/>
              </a:ext>
            </a:extLst>
          </p:cNvPr>
          <p:cNvSpPr/>
          <p:nvPr/>
        </p:nvSpPr>
        <p:spPr>
          <a:xfrm>
            <a:off x="2482561" y="3807401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DE7811-7325-4C6E-B6A4-AD02ED89D6F0}"/>
              </a:ext>
            </a:extLst>
          </p:cNvPr>
          <p:cNvSpPr/>
          <p:nvPr/>
        </p:nvSpPr>
        <p:spPr>
          <a:xfrm>
            <a:off x="3400424" y="3807400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0xB1F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280568-2CD4-40F9-93B0-688ED994B2B4}"/>
              </a:ext>
            </a:extLst>
          </p:cNvPr>
          <p:cNvSpPr/>
          <p:nvPr/>
        </p:nvSpPr>
        <p:spPr>
          <a:xfrm>
            <a:off x="4318288" y="3807401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039D2-B16E-40BD-9CB8-951C0435F24B}"/>
              </a:ext>
            </a:extLst>
          </p:cNvPr>
          <p:cNvSpPr/>
          <p:nvPr/>
        </p:nvSpPr>
        <p:spPr>
          <a:xfrm>
            <a:off x="5236151" y="3807400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D8408B-B400-4DEF-9373-B609F95A8FA2}"/>
              </a:ext>
            </a:extLst>
          </p:cNvPr>
          <p:cNvSpPr/>
          <p:nvPr/>
        </p:nvSpPr>
        <p:spPr>
          <a:xfrm>
            <a:off x="6154015" y="3807400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CDE0A1-8942-4E59-BE44-CE380A7B7964}"/>
              </a:ext>
            </a:extLst>
          </p:cNvPr>
          <p:cNvSpPr/>
          <p:nvPr/>
        </p:nvSpPr>
        <p:spPr>
          <a:xfrm>
            <a:off x="7071878" y="3807399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B5A6EE-8DB8-4695-8BAE-C54B0681545B}"/>
              </a:ext>
            </a:extLst>
          </p:cNvPr>
          <p:cNvSpPr/>
          <p:nvPr/>
        </p:nvSpPr>
        <p:spPr>
          <a:xfrm>
            <a:off x="7989742" y="3807399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7206B3-1E71-41A6-9FA8-4003D339FB03}"/>
              </a:ext>
            </a:extLst>
          </p:cNvPr>
          <p:cNvSpPr/>
          <p:nvPr/>
        </p:nvSpPr>
        <p:spPr>
          <a:xfrm>
            <a:off x="8907605" y="3807398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8099BA-E5F8-4D63-9E97-A7C69AB6496F}"/>
              </a:ext>
            </a:extLst>
          </p:cNvPr>
          <p:cNvSpPr/>
          <p:nvPr/>
        </p:nvSpPr>
        <p:spPr>
          <a:xfrm>
            <a:off x="646834" y="4725266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'a'</a:t>
            </a:r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59900B02-B0CB-4527-B260-164105773314}"/>
              </a:ext>
            </a:extLst>
          </p:cNvPr>
          <p:cNvSpPr txBox="1"/>
          <p:nvPr/>
        </p:nvSpPr>
        <p:spPr>
          <a:xfrm>
            <a:off x="584489" y="5767820"/>
            <a:ext cx="8693727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the following:</a:t>
            </a:r>
          </a:p>
        </p:txBody>
      </p:sp>
      <p:sp>
        <p:nvSpPr>
          <p:cNvPr id="40" name="TextBox 1">
            <a:extLst>
              <a:ext uri="{FF2B5EF4-FFF2-40B4-BE49-F238E27FC236}">
                <a16:creationId xmlns:a16="http://schemas.microsoft.com/office/drawing/2014/main" id="{1CE5D73E-2CE5-401D-AB04-7F0529B8E665}"/>
              </a:ext>
            </a:extLst>
          </p:cNvPr>
          <p:cNvSpPr txBox="1"/>
          <p:nvPr/>
        </p:nvSpPr>
        <p:spPr>
          <a:xfrm>
            <a:off x="559378" y="6222424"/>
            <a:ext cx="9714922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'a'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'p'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'e'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'x'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// note the separation in memory!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77275F-550F-42B5-B111-37FA925048EB}"/>
              </a:ext>
            </a:extLst>
          </p:cNvPr>
          <p:cNvSpPr/>
          <p:nvPr/>
        </p:nvSpPr>
        <p:spPr>
          <a:xfrm>
            <a:off x="1564696" y="4725263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'p'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1283CA-AA1D-49F9-A440-0E02B852F678}"/>
              </a:ext>
            </a:extLst>
          </p:cNvPr>
          <p:cNvSpPr/>
          <p:nvPr/>
        </p:nvSpPr>
        <p:spPr>
          <a:xfrm>
            <a:off x="2482560" y="4725263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'e'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88DF69-69AF-44F8-A3ED-36C2CEE3C16E}"/>
              </a:ext>
            </a:extLst>
          </p:cNvPr>
          <p:cNvSpPr/>
          <p:nvPr/>
        </p:nvSpPr>
        <p:spPr>
          <a:xfrm>
            <a:off x="3400424" y="4725263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'x'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26AB1B-2A1C-4E1E-B94F-454F28C3B05E}"/>
              </a:ext>
            </a:extLst>
          </p:cNvPr>
          <p:cNvSpPr/>
          <p:nvPr/>
        </p:nvSpPr>
        <p:spPr>
          <a:xfrm>
            <a:off x="655492" y="1556039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0B2E0D-7164-404C-8A61-65DACA718E74}"/>
              </a:ext>
            </a:extLst>
          </p:cNvPr>
          <p:cNvSpPr/>
          <p:nvPr/>
        </p:nvSpPr>
        <p:spPr>
          <a:xfrm>
            <a:off x="1573355" y="155603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3D03EA-B24B-4A10-B319-CFF5CB6B965A}"/>
              </a:ext>
            </a:extLst>
          </p:cNvPr>
          <p:cNvSpPr/>
          <p:nvPr/>
        </p:nvSpPr>
        <p:spPr>
          <a:xfrm>
            <a:off x="2491219" y="155603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30A483-0569-4672-90BC-B17C6FA69CAD}"/>
              </a:ext>
            </a:extLst>
          </p:cNvPr>
          <p:cNvSpPr/>
          <p:nvPr/>
        </p:nvSpPr>
        <p:spPr>
          <a:xfrm>
            <a:off x="3409082" y="155603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C8F001E-66C2-4E48-B3A7-9A3629430CAB}"/>
              </a:ext>
            </a:extLst>
          </p:cNvPr>
          <p:cNvSpPr/>
          <p:nvPr/>
        </p:nvSpPr>
        <p:spPr>
          <a:xfrm>
            <a:off x="4326946" y="155603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895558-E5F7-4D4C-9E1A-C12F8E3E0B87}"/>
              </a:ext>
            </a:extLst>
          </p:cNvPr>
          <p:cNvSpPr/>
          <p:nvPr/>
        </p:nvSpPr>
        <p:spPr>
          <a:xfrm>
            <a:off x="5244809" y="155603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C696CE-4AF7-486B-83F1-C7175792203F}"/>
              </a:ext>
            </a:extLst>
          </p:cNvPr>
          <p:cNvSpPr/>
          <p:nvPr/>
        </p:nvSpPr>
        <p:spPr>
          <a:xfrm>
            <a:off x="6162673" y="155603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AF7BA5-365B-4CC3-8A00-130B4ED8B071}"/>
              </a:ext>
            </a:extLst>
          </p:cNvPr>
          <p:cNvSpPr/>
          <p:nvPr/>
        </p:nvSpPr>
        <p:spPr>
          <a:xfrm>
            <a:off x="7080536" y="1556035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0x01B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DB84D3-FDBA-4818-A712-E423ECFAC37D}"/>
              </a:ext>
            </a:extLst>
          </p:cNvPr>
          <p:cNvSpPr/>
          <p:nvPr/>
        </p:nvSpPr>
        <p:spPr>
          <a:xfrm>
            <a:off x="7998400" y="1556035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7AE7C4-AF6B-4EFC-9A84-86554261F71E}"/>
              </a:ext>
            </a:extLst>
          </p:cNvPr>
          <p:cNvSpPr/>
          <p:nvPr/>
        </p:nvSpPr>
        <p:spPr>
          <a:xfrm>
            <a:off x="8916263" y="1556035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DA7B9B-448E-4707-8DCE-E82921246C60}"/>
              </a:ext>
            </a:extLst>
          </p:cNvPr>
          <p:cNvSpPr/>
          <p:nvPr/>
        </p:nvSpPr>
        <p:spPr>
          <a:xfrm>
            <a:off x="646833" y="2465243"/>
            <a:ext cx="7417377" cy="9144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x = </a:t>
            </a:r>
            <a:r>
              <a:rPr lang="en-US" dirty="0">
                <a:solidFill>
                  <a:srgbClr val="FF0000"/>
                </a:solidFill>
              </a:rPr>
              <a:t>0xB1C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(plus some other stuff like size, capacity, etc.) 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1830A1-701B-4807-9636-35B55E7FC81D}"/>
              </a:ext>
            </a:extLst>
          </p:cNvPr>
          <p:cNvSpPr/>
          <p:nvPr/>
        </p:nvSpPr>
        <p:spPr>
          <a:xfrm>
            <a:off x="7998400" y="2473899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46E548-95E5-4B9A-A31E-A14D80037F0A}"/>
              </a:ext>
            </a:extLst>
          </p:cNvPr>
          <p:cNvSpPr/>
          <p:nvPr/>
        </p:nvSpPr>
        <p:spPr>
          <a:xfrm>
            <a:off x="8916263" y="2473899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671011-CA7F-4208-82B7-58341B7EB9C8}"/>
              </a:ext>
            </a:extLst>
          </p:cNvPr>
          <p:cNvCxnSpPr/>
          <p:nvPr/>
        </p:nvCxnSpPr>
        <p:spPr>
          <a:xfrm flipH="1">
            <a:off x="1127464" y="3071674"/>
            <a:ext cx="2041864" cy="1029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ECD21-AB6A-4E64-99B3-57218F6E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71941-A61F-4618-977D-CDBBB95F1BC3}"/>
              </a:ext>
            </a:extLst>
          </p:cNvPr>
          <p:cNvSpPr/>
          <p:nvPr/>
        </p:nvSpPr>
        <p:spPr>
          <a:xfrm>
            <a:off x="4311903" y="4721798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E2FFB-415B-4B0A-BD69-C7562FFC3D9A}"/>
              </a:ext>
            </a:extLst>
          </p:cNvPr>
          <p:cNvSpPr/>
          <p:nvPr/>
        </p:nvSpPr>
        <p:spPr>
          <a:xfrm>
            <a:off x="5238644" y="4721798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BA1E8A-99CF-401C-8FA3-7D2B95771181}"/>
              </a:ext>
            </a:extLst>
          </p:cNvPr>
          <p:cNvSpPr/>
          <p:nvPr/>
        </p:nvSpPr>
        <p:spPr>
          <a:xfrm>
            <a:off x="6148380" y="4721798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311575-A0DC-4E07-838C-D202B4B13AC9}"/>
              </a:ext>
            </a:extLst>
          </p:cNvPr>
          <p:cNvSpPr/>
          <p:nvPr/>
        </p:nvSpPr>
        <p:spPr>
          <a:xfrm>
            <a:off x="7075121" y="4721798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38FCE-40BB-4588-A3FD-E16F7D05410B}"/>
              </a:ext>
            </a:extLst>
          </p:cNvPr>
          <p:cNvSpPr/>
          <p:nvPr/>
        </p:nvSpPr>
        <p:spPr>
          <a:xfrm>
            <a:off x="7992234" y="4721798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AC3497-DCDE-4E15-9FF5-1AE0475C3EEB}"/>
              </a:ext>
            </a:extLst>
          </p:cNvPr>
          <p:cNvSpPr/>
          <p:nvPr/>
        </p:nvSpPr>
        <p:spPr>
          <a:xfrm>
            <a:off x="8901219" y="4721798"/>
            <a:ext cx="914400" cy="905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E7FBE670-674B-ED7A-E37E-B5199B18A043}"/>
              </a:ext>
            </a:extLst>
          </p:cNvPr>
          <p:cNvSpPr/>
          <p:nvPr/>
        </p:nvSpPr>
        <p:spPr>
          <a:xfrm>
            <a:off x="10129024" y="2106340"/>
            <a:ext cx="885902" cy="239131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711DD-A072-AC6F-8C6B-0F607BC6C5C7}"/>
              </a:ext>
            </a:extLst>
          </p:cNvPr>
          <p:cNvSpPr txBox="1"/>
          <p:nvPr/>
        </p:nvSpPr>
        <p:spPr>
          <a:xfrm>
            <a:off x="10054683" y="2967464"/>
            <a:ext cx="2001024" cy="664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is a huge jump in memory!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8B1BB-446A-BAFC-C634-CAABD25CF745}"/>
              </a:ext>
            </a:extLst>
          </p:cNvPr>
          <p:cNvSpPr txBox="1"/>
          <p:nvPr/>
        </p:nvSpPr>
        <p:spPr>
          <a:xfrm>
            <a:off x="10054683" y="4721798"/>
            <a:ext cx="200102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jump is expensive!</a:t>
            </a:r>
          </a:p>
        </p:txBody>
      </p:sp>
    </p:spTree>
    <p:extLst>
      <p:ext uri="{BB962C8B-B14F-4D97-AF65-F5344CB8AC3E}">
        <p14:creationId xmlns:p14="http://schemas.microsoft.com/office/powerpoint/2010/main" val="3561956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7E00-2E28-4B2E-B914-1149F83C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std::vector::push_back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65A7-B1C2-438E-84C8-70B9CCA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69900"/>
          </a:xfrm>
        </p:spPr>
        <p:txBody>
          <a:bodyPr/>
          <a:lstStyle/>
          <a:p>
            <a:r>
              <a:rPr lang="en-US" dirty="0"/>
              <a:t>Imagine that our vector’s data is sitting right next to some other data in memory.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29945-8B7E-484B-9CC1-EF1FCF469D67}"/>
              </a:ext>
            </a:extLst>
          </p:cNvPr>
          <p:cNvSpPr/>
          <p:nvPr/>
        </p:nvSpPr>
        <p:spPr>
          <a:xfrm>
            <a:off x="655712" y="5034395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0xB1C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E064-BC33-4FAD-B0BB-D8F845A410F1}"/>
              </a:ext>
            </a:extLst>
          </p:cNvPr>
          <p:cNvSpPr/>
          <p:nvPr/>
        </p:nvSpPr>
        <p:spPr>
          <a:xfrm>
            <a:off x="1573575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DC4BF-6A12-4F9B-B24F-4372E52F3F58}"/>
              </a:ext>
            </a:extLst>
          </p:cNvPr>
          <p:cNvSpPr/>
          <p:nvPr/>
        </p:nvSpPr>
        <p:spPr>
          <a:xfrm>
            <a:off x="2482561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11138-C0DC-4804-85CB-7793E553B35B}"/>
              </a:ext>
            </a:extLst>
          </p:cNvPr>
          <p:cNvSpPr/>
          <p:nvPr/>
        </p:nvSpPr>
        <p:spPr>
          <a:xfrm>
            <a:off x="3400424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D4D25-A609-42ED-85B6-49D6331DA654}"/>
              </a:ext>
            </a:extLst>
          </p:cNvPr>
          <p:cNvSpPr/>
          <p:nvPr/>
        </p:nvSpPr>
        <p:spPr>
          <a:xfrm>
            <a:off x="4318288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9F390-D8C2-47A5-83A4-238ED32B0EA2}"/>
              </a:ext>
            </a:extLst>
          </p:cNvPr>
          <p:cNvSpPr/>
          <p:nvPr/>
        </p:nvSpPr>
        <p:spPr>
          <a:xfrm>
            <a:off x="5236151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A91FB-4564-4C2C-A1FF-0F7190B14847}"/>
              </a:ext>
            </a:extLst>
          </p:cNvPr>
          <p:cNvSpPr/>
          <p:nvPr/>
        </p:nvSpPr>
        <p:spPr>
          <a:xfrm>
            <a:off x="6154015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997F0-82CE-4679-9397-8C766C8291F2}"/>
              </a:ext>
            </a:extLst>
          </p:cNvPr>
          <p:cNvSpPr/>
          <p:nvPr/>
        </p:nvSpPr>
        <p:spPr>
          <a:xfrm>
            <a:off x="7071878" y="5034392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FF0D7-9087-4F51-BA73-EE45985A28FE}"/>
              </a:ext>
            </a:extLst>
          </p:cNvPr>
          <p:cNvSpPr/>
          <p:nvPr/>
        </p:nvSpPr>
        <p:spPr>
          <a:xfrm>
            <a:off x="7989742" y="5034392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49A593-70B5-45A2-B408-58751C498302}"/>
              </a:ext>
            </a:extLst>
          </p:cNvPr>
          <p:cNvSpPr/>
          <p:nvPr/>
        </p:nvSpPr>
        <p:spPr>
          <a:xfrm>
            <a:off x="8907605" y="5034391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2DF2E-BCF6-4987-BD8F-F1F1DD60181D}"/>
              </a:ext>
            </a:extLst>
          </p:cNvPr>
          <p:cNvSpPr/>
          <p:nvPr/>
        </p:nvSpPr>
        <p:spPr>
          <a:xfrm>
            <a:off x="655712" y="5952259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'a'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DDC23-9230-42E8-B55B-02595FFF17C6}"/>
              </a:ext>
            </a:extLst>
          </p:cNvPr>
          <p:cNvSpPr/>
          <p:nvPr/>
        </p:nvSpPr>
        <p:spPr>
          <a:xfrm>
            <a:off x="5236151" y="5952257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A3D08-2488-4D75-B5A2-5DE8CB15CB3E}"/>
              </a:ext>
            </a:extLst>
          </p:cNvPr>
          <p:cNvSpPr/>
          <p:nvPr/>
        </p:nvSpPr>
        <p:spPr>
          <a:xfrm>
            <a:off x="6154015" y="5952257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333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624B4F-9D50-40F1-B51B-7CD3A29C97AD}"/>
              </a:ext>
            </a:extLst>
          </p:cNvPr>
          <p:cNvSpPr/>
          <p:nvPr/>
        </p:nvSpPr>
        <p:spPr>
          <a:xfrm>
            <a:off x="7071878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444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E066DC-7748-4C3E-93C3-69F32534A6EA}"/>
              </a:ext>
            </a:extLst>
          </p:cNvPr>
          <p:cNvSpPr/>
          <p:nvPr/>
        </p:nvSpPr>
        <p:spPr>
          <a:xfrm>
            <a:off x="7989742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99B58-3F5E-4431-B9FC-489AE33210A1}"/>
              </a:ext>
            </a:extLst>
          </p:cNvPr>
          <p:cNvSpPr/>
          <p:nvPr/>
        </p:nvSpPr>
        <p:spPr>
          <a:xfrm>
            <a:off x="8907605" y="5952255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FDD597-9D08-45AF-8C46-8243606E11D0}"/>
              </a:ext>
            </a:extLst>
          </p:cNvPr>
          <p:cNvSpPr/>
          <p:nvPr/>
        </p:nvSpPr>
        <p:spPr>
          <a:xfrm>
            <a:off x="1573574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'p'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BB60FB-909C-4F4A-8690-73AF50234DAD}"/>
              </a:ext>
            </a:extLst>
          </p:cNvPr>
          <p:cNvSpPr/>
          <p:nvPr/>
        </p:nvSpPr>
        <p:spPr>
          <a:xfrm>
            <a:off x="2482560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'e'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995CC-0F98-405B-9ABE-B9E7AB67F3E9}"/>
              </a:ext>
            </a:extLst>
          </p:cNvPr>
          <p:cNvSpPr/>
          <p:nvPr/>
        </p:nvSpPr>
        <p:spPr>
          <a:xfrm>
            <a:off x="3400424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'x'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DCF9F2-09E2-4122-A10F-5D6FE24815F8}"/>
              </a:ext>
            </a:extLst>
          </p:cNvPr>
          <p:cNvSpPr/>
          <p:nvPr/>
        </p:nvSpPr>
        <p:spPr>
          <a:xfrm>
            <a:off x="4318287" y="5952255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6B2C3-42E6-4EB0-A371-A4C3B34ACE3E}"/>
              </a:ext>
            </a:extLst>
          </p:cNvPr>
          <p:cNvSpPr/>
          <p:nvPr/>
        </p:nvSpPr>
        <p:spPr>
          <a:xfrm>
            <a:off x="655492" y="2933954"/>
            <a:ext cx="274146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 … 0x01B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84C86-DBEA-46FD-B81A-5D78AD757B60}"/>
              </a:ext>
            </a:extLst>
          </p:cNvPr>
          <p:cNvSpPr/>
          <p:nvPr/>
        </p:nvSpPr>
        <p:spPr>
          <a:xfrm>
            <a:off x="646833" y="3843158"/>
            <a:ext cx="2750127" cy="782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x = </a:t>
            </a:r>
            <a:r>
              <a:rPr lang="en-US" dirty="0">
                <a:solidFill>
                  <a:srgbClr val="FF0000"/>
                </a:solidFill>
              </a:rPr>
              <a:t>0xB1C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u="sng" dirty="0">
                <a:solidFill>
                  <a:srgbClr val="000000"/>
                </a:solidFill>
              </a:rPr>
              <a:t>capacity=4</a:t>
            </a:r>
            <a:endParaRPr lang="en-US" u="sn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26CC14-B7FF-4D83-8D27-FDFE658EA6A6}"/>
              </a:ext>
            </a:extLst>
          </p:cNvPr>
          <p:cNvSpPr/>
          <p:nvPr/>
        </p:nvSpPr>
        <p:spPr>
          <a:xfrm>
            <a:off x="4065997" y="2933954"/>
            <a:ext cx="274146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0xE11 … 0xE19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6C7FF2-3572-44C3-BF3D-BBA866D57C74}"/>
              </a:ext>
            </a:extLst>
          </p:cNvPr>
          <p:cNvSpPr/>
          <p:nvPr/>
        </p:nvSpPr>
        <p:spPr>
          <a:xfrm>
            <a:off x="4057338" y="3843158"/>
            <a:ext cx="2750127" cy="782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y = </a:t>
            </a:r>
            <a:r>
              <a:rPr lang="en-US" dirty="0">
                <a:solidFill>
                  <a:schemeClr val="accent2"/>
                </a:solidFill>
              </a:rPr>
              <a:t>0xB20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3BD18B12-2619-451E-9C43-6F9AAE2381D1}"/>
              </a:ext>
            </a:extLst>
          </p:cNvPr>
          <p:cNvSpPr txBox="1">
            <a:spLocks/>
          </p:cNvSpPr>
          <p:nvPr/>
        </p:nvSpPr>
        <p:spPr>
          <a:xfrm>
            <a:off x="7006818" y="2842594"/>
            <a:ext cx="2815187" cy="178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happens if we try to push another char into x?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e.g.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x.push_back(</a:t>
            </a:r>
            <a:r>
              <a:rPr lang="en-US" dirty="0">
                <a:solidFill>
                  <a:srgbClr val="CC3300"/>
                </a:solidFill>
                <a:latin typeface="Consolas" panose="020B0609020204030204" pitchFamily="49" charset="0"/>
              </a:rPr>
              <a:t>'!'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F12724-5F31-42EA-8569-3078A1579DA5}"/>
              </a:ext>
            </a:extLst>
          </p:cNvPr>
          <p:cNvCxnSpPr/>
          <p:nvPr/>
        </p:nvCxnSpPr>
        <p:spPr>
          <a:xfrm flipH="1">
            <a:off x="1118586" y="4376691"/>
            <a:ext cx="914400" cy="870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A3194A-1854-4011-98BA-29C05B422874}"/>
              </a:ext>
            </a:extLst>
          </p:cNvPr>
          <p:cNvCxnSpPr>
            <a:cxnSpLocks/>
          </p:cNvCxnSpPr>
          <p:nvPr/>
        </p:nvCxnSpPr>
        <p:spPr>
          <a:xfrm flipH="1">
            <a:off x="4776186" y="4484703"/>
            <a:ext cx="701337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D58E5A9-A303-4274-9735-D3381123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568AA-2836-4DF4-864F-7B78DE4E7668}"/>
              </a:ext>
            </a:extLst>
          </p:cNvPr>
          <p:cNvSpPr/>
          <p:nvPr/>
        </p:nvSpPr>
        <p:spPr>
          <a:xfrm>
            <a:off x="655492" y="5948791"/>
            <a:ext cx="3646989" cy="70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DFD83-371D-4084-B6B3-C3A73F1A8B04}"/>
              </a:ext>
            </a:extLst>
          </p:cNvPr>
          <p:cNvSpPr/>
          <p:nvPr/>
        </p:nvSpPr>
        <p:spPr>
          <a:xfrm>
            <a:off x="4339509" y="5948790"/>
            <a:ext cx="3625767" cy="7055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9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E0F1-2A8C-CB9F-7285-DAA70336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A381-19C6-49BA-4C8E-2CAEDB28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Keep an eye out for an announcement this week detailing the final project. You will be creating a simulated Predator-Prey Model</a:t>
            </a:r>
          </a:p>
          <a:p>
            <a:pPr lvl="1"/>
            <a:r>
              <a:rPr lang="en-US" dirty="0"/>
              <a:t>Simulate a predator(s) entity tracking/eating prey entities</a:t>
            </a:r>
          </a:p>
          <a:p>
            <a:pPr lvl="1"/>
            <a:r>
              <a:rPr lang="en-US" dirty="0"/>
              <a:t>Prey entities should </a:t>
            </a:r>
            <a:r>
              <a:rPr lang="en-US" i="1" dirty="0"/>
              <a:t>intelligently navigate</a:t>
            </a:r>
            <a:r>
              <a:rPr lang="en-US" dirty="0"/>
              <a:t> away from nearby predators</a:t>
            </a:r>
          </a:p>
          <a:p>
            <a:pPr lvl="1"/>
            <a:r>
              <a:rPr lang="en-US" dirty="0"/>
              <a:t>Add a twist and make the predators "vampires" that turn their prey into more vampires</a:t>
            </a:r>
          </a:p>
          <a:p>
            <a:pPr lvl="2"/>
            <a:endParaRPr lang="en-US" dirty="0"/>
          </a:p>
          <a:p>
            <a:r>
              <a:rPr lang="en-US" dirty="0"/>
              <a:t>In addition to your project working correctly it must satisfy performance requirements.</a:t>
            </a:r>
          </a:p>
          <a:p>
            <a:pPr lvl="1"/>
            <a:r>
              <a:rPr lang="en-US" dirty="0"/>
              <a:t>Runtime, memory, cache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BD0D-DC2F-0011-5706-B46D0D7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47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E3FE-855F-4263-93A3-AACCD560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std::vector::push_back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D42D-346E-411B-BE21-2F23872E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problem with our last example is that vectors require all their elements to be </a:t>
            </a:r>
            <a:r>
              <a:rPr lang="en-US" u="sng" dirty="0"/>
              <a:t>adjacent in memory</a:t>
            </a:r>
            <a:r>
              <a:rPr lang="en-US" dirty="0"/>
              <a:t>, but when we go to add another char, '!', </a:t>
            </a:r>
            <a:r>
              <a:rPr lang="en-US" u="sng" dirty="0"/>
              <a:t>there is no room at the end.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that the element can be added, the vector's content must be moved in memory to a location large enough to contain the old content along with the new content.</a:t>
            </a:r>
          </a:p>
          <a:p>
            <a:pPr lvl="1"/>
            <a:r>
              <a:rPr lang="en-US" dirty="0"/>
              <a:t>In our example, we need to have enough room for 5 characters.</a:t>
            </a:r>
          </a:p>
          <a:p>
            <a:pPr lvl="1"/>
            <a:endParaRPr lang="en-US" dirty="0"/>
          </a:p>
          <a:p>
            <a:r>
              <a:rPr lang="en-US" b="1" u="sng" dirty="0"/>
              <a:t>C++ will find a block of memory </a:t>
            </a:r>
            <a:r>
              <a:rPr lang="en-US" b="1" i="1" u="sng" dirty="0"/>
              <a:t>twice as large, not just 1 larger,</a:t>
            </a:r>
            <a:r>
              <a:rPr lang="en-US" b="1" u="sng" dirty="0"/>
              <a:t> to guarantee fewer reallocations over time. This is </a:t>
            </a:r>
            <a:r>
              <a:rPr lang="en-US" b="1" i="1" u="sng" dirty="0"/>
              <a:t>always</a:t>
            </a:r>
            <a:r>
              <a:rPr lang="en-US" b="1" u="sng" dirty="0"/>
              <a:t> done when a vector is automatically resized.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FC2E-3FF0-41C7-B316-BA896770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68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7E00-2E28-4B2E-B914-1149F83C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std::vector::push_back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65A7-B1C2-438E-84C8-70B9CCA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69900"/>
          </a:xfrm>
        </p:spPr>
        <p:txBody>
          <a:bodyPr/>
          <a:lstStyle/>
          <a:p>
            <a:r>
              <a:rPr lang="en-US" dirty="0"/>
              <a:t>Here is our memory after a successful call to</a:t>
            </a:r>
            <a:r>
              <a:rPr lang="en-US" dirty="0">
                <a:latin typeface="Consolas" panose="020B0609020204030204" pitchFamily="49" charset="0"/>
              </a:rPr>
              <a:t> x.push_back(</a:t>
            </a:r>
            <a:r>
              <a:rPr lang="en-US" dirty="0">
                <a:solidFill>
                  <a:srgbClr val="CC3300"/>
                </a:solidFill>
                <a:latin typeface="Consolas" panose="020B0609020204030204" pitchFamily="49" charset="0"/>
              </a:rPr>
              <a:t>'!'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29945-8B7E-484B-9CC1-EF1FCF469D67}"/>
              </a:ext>
            </a:extLst>
          </p:cNvPr>
          <p:cNvSpPr/>
          <p:nvPr/>
        </p:nvSpPr>
        <p:spPr>
          <a:xfrm>
            <a:off x="655712" y="5034395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0xFF3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E064-BC33-4FAD-B0BB-D8F845A410F1}"/>
              </a:ext>
            </a:extLst>
          </p:cNvPr>
          <p:cNvSpPr/>
          <p:nvPr/>
        </p:nvSpPr>
        <p:spPr>
          <a:xfrm>
            <a:off x="1573575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DC4BF-6A12-4F9B-B24F-4372E52F3F58}"/>
              </a:ext>
            </a:extLst>
          </p:cNvPr>
          <p:cNvSpPr/>
          <p:nvPr/>
        </p:nvSpPr>
        <p:spPr>
          <a:xfrm>
            <a:off x="2482561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11138-C0DC-4804-85CB-7793E553B35B}"/>
              </a:ext>
            </a:extLst>
          </p:cNvPr>
          <p:cNvSpPr/>
          <p:nvPr/>
        </p:nvSpPr>
        <p:spPr>
          <a:xfrm>
            <a:off x="3400424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D4D25-A609-42ED-85B6-49D6331DA654}"/>
              </a:ext>
            </a:extLst>
          </p:cNvPr>
          <p:cNvSpPr/>
          <p:nvPr/>
        </p:nvSpPr>
        <p:spPr>
          <a:xfrm>
            <a:off x="7987939" y="3014759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9F390-D8C2-47A5-83A4-238ED32B0EA2}"/>
              </a:ext>
            </a:extLst>
          </p:cNvPr>
          <p:cNvSpPr/>
          <p:nvPr/>
        </p:nvSpPr>
        <p:spPr>
          <a:xfrm>
            <a:off x="8905802" y="3014758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A91FB-4564-4C2C-A1FF-0F7190B14847}"/>
              </a:ext>
            </a:extLst>
          </p:cNvPr>
          <p:cNvSpPr/>
          <p:nvPr/>
        </p:nvSpPr>
        <p:spPr>
          <a:xfrm>
            <a:off x="9823666" y="3014758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997F0-82CE-4679-9397-8C766C8291F2}"/>
              </a:ext>
            </a:extLst>
          </p:cNvPr>
          <p:cNvSpPr/>
          <p:nvPr/>
        </p:nvSpPr>
        <p:spPr>
          <a:xfrm>
            <a:off x="10741529" y="301475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2DF2E-BCF6-4987-BD8F-F1F1DD60181D}"/>
              </a:ext>
            </a:extLst>
          </p:cNvPr>
          <p:cNvSpPr/>
          <p:nvPr/>
        </p:nvSpPr>
        <p:spPr>
          <a:xfrm>
            <a:off x="655712" y="5952259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'a'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DDC23-9230-42E8-B55B-02595FFF17C6}"/>
              </a:ext>
            </a:extLst>
          </p:cNvPr>
          <p:cNvSpPr/>
          <p:nvPr/>
        </p:nvSpPr>
        <p:spPr>
          <a:xfrm>
            <a:off x="8905802" y="3932622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A3D08-2488-4D75-B5A2-5DE8CB15CB3E}"/>
              </a:ext>
            </a:extLst>
          </p:cNvPr>
          <p:cNvSpPr/>
          <p:nvPr/>
        </p:nvSpPr>
        <p:spPr>
          <a:xfrm>
            <a:off x="9823666" y="3932622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333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624B4F-9D50-40F1-B51B-7CD3A29C97AD}"/>
              </a:ext>
            </a:extLst>
          </p:cNvPr>
          <p:cNvSpPr/>
          <p:nvPr/>
        </p:nvSpPr>
        <p:spPr>
          <a:xfrm>
            <a:off x="10741529" y="3932621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444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FDD597-9D08-45AF-8C46-8243606E11D0}"/>
              </a:ext>
            </a:extLst>
          </p:cNvPr>
          <p:cNvSpPr/>
          <p:nvPr/>
        </p:nvSpPr>
        <p:spPr>
          <a:xfrm>
            <a:off x="1573574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'p'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BB60FB-909C-4F4A-8690-73AF50234DAD}"/>
              </a:ext>
            </a:extLst>
          </p:cNvPr>
          <p:cNvSpPr/>
          <p:nvPr/>
        </p:nvSpPr>
        <p:spPr>
          <a:xfrm>
            <a:off x="2482560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'e'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995CC-0F98-405B-9ABE-B9E7AB67F3E9}"/>
              </a:ext>
            </a:extLst>
          </p:cNvPr>
          <p:cNvSpPr/>
          <p:nvPr/>
        </p:nvSpPr>
        <p:spPr>
          <a:xfrm>
            <a:off x="3400424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'x'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DCF9F2-09E2-4122-A10F-5D6FE24815F8}"/>
              </a:ext>
            </a:extLst>
          </p:cNvPr>
          <p:cNvSpPr/>
          <p:nvPr/>
        </p:nvSpPr>
        <p:spPr>
          <a:xfrm>
            <a:off x="7987938" y="3932620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6B2C3-42E6-4EB0-A371-A4C3B34ACE3E}"/>
              </a:ext>
            </a:extLst>
          </p:cNvPr>
          <p:cNvSpPr/>
          <p:nvPr/>
        </p:nvSpPr>
        <p:spPr>
          <a:xfrm>
            <a:off x="655492" y="2933954"/>
            <a:ext cx="274146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 … 0x01B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84C86-DBEA-46FD-B81A-5D78AD757B60}"/>
              </a:ext>
            </a:extLst>
          </p:cNvPr>
          <p:cNvSpPr/>
          <p:nvPr/>
        </p:nvSpPr>
        <p:spPr>
          <a:xfrm>
            <a:off x="646833" y="3843158"/>
            <a:ext cx="2750127" cy="782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x = </a:t>
            </a:r>
            <a:r>
              <a:rPr lang="en-US" dirty="0">
                <a:solidFill>
                  <a:srgbClr val="FF0000"/>
                </a:solidFill>
              </a:rPr>
              <a:t>0xFF3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u="sng" dirty="0">
                <a:solidFill>
                  <a:srgbClr val="000000"/>
                </a:solidFill>
              </a:rPr>
              <a:t>capacity=8</a:t>
            </a:r>
            <a:endParaRPr lang="en-US" u="sn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26CC14-B7FF-4D83-8D27-FDFE658EA6A6}"/>
              </a:ext>
            </a:extLst>
          </p:cNvPr>
          <p:cNvSpPr/>
          <p:nvPr/>
        </p:nvSpPr>
        <p:spPr>
          <a:xfrm>
            <a:off x="4065997" y="2933954"/>
            <a:ext cx="274146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0xE11 … 0xE19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6C7FF2-3572-44C3-BF3D-BBA866D57C74}"/>
              </a:ext>
            </a:extLst>
          </p:cNvPr>
          <p:cNvSpPr/>
          <p:nvPr/>
        </p:nvSpPr>
        <p:spPr>
          <a:xfrm>
            <a:off x="4057338" y="3843158"/>
            <a:ext cx="2750127" cy="782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y = </a:t>
            </a:r>
            <a:r>
              <a:rPr lang="en-US" dirty="0">
                <a:solidFill>
                  <a:schemeClr val="accent2"/>
                </a:solidFill>
              </a:rPr>
              <a:t>0xB20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F12724-5F31-42EA-8569-3078A1579DA5}"/>
              </a:ext>
            </a:extLst>
          </p:cNvPr>
          <p:cNvCxnSpPr/>
          <p:nvPr/>
        </p:nvCxnSpPr>
        <p:spPr>
          <a:xfrm flipH="1">
            <a:off x="1118586" y="4376691"/>
            <a:ext cx="914400" cy="870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A3194A-1854-4011-98BA-29C05B422874}"/>
              </a:ext>
            </a:extLst>
          </p:cNvPr>
          <p:cNvCxnSpPr>
            <a:cxnSpLocks/>
          </p:cNvCxnSpPr>
          <p:nvPr/>
        </p:nvCxnSpPr>
        <p:spPr>
          <a:xfrm flipV="1">
            <a:off x="5477523" y="4285129"/>
            <a:ext cx="2770006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D58E5A9-A303-4274-9735-D3381123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DFD83-371D-4084-B6B3-C3A73F1A8B04}"/>
              </a:ext>
            </a:extLst>
          </p:cNvPr>
          <p:cNvSpPr/>
          <p:nvPr/>
        </p:nvSpPr>
        <p:spPr>
          <a:xfrm>
            <a:off x="8015679" y="3929155"/>
            <a:ext cx="3625767" cy="7055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B6B468-4324-881B-EA67-27EC606D891F}"/>
              </a:ext>
            </a:extLst>
          </p:cNvPr>
          <p:cNvSpPr/>
          <p:nvPr/>
        </p:nvSpPr>
        <p:spPr>
          <a:xfrm>
            <a:off x="4306163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1DF3B0-9CE5-561D-D096-5804F9DF4E7A}"/>
              </a:ext>
            </a:extLst>
          </p:cNvPr>
          <p:cNvSpPr/>
          <p:nvPr/>
        </p:nvSpPr>
        <p:spPr>
          <a:xfrm>
            <a:off x="5215149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A08EEC-699D-D8BB-77F5-6C4B4D8A743F}"/>
              </a:ext>
            </a:extLst>
          </p:cNvPr>
          <p:cNvSpPr/>
          <p:nvPr/>
        </p:nvSpPr>
        <p:spPr>
          <a:xfrm>
            <a:off x="6133012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E08711-9F42-9614-EDD8-2F128BA355E2}"/>
              </a:ext>
            </a:extLst>
          </p:cNvPr>
          <p:cNvSpPr/>
          <p:nvPr/>
        </p:nvSpPr>
        <p:spPr>
          <a:xfrm>
            <a:off x="4306162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'!'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06B3E0-B705-8684-5A1D-ADFCC122FBB6}"/>
              </a:ext>
            </a:extLst>
          </p:cNvPr>
          <p:cNvSpPr/>
          <p:nvPr/>
        </p:nvSpPr>
        <p:spPr>
          <a:xfrm>
            <a:off x="5215148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2949D0-C26F-234D-5A87-163C86900F9F}"/>
              </a:ext>
            </a:extLst>
          </p:cNvPr>
          <p:cNvSpPr/>
          <p:nvPr/>
        </p:nvSpPr>
        <p:spPr>
          <a:xfrm>
            <a:off x="6133012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DA2A13-9817-9BD2-C112-BBF14BC99B99}"/>
              </a:ext>
            </a:extLst>
          </p:cNvPr>
          <p:cNvSpPr/>
          <p:nvPr/>
        </p:nvSpPr>
        <p:spPr>
          <a:xfrm>
            <a:off x="7047412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EB3F5D-74C5-DE02-6C44-625CDBBB220E}"/>
              </a:ext>
            </a:extLst>
          </p:cNvPr>
          <p:cNvSpPr/>
          <p:nvPr/>
        </p:nvSpPr>
        <p:spPr>
          <a:xfrm>
            <a:off x="7047412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568AA-2836-4DF4-864F-7B78DE4E7668}"/>
              </a:ext>
            </a:extLst>
          </p:cNvPr>
          <p:cNvSpPr/>
          <p:nvPr/>
        </p:nvSpPr>
        <p:spPr>
          <a:xfrm>
            <a:off x="655493" y="5948791"/>
            <a:ext cx="7306320" cy="70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27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7E00-2E28-4B2E-B914-1149F83C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std::vector::push_back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65A7-B1C2-438E-84C8-70B9CCA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69900"/>
          </a:xfrm>
        </p:spPr>
        <p:txBody>
          <a:bodyPr/>
          <a:lstStyle/>
          <a:p>
            <a:r>
              <a:rPr lang="en-US" dirty="0"/>
              <a:t>What would happen in this scenario if we try to call </a:t>
            </a:r>
            <a:r>
              <a:rPr lang="en-US" dirty="0">
                <a:latin typeface="Consolas" panose="020B0609020204030204" pitchFamily="49" charset="0"/>
              </a:rPr>
              <a:t>x.push_back(</a:t>
            </a:r>
            <a:r>
              <a:rPr lang="en-US" dirty="0">
                <a:solidFill>
                  <a:srgbClr val="CC3300"/>
                </a:solidFill>
                <a:latin typeface="Consolas" panose="020B0609020204030204" pitchFamily="49" charset="0"/>
              </a:rPr>
              <a:t>'!'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here?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29945-8B7E-484B-9CC1-EF1FCF469D67}"/>
              </a:ext>
            </a:extLst>
          </p:cNvPr>
          <p:cNvSpPr/>
          <p:nvPr/>
        </p:nvSpPr>
        <p:spPr>
          <a:xfrm>
            <a:off x="655712" y="5034395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E064-BC33-4FAD-B0BB-D8F845A410F1}"/>
              </a:ext>
            </a:extLst>
          </p:cNvPr>
          <p:cNvSpPr/>
          <p:nvPr/>
        </p:nvSpPr>
        <p:spPr>
          <a:xfrm>
            <a:off x="1573575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DC4BF-6A12-4F9B-B24F-4372E52F3F58}"/>
              </a:ext>
            </a:extLst>
          </p:cNvPr>
          <p:cNvSpPr/>
          <p:nvPr/>
        </p:nvSpPr>
        <p:spPr>
          <a:xfrm>
            <a:off x="2482561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11138-C0DC-4804-85CB-7793E553B35B}"/>
              </a:ext>
            </a:extLst>
          </p:cNvPr>
          <p:cNvSpPr/>
          <p:nvPr/>
        </p:nvSpPr>
        <p:spPr>
          <a:xfrm>
            <a:off x="3400424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0xB1F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D4D25-A609-42ED-85B6-49D6331DA654}"/>
              </a:ext>
            </a:extLst>
          </p:cNvPr>
          <p:cNvSpPr/>
          <p:nvPr/>
        </p:nvSpPr>
        <p:spPr>
          <a:xfrm>
            <a:off x="4318288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9F390-D8C2-47A5-83A4-238ED32B0EA2}"/>
              </a:ext>
            </a:extLst>
          </p:cNvPr>
          <p:cNvSpPr/>
          <p:nvPr/>
        </p:nvSpPr>
        <p:spPr>
          <a:xfrm>
            <a:off x="5236151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A91FB-4564-4C2C-A1FF-0F7190B14847}"/>
              </a:ext>
            </a:extLst>
          </p:cNvPr>
          <p:cNvSpPr/>
          <p:nvPr/>
        </p:nvSpPr>
        <p:spPr>
          <a:xfrm>
            <a:off x="6154015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997F0-82CE-4679-9397-8C766C8291F2}"/>
              </a:ext>
            </a:extLst>
          </p:cNvPr>
          <p:cNvSpPr/>
          <p:nvPr/>
        </p:nvSpPr>
        <p:spPr>
          <a:xfrm>
            <a:off x="7071878" y="5034392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FF0D7-9087-4F51-BA73-EE45985A28FE}"/>
              </a:ext>
            </a:extLst>
          </p:cNvPr>
          <p:cNvSpPr/>
          <p:nvPr/>
        </p:nvSpPr>
        <p:spPr>
          <a:xfrm>
            <a:off x="7989742" y="5034392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49A593-70B5-45A2-B408-58751C498302}"/>
              </a:ext>
            </a:extLst>
          </p:cNvPr>
          <p:cNvSpPr/>
          <p:nvPr/>
        </p:nvSpPr>
        <p:spPr>
          <a:xfrm>
            <a:off x="8907605" y="5034391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2DF2E-BCF6-4987-BD8F-F1F1DD60181D}"/>
              </a:ext>
            </a:extLst>
          </p:cNvPr>
          <p:cNvSpPr/>
          <p:nvPr/>
        </p:nvSpPr>
        <p:spPr>
          <a:xfrm>
            <a:off x="655712" y="5952259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'a'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DDC23-9230-42E8-B55B-02595FFF17C6}"/>
              </a:ext>
            </a:extLst>
          </p:cNvPr>
          <p:cNvSpPr/>
          <p:nvPr/>
        </p:nvSpPr>
        <p:spPr>
          <a:xfrm>
            <a:off x="5236151" y="5952257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A3D08-2488-4D75-B5A2-5DE8CB15CB3E}"/>
              </a:ext>
            </a:extLst>
          </p:cNvPr>
          <p:cNvSpPr/>
          <p:nvPr/>
        </p:nvSpPr>
        <p:spPr>
          <a:xfrm>
            <a:off x="6154015" y="5952257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333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624B4F-9D50-40F1-B51B-7CD3A29C97AD}"/>
              </a:ext>
            </a:extLst>
          </p:cNvPr>
          <p:cNvSpPr/>
          <p:nvPr/>
        </p:nvSpPr>
        <p:spPr>
          <a:xfrm>
            <a:off x="7071878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444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E066DC-7748-4C3E-93C3-69F32534A6EA}"/>
              </a:ext>
            </a:extLst>
          </p:cNvPr>
          <p:cNvSpPr/>
          <p:nvPr/>
        </p:nvSpPr>
        <p:spPr>
          <a:xfrm>
            <a:off x="7989742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99B58-3F5E-4431-B9FC-489AE33210A1}"/>
              </a:ext>
            </a:extLst>
          </p:cNvPr>
          <p:cNvSpPr/>
          <p:nvPr/>
        </p:nvSpPr>
        <p:spPr>
          <a:xfrm>
            <a:off x="8907605" y="5952255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FDD597-9D08-45AF-8C46-8243606E11D0}"/>
              </a:ext>
            </a:extLst>
          </p:cNvPr>
          <p:cNvSpPr/>
          <p:nvPr/>
        </p:nvSpPr>
        <p:spPr>
          <a:xfrm>
            <a:off x="1573574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'p'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BB60FB-909C-4F4A-8690-73AF50234DAD}"/>
              </a:ext>
            </a:extLst>
          </p:cNvPr>
          <p:cNvSpPr/>
          <p:nvPr/>
        </p:nvSpPr>
        <p:spPr>
          <a:xfrm>
            <a:off x="2482560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'e'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995CC-0F98-405B-9ABE-B9E7AB67F3E9}"/>
              </a:ext>
            </a:extLst>
          </p:cNvPr>
          <p:cNvSpPr/>
          <p:nvPr/>
        </p:nvSpPr>
        <p:spPr>
          <a:xfrm>
            <a:off x="3400424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'x'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DCF9F2-09E2-4122-A10F-5D6FE24815F8}"/>
              </a:ext>
            </a:extLst>
          </p:cNvPr>
          <p:cNvSpPr/>
          <p:nvPr/>
        </p:nvSpPr>
        <p:spPr>
          <a:xfrm>
            <a:off x="4318287" y="5952255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6B2C3-42E6-4EB0-A371-A4C3B34ACE3E}"/>
              </a:ext>
            </a:extLst>
          </p:cNvPr>
          <p:cNvSpPr/>
          <p:nvPr/>
        </p:nvSpPr>
        <p:spPr>
          <a:xfrm>
            <a:off x="655492" y="2933954"/>
            <a:ext cx="274146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 … 0x01B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84C86-DBEA-46FD-B81A-5D78AD757B60}"/>
              </a:ext>
            </a:extLst>
          </p:cNvPr>
          <p:cNvSpPr/>
          <p:nvPr/>
        </p:nvSpPr>
        <p:spPr>
          <a:xfrm>
            <a:off x="646833" y="3843158"/>
            <a:ext cx="2750127" cy="782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x = 0xB1C, </a:t>
            </a:r>
            <a:r>
              <a:rPr lang="en-US" u="sng" dirty="0">
                <a:solidFill>
                  <a:srgbClr val="000000"/>
                </a:solidFill>
              </a:rPr>
              <a:t>capacity=4</a:t>
            </a:r>
            <a:endParaRPr lang="en-US" u="sn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26CC14-B7FF-4D83-8D27-FDFE658EA6A6}"/>
              </a:ext>
            </a:extLst>
          </p:cNvPr>
          <p:cNvSpPr/>
          <p:nvPr/>
        </p:nvSpPr>
        <p:spPr>
          <a:xfrm>
            <a:off x="4065997" y="2933954"/>
            <a:ext cx="274146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0xE11 … 0xE19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6C7FF2-3572-44C3-BF3D-BBA866D57C74}"/>
              </a:ext>
            </a:extLst>
          </p:cNvPr>
          <p:cNvSpPr/>
          <p:nvPr/>
        </p:nvSpPr>
        <p:spPr>
          <a:xfrm>
            <a:off x="4057338" y="3843158"/>
            <a:ext cx="2750127" cy="782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y = 0xB21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F12724-5F31-42EA-8569-3078A1579DA5}"/>
              </a:ext>
            </a:extLst>
          </p:cNvPr>
          <p:cNvCxnSpPr/>
          <p:nvPr/>
        </p:nvCxnSpPr>
        <p:spPr>
          <a:xfrm flipH="1">
            <a:off x="1118586" y="4376691"/>
            <a:ext cx="914400" cy="870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A3194A-1854-4011-98BA-29C05B422874}"/>
              </a:ext>
            </a:extLst>
          </p:cNvPr>
          <p:cNvCxnSpPr>
            <a:cxnSpLocks/>
          </p:cNvCxnSpPr>
          <p:nvPr/>
        </p:nvCxnSpPr>
        <p:spPr>
          <a:xfrm>
            <a:off x="5477524" y="4484703"/>
            <a:ext cx="230818" cy="7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06A5812-2C87-4E42-84A8-9ABEE38A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937EB3-212F-4E39-B0E3-879430F79FDF}"/>
              </a:ext>
            </a:extLst>
          </p:cNvPr>
          <p:cNvSpPr/>
          <p:nvPr/>
        </p:nvSpPr>
        <p:spPr>
          <a:xfrm>
            <a:off x="655492" y="5948791"/>
            <a:ext cx="3659331" cy="70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A2612F-3BE2-4B93-BB4E-4797A854B0DD}"/>
              </a:ext>
            </a:extLst>
          </p:cNvPr>
          <p:cNvSpPr/>
          <p:nvPr/>
        </p:nvSpPr>
        <p:spPr>
          <a:xfrm>
            <a:off x="5232687" y="5948790"/>
            <a:ext cx="2732589" cy="70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7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E7E00-2E28-4B2E-B914-1149F83C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std::vector::push_back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65A7-B1C2-438E-84C8-70B9CCA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69900"/>
          </a:xfrm>
        </p:spPr>
        <p:txBody>
          <a:bodyPr/>
          <a:lstStyle/>
          <a:p>
            <a:r>
              <a:rPr lang="en-US" dirty="0"/>
              <a:t>A reallocation still needs to happen! Even though there was enough room, C++ will necessitate that a reallocation happen to facilitate later </a:t>
            </a:r>
            <a:r>
              <a:rPr lang="en-US" dirty="0" err="1"/>
              <a:t>push_backs</a:t>
            </a:r>
            <a:r>
              <a:rPr lang="en-US" dirty="0"/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29945-8B7E-484B-9CC1-EF1FCF469D67}"/>
              </a:ext>
            </a:extLst>
          </p:cNvPr>
          <p:cNvSpPr/>
          <p:nvPr/>
        </p:nvSpPr>
        <p:spPr>
          <a:xfrm>
            <a:off x="655712" y="5034395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0xFF3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5E064-BC33-4FAD-B0BB-D8F845A410F1}"/>
              </a:ext>
            </a:extLst>
          </p:cNvPr>
          <p:cNvSpPr/>
          <p:nvPr/>
        </p:nvSpPr>
        <p:spPr>
          <a:xfrm>
            <a:off x="1573575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DC4BF-6A12-4F9B-B24F-4372E52F3F58}"/>
              </a:ext>
            </a:extLst>
          </p:cNvPr>
          <p:cNvSpPr/>
          <p:nvPr/>
        </p:nvSpPr>
        <p:spPr>
          <a:xfrm>
            <a:off x="2482561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11138-C0DC-4804-85CB-7793E553B35B}"/>
              </a:ext>
            </a:extLst>
          </p:cNvPr>
          <p:cNvSpPr/>
          <p:nvPr/>
        </p:nvSpPr>
        <p:spPr>
          <a:xfrm>
            <a:off x="3400424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D4D25-A609-42ED-85B6-49D6331DA654}"/>
              </a:ext>
            </a:extLst>
          </p:cNvPr>
          <p:cNvSpPr/>
          <p:nvPr/>
        </p:nvSpPr>
        <p:spPr>
          <a:xfrm>
            <a:off x="7987939" y="3014759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9F390-D8C2-47A5-83A4-238ED32B0EA2}"/>
              </a:ext>
            </a:extLst>
          </p:cNvPr>
          <p:cNvSpPr/>
          <p:nvPr/>
        </p:nvSpPr>
        <p:spPr>
          <a:xfrm>
            <a:off x="8905802" y="3014758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A91FB-4564-4C2C-A1FF-0F7190B14847}"/>
              </a:ext>
            </a:extLst>
          </p:cNvPr>
          <p:cNvSpPr/>
          <p:nvPr/>
        </p:nvSpPr>
        <p:spPr>
          <a:xfrm>
            <a:off x="9823666" y="3014758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997F0-82CE-4679-9397-8C766C8291F2}"/>
              </a:ext>
            </a:extLst>
          </p:cNvPr>
          <p:cNvSpPr/>
          <p:nvPr/>
        </p:nvSpPr>
        <p:spPr>
          <a:xfrm>
            <a:off x="10741529" y="3014757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0xB24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2DF2E-BCF6-4987-BD8F-F1F1DD60181D}"/>
              </a:ext>
            </a:extLst>
          </p:cNvPr>
          <p:cNvSpPr/>
          <p:nvPr/>
        </p:nvSpPr>
        <p:spPr>
          <a:xfrm>
            <a:off x="655712" y="5952259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'a'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5DDC23-9230-42E8-B55B-02595FFF17C6}"/>
              </a:ext>
            </a:extLst>
          </p:cNvPr>
          <p:cNvSpPr/>
          <p:nvPr/>
        </p:nvSpPr>
        <p:spPr>
          <a:xfrm>
            <a:off x="8905802" y="3932622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BA3D08-2488-4D75-B5A2-5DE8CB15CB3E}"/>
              </a:ext>
            </a:extLst>
          </p:cNvPr>
          <p:cNvSpPr/>
          <p:nvPr/>
        </p:nvSpPr>
        <p:spPr>
          <a:xfrm>
            <a:off x="9823666" y="3932622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333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624B4F-9D50-40F1-B51B-7CD3A29C97AD}"/>
              </a:ext>
            </a:extLst>
          </p:cNvPr>
          <p:cNvSpPr/>
          <p:nvPr/>
        </p:nvSpPr>
        <p:spPr>
          <a:xfrm>
            <a:off x="10741529" y="3932621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444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FDD597-9D08-45AF-8C46-8243606E11D0}"/>
              </a:ext>
            </a:extLst>
          </p:cNvPr>
          <p:cNvSpPr/>
          <p:nvPr/>
        </p:nvSpPr>
        <p:spPr>
          <a:xfrm>
            <a:off x="1573574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'p'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BB60FB-909C-4F4A-8690-73AF50234DAD}"/>
              </a:ext>
            </a:extLst>
          </p:cNvPr>
          <p:cNvSpPr/>
          <p:nvPr/>
        </p:nvSpPr>
        <p:spPr>
          <a:xfrm>
            <a:off x="2482560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'e'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B995CC-0F98-405B-9ABE-B9E7AB67F3E9}"/>
              </a:ext>
            </a:extLst>
          </p:cNvPr>
          <p:cNvSpPr/>
          <p:nvPr/>
        </p:nvSpPr>
        <p:spPr>
          <a:xfrm>
            <a:off x="3400424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'x'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DCF9F2-09E2-4122-A10F-5D6FE24815F8}"/>
              </a:ext>
            </a:extLst>
          </p:cNvPr>
          <p:cNvSpPr/>
          <p:nvPr/>
        </p:nvSpPr>
        <p:spPr>
          <a:xfrm>
            <a:off x="7987938" y="3932620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6B2C3-42E6-4EB0-A371-A4C3B34ACE3E}"/>
              </a:ext>
            </a:extLst>
          </p:cNvPr>
          <p:cNvSpPr/>
          <p:nvPr/>
        </p:nvSpPr>
        <p:spPr>
          <a:xfrm>
            <a:off x="655492" y="2933954"/>
            <a:ext cx="274146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0x014 … 0x01B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84C86-DBEA-46FD-B81A-5D78AD757B60}"/>
              </a:ext>
            </a:extLst>
          </p:cNvPr>
          <p:cNvSpPr/>
          <p:nvPr/>
        </p:nvSpPr>
        <p:spPr>
          <a:xfrm>
            <a:off x="646833" y="3843158"/>
            <a:ext cx="2750127" cy="782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x = </a:t>
            </a:r>
            <a:r>
              <a:rPr lang="en-US" dirty="0">
                <a:solidFill>
                  <a:srgbClr val="FF0000"/>
                </a:solidFill>
              </a:rPr>
              <a:t>0xFF3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u="sng" dirty="0">
                <a:solidFill>
                  <a:srgbClr val="000000"/>
                </a:solidFill>
              </a:rPr>
              <a:t>capacity=8</a:t>
            </a:r>
            <a:endParaRPr lang="en-US" u="sn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26CC14-B7FF-4D83-8D27-FDFE658EA6A6}"/>
              </a:ext>
            </a:extLst>
          </p:cNvPr>
          <p:cNvSpPr/>
          <p:nvPr/>
        </p:nvSpPr>
        <p:spPr>
          <a:xfrm>
            <a:off x="4065997" y="2933954"/>
            <a:ext cx="2741468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0xE11 … 0xE19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6C7FF2-3572-44C3-BF3D-BBA866D57C74}"/>
              </a:ext>
            </a:extLst>
          </p:cNvPr>
          <p:cNvSpPr/>
          <p:nvPr/>
        </p:nvSpPr>
        <p:spPr>
          <a:xfrm>
            <a:off x="4057338" y="3843158"/>
            <a:ext cx="2750127" cy="7821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y = </a:t>
            </a:r>
            <a:r>
              <a:rPr lang="en-US" dirty="0">
                <a:solidFill>
                  <a:schemeClr val="accent2"/>
                </a:solidFill>
              </a:rPr>
              <a:t>0xB21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F12724-5F31-42EA-8569-3078A1579DA5}"/>
              </a:ext>
            </a:extLst>
          </p:cNvPr>
          <p:cNvCxnSpPr/>
          <p:nvPr/>
        </p:nvCxnSpPr>
        <p:spPr>
          <a:xfrm flipH="1">
            <a:off x="1118586" y="4376691"/>
            <a:ext cx="914400" cy="8700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A3194A-1854-4011-98BA-29C05B422874}"/>
              </a:ext>
            </a:extLst>
          </p:cNvPr>
          <p:cNvCxnSpPr>
            <a:cxnSpLocks/>
          </p:cNvCxnSpPr>
          <p:nvPr/>
        </p:nvCxnSpPr>
        <p:spPr>
          <a:xfrm flipV="1">
            <a:off x="5477523" y="4285129"/>
            <a:ext cx="2770006" cy="199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D58E5A9-A303-4274-9735-D3381123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DFD83-371D-4084-B6B3-C3A73F1A8B04}"/>
              </a:ext>
            </a:extLst>
          </p:cNvPr>
          <p:cNvSpPr/>
          <p:nvPr/>
        </p:nvSpPr>
        <p:spPr>
          <a:xfrm>
            <a:off x="8015679" y="3929155"/>
            <a:ext cx="3625767" cy="7055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6B6B468-4324-881B-EA67-27EC606D891F}"/>
              </a:ext>
            </a:extLst>
          </p:cNvPr>
          <p:cNvSpPr/>
          <p:nvPr/>
        </p:nvSpPr>
        <p:spPr>
          <a:xfrm>
            <a:off x="4306163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1DF3B0-9CE5-561D-D096-5804F9DF4E7A}"/>
              </a:ext>
            </a:extLst>
          </p:cNvPr>
          <p:cNvSpPr/>
          <p:nvPr/>
        </p:nvSpPr>
        <p:spPr>
          <a:xfrm>
            <a:off x="5215149" y="5034394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A08EEC-699D-D8BB-77F5-6C4B4D8A743F}"/>
              </a:ext>
            </a:extLst>
          </p:cNvPr>
          <p:cNvSpPr/>
          <p:nvPr/>
        </p:nvSpPr>
        <p:spPr>
          <a:xfrm>
            <a:off x="6133012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E08711-9F42-9614-EDD8-2F128BA355E2}"/>
              </a:ext>
            </a:extLst>
          </p:cNvPr>
          <p:cNvSpPr/>
          <p:nvPr/>
        </p:nvSpPr>
        <p:spPr>
          <a:xfrm>
            <a:off x="4306162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000000"/>
                </a:solidFill>
              </a:rPr>
              <a:t>'!'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06B3E0-B705-8684-5A1D-ADFCC122FBB6}"/>
              </a:ext>
            </a:extLst>
          </p:cNvPr>
          <p:cNvSpPr/>
          <p:nvPr/>
        </p:nvSpPr>
        <p:spPr>
          <a:xfrm>
            <a:off x="5215148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2949D0-C26F-234D-5A87-163C86900F9F}"/>
              </a:ext>
            </a:extLst>
          </p:cNvPr>
          <p:cNvSpPr/>
          <p:nvPr/>
        </p:nvSpPr>
        <p:spPr>
          <a:xfrm>
            <a:off x="6133012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DA2A13-9817-9BD2-C112-BBF14BC99B99}"/>
              </a:ext>
            </a:extLst>
          </p:cNvPr>
          <p:cNvSpPr/>
          <p:nvPr/>
        </p:nvSpPr>
        <p:spPr>
          <a:xfrm>
            <a:off x="7047412" y="5034393"/>
            <a:ext cx="914400" cy="9144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0xFFA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EB3F5D-74C5-DE02-6C44-625CDBBB220E}"/>
              </a:ext>
            </a:extLst>
          </p:cNvPr>
          <p:cNvSpPr/>
          <p:nvPr/>
        </p:nvSpPr>
        <p:spPr>
          <a:xfrm>
            <a:off x="7047412" y="5952256"/>
            <a:ext cx="914400" cy="711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1568AA-2836-4DF4-864F-7B78DE4E7668}"/>
              </a:ext>
            </a:extLst>
          </p:cNvPr>
          <p:cNvSpPr/>
          <p:nvPr/>
        </p:nvSpPr>
        <p:spPr>
          <a:xfrm>
            <a:off x="655493" y="5948791"/>
            <a:ext cx="7306320" cy="705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81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54C-670E-4E0D-AAB8-B3F47A2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Over Elements of a Vector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E3355-43F9-49A6-8AC3-EDE5A991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6180"/>
          </a:xfrm>
        </p:spPr>
        <p:txBody>
          <a:bodyPr/>
          <a:lstStyle/>
          <a:p>
            <a:r>
              <a:rPr lang="en-US" dirty="0"/>
              <a:t>Example using traditional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638CF-2EA4-42B4-9E25-72151DD001F8}"/>
              </a:ext>
            </a:extLst>
          </p:cNvPr>
          <p:cNvSpPr txBox="1"/>
          <p:nvPr/>
        </p:nvSpPr>
        <p:spPr>
          <a:xfrm>
            <a:off x="677256" y="3087832"/>
            <a:ext cx="9225026" cy="341632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int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data 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= vector&lt;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17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19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dirty="0" err="1">
                <a:solidFill>
                  <a:srgbClr val="569CD6"/>
                </a:solidFill>
                <a:latin typeface="Consolas"/>
              </a:rPr>
              <a:t>size_t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};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&lt;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/>
              </a:rPr>
              <a:t>size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(); ++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cout &lt;&lt;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 &lt;&lt; endl;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03C59-D1E8-4F64-AE12-F4FC2EDE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15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54C-670E-4E0D-AAB8-B3F47A2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9F6D-E0A1-43BB-8B95-996AC181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want to loop over some container (like a vector), we typically would iterate across the </a:t>
            </a:r>
            <a:r>
              <a:rPr lang="en-US" i="1" dirty="0"/>
              <a:t>positions</a:t>
            </a:r>
            <a:r>
              <a:rPr lang="en-US" dirty="0"/>
              <a:t> of the elements, and then get the element from its position (e.g. something like </a:t>
            </a:r>
            <a:r>
              <a:rPr lang="en-US" i="1" dirty="0"/>
              <a:t>data[i]</a:t>
            </a:r>
            <a:r>
              <a:rPr lang="en-US" dirty="0"/>
              <a:t>, where </a:t>
            </a:r>
            <a:r>
              <a:rPr lang="en-US" i="1" dirty="0"/>
              <a:t>i</a:t>
            </a:r>
            <a:r>
              <a:rPr lang="en-US" dirty="0"/>
              <a:t> is the position).</a:t>
            </a:r>
          </a:p>
          <a:p>
            <a:endParaRPr lang="en-US" dirty="0"/>
          </a:p>
          <a:p>
            <a:r>
              <a:rPr lang="en-US" dirty="0"/>
              <a:t>Range-Based Loops provide a cleaner way of iterating over containers where instead of getting the positions and getting the elements from those positions, we get the element directly. They have a new syntax that we can 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4F227-29C8-46CE-87D2-2ADE2F87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84395-E6A1-48BA-A3FF-CF857EA722BA}"/>
              </a:ext>
            </a:extLst>
          </p:cNvPr>
          <p:cNvSpPr txBox="1"/>
          <p:nvPr/>
        </p:nvSpPr>
        <p:spPr>
          <a:xfrm>
            <a:off x="677256" y="4685643"/>
            <a:ext cx="9231378" cy="120032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element_name: my_collection)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do stuff with element_name, instead of my_collection[i]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5992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54C-670E-4E0D-AAB8-B3F47A2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Loop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E3355-43F9-49A6-8AC3-EDE5A991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6180"/>
          </a:xfrm>
        </p:spPr>
        <p:txBody>
          <a:bodyPr/>
          <a:lstStyle/>
          <a:p>
            <a:r>
              <a:rPr lang="en-US" dirty="0"/>
              <a:t>Example using a range-based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638CF-2EA4-42B4-9E25-72151DD001F8}"/>
              </a:ext>
            </a:extLst>
          </p:cNvPr>
          <p:cNvSpPr txBox="1"/>
          <p:nvPr/>
        </p:nvSpPr>
        <p:spPr>
          <a:xfrm>
            <a:off x="677256" y="3087832"/>
            <a:ext cx="9241038" cy="341632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int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data =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vector&lt;</a:t>
            </a:r>
            <a:r>
              <a:rPr lang="en-US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11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13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17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19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dirty="0">
              <a:solidFill>
                <a:srgbClr val="D4D4D4"/>
              </a:solidFill>
              <a:latin typeface="Consolas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element : data)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cout &lt;&lt; element &lt;&lt; endl;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03C59-D1E8-4F64-AE12-F4FC2EDE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61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CAC1-E609-45E5-5545-EA34FCB0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CC36-B930-CFB9-11B6-9CD350CB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(and frequently will) use physics to define the </a:t>
            </a:r>
            <a:r>
              <a:rPr lang="en-US" i="1" dirty="0"/>
              <a:t>movement models</a:t>
            </a:r>
            <a:r>
              <a:rPr lang="en-US" dirty="0"/>
              <a:t> for entities in our simulations.</a:t>
            </a:r>
          </a:p>
          <a:p>
            <a:endParaRPr lang="en-US" i="1" dirty="0"/>
          </a:p>
          <a:p>
            <a:r>
              <a:rPr lang="en-US" dirty="0"/>
              <a:t>To begin we will use physics to define basic 1</a:t>
            </a:r>
            <a:r>
              <a:rPr lang="en-US" baseline="30000" dirty="0"/>
              <a:t>st</a:t>
            </a:r>
            <a:r>
              <a:rPr lang="en-US" dirty="0"/>
              <a:t> order and 2</a:t>
            </a:r>
            <a:r>
              <a:rPr lang="en-US" baseline="30000" dirty="0"/>
              <a:t>nd</a:t>
            </a:r>
            <a:r>
              <a:rPr lang="en-US" dirty="0"/>
              <a:t> order movement; i.e. movements defined by velocity and sometimes acceleration.</a:t>
            </a:r>
          </a:p>
          <a:p>
            <a:endParaRPr lang="en-US" dirty="0"/>
          </a:p>
          <a:p>
            <a:r>
              <a:rPr lang="en-US" dirty="0"/>
              <a:t>Applying this movement to 2D space requires that the movement be applied to </a:t>
            </a:r>
            <a:r>
              <a:rPr lang="en-US" b="1" u="sng" dirty="0"/>
              <a:t>each dimension individually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Movement will be applied to the horizontal and vertical components </a:t>
            </a:r>
            <a:r>
              <a:rPr lang="en-US" b="1" u="sng" dirty="0"/>
              <a:t>separately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5E1BD-C616-BA51-B48B-DAC7013C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4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CAC1-E609-45E5-5545-EA34FCB0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Kinematics – Euler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5E1BD-C616-BA51-B48B-DAC7013C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F79705-AE9E-A424-B1E5-DEE403241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We have two equations, one for updating the position of an entity, and one for updating the velocity of an entity: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Position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Velocity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The subscript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indicates the </a:t>
                </a:r>
                <a:r>
                  <a:rPr lang="en-US" i="1" dirty="0"/>
                  <a:t>time at which that value is observed</a:t>
                </a:r>
                <a:r>
                  <a:rPr lang="en-US" dirty="0"/>
                  <a:t>, and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indicates the </a:t>
                </a:r>
                <a:r>
                  <a:rPr lang="en-US" i="1" dirty="0"/>
                  <a:t>following time at which the value is observed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E.g. given </a:t>
                </a:r>
                <a:r>
                  <a:rPr lang="en-US" b="1" dirty="0"/>
                  <a:t>x</a:t>
                </a:r>
                <a:r>
                  <a:rPr lang="en-US" dirty="0"/>
                  <a:t>, </a:t>
                </a:r>
                <a:r>
                  <a:rPr lang="en-US" b="1" dirty="0"/>
                  <a:t>v</a:t>
                </a:r>
                <a:r>
                  <a:rPr lang="en-US" dirty="0"/>
                  <a:t>, and </a:t>
                </a:r>
                <a:r>
                  <a:rPr lang="en-US" b="1" dirty="0"/>
                  <a:t>a</a:t>
                </a:r>
                <a:r>
                  <a:rPr lang="en-US" dirty="0"/>
                  <a:t> at t = 10, we can compute the vales of x and v at t = 11.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Using these equations in this way performs </a:t>
                </a:r>
                <a:r>
                  <a:rPr lang="en-US" i="1" dirty="0"/>
                  <a:t>Euler Integration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5F79705-AE9E-A424-B1E5-DEE403241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95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CAC1-E609-45E5-5545-EA34FCB0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Kinematics - Euler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CC36-B930-CFB9-11B6-9CD350CB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variations of Euler Integration, with differences based on the order in which we update position and velocity.</a:t>
            </a:r>
          </a:p>
          <a:p>
            <a:pPr lvl="1"/>
            <a:endParaRPr lang="en-US" dirty="0"/>
          </a:p>
          <a:p>
            <a:r>
              <a:rPr lang="en-US" dirty="0"/>
              <a:t>There are other </a:t>
            </a:r>
            <a:r>
              <a:rPr lang="en-US" i="1" dirty="0"/>
              <a:t>integrators </a:t>
            </a:r>
            <a:r>
              <a:rPr lang="en-US" dirty="0"/>
              <a:t>out there that we will eventually also explore.</a:t>
            </a:r>
          </a:p>
          <a:p>
            <a:pPr lvl="1"/>
            <a:r>
              <a:rPr lang="en-US" dirty="0"/>
              <a:t>i.e. Runge-</a:t>
            </a:r>
            <a:r>
              <a:rPr lang="en-US" dirty="0" err="1"/>
              <a:t>Kutta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of these different integrators have different degrees of accuracy, stability</a:t>
            </a:r>
            <a:r>
              <a:rPr lang="en-US"/>
              <a:t>, and performance.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on this next week!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5E1BD-C616-BA51-B48B-DAC7013C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D77-2F69-45BC-B272-BE238E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9C8C-006E-4BE1-BD95-F26A8F60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self contained blocks of code that perform specific tasks.</a:t>
            </a:r>
          </a:p>
          <a:p>
            <a:endParaRPr lang="en-US" dirty="0"/>
          </a:p>
          <a:p>
            <a:r>
              <a:rPr lang="en-US" dirty="0"/>
              <a:t>We use functions to isolate code into callable blocks which we can call as needed.</a:t>
            </a:r>
          </a:p>
          <a:p>
            <a:pPr lvl="1"/>
            <a:r>
              <a:rPr lang="en-US" dirty="0"/>
              <a:t>We can call a function as many times as we want!</a:t>
            </a:r>
          </a:p>
          <a:p>
            <a:pPr lvl="1"/>
            <a:endParaRPr lang="en-US" dirty="0"/>
          </a:p>
          <a:p>
            <a:r>
              <a:rPr lang="en-US" dirty="0"/>
              <a:t>Functions perform </a:t>
            </a:r>
            <a:r>
              <a:rPr lang="en-US" i="1" dirty="0"/>
              <a:t>some</a:t>
            </a:r>
            <a:r>
              <a:rPr lang="en-US" dirty="0"/>
              <a:t> task</a:t>
            </a:r>
          </a:p>
          <a:p>
            <a:pPr lvl="1"/>
            <a:r>
              <a:rPr lang="en-US" dirty="0"/>
              <a:t>Functions can optionally accept inputs to be worked on</a:t>
            </a:r>
          </a:p>
          <a:p>
            <a:pPr lvl="1"/>
            <a:r>
              <a:rPr lang="en-US" dirty="0"/>
              <a:t>Functions can optionally return new data that is a product of the work it performed.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3F48-6453-4F78-9B91-6BA15BD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2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take the following form: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9A27AE-C99F-4732-8816-119AF8A88AF0}"/>
              </a:ext>
            </a:extLst>
          </p:cNvPr>
          <p:cNvSpPr txBox="1">
            <a:spLocks/>
          </p:cNvSpPr>
          <p:nvPr/>
        </p:nvSpPr>
        <p:spPr>
          <a:xfrm>
            <a:off x="699848" y="4314911"/>
            <a:ext cx="8596668" cy="254308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"call" a function, we are invoking it. This requires us to use the functions name, followed by parentheses.</a:t>
            </a:r>
          </a:p>
          <a:p>
            <a:pPr lvl="1"/>
            <a:r>
              <a:rPr lang="en-US" dirty="0"/>
              <a:t>If the function has inputs, then we can place values or variables inside of the parentheses.</a:t>
            </a:r>
          </a:p>
          <a:p>
            <a:pPr lvl="1"/>
            <a:r>
              <a:rPr lang="en-US" dirty="0"/>
              <a:t>If the function has no inputs, then we just use empty parentheses.</a:t>
            </a:r>
          </a:p>
          <a:p>
            <a:pPr lvl="1"/>
            <a:r>
              <a:rPr lang="en-US" dirty="0"/>
              <a:t>If the function has a return, we need to do something with it! We can store the result in variables, or use it in other expressions.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B08D7-5794-DEF4-DE8F-E95853EBFE16}"/>
              </a:ext>
            </a:extLst>
          </p:cNvPr>
          <p:cNvSpPr txBox="1"/>
          <p:nvPr/>
        </p:nvSpPr>
        <p:spPr>
          <a:xfrm>
            <a:off x="697922" y="2661081"/>
            <a:ext cx="9563678" cy="135421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function_name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type1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input1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type2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input2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...)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 err="1">
                <a:solidFill>
                  <a:srgbClr val="4EC9B0"/>
                </a:solidFill>
                <a:latin typeface="Consolas"/>
              </a:rPr>
              <a:t>return_type</a:t>
            </a:r>
            <a:endParaRPr lang="en-US" sz="1600" dirty="0" err="1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// 0 or more statements can be performed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output;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only return something if we need to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259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E739-6FE7-4CC9-9F99-D2747F65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E65A-9D51-4110-84CD-A15A14C32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25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Functions take the following 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EF00A-041F-4470-B7A3-E0B3D6580E2B}"/>
              </a:ext>
            </a:extLst>
          </p:cNvPr>
          <p:cNvSpPr txBox="1"/>
          <p:nvPr/>
        </p:nvSpPr>
        <p:spPr>
          <a:xfrm>
            <a:off x="697922" y="2661081"/>
            <a:ext cx="9563678" cy="1354217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function_name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type1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input1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type2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input2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...)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 err="1">
                <a:solidFill>
                  <a:srgbClr val="4EC9B0"/>
                </a:solidFill>
                <a:latin typeface="Consolas"/>
              </a:rPr>
              <a:t>return_type</a:t>
            </a:r>
            <a:endParaRPr lang="en-US" sz="1600" b="0" dirty="0" err="1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action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(s);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 // 0 or more statements can be performed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output;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only return something if we need to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</a:t>
            </a:r>
            <a:endParaRPr lang="en-US" sz="1600" dirty="0">
              <a:latin typeface="Consola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9A27AE-C99F-4732-8816-119AF8A88AF0}"/>
              </a:ext>
            </a:extLst>
          </p:cNvPr>
          <p:cNvSpPr txBox="1">
            <a:spLocks/>
          </p:cNvSpPr>
          <p:nvPr/>
        </p:nvSpPr>
        <p:spPr>
          <a:xfrm>
            <a:off x="699848" y="4314911"/>
            <a:ext cx="8596668" cy="25430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ea typeface="+mn-lt"/>
                <a:cs typeface="+mn-lt"/>
              </a:rPr>
              <a:t>function_name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dirty="0"/>
              <a:t> name of the function, can by anything</a:t>
            </a:r>
          </a:p>
          <a:p>
            <a:r>
              <a:rPr lang="en-US" dirty="0" err="1">
                <a:ea typeface="+mn-lt"/>
                <a:cs typeface="+mn-lt"/>
              </a:rPr>
              <a:t>return_type</a:t>
            </a:r>
            <a:r>
              <a:rPr lang="en-US" dirty="0">
                <a:ea typeface="+mn-lt"/>
                <a:cs typeface="+mn-lt"/>
              </a:rPr>
              <a:t>: the type of data the function returns, e.g. int, double, </a:t>
            </a:r>
            <a:r>
              <a:rPr lang="en-US" i="1" dirty="0">
                <a:ea typeface="+mn-lt"/>
                <a:cs typeface="+mn-lt"/>
              </a:rPr>
              <a:t>void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inputs:</a:t>
            </a:r>
            <a:r>
              <a:rPr lang="en-US" dirty="0"/>
              <a:t> variables (with their type) input to the function, if any</a:t>
            </a:r>
          </a:p>
          <a:p>
            <a:r>
              <a:rPr lang="en-US" dirty="0">
                <a:ea typeface="+mn-lt"/>
                <a:cs typeface="+mn-lt"/>
              </a:rPr>
              <a:t>action(s): any number of actions to take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output: the data to return from the function</a:t>
            </a:r>
            <a:r>
              <a:rPr lang="en-US" dirty="0"/>
              <a:t>, if any.</a:t>
            </a:r>
          </a:p>
          <a:p>
            <a:endParaRPr lang="en-US" dirty="0"/>
          </a:p>
          <a:p>
            <a:r>
              <a:rPr lang="en-US" dirty="0"/>
              <a:t>Collectively the return type, function name, and inputs create a </a:t>
            </a:r>
            <a:r>
              <a:rPr lang="en-US" u="sng" dirty="0"/>
              <a:t>function signature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6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D77-2F69-45BC-B272-BE238E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9C8C-006E-4BE1-BD95-F26A8F6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Example. What is it doing? What is the signature (return type, name, inputs)?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3F48-6453-4F78-9B91-6BA15BD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12838-1492-C44F-AE9F-EC3DF3BC6947}"/>
              </a:ext>
            </a:extLst>
          </p:cNvPr>
          <p:cNvSpPr txBox="1"/>
          <p:nvPr/>
        </p:nvSpPr>
        <p:spPr>
          <a:xfrm>
            <a:off x="697922" y="2828059"/>
            <a:ext cx="957637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say_hello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void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2197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7D77-2F69-45BC-B272-BE238E1C8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9C8C-006E-4BE1-BD95-F26A8F6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29345"/>
          </a:xfrm>
        </p:spPr>
        <p:txBody>
          <a:bodyPr/>
          <a:lstStyle/>
          <a:p>
            <a:r>
              <a:rPr lang="en-US" dirty="0"/>
              <a:t>Example. What is it doing? What is the signature (return type, name, inputs)?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3F48-6453-4F78-9B91-6BA15BD2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1734D-4573-42EA-B4C0-2B51DC6B91D3}"/>
              </a:ext>
            </a:extLst>
          </p:cNvPr>
          <p:cNvSpPr txBox="1"/>
          <p:nvPr/>
        </p:nvSpPr>
        <p:spPr>
          <a:xfrm>
            <a:off x="697922" y="2828059"/>
            <a:ext cx="9576378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say_hello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void</a:t>
            </a:r>
            <a:endParaRPr lang="en-US" sz="1600" dirty="0"/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cout &lt;&lt;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D7ECF0-A0BE-4B93-BC21-B7E916801244}"/>
              </a:ext>
            </a:extLst>
          </p:cNvPr>
          <p:cNvSpPr txBox="1">
            <a:spLocks/>
          </p:cNvSpPr>
          <p:nvPr/>
        </p:nvSpPr>
        <p:spPr>
          <a:xfrm>
            <a:off x="697922" y="4398256"/>
            <a:ext cx="8596668" cy="233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function just prints the string "hello!"</a:t>
            </a:r>
          </a:p>
          <a:p>
            <a:endParaRPr lang="en-US" dirty="0"/>
          </a:p>
          <a:p>
            <a:r>
              <a:rPr lang="en-US" dirty="0"/>
              <a:t>Its signature is: 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/>
              </a:rPr>
              <a:t>say_hello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/>
              </a:rPr>
              <a:t>()</a:t>
            </a:r>
            <a:r>
              <a:rPr lang="en-US" sz="18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800" dirty="0">
                <a:solidFill>
                  <a:srgbClr val="569CD6"/>
                </a:solidFill>
                <a:latin typeface="Consolas"/>
              </a:rPr>
              <a:t>void</a:t>
            </a:r>
            <a:endParaRPr lang="en-US" sz="1800" dirty="0"/>
          </a:p>
          <a:p>
            <a:pPr lvl="1"/>
            <a:r>
              <a:rPr lang="en-US" dirty="0">
                <a:latin typeface="Consolas"/>
              </a:rPr>
              <a:t>Function name – </a:t>
            </a:r>
            <a:r>
              <a:rPr lang="en-US" dirty="0" err="1">
                <a:latin typeface="Consolas"/>
              </a:rPr>
              <a:t>say_hello</a:t>
            </a:r>
            <a:endParaRPr lang="en-US" dirty="0">
              <a:latin typeface="Consolas"/>
            </a:endParaRPr>
          </a:p>
          <a:p>
            <a:pPr lvl="1"/>
            <a:r>
              <a:rPr lang="en-US" dirty="0">
                <a:latin typeface="Consolas"/>
              </a:rPr>
              <a:t>Return type – void</a:t>
            </a:r>
          </a:p>
          <a:p>
            <a:pPr lvl="1"/>
            <a:r>
              <a:rPr lang="en-US" dirty="0">
                <a:latin typeface="Consolas"/>
              </a:rPr>
              <a:t>Inputs – N/A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941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11365</TotalTime>
  <Words>3990</Words>
  <Application>Microsoft Office PowerPoint</Application>
  <PresentationFormat>Widescreen</PresentationFormat>
  <Paragraphs>621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Cambria Math</vt:lpstr>
      <vt:lpstr>Consolas</vt:lpstr>
      <vt:lpstr>Trebuchet MS</vt:lpstr>
      <vt:lpstr>Wingdings 3</vt:lpstr>
      <vt:lpstr>Facet</vt:lpstr>
      <vt:lpstr>Class 04</vt:lpstr>
      <vt:lpstr>Outline</vt:lpstr>
      <vt:lpstr>Assignment-01</vt:lpstr>
      <vt:lpstr>Final Projects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Improper Use of Functions</vt:lpstr>
      <vt:lpstr>Improper Use of Functions</vt:lpstr>
      <vt:lpstr>Improper Use of Functions</vt:lpstr>
      <vt:lpstr>Improper Use of Functions</vt:lpstr>
      <vt:lpstr>Improper Use of Functions</vt:lpstr>
      <vt:lpstr>Improper Use of Functions</vt:lpstr>
      <vt:lpstr>Improper Use of Functions</vt:lpstr>
      <vt:lpstr>Improper Use of Functions</vt:lpstr>
      <vt:lpstr>Functions</vt:lpstr>
      <vt:lpstr>STL</vt:lpstr>
      <vt:lpstr>std::vector</vt:lpstr>
      <vt:lpstr>std::vector</vt:lpstr>
      <vt:lpstr>std::vector::size</vt:lpstr>
      <vt:lpstr>Accessing Elements of std::vector</vt:lpstr>
      <vt:lpstr>std::vector</vt:lpstr>
      <vt:lpstr>std::vector</vt:lpstr>
      <vt:lpstr>Improper Use of std::vector</vt:lpstr>
      <vt:lpstr>Improper Use of std::vector</vt:lpstr>
      <vt:lpstr>Improper Use of std::vector</vt:lpstr>
      <vt:lpstr>std::vector</vt:lpstr>
      <vt:lpstr>std::vector::push_back Efficiency</vt:lpstr>
      <vt:lpstr>std::vector::push_back Efficiency</vt:lpstr>
      <vt:lpstr>std::vector::push_back Efficiency</vt:lpstr>
      <vt:lpstr>std::vector::push_back Efficiency</vt:lpstr>
      <vt:lpstr>std::vector::push_back Efficiency</vt:lpstr>
      <vt:lpstr>Looping Over Elements of a Vector</vt:lpstr>
      <vt:lpstr>Range-Based Loop</vt:lpstr>
      <vt:lpstr>Range-Based Loop</vt:lpstr>
      <vt:lpstr>Basic Kinematics</vt:lpstr>
      <vt:lpstr>Basic Kinematics – Euler Integration</vt:lpstr>
      <vt:lpstr>Basic Kinematics - Euler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Sanchirico</dc:creator>
  <cp:lastModifiedBy>Nicholas Sanchirico</cp:lastModifiedBy>
  <cp:revision>1542</cp:revision>
  <dcterms:modified xsi:type="dcterms:W3CDTF">2024-02-12T21:36:24Z</dcterms:modified>
</cp:coreProperties>
</file>