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  <p:sldMasterId id="2147483702" r:id="rId2"/>
  </p:sldMasterIdLst>
  <p:notesMasterIdLst>
    <p:notesMasterId r:id="rId34"/>
  </p:notesMasterIdLst>
  <p:sldIdLst>
    <p:sldId id="256" r:id="rId3"/>
    <p:sldId id="257" r:id="rId4"/>
    <p:sldId id="355" r:id="rId5"/>
    <p:sldId id="356" r:id="rId6"/>
    <p:sldId id="349" r:id="rId7"/>
    <p:sldId id="331" r:id="rId8"/>
    <p:sldId id="332" r:id="rId9"/>
    <p:sldId id="333" r:id="rId10"/>
    <p:sldId id="334" r:id="rId11"/>
    <p:sldId id="335" r:id="rId12"/>
    <p:sldId id="268" r:id="rId13"/>
    <p:sldId id="269" r:id="rId14"/>
    <p:sldId id="344" r:id="rId15"/>
    <p:sldId id="372" r:id="rId16"/>
    <p:sldId id="369" r:id="rId17"/>
    <p:sldId id="378" r:id="rId18"/>
    <p:sldId id="379" r:id="rId19"/>
    <p:sldId id="380" r:id="rId20"/>
    <p:sldId id="364" r:id="rId21"/>
    <p:sldId id="363" r:id="rId22"/>
    <p:sldId id="371" r:id="rId23"/>
    <p:sldId id="373" r:id="rId24"/>
    <p:sldId id="370" r:id="rId25"/>
    <p:sldId id="366" r:id="rId26"/>
    <p:sldId id="360" r:id="rId27"/>
    <p:sldId id="359" r:id="rId28"/>
    <p:sldId id="358" r:id="rId29"/>
    <p:sldId id="374" r:id="rId30"/>
    <p:sldId id="375" r:id="rId31"/>
    <p:sldId id="376" r:id="rId32"/>
    <p:sldId id="3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7F8CB-3F15-4C3C-B32B-D4DE37540980}" v="17" dt="2024-02-19T20:28:04.9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369B-9757-47DD-A743-0F9941B06C2E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3986-AD34-47A6-9776-C037BD338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7238-E76C-40C6-89DA-D43AD6A08CC8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88040" y="131012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B995-479A-405C-964B-5B9B9D5A9D17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0A241-1EC7-4355-8C2A-D90950A59C4E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0CEB-05DE-4DE1-A82A-516234B544F9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C78CC7-6F42-4554-8F7F-78B1E0081811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3D969-19C6-493F-831F-A9964351C957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F76E47-936E-4264-A671-13BE55D9F94C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303C-499B-446A-B331-7F0AF8A6B2B0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BD80B60-9450-4D83-AB78-F8E9AFBCF7BF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2C6-9FD8-4904-8395-B30CA3F6B7C7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3DBEE1-6E8D-4A1F-B7AE-A496DA681933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0114-066D-4551-A87D-0F5E1CB8EC9B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B5BC53-E9CE-4B39-AB9A-DD0D5A3E7C37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D65BC-5F34-436F-9424-BA4CD4A46B56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5444E8-31AF-4BC3-997C-1CDC17BE0E3F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FC1AB81-7759-4742-B3C3-2A30F76B9F4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D03C29-7C4D-4523-ADAC-49272BDB346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DD0971-C0C9-485F-A594-5455E4CCA98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5E68D-A8AF-4048-91FA-3356E152BBBA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129380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91C7CC-541F-4559-8B45-263FF3AD0A54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D82FBCE-DCA2-41A6-95C0-50C5DA81201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0EAC-D61D-4DC3-9E32-E613F10946B3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8E165B-7AD1-4E7F-971D-D0D8C465B6F7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15D4BD-EB9B-4EA3-B2DD-7C522A5BDB8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558B2-0BEE-4881-B35A-38256D17540C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303952-EE6C-4793-BF6D-60183EAB87E4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41125CA-096D-4A0E-94D7-C5F9E8F193A6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8F8BD4-BABC-43AE-857D-4B64F3DFB76B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AA33235-16F1-477A-8FA8-0AA45F67B525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A0E49-CBE7-49C8-855E-439194E83B88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1C9B7F-8660-45B3-A692-12FBCA5D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129380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9BA856-DEFD-4974-8254-28E4F99C8EBD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3E1BBF-9EB5-487E-A6C3-8A0E57D729AE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1706DC-1191-4FE4-B570-5215E078EED0}"/>
              </a:ext>
            </a:extLst>
          </p:cNvPr>
          <p:cNvSpPr txBox="1">
            <a:spLocks/>
          </p:cNvSpPr>
          <p:nvPr userDrawn="1"/>
        </p:nvSpPr>
        <p:spPr>
          <a:xfrm>
            <a:off x="8588040" y="13101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02331-2F7F-4CE1-A93E-CB9C3B9A4C0C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75F601-2E6C-46C2-BA16-518A0031BC69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BD0F9-64BE-4DC3-B0C1-246A7357EF71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927D6E-A94A-4C13-9686-1601B51788C1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A5A9-A04E-4FCF-AC30-6D6A643D31F0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546DA-708A-4D22-9E3F-512F8452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129380"/>
            <a:ext cx="683339" cy="365125"/>
          </a:xfrm>
        </p:spPr>
        <p:txBody>
          <a:bodyPr/>
          <a:lstStyle>
            <a:lvl1pPr>
              <a:defRPr sz="24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C4D78-7943-43F1-8E2E-927D8BB3E5E2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8A97E8-04AE-432C-AE68-D2691758877D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0E91-0109-4081-B113-9B01FBA01A4E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B91EB3-6257-4420-813C-FB944C5C2A3D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3E3C-8862-43DA-BE9C-9AE01700A871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5E068F-4E57-49A7-B885-EE258CD66091}"/>
              </a:ext>
            </a:extLst>
          </p:cNvPr>
          <p:cNvSpPr txBox="1">
            <a:spLocks/>
          </p:cNvSpPr>
          <p:nvPr userDrawn="1"/>
        </p:nvSpPr>
        <p:spPr>
          <a:xfrm>
            <a:off x="8590663" y="12938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EB377-4CFB-4EEA-8111-3C41A1596523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umeric" TargetMode="External"/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fmt.dev/latest/syntax.html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STL</a:t>
            </a:r>
          </a:p>
          <a:p>
            <a:r>
              <a:rPr lang="en-US" dirty="0"/>
              <a:t>fmt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4E10-CC6A-4F12-9288-F19E6833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C0F-5A6F-4E0A-9795-FDF82D49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7BEC-B3A5-432D-A3D5-5A594411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7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When should we use one method over another?</a:t>
            </a:r>
          </a:p>
          <a:p>
            <a:pPr lvl="1"/>
            <a:r>
              <a:rPr lang="en-US" dirty="0"/>
              <a:t>Your go-to should be an empty vector, using reserve to preallocate memory.</a:t>
            </a:r>
          </a:p>
          <a:p>
            <a:pPr lvl="1"/>
            <a:r>
              <a:rPr lang="en-US" dirty="0"/>
              <a:t>If you plan on updating data from a baseline, then construct with default values.</a:t>
            </a:r>
          </a:p>
          <a:p>
            <a:pPr lvl="1"/>
            <a:endParaRPr lang="en-US" dirty="0"/>
          </a:p>
          <a:p>
            <a:r>
              <a:rPr lang="en-US" dirty="0"/>
              <a:t>If we are going to </a:t>
            </a:r>
            <a:r>
              <a:rPr lang="en-US" i="1" dirty="0"/>
              <a:t>generate</a:t>
            </a:r>
            <a:r>
              <a:rPr lang="en-US" dirty="0"/>
              <a:t> data, then it is likely more appropriate to just create an empty vector and </a:t>
            </a:r>
            <a:r>
              <a:rPr lang="en-US" dirty="0" err="1"/>
              <a:t>preallocate</a:t>
            </a:r>
            <a:r>
              <a:rPr lang="en-US" dirty="0"/>
              <a:t> with reserve.</a:t>
            </a:r>
          </a:p>
          <a:p>
            <a:pPr lvl="1"/>
            <a:r>
              <a:rPr lang="en-US" dirty="0"/>
              <a:t>e.g. we want to generate a ballistic trajectory; we know </a:t>
            </a:r>
            <a:r>
              <a:rPr lang="en-US" i="1" dirty="0"/>
              <a:t>approximately </a:t>
            </a:r>
            <a:r>
              <a:rPr lang="en-US" dirty="0"/>
              <a:t>how many points we will need but do not know what that data will ultimately be.</a:t>
            </a:r>
          </a:p>
          <a:p>
            <a:endParaRPr lang="en-US" dirty="0"/>
          </a:p>
          <a:p>
            <a:r>
              <a:rPr lang="en-US" dirty="0"/>
              <a:t>If we are going to create a set of data that we will transform and update, then it is likely more appropriate to create the vector with default values.</a:t>
            </a:r>
          </a:p>
          <a:p>
            <a:pPr lvl="1"/>
            <a:r>
              <a:rPr lang="en-US" dirty="0"/>
              <a:t>e.g. we want to implement Conway's Game of Life; we know how many points we will want </a:t>
            </a:r>
            <a:r>
              <a:rPr lang="en-US" i="1" dirty="0"/>
              <a:t>and</a:t>
            </a:r>
            <a:r>
              <a:rPr lang="en-US" dirty="0"/>
              <a:t> defaulting all cells to 0 is relevant.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D1C9-CC1A-4631-B0EE-4E1B573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9F6D-E0A1-43BB-8B95-996AC181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Whenever we want to loop over some container (like a vector), we typically would iterate across the </a:t>
            </a:r>
            <a:r>
              <a:rPr lang="en-US" i="1" dirty="0"/>
              <a:t>positions</a:t>
            </a:r>
            <a:r>
              <a:rPr lang="en-US" dirty="0"/>
              <a:t> of the elements, and then get the element from its position (e.g. something like </a:t>
            </a:r>
            <a:r>
              <a:rPr lang="en-US" i="1" dirty="0"/>
              <a:t>data[i]</a:t>
            </a:r>
            <a:r>
              <a:rPr lang="en-US" dirty="0"/>
              <a:t>, where </a:t>
            </a:r>
            <a:r>
              <a:rPr lang="en-US" i="1" dirty="0"/>
              <a:t>i</a:t>
            </a:r>
            <a:r>
              <a:rPr lang="en-US" dirty="0"/>
              <a:t> is the position).</a:t>
            </a:r>
          </a:p>
          <a:p>
            <a:endParaRPr lang="en-US" dirty="0"/>
          </a:p>
          <a:p>
            <a:r>
              <a:rPr lang="en-US" dirty="0"/>
              <a:t>Range-Based Loops provide a cleaner way of iterating over containers where instead of getting the positions and getting the elements from those positions, we get the element directly. They have a new syntax that we can use: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F227-29C8-46CE-87D2-2ADE2F87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84395-E6A1-48BA-A3FF-CF857EA722BA}"/>
              </a:ext>
            </a:extLst>
          </p:cNvPr>
          <p:cNvSpPr txBox="1"/>
          <p:nvPr/>
        </p:nvSpPr>
        <p:spPr>
          <a:xfrm>
            <a:off x="677256" y="4857093"/>
            <a:ext cx="9571644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element_name: my_collection)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do stuff with element_name, instead of my_collection[i] 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59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Range-Based Loop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E3355-43F9-49A6-8AC3-EDE5A991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6180"/>
          </a:xfrm>
        </p:spPr>
        <p:txBody>
          <a:bodyPr/>
          <a:lstStyle/>
          <a:p>
            <a:r>
              <a:rPr lang="en-US" dirty="0"/>
              <a:t>Example using traditional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638CF-2EA4-42B4-9E25-72151DD001F8}"/>
              </a:ext>
            </a:extLst>
          </p:cNvPr>
          <p:cNvSpPr txBox="1"/>
          <p:nvPr/>
        </p:nvSpPr>
        <p:spPr>
          <a:xfrm>
            <a:off x="677256" y="3087832"/>
            <a:ext cx="9584344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(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i = </a:t>
            </a:r>
            <a:r>
              <a:rPr lang="en-US" sz="1600" dirty="0" err="1">
                <a:solidFill>
                  <a:srgbClr val="569CD6"/>
                </a:solidFill>
                <a:latin typeface="Consolas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0}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i &lt;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 ++i)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  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[i]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[i] * 2;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03C59-D1E8-4F64-AE12-F4FC2ED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Range-Based Loop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E3355-43F9-49A6-8AC3-EDE5A991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961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using a range-based for-loop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638CF-2EA4-42B4-9E25-72151DD001F8}"/>
              </a:ext>
            </a:extLst>
          </p:cNvPr>
          <p:cNvSpPr txBox="1"/>
          <p:nvPr/>
        </p:nvSpPr>
        <p:spPr>
          <a:xfrm>
            <a:off x="677256" y="3087832"/>
            <a:ext cx="9590694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&amp;element : data)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element *= 2;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03C59-D1E8-4F64-AE12-F4FC2ED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6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D54C-670E-4E0D-AAB8-B3F47A2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Range-Based Loop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E3355-43F9-49A6-8AC3-EDE5A991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341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Example using a range-based for-loop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the ampersand (&amp;) in the code snippet above! This is called a </a:t>
            </a:r>
            <a:r>
              <a:rPr lang="en-US" i="1" dirty="0"/>
              <a:t>reference </a:t>
            </a:r>
            <a:r>
              <a:rPr lang="en-US" dirty="0"/>
              <a:t>is necessary if you want to mutate the elements in the vector using a range-based loop.</a:t>
            </a:r>
          </a:p>
          <a:p>
            <a:endParaRPr lang="en-US" dirty="0"/>
          </a:p>
          <a:p>
            <a:r>
              <a:rPr lang="en-US" dirty="0"/>
              <a:t>More on this in a later class!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638CF-2EA4-42B4-9E25-72151DD001F8}"/>
              </a:ext>
            </a:extLst>
          </p:cNvPr>
          <p:cNvSpPr txBox="1"/>
          <p:nvPr/>
        </p:nvSpPr>
        <p:spPr>
          <a:xfrm>
            <a:off x="677256" y="3087832"/>
            <a:ext cx="9590694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&amp;element : data)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element *= 2;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D03C59-D1E8-4F64-AE12-F4FC2EDE7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0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AAF2-07C1-4490-BF82-2790D31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We Use 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99D6-EA0C-40F4-9DCA-77FCB5634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70999" cy="4568031"/>
          </a:xfrm>
        </p:spPr>
        <p:txBody>
          <a:bodyPr/>
          <a:lstStyle/>
          <a:p>
            <a:r>
              <a:rPr lang="en-US" dirty="0"/>
              <a:t>Much of what we will do in this course is generate sequences of data, usually time series data.</a:t>
            </a:r>
          </a:p>
          <a:p>
            <a:endParaRPr lang="en-US" dirty="0"/>
          </a:p>
          <a:p>
            <a:r>
              <a:rPr lang="en-US" dirty="0"/>
              <a:t>Data will be buffered using vectors; this data can then be sent to other components as one large piece of data. Can be sent to:</a:t>
            </a:r>
          </a:p>
          <a:p>
            <a:pPr lvl="1"/>
            <a:r>
              <a:rPr lang="en-US" dirty="0"/>
              <a:t>algorithms (generate statistics, sorting, slicing, etc.)</a:t>
            </a:r>
          </a:p>
          <a:p>
            <a:pPr lvl="1"/>
            <a:r>
              <a:rPr lang="en-US" dirty="0"/>
              <a:t>visualizers</a:t>
            </a:r>
          </a:p>
          <a:p>
            <a:pPr lvl="1"/>
            <a:endParaRPr lang="en-US" dirty="0"/>
          </a:p>
          <a:p>
            <a:r>
              <a:rPr lang="en-US" dirty="0"/>
              <a:t>Many tools deal with multidimensional data by representing the data as a series of x values, series of y values, series of z values, etc. rather than a series of points.</a:t>
            </a:r>
          </a:p>
          <a:p>
            <a:pPr lvl="1"/>
            <a:r>
              <a:rPr lang="en-US" dirty="0"/>
              <a:t>e.g. the points (1, 10), (2, 20), (3, 30) become the series (1, 2, 3) and (10, 20, 30)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D6D95-4AFB-4496-9483-A4371F75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0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E8E9-C9AE-07FC-219F-EA8417AA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 other than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C334-164A-738C-4A0C-0001721F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containers in C++ that we need to mention, though we will use these a little more sparingly for various reasons.</a:t>
            </a:r>
          </a:p>
          <a:p>
            <a:pPr lvl="1"/>
            <a:r>
              <a:rPr lang="en-US" dirty="0"/>
              <a:t>std::array</a:t>
            </a:r>
          </a:p>
          <a:p>
            <a:pPr lvl="1"/>
            <a:r>
              <a:rPr lang="en-US" dirty="0"/>
              <a:t>std::list</a:t>
            </a:r>
          </a:p>
          <a:p>
            <a:pPr lvl="1"/>
            <a:r>
              <a:rPr lang="en-US" dirty="0"/>
              <a:t>std::deque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forward_list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62796-B217-05B0-4B2C-CEEACC49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8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5FD7-4B25-3434-FED6-60880487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B1B8A-48D3-03C0-B47A-C174B788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really the only other container we will care about.</a:t>
            </a:r>
          </a:p>
          <a:p>
            <a:endParaRPr lang="en-US" dirty="0"/>
          </a:p>
          <a:p>
            <a:r>
              <a:rPr lang="en-US" dirty="0"/>
              <a:t>The primary differences between it and a vector are:</a:t>
            </a:r>
          </a:p>
          <a:p>
            <a:pPr lvl="1"/>
            <a:r>
              <a:rPr lang="en-US" dirty="0"/>
              <a:t>arrays are </a:t>
            </a:r>
            <a:r>
              <a:rPr lang="en-US" b="1" dirty="0"/>
              <a:t>not resizable</a:t>
            </a:r>
          </a:p>
          <a:p>
            <a:pPr lvl="1"/>
            <a:r>
              <a:rPr lang="en-US" dirty="0"/>
              <a:t>arrays </a:t>
            </a:r>
            <a:r>
              <a:rPr lang="en-US" b="1" dirty="0"/>
              <a:t>size must be known at compile time</a:t>
            </a:r>
          </a:p>
          <a:p>
            <a:pPr lvl="1"/>
            <a:endParaRPr lang="en-US" dirty="0"/>
          </a:p>
          <a:p>
            <a:r>
              <a:rPr lang="en-US" dirty="0"/>
              <a:t>These two requirements allow arrays to outperform vector is every common use case.</a:t>
            </a:r>
          </a:p>
          <a:p>
            <a:endParaRPr lang="en-US" dirty="0"/>
          </a:p>
          <a:p>
            <a:r>
              <a:rPr lang="en-US" dirty="0"/>
              <a:t>Vectors being resizable and dynamic are huge benefits, but in the scenarios where those features are not required, std::array is much better.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C64B-5CC2-B922-D08B-D60BAD0D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77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F47D-3895-811E-CD9B-CBD9418F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9D43-5A09-EEF6-2FA9-EA4ED7BE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an array, we first need to include its header: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create one is a very similar way as a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C324-DD0D-A473-4735-E8AF83E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FE984-5095-EE60-0440-B7516A51BD2A}"/>
              </a:ext>
            </a:extLst>
          </p:cNvPr>
          <p:cNvSpPr txBox="1"/>
          <p:nvPr/>
        </p:nvSpPr>
        <p:spPr>
          <a:xfrm>
            <a:off x="677334" y="2805905"/>
            <a:ext cx="938106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&lt;array&gt;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A2EC4-1565-4C17-B7F3-C13D394D1713}"/>
              </a:ext>
            </a:extLst>
          </p:cNvPr>
          <p:cNvSpPr txBox="1"/>
          <p:nvPr/>
        </p:nvSpPr>
        <p:spPr>
          <a:xfrm>
            <a:off x="677333" y="3832686"/>
            <a:ext cx="10286999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data1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{};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// create array of 3 integer, all 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data2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::array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create array of 3 integers, 10, 20, and 30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data3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::array{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// deduce type and size, not recommended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4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2641-D5DA-44FA-A27C-C3912D72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22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 C++ STL as mentioned is packed with many algorithms implemented for you.</a:t>
            </a:r>
            <a:endParaRPr lang="en-US"/>
          </a:p>
          <a:p>
            <a:pPr lvl="1"/>
            <a:r>
              <a:rPr lang="en-US" dirty="0"/>
              <a:t>An algorithm is a set of instructions to carry out a task, whereas a function </a:t>
            </a:r>
            <a:r>
              <a:rPr lang="en-US" i="1" dirty="0"/>
              <a:t>implements</a:t>
            </a:r>
            <a:r>
              <a:rPr lang="en-US" dirty="0"/>
              <a:t> the instructions of the algorithm.</a:t>
            </a:r>
          </a:p>
          <a:p>
            <a:pPr lvl="1"/>
            <a:r>
              <a:rPr lang="en-US" dirty="0"/>
              <a:t>Many of these algorithms work with STL containers!</a:t>
            </a:r>
          </a:p>
          <a:p>
            <a:pPr lvl="1"/>
            <a:endParaRPr lang="en-US" dirty="0"/>
          </a:p>
          <a:p>
            <a:r>
              <a:rPr lang="en-US" dirty="0"/>
              <a:t>Algorithms are generally found in one of the following headers in C++: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>
                <a:solidFill>
                  <a:srgbClr val="CC3300"/>
                </a:solidFill>
              </a:rPr>
              <a:t>algorithm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#include &lt;</a:t>
            </a:r>
            <a:r>
              <a:rPr lang="en-US" dirty="0" err="1">
                <a:solidFill>
                  <a:srgbClr val="CC3300"/>
                </a:solidFill>
                <a:ea typeface="+mn-lt"/>
                <a:cs typeface="+mn-lt"/>
              </a:rPr>
              <a:t>cmath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&gt;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#include &lt;</a:t>
            </a:r>
            <a:r>
              <a:rPr lang="en-US" dirty="0">
                <a:solidFill>
                  <a:srgbClr val="CC3300"/>
                </a:solidFill>
                <a:ea typeface="+mn-lt"/>
                <a:cs typeface="+mn-lt"/>
              </a:rPr>
              <a:t>functional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&gt;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#include &lt;</a:t>
            </a:r>
            <a:r>
              <a:rPr lang="en-US" dirty="0">
                <a:solidFill>
                  <a:srgbClr val="CC3300"/>
                </a:solidFill>
              </a:rPr>
              <a:t>numeric</a:t>
            </a:r>
            <a:r>
              <a:rPr lang="en-US" dirty="0">
                <a:solidFill>
                  <a:schemeClr val="accent2"/>
                </a:solidFill>
              </a:rPr>
              <a:t>&gt;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For now, we are going to focus on algorithms meant for STL containers.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0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CC9-3CA3-4C37-A3C6-5F8063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AD9-DB89-4175-BC14-39919A7F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More on std::vector</a:t>
            </a:r>
          </a:p>
          <a:p>
            <a:r>
              <a:rPr lang="en-US" dirty="0"/>
              <a:t>std::array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fmt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E0BE0-CFC2-4CA5-940C-D45749F0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2641-D5DA-44FA-A27C-C3912D72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STL algorithm architecture for containers is unintuitive. Coders new to them expect to be able to do things like: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nsolas"/>
              </a:rPr>
              <a:t>    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Unfortunately, they do not work like this. We must use special functions to retrieve the </a:t>
            </a:r>
            <a:r>
              <a:rPr lang="en-US" i="1" dirty="0"/>
              <a:t>beginning</a:t>
            </a:r>
            <a:r>
              <a:rPr lang="en-US" dirty="0"/>
              <a:t> and </a:t>
            </a:r>
            <a:r>
              <a:rPr lang="en-US" i="1" dirty="0"/>
              <a:t>end</a:t>
            </a:r>
            <a:r>
              <a:rPr lang="en-US" dirty="0"/>
              <a:t> of the container.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 algorithms are designed to allow them to be applied to slices of containers, rather than the entire container all the time.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994E5-EDFB-7AB8-4FD4-B5CB6B6B288F}"/>
              </a:ext>
            </a:extLst>
          </p:cNvPr>
          <p:cNvSpPr txBox="1"/>
          <p:nvPr/>
        </p:nvSpPr>
        <p:spPr>
          <a:xfrm>
            <a:off x="677334" y="2988360"/>
            <a:ext cx="959061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// this does not work =[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79CA9-B51C-D56D-B7BA-196D222E1F12}"/>
              </a:ext>
            </a:extLst>
          </p:cNvPr>
          <p:cNvSpPr txBox="1"/>
          <p:nvPr/>
        </p:nvSpPr>
        <p:spPr>
          <a:xfrm>
            <a:off x="677334" y="4817160"/>
            <a:ext cx="959061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data.begin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data.end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// this works!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2277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- Ranges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2641-D5DA-44FA-A27C-C3912D72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About half of the algorithms in C++ (soon to be more!) have </a:t>
            </a:r>
            <a:r>
              <a:rPr lang="en-US" i="1" dirty="0"/>
              <a:t>ranges</a:t>
            </a:r>
            <a:r>
              <a:rPr lang="en-US" dirty="0"/>
              <a:t> variants that are much more intuitive to use. For any algorithm found in the </a:t>
            </a:r>
            <a:r>
              <a:rPr lang="en-US" i="1" dirty="0"/>
              <a:t>algorithm </a:t>
            </a:r>
            <a:r>
              <a:rPr lang="en-US" dirty="0"/>
              <a:t>header we can use a better version of the algorithm!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Sadly in C++20 ranges only applies to the algorithm header. STL algorithms, namely found in the numeric header are missing this feature because the C++ standards committee is horribly slow.</a:t>
            </a:r>
          </a:p>
          <a:p>
            <a:endParaRPr lang="en-US" dirty="0"/>
          </a:p>
          <a:p>
            <a:r>
              <a:rPr lang="en-US" dirty="0"/>
              <a:t>When possible we will use ranges over the old-style algorithms.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994E5-EDFB-7AB8-4FD4-B5CB6B6B288F}"/>
              </a:ext>
            </a:extLst>
          </p:cNvPr>
          <p:cNvSpPr txBox="1"/>
          <p:nvPr/>
        </p:nvSpPr>
        <p:spPr>
          <a:xfrm>
            <a:off x="677334" y="3351639"/>
            <a:ext cx="959061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ranges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(data);</a:t>
            </a:r>
          </a:p>
        </p:txBody>
      </p:sp>
    </p:spTree>
    <p:extLst>
      <p:ext uri="{BB962C8B-B14F-4D97-AF65-F5344CB8AC3E}">
        <p14:creationId xmlns:p14="http://schemas.microsoft.com/office/powerpoint/2010/main" val="77198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2641-D5DA-44FA-A27C-C3912D72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22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STL algorithms always work in-place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This means that when you apply an algorithm to some container, </a:t>
            </a:r>
            <a:r>
              <a:rPr lang="en-US" i="1" dirty="0">
                <a:solidFill>
                  <a:schemeClr val="tx1"/>
                </a:solidFill>
              </a:rPr>
              <a:t>a new container is never created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For example, the following is invalid code: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CE81E-5E0B-99E0-8D12-8112A221D563}"/>
              </a:ext>
            </a:extLst>
          </p:cNvPr>
          <p:cNvSpPr txBox="1"/>
          <p:nvPr/>
        </p:nvSpPr>
        <p:spPr>
          <a:xfrm>
            <a:off x="677334" y="4635213"/>
            <a:ext cx="959061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9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   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data2 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ranges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(data); 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Compiler error!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4031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8046-4C6E-7823-0481-9523B630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Algorithms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0946-7C64-E33D-BEC9-DA400356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https://en.cppreference.com/w/cpp/algorithm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https://en.cppreference.com/w/cpp/numeric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0826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42641-D5DA-44FA-A27C-C3912D72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7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#include</a:t>
            </a:r>
            <a:r>
              <a:rPr lang="en-US" dirty="0">
                <a:latin typeface="Consolas"/>
                <a:ea typeface="+mn-lt"/>
                <a:cs typeface="+mn-lt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/>
                <a:ea typeface="+mn-lt"/>
                <a:cs typeface="+mn-lt"/>
              </a:rPr>
              <a:t>algorithm</a:t>
            </a:r>
            <a:r>
              <a:rPr lang="en-US" b="0" dirty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</a:br>
            <a:endParaRPr lang="en-US" dirty="0">
              <a:solidFill>
                <a:srgbClr val="0000FF"/>
              </a:solidFill>
              <a:latin typeface="Consolas"/>
              <a:ea typeface="+mn-lt"/>
              <a:cs typeface="+mn-lt"/>
            </a:endParaRPr>
          </a:p>
          <a:p>
            <a:r>
              <a:rPr lang="en-US" dirty="0"/>
              <a:t>Sorts a container by placing the elements in </a:t>
            </a:r>
            <a:r>
              <a:rPr lang="en-US" i="1" dirty="0"/>
              <a:t>ascending</a:t>
            </a:r>
            <a:r>
              <a:rPr lang="en-US" dirty="0"/>
              <a:t> </a:t>
            </a:r>
            <a:r>
              <a:rPr lang="en-US" i="1" dirty="0"/>
              <a:t>order.</a:t>
            </a:r>
            <a:br>
              <a:rPr lang="en-US" i="1" dirty="0"/>
            </a:br>
            <a:endParaRPr lang="en-US" i="1" dirty="0"/>
          </a:p>
          <a:p>
            <a:br>
              <a:rPr lang="en-US" i="1" dirty="0"/>
            </a:br>
            <a:endParaRPr lang="en-US" i="1" dirty="0"/>
          </a:p>
          <a:p>
            <a:r>
              <a:rPr lang="en-US" dirty="0"/>
              <a:t>We can also sort using a predicate: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Default sorting uses the </a:t>
            </a:r>
            <a:r>
              <a:rPr lang="en-US" b="1" i="1" dirty="0"/>
              <a:t>less-than</a:t>
            </a:r>
            <a:r>
              <a:rPr lang="en-US" dirty="0"/>
              <a:t> operator to achieve </a:t>
            </a:r>
            <a:r>
              <a:rPr lang="en-US" i="1" dirty="0"/>
              <a:t>ascending order</a:t>
            </a:r>
            <a:r>
              <a:rPr lang="en-US" dirty="0"/>
              <a:t>. By overriding it to use the </a:t>
            </a:r>
            <a:r>
              <a:rPr lang="en-US" b="1" i="1" dirty="0"/>
              <a:t>greater-than </a:t>
            </a:r>
            <a:r>
              <a:rPr lang="en-US" dirty="0"/>
              <a:t>operator we can reverse sort.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3DF56-560A-4BA1-9997-3FC0B4704215}"/>
              </a:ext>
            </a:extLst>
          </p:cNvPr>
          <p:cNvSpPr txBox="1"/>
          <p:nvPr/>
        </p:nvSpPr>
        <p:spPr>
          <a:xfrm>
            <a:off x="677334" y="3263365"/>
            <a:ext cx="959061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data1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>
              <a:latin typeface="Consolas"/>
            </a:endParaRP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ranges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(data1);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// 2, 3, 5, 7, 67</a:t>
            </a:r>
            <a:endParaRPr lang="en-US" sz="1600" b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93CDA-1F2B-2B01-C051-C84A247D6DC7}"/>
              </a:ext>
            </a:extLst>
          </p:cNvPr>
          <p:cNvSpPr txBox="1"/>
          <p:nvPr/>
        </p:nvSpPr>
        <p:spPr>
          <a:xfrm>
            <a:off x="676275" y="4839182"/>
            <a:ext cx="9595246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ranges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sort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(data1,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dirty="0">
                <a:solidFill>
                  <a:srgbClr val="DCDCAA"/>
                </a:solidFill>
                <a:latin typeface="Consolas"/>
              </a:rPr>
              <a:t>greater{}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// 67, 7, 5, 3, 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404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min_element</a:t>
            </a:r>
            <a:r>
              <a:rPr lang="en-US" dirty="0"/>
              <a:t>/max_element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222293B-9E26-4186-A8D5-8DE0B7A0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5188"/>
            <a:ext cx="8596668" cy="43467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/>
              </a:rPr>
              <a:t>#include</a:t>
            </a:r>
            <a:r>
              <a:rPr lang="en-US" dirty="0">
                <a:latin typeface="Consolas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/>
              </a:rPr>
              <a:t>algorithm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/>
              </a:rPr>
            </a:br>
            <a:endParaRPr lang="en-US" dirty="0">
              <a:latin typeface="Consolas"/>
            </a:endParaRPr>
          </a:p>
          <a:p>
            <a:r>
              <a:rPr lang="en-US" dirty="0"/>
              <a:t>Respectively gives of the maximum and minimum elements of the container.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Returns an </a:t>
            </a:r>
            <a:r>
              <a:rPr lang="en-US" i="1" dirty="0"/>
              <a:t>iterator</a:t>
            </a:r>
            <a:r>
              <a:rPr lang="en-US" dirty="0"/>
              <a:t> that we need to </a:t>
            </a:r>
            <a:r>
              <a:rPr lang="en-US" i="1" dirty="0"/>
              <a:t>dereference with an asterisk.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CBED4-5960-4458-AF47-FE4CD18F93A0}"/>
              </a:ext>
            </a:extLst>
          </p:cNvPr>
          <p:cNvSpPr txBox="1"/>
          <p:nvPr/>
        </p:nvSpPr>
        <p:spPr>
          <a:xfrm>
            <a:off x="677334" y="4364693"/>
            <a:ext cx="9584266" cy="830997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data1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 dirty="0">
              <a:latin typeface="Consolas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min = *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min_element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(data1);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// 2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max = *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max_element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(data1);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// 67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36686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F9DD030-589B-4829-B06A-41C67678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numeric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&gt;</a:t>
            </a:r>
            <a:br>
              <a:rPr lang="en-US" dirty="0">
                <a:latin typeface="Consolas"/>
                <a:ea typeface="+mn-lt"/>
                <a:cs typeface="+mn-lt"/>
              </a:rPr>
            </a:br>
            <a:endParaRPr lang="en-US">
              <a:solidFill>
                <a:srgbClr val="0000FF"/>
              </a:solidFill>
            </a:endParaRPr>
          </a:p>
          <a:p>
            <a:r>
              <a:rPr lang="en-US" dirty="0"/>
              <a:t>Computes the sum of the elements in the container.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need to give it a starting number (usually 0!), and we need to ensure that the starting number is the correct type!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Note that we are not using ranges here. Algorithms from numeric use this legacy form where we need to use begin and end positions of the container.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8DD40C-71DC-4341-97EA-6765014D11FB}"/>
              </a:ext>
            </a:extLst>
          </p:cNvPr>
          <p:cNvSpPr txBox="1"/>
          <p:nvPr/>
        </p:nvSpPr>
        <p:spPr>
          <a:xfrm>
            <a:off x="763925" y="4191073"/>
            <a:ext cx="9596966" cy="584775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data1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sum 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accumulate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data1.begin(),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data1.end(),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// 84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09610-4593-8D7C-D62A-D965239BDBCF}"/>
              </a:ext>
            </a:extLst>
          </p:cNvPr>
          <p:cNvSpPr txBox="1"/>
          <p:nvPr/>
        </p:nvSpPr>
        <p:spPr>
          <a:xfrm>
            <a:off x="5742384" y="13311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80602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02461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376357A-3C2B-4DF8-AD6A-9AD33C4B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645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/>
              </a:rPr>
              <a:t>#include</a:t>
            </a:r>
            <a:r>
              <a:rPr lang="en-US" dirty="0">
                <a:latin typeface="Consolas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/>
              </a:rPr>
              <a:t>algorithm</a:t>
            </a:r>
            <a:r>
              <a:rPr lang="en-US" b="0" dirty="0">
                <a:solidFill>
                  <a:srgbClr val="0000FF"/>
                </a:solidFill>
                <a:effectLst/>
                <a:latin typeface="Consolas"/>
                <a:ea typeface="+mn-lt"/>
                <a:cs typeface="+mn-lt"/>
              </a:rPr>
              <a:t>&gt;</a:t>
            </a:r>
            <a:br>
              <a:rPr lang="en-US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</a:br>
            <a:endParaRPr lang="en-US" dirty="0">
              <a:solidFill>
                <a:srgbClr val="0000FF"/>
              </a:solidFill>
              <a:ea typeface="+mn-lt"/>
              <a:cs typeface="+mn-lt"/>
            </a:endParaRPr>
          </a:p>
          <a:p>
            <a:r>
              <a:rPr lang="en-US" dirty="0"/>
              <a:t>Applies a function (transformation) to every element in the container.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tell the transform function where to place the transformed elements.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C0BA6-649A-48A5-8A0C-08D96D8F9FDE}"/>
              </a:ext>
            </a:extLst>
          </p:cNvPr>
          <p:cNvSpPr txBox="1"/>
          <p:nvPr/>
        </p:nvSpPr>
        <p:spPr>
          <a:xfrm>
            <a:off x="677334" y="4595674"/>
            <a:ext cx="95779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foo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-&gt; 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+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data1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::transform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(data1, data1.begin(), foo);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// 105, 167, 102, 103, 107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93597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231F-489F-4604-BDA8-C7BE7B8C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376357A-3C2B-4DF8-AD6A-9AD33C4B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123"/>
            <a:ext cx="8596668" cy="45196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use transform’s output parameter to tell C++ </a:t>
            </a:r>
            <a:r>
              <a:rPr lang="en-US" i="1" dirty="0"/>
              <a:t>where</a:t>
            </a:r>
            <a:r>
              <a:rPr lang="en-US" dirty="0"/>
              <a:t> to insert the transformed elements.</a:t>
            </a:r>
          </a:p>
          <a:p>
            <a:endParaRPr lang="en-US" dirty="0"/>
          </a:p>
          <a:p>
            <a:r>
              <a:rPr lang="en-US" dirty="0"/>
              <a:t>This requires one of two things to be done:</a:t>
            </a:r>
          </a:p>
          <a:p>
            <a:pPr lvl="1"/>
            <a:r>
              <a:rPr lang="en-US" dirty="0"/>
              <a:t>Initialize the destination to the appropriate size (e.g. create a vector with default elements; reserve is not enough!!)</a:t>
            </a:r>
          </a:p>
          <a:p>
            <a:pPr lvl="1"/>
            <a:r>
              <a:rPr lang="en-US" dirty="0"/>
              <a:t>Use a </a:t>
            </a:r>
            <a:r>
              <a:rPr lang="en-US" i="1" dirty="0"/>
              <a:t>back inserter. </a:t>
            </a:r>
            <a:r>
              <a:rPr lang="en-US" dirty="0"/>
              <a:t>This is a little wacky to look at, but is preferable in many cases!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B966B-24FE-0DB5-C4F2-B140E8268C55}"/>
              </a:ext>
            </a:extLst>
          </p:cNvPr>
          <p:cNvSpPr txBox="1"/>
          <p:nvPr/>
        </p:nvSpPr>
        <p:spPr>
          <a:xfrm>
            <a:off x="668867" y="4927601"/>
            <a:ext cx="9577916" cy="156966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data1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67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7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data2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&gt;(data1.size())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data3 = 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::transform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(data1, data2.begin(), foo);</a:t>
            </a:r>
          </a:p>
          <a:p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ranges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::transform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(data1,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back_inserter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(data3)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foo);</a:t>
            </a:r>
          </a:p>
        </p:txBody>
      </p:sp>
    </p:spTree>
    <p:extLst>
      <p:ext uri="{BB962C8B-B14F-4D97-AF65-F5344CB8AC3E}">
        <p14:creationId xmlns:p14="http://schemas.microsoft.com/office/powerpoint/2010/main" val="241481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8727-12C0-F55F-CC40-0304AB1E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fmtlib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4B32-C47D-DFED-84D0-4CB3DB67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fmtlib</a:t>
            </a:r>
            <a:r>
              <a:rPr lang="en-US" dirty="0"/>
              <a:t> is an open source project that brings Pythons string-formatting to C++. We will use this over cout for the rest of the semester.</a:t>
            </a:r>
          </a:p>
          <a:p>
            <a:endParaRPr lang="en-US" dirty="0"/>
          </a:p>
          <a:p>
            <a:r>
              <a:rPr lang="en-US" dirty="0"/>
              <a:t>We can access fmt by including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r>
              <a:rPr lang="en-US" dirty="0"/>
              <a:t>It is much simpler and familiar to use, and we can even use it to print containers like vectors!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50A34-84DA-591B-3BB8-1DB78DA0B506}"/>
              </a:ext>
            </a:extLst>
          </p:cNvPr>
          <p:cNvSpPr txBox="1"/>
          <p:nvPr/>
        </p:nvSpPr>
        <p:spPr>
          <a:xfrm>
            <a:off x="677333" y="5579697"/>
            <a:ext cx="1058333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prints "hello world"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world!\n"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prints "hello world" followed by a newline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prints "hello world" followed by a newline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524F1-D397-F928-10CC-2CC68804A228}"/>
              </a:ext>
            </a:extLst>
          </p:cNvPr>
          <p:cNvSpPr txBox="1"/>
          <p:nvPr/>
        </p:nvSpPr>
        <p:spPr>
          <a:xfrm>
            <a:off x="677333" y="4075574"/>
            <a:ext cx="1058333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&lt;fmt/format.h&gt;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72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167A-EBBA-45B7-A58A-446ECD28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DF97-1199-4291-AABD-6A331F9D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vector container is a STL container that provides the following:</a:t>
            </a:r>
          </a:p>
          <a:p>
            <a:pPr lvl="1"/>
            <a:r>
              <a:rPr lang="en-US" dirty="0"/>
              <a:t>Every element is adjacent in memory</a:t>
            </a:r>
          </a:p>
          <a:p>
            <a:pPr lvl="1"/>
            <a:r>
              <a:rPr lang="en-US" dirty="0"/>
              <a:t>It is resizable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amortized </a:t>
            </a:r>
            <a:r>
              <a:rPr lang="en-US" dirty="0"/>
              <a:t>complexity to insert something into the vector is O(1)</a:t>
            </a:r>
          </a:p>
          <a:p>
            <a:pPr lvl="2"/>
            <a:r>
              <a:rPr lang="en-US" dirty="0"/>
              <a:t>This is not complex at all!</a:t>
            </a:r>
          </a:p>
          <a:p>
            <a:pPr lvl="1"/>
            <a:r>
              <a:rPr lang="en-US" dirty="0"/>
              <a:t>It can manage only a single type at a time.</a:t>
            </a:r>
          </a:p>
          <a:p>
            <a:pPr lvl="2"/>
            <a:r>
              <a:rPr lang="en-US" dirty="0"/>
              <a:t>e.g. a vector cannot contain doubles, chars, and floats simultaneously</a:t>
            </a:r>
          </a:p>
          <a:p>
            <a:pPr lvl="1"/>
            <a:r>
              <a:rPr lang="en-US" dirty="0"/>
              <a:t>Size and capacity are differentiated:</a:t>
            </a:r>
          </a:p>
          <a:p>
            <a:pPr lvl="2"/>
            <a:r>
              <a:rPr lang="en-US" dirty="0"/>
              <a:t>size – how many elements are in the vector currently</a:t>
            </a:r>
          </a:p>
          <a:p>
            <a:pPr lvl="2"/>
            <a:r>
              <a:rPr lang="en-US" dirty="0"/>
              <a:t>capacity – how many elements can fit in the vector before it is full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9701E-1D7A-409C-8F54-CA1F49A4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84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8727-12C0-F55F-CC40-0304AB1E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fmtlib</a:t>
            </a:r>
            <a:r>
              <a:rPr lang="en-US" dirty="0"/>
              <a:t> -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4B32-C47D-DFED-84D0-4CB3DB67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format strings with placeholders, and let C++ inject variables/expressions into those placeholders.</a:t>
            </a:r>
          </a:p>
          <a:p>
            <a:endParaRPr lang="en-US" dirty="0"/>
          </a:p>
          <a:p>
            <a:r>
              <a:rPr lang="en-US" dirty="0"/>
              <a:t>Placeholders are specified as empty {} within the strings being formed.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BC1B7-1EF7-FE98-FEA6-8C1BC33E21AE}"/>
              </a:ext>
            </a:extLst>
          </p:cNvPr>
          <p:cNvSpPr txBox="1"/>
          <p:nvPr/>
        </p:nvSpPr>
        <p:spPr>
          <a:xfrm>
            <a:off x="677333" y="4010037"/>
            <a:ext cx="10583334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 + {} = {}"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"Goku"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{}, how are you?"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vector: {}"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13157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8727-12C0-F55F-CC40-0304AB1E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fmtlib</a:t>
            </a:r>
            <a:r>
              <a:rPr lang="en-US" dirty="0"/>
              <a:t> -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4B32-C47D-DFED-84D0-4CB3DB67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provide special formatting for placeholders, indicating how to format the data being printed.</a:t>
            </a:r>
          </a:p>
          <a:p>
            <a:endParaRPr lang="en-US" dirty="0"/>
          </a:p>
          <a:p>
            <a:r>
              <a:rPr lang="en-US" dirty="0"/>
              <a:t>Commonly we will use this to adjust the number of decimals printed with floats.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full syntax specification can be found here: </a:t>
            </a:r>
          </a:p>
          <a:p>
            <a:pPr lvl="1"/>
            <a:r>
              <a:rPr lang="en-US" dirty="0">
                <a:hlinkClick r:id="rId2"/>
              </a:rPr>
              <a:t>https://fmt.dev/latest/syntax.html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BC1B7-1EF7-FE98-FEA6-8C1BC33E21AE}"/>
              </a:ext>
            </a:extLst>
          </p:cNvPr>
          <p:cNvSpPr txBox="1"/>
          <p:nvPr/>
        </p:nvSpPr>
        <p:spPr>
          <a:xfrm>
            <a:off x="677333" y="4010037"/>
            <a:ext cx="1058333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"{:.4f}"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::pi);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print pi with 4 decimals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"{:0&gt;8d}"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print 9 with 7 leading 0s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"{:0&gt;8d}"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print 9 with 7 trailing #s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FADC-6C0C-BA14-7D66-8F383D68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5A5C-39C6-E851-5227-D0BC13C12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There are multiple ways to create vector:</a:t>
            </a:r>
          </a:p>
          <a:p>
            <a:endParaRPr lang="en-US" dirty="0">
              <a:solidFill>
                <a:schemeClr val="tx1"/>
              </a:solidFill>
              <a:latin typeface="Trebuchet MS" panose="020B0603020202020204"/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br>
              <a:rPr lang="en-US" dirty="0">
                <a:solidFill>
                  <a:schemeClr val="tx1"/>
                </a:solidFill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Here T is a </a:t>
            </a:r>
            <a:r>
              <a:rPr lang="en-US" b="1" i="1" dirty="0">
                <a:solidFill>
                  <a:schemeClr val="tx1"/>
                </a:solidFill>
                <a:ea typeface="+mn-lt"/>
                <a:cs typeface="+mn-lt"/>
              </a:rPr>
              <a:t>template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It is a placeholder for the type that the vector manages. N is an integer representing size, and V is some value of type T.</a:t>
            </a:r>
            <a:endParaRPr lang="en-US" i="1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We can create vectors that are empty, pre-filled with data, copied from another vector, set to a specific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size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or set to a specific size with all elements equal to a specific value.</a:t>
            </a:r>
          </a:p>
          <a:p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E95F-0ED6-2BF5-6114-B15DF551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EC07CC-4E30-4CA8-80BB-204AD20AA6D0}"/>
              </a:ext>
            </a:extLst>
          </p:cNvPr>
          <p:cNvSpPr txBox="1"/>
          <p:nvPr/>
        </p:nvSpPr>
        <p:spPr>
          <a:xfrm>
            <a:off x="678656" y="2690812"/>
            <a:ext cx="9566671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 data1 = 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::vector&lt;T&gt;{};</a:t>
            </a:r>
            <a:r>
              <a:rPr lang="en-US" sz="1600" dirty="0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           // empty​</a:t>
            </a:r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auto 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data2 = 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::vector&lt;T&gt;{ ... };</a:t>
            </a:r>
            <a:r>
              <a:rPr lang="en-US" sz="1600" dirty="0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      // prepopulated​</a:t>
            </a:r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auto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data3 = data1; </a:t>
            </a:r>
            <a:r>
              <a:rPr lang="en-US" sz="1600" dirty="0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                     // copy​ a vector</a:t>
            </a:r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auto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data4 = 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::vector&lt;T&gt; data4(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    // creates N default elements​</a:t>
            </a:r>
            <a:endParaRPr lang="en-US" sz="1600" dirty="0"/>
          </a:p>
          <a:p>
            <a:r>
              <a:rPr lang="en-US" sz="1600" dirty="0">
                <a:solidFill>
                  <a:srgbClr val="569CD6"/>
                </a:solidFill>
                <a:latin typeface="Consolas"/>
                <a:ea typeface="Consolas"/>
                <a:cs typeface="Consolas"/>
              </a:rPr>
              <a:t>auto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 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data5 = 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::vector&lt;T&gt; data5(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N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600" dirty="0">
                <a:solidFill>
                  <a:srgbClr val="4EC9B0"/>
                </a:solidFill>
                <a:latin typeface="Consolas"/>
                <a:ea typeface="Consolas"/>
                <a:cs typeface="Consolas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/>
                <a:ea typeface="Consolas"/>
                <a:cs typeface="Consolas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/>
                <a:ea typeface="Consolas"/>
                <a:cs typeface="Consolas"/>
              </a:rPr>
              <a:t> // creates N elements equal to V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935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E3FE-855F-4263-93A3-AACCD560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std::vector::push_back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D42D-346E-411B-BE21-2F23872E1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adding a new element to a vector that is already filled to its capacity (e.g. using push_back), the vector's content must be moved in memory to a location large enough to contain the old content along with the new content. This is called </a:t>
            </a:r>
            <a:r>
              <a:rPr lang="en-US" b="1" i="1" dirty="0"/>
              <a:t>reallocation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C++ will find a block of memory </a:t>
            </a:r>
            <a:r>
              <a:rPr lang="en-US" i="1" dirty="0"/>
              <a:t>twice as large, not just 1 larger,</a:t>
            </a:r>
            <a:r>
              <a:rPr lang="en-US" dirty="0"/>
              <a:t> to guarantee fewer reallocations over time. This is </a:t>
            </a:r>
            <a:r>
              <a:rPr lang="en-US" i="1" dirty="0"/>
              <a:t>always</a:t>
            </a:r>
            <a:r>
              <a:rPr lang="en-US" dirty="0"/>
              <a:t> done when a vector is automatically resized.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4FC2E-3FF0-41C7-B316-BA89677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C0F-5A6F-4E0A-9795-FDF82D49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7BEC-B3A5-432D-A3D5-5A594411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8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also tell C++ to reserve memory for a vector given some number of elements.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useful when you know how many elements you will need, but do not know what those elements are yet.</a:t>
            </a:r>
          </a:p>
          <a:p>
            <a:pPr lvl="1"/>
            <a:r>
              <a:rPr lang="en-US" dirty="0"/>
              <a:t>We use the </a:t>
            </a:r>
            <a:r>
              <a:rPr lang="en-US" i="1" dirty="0"/>
              <a:t>reserve</a:t>
            </a:r>
            <a:r>
              <a:rPr lang="en-US" dirty="0"/>
              <a:t> method to request enough memory for the specified number of elements. </a:t>
            </a:r>
            <a:r>
              <a:rPr lang="en-US" b="1" i="1" dirty="0"/>
              <a:t>This updates the vector's capacity!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reserve method will find a block of memory large enough for the specified number of elements, moving any elements currently in the vector.</a:t>
            </a:r>
          </a:p>
          <a:p>
            <a:pPr lvl="2"/>
            <a:r>
              <a:rPr lang="en-US" dirty="0"/>
              <a:t>If the number of elements specified is less than the capacity of the vector, nothing happens.</a:t>
            </a:r>
          </a:p>
          <a:p>
            <a:pPr lvl="2"/>
            <a:r>
              <a:rPr lang="en-US" dirty="0"/>
              <a:t>You are still limited by your machine's hardware!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D1C9-CC1A-4631-B0EE-4E1B573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3100D-EA99-478E-AE0B-306DE00BE2D5}"/>
              </a:ext>
            </a:extLst>
          </p:cNvPr>
          <p:cNvSpPr txBox="1"/>
          <p:nvPr/>
        </p:nvSpPr>
        <p:spPr>
          <a:xfrm>
            <a:off x="697922" y="4124198"/>
            <a:ext cx="9570028" cy="61555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/>
              </a:rPr>
              <a:t>auto 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dirty="0">
              <a:latin typeface="Consolas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614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C0F-5A6F-4E0A-9795-FDF82D49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std::vector::reserve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7BEC-B3A5-432D-A3D5-5A594411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8031"/>
          </a:xfrm>
        </p:spPr>
        <p:txBody>
          <a:bodyPr/>
          <a:lstStyle/>
          <a:p>
            <a:r>
              <a:rPr lang="en-US" dirty="0"/>
              <a:t>We can check the capacity of a vector using the </a:t>
            </a:r>
            <a:r>
              <a:rPr lang="en-US" i="1" dirty="0"/>
              <a:t>capacity</a:t>
            </a:r>
            <a:r>
              <a:rPr lang="en-US" dirty="0"/>
              <a:t>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even </a:t>
            </a:r>
            <a:r>
              <a:rPr lang="en-US" i="1" dirty="0"/>
              <a:t>shrink</a:t>
            </a:r>
            <a:r>
              <a:rPr lang="en-US" dirty="0"/>
              <a:t> the vector's capacity to match the size: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D1C9-CC1A-4631-B0EE-4E1B573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88023-C02E-45F7-A604-3239CB2EF15D}"/>
              </a:ext>
            </a:extLst>
          </p:cNvPr>
          <p:cNvSpPr txBox="1"/>
          <p:nvPr/>
        </p:nvSpPr>
        <p:spPr>
          <a:xfrm>
            <a:off x="697922" y="2782669"/>
            <a:ext cx="9547937" cy="86177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dirty="0"/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capacity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&lt;&lt;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// prints 100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1436-BAE7-4B55-BACF-5227E716970C}"/>
              </a:ext>
            </a:extLst>
          </p:cNvPr>
          <p:cNvSpPr txBox="1"/>
          <p:nvPr/>
        </p:nvSpPr>
        <p:spPr>
          <a:xfrm>
            <a:off x="694613" y="4799984"/>
            <a:ext cx="9547937" cy="107721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 =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};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capacity = 3, size = 3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reserve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                  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// capacity = 100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,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size = 3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shrink_to_fit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  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                // capacity = 3, size = 3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  <a:p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&lt;&lt;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capacity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() &lt;&lt;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/>
              </a:rPr>
              <a:t>  // prints 3</a:t>
            </a:r>
            <a:endParaRPr lang="en-US" sz="1600" b="0" dirty="0">
              <a:solidFill>
                <a:srgbClr val="D4D4D4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8655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C0F-5A6F-4E0A-9795-FDF82D49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7BEC-B3A5-432D-A3D5-5A594411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4957"/>
          </a:xfrm>
        </p:spPr>
        <p:txBody>
          <a:bodyPr/>
          <a:lstStyle/>
          <a:p>
            <a:r>
              <a:rPr lang="en-US" dirty="0"/>
              <a:t>What is the difference between these two vectors?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D1C9-CC1A-4631-B0EE-4E1B573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88023-C02E-45F7-A604-3239CB2EF15D}"/>
              </a:ext>
            </a:extLst>
          </p:cNvPr>
          <p:cNvSpPr txBox="1"/>
          <p:nvPr/>
        </p:nvSpPr>
        <p:spPr>
          <a:xfrm>
            <a:off x="697922" y="2782669"/>
            <a:ext cx="9589078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 data_1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 = </a:t>
            </a:r>
            <a:r>
              <a:rPr lang="en-US" sz="1600" dirty="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dirty="0">
              <a:latin typeface="Consolas"/>
            </a:endParaRP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reserve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endParaRPr lang="en-US" sz="1600" b="0" dirty="0">
              <a:effectLst/>
              <a:latin typeface="Consolas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 data_2 = </a:t>
            </a:r>
            <a:r>
              <a:rPr lang="en-US" sz="1600">
                <a:solidFill>
                  <a:srgbClr val="4EC9B0"/>
                </a:solidFill>
                <a:latin typeface="Consolas"/>
              </a:rPr>
              <a:t>std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::vector&lt;</a:t>
            </a:r>
            <a:r>
              <a:rPr lang="en-US" sz="160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>
                <a:solidFill>
                  <a:srgbClr val="D4D4D4"/>
                </a:solidFill>
                <a:latin typeface="Consolas"/>
              </a:rPr>
              <a:t>&gt;(100);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2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6C0F-5A6F-4E0A-9795-FDF82D49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7BEC-B3A5-432D-A3D5-5A594411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84957"/>
          </a:xfrm>
        </p:spPr>
        <p:txBody>
          <a:bodyPr/>
          <a:lstStyle/>
          <a:p>
            <a:r>
              <a:rPr lang="en-US" dirty="0"/>
              <a:t>What is the difference between these two vectors?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D1C9-CC1A-4631-B0EE-4E1B573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2FF5FB-55C9-468D-B474-0110109C8A03}"/>
              </a:ext>
            </a:extLst>
          </p:cNvPr>
          <p:cNvSpPr txBox="1">
            <a:spLocks/>
          </p:cNvSpPr>
          <p:nvPr/>
        </p:nvSpPr>
        <p:spPr>
          <a:xfrm>
            <a:off x="663363" y="4571515"/>
            <a:ext cx="8596668" cy="182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While both vectors have a capacity of 100, the first has a size of 0 and the second has a size of 100!</a:t>
            </a:r>
          </a:p>
          <a:p>
            <a:endParaRPr lang="en-US" dirty="0"/>
          </a:p>
          <a:p>
            <a:r>
              <a:rPr lang="en-US" dirty="0"/>
              <a:t>The second method here creates a vector with default elements! </a:t>
            </a:r>
            <a:r>
              <a:rPr lang="en-US" i="1" dirty="0"/>
              <a:t>Note the use of parentheses, and not curly-braces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D32D2-7B3F-9D5E-0DE5-18D3CBB9E9F4}"/>
              </a:ext>
            </a:extLst>
          </p:cNvPr>
          <p:cNvSpPr txBox="1"/>
          <p:nvPr/>
        </p:nvSpPr>
        <p:spPr>
          <a:xfrm>
            <a:off x="697922" y="2782669"/>
            <a:ext cx="9589078" cy="132343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data_1 =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&gt;{};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/>
              </a:rPr>
              <a:t>reserve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</a:rPr>
              <a:t>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</a:p>
          <a:p>
            <a:br>
              <a:rPr lang="en-US" sz="1600" b="0" dirty="0">
                <a:effectLst/>
                <a:latin typeface="Consolas" panose="020B0609020204030204" pitchFamily="49" charset="0"/>
              </a:rPr>
            </a:br>
            <a:endParaRPr lang="en-US" sz="160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 data_2 = 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::vector&lt;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&gt;(100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);</a:t>
            </a:r>
            <a:endParaRPr lang="en-US" sz="1600" dirty="0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8872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5995</TotalTime>
  <Words>2995</Words>
  <Application>Microsoft Office PowerPoint</Application>
  <PresentationFormat>Widescreen</PresentationFormat>
  <Paragraphs>293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Trebuchet MS</vt:lpstr>
      <vt:lpstr>Wingdings 3</vt:lpstr>
      <vt:lpstr>Facet</vt:lpstr>
      <vt:lpstr>Facet</vt:lpstr>
      <vt:lpstr>Class 05</vt:lpstr>
      <vt:lpstr>Outline</vt:lpstr>
      <vt:lpstr>std::vector</vt:lpstr>
      <vt:lpstr>std::vector</vt:lpstr>
      <vt:lpstr>std::vector::push_back</vt:lpstr>
      <vt:lpstr>std::vector::reserve</vt:lpstr>
      <vt:lpstr>std::vector::reserve</vt:lpstr>
      <vt:lpstr>std::vector</vt:lpstr>
      <vt:lpstr>std::vector</vt:lpstr>
      <vt:lpstr>std::vector</vt:lpstr>
      <vt:lpstr>Range-Based Loop</vt:lpstr>
      <vt:lpstr>Range-Based Loop </vt:lpstr>
      <vt:lpstr>Range-Based Loop </vt:lpstr>
      <vt:lpstr>Range-Based Loop </vt:lpstr>
      <vt:lpstr>How Will We Use Vectors?</vt:lpstr>
      <vt:lpstr>STL Containers other than std::vector</vt:lpstr>
      <vt:lpstr>std::array</vt:lpstr>
      <vt:lpstr>std::array</vt:lpstr>
      <vt:lpstr>STL Algorithms</vt:lpstr>
      <vt:lpstr>STL Algorithms</vt:lpstr>
      <vt:lpstr>STL Algorithms - Ranges</vt:lpstr>
      <vt:lpstr>STL Algorithms</vt:lpstr>
      <vt:lpstr>STL Algorithms Lists</vt:lpstr>
      <vt:lpstr>sort</vt:lpstr>
      <vt:lpstr>min_element/max_element</vt:lpstr>
      <vt:lpstr>accumulate</vt:lpstr>
      <vt:lpstr>transform</vt:lpstr>
      <vt:lpstr>transform</vt:lpstr>
      <vt:lpstr>fmtlib</vt:lpstr>
      <vt:lpstr>fmtlib - parameters</vt:lpstr>
      <vt:lpstr>fmtlib - formatting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Sanchirico</dc:creator>
  <cp:lastModifiedBy>Nicholas Sanchirico</cp:lastModifiedBy>
  <cp:revision>1976</cp:revision>
  <dcterms:modified xsi:type="dcterms:W3CDTF">2024-02-19T22:25:01Z</dcterms:modified>
</cp:coreProperties>
</file>